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1553" r:id="rId2"/>
    <p:sldId id="1558" r:id="rId3"/>
    <p:sldId id="1557" r:id="rId4"/>
    <p:sldId id="1559" r:id="rId5"/>
    <p:sldId id="1556" r:id="rId6"/>
    <p:sldId id="1554" r:id="rId7"/>
    <p:sldId id="1562" r:id="rId8"/>
    <p:sldId id="1561" r:id="rId9"/>
    <p:sldId id="1560" r:id="rId1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467D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6791" autoAdjust="0"/>
  </p:normalViewPr>
  <p:slideViewPr>
    <p:cSldViewPr snapToGrid="0" showGuides="1">
      <p:cViewPr varScale="1">
        <p:scale>
          <a:sx n="67" d="100"/>
          <a:sy n="67" d="100"/>
        </p:scale>
        <p:origin x="428" y="4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4" cy="513508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4" cy="513508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r">
              <a:defRPr sz="1300"/>
            </a:lvl1pPr>
          </a:lstStyle>
          <a:p>
            <a:fld id="{0DFB47E9-4361-46B2-A7D1-8BA40029D74D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4" cy="513507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4" cy="513507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r">
              <a:defRPr sz="1300"/>
            </a:lvl1pPr>
          </a:lstStyle>
          <a:p>
            <a:fld id="{E279744D-1C23-48B9-8D33-12A167A80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6746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r">
              <a:defRPr sz="1300"/>
            </a:lvl1pPr>
          </a:lstStyle>
          <a:p>
            <a:fld id="{D6FA193B-AC80-49CF-AD5F-5200027894E9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6" tIns="47312" rIns="94626" bIns="473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626" tIns="47312" rIns="94626" bIns="473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r">
              <a:defRPr sz="1300"/>
            </a:lvl1pPr>
          </a:lstStyle>
          <a:p>
            <a:fld id="{A6E8E1EB-2CF8-4F4B-854D-E7A20CF9A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65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80E9-C3BE-4BA1-AB99-F26F9488C3F1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4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BB32-AF60-496E-953E-A17641565E89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6F4-35FA-473D-BC42-D71292067CCB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4DD0-1A27-4AA2-8175-1A8B8B1C102A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2400"/>
            </a:lvl1pPr>
          </a:lstStyle>
          <a:p>
            <a:fld id="{4C716446-2BA7-46D5-B257-208E5A0D381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09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1FE1-4DF3-4E68-A1D3-2205A7973D18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1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B64-EE4B-419A-AD97-4CA9E5E24CAB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F346-C282-4036-8D48-E4692D5B2D25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1E82-10D1-4FBD-8EA2-3EE23DCB3432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9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E356-7737-443B-B92B-5A1D35765622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AAC-3B34-4038-9A3D-3FB7E950D913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23ED-80F1-4BB8-9290-F7535C2701A1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3167-9F65-4282-8204-DEDE54848033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DCC3E-7211-43CB-804F-DD0353C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polyreg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のアップデート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994E3-1AFC-4295-8A8B-BB1D81D8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セミパラメトリックモデル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影響関数は未実装</a:t>
            </a:r>
            <a:endParaRPr kumimoji="1" lang="en-US" altLang="ja-JP" dirty="0"/>
          </a:p>
          <a:p>
            <a:pPr lvl="1"/>
            <a:r>
              <a:rPr lang="en-US" altLang="ja-JP" dirty="0" err="1"/>
              <a:t>outcome.type</a:t>
            </a:r>
            <a:r>
              <a:rPr lang="en-US" altLang="ja-JP" dirty="0"/>
              <a:t>: C, S, B, PROPORTIONAL-COMPETING-RISK, PROPORTIONAL-SURVIVAL</a:t>
            </a:r>
            <a:endParaRPr kumimoji="1" lang="en-US" altLang="ja-JP" dirty="0"/>
          </a:p>
          <a:p>
            <a:r>
              <a:rPr kumimoji="1" lang="ja-JP" altLang="en-US" dirty="0"/>
              <a:t>ブートストラップ</a:t>
            </a:r>
            <a:endParaRPr lang="en-US" altLang="ja-JP" dirty="0"/>
          </a:p>
          <a:p>
            <a:pPr lvl="1"/>
            <a:r>
              <a:rPr kumimoji="1" lang="en-US" altLang="ja-JP" dirty="0"/>
              <a:t>Boot(): </a:t>
            </a:r>
            <a:r>
              <a:rPr kumimoji="1" lang="en-US" altLang="ja-JP" dirty="0" err="1"/>
              <a:t>Bca</a:t>
            </a:r>
            <a:r>
              <a:rPr kumimoji="1" lang="ja-JP" altLang="en-US" dirty="0"/>
              <a:t>信頼区間</a:t>
            </a:r>
            <a:r>
              <a:rPr kumimoji="1" lang="en-US" altLang="ja-JP" dirty="0"/>
              <a:t>, </a:t>
            </a:r>
            <a:r>
              <a:rPr kumimoji="1" lang="ja-JP" altLang="en-US" dirty="0"/>
              <a:t>正規近似信頼区間</a:t>
            </a:r>
            <a:endParaRPr kumimoji="1" lang="en-US" altLang="ja-JP" dirty="0"/>
          </a:p>
          <a:p>
            <a:pPr lvl="1"/>
            <a:r>
              <a:rPr lang="en-US" altLang="ja-JP" dirty="0" err="1"/>
              <a:t>cov_wild_bootstrap</a:t>
            </a:r>
            <a:r>
              <a:rPr lang="en-US" altLang="ja-JP" dirty="0"/>
              <a:t>(): </a:t>
            </a:r>
            <a:r>
              <a:rPr kumimoji="1" lang="ja-JP" altLang="en-US" dirty="0"/>
              <a:t>ワイルドブートストラップ</a:t>
            </a:r>
            <a:r>
              <a:rPr kumimoji="1" lang="en-US" altLang="ja-JP" dirty="0"/>
              <a:t>+</a:t>
            </a:r>
            <a:r>
              <a:rPr kumimoji="1" lang="ja-JP" altLang="en-US" dirty="0"/>
              <a:t>影響関数による分散</a:t>
            </a:r>
            <a:endParaRPr kumimoji="1" lang="en-US" altLang="ja-JP" dirty="0"/>
          </a:p>
          <a:p>
            <a:r>
              <a:rPr lang="en-US" altLang="ja-JP" dirty="0"/>
              <a:t>Levenberg–Marquardt</a:t>
            </a:r>
            <a:r>
              <a:rPr lang="ja-JP" altLang="en-US" dirty="0"/>
              <a:t>法による高速化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80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2E863-817E-4393-ADA4-0480E35C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主なロジックを構成する関数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D0C04-0DA4-4950-BB2A-8300DD30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重み</a:t>
            </a:r>
            <a:r>
              <a:rPr lang="en-US" altLang="ja-JP" dirty="0"/>
              <a:t>: </a:t>
            </a:r>
            <a:r>
              <a:rPr lang="en-US" altLang="ja-JP" dirty="0" err="1"/>
              <a:t>calculateIPCW</a:t>
            </a:r>
            <a:r>
              <a:rPr lang="en-US" altLang="ja-JP" dirty="0"/>
              <a:t>(), </a:t>
            </a:r>
            <a:r>
              <a:rPr lang="en-US" altLang="ja-JP" dirty="0" err="1"/>
              <a:t>calculateIPCWMatrix</a:t>
            </a:r>
            <a:endParaRPr lang="en-US" altLang="ja-JP" dirty="0"/>
          </a:p>
          <a:p>
            <a:r>
              <a:rPr lang="ja-JP" altLang="en-US" dirty="0"/>
              <a:t>推定</a:t>
            </a:r>
            <a:r>
              <a:rPr lang="en-US" altLang="ja-JP" dirty="0"/>
              <a:t>: </a:t>
            </a:r>
            <a:r>
              <a:rPr lang="en-US" altLang="ja-JP" dirty="0" err="1"/>
              <a:t>nleqslv</a:t>
            </a:r>
            <a:r>
              <a:rPr lang="en-US" altLang="ja-JP" dirty="0"/>
              <a:t>() + </a:t>
            </a:r>
            <a:r>
              <a:rPr lang="en-US" altLang="ja-JP" dirty="0" err="1"/>
              <a:t>estimating_equation_ipcw</a:t>
            </a:r>
            <a:r>
              <a:rPr lang="en-US" altLang="ja-JP" dirty="0"/>
              <a:t>() + </a:t>
            </a:r>
            <a:r>
              <a:rPr lang="en-US" altLang="ja-JP" dirty="0" err="1"/>
              <a:t>assessConvergence</a:t>
            </a:r>
            <a:r>
              <a:rPr lang="en-US" altLang="ja-JP" dirty="0"/>
              <a:t>()</a:t>
            </a:r>
          </a:p>
          <a:p>
            <a:r>
              <a:rPr lang="ja-JP" altLang="en-US" dirty="0"/>
              <a:t>分散</a:t>
            </a:r>
            <a:r>
              <a:rPr lang="en-US" altLang="ja-JP" dirty="0"/>
              <a:t>: </a:t>
            </a:r>
            <a:r>
              <a:rPr lang="en-US" altLang="ja-JP" dirty="0" err="1"/>
              <a:t>calculateCov</a:t>
            </a:r>
            <a:r>
              <a:rPr lang="en-US" altLang="ja-JP" dirty="0"/>
              <a:t>(), </a:t>
            </a:r>
            <a:r>
              <a:rPr lang="en-US" altLang="ja-JP" dirty="0" err="1"/>
              <a:t>calculateCovSurvival</a:t>
            </a:r>
            <a:r>
              <a:rPr lang="en-US" altLang="ja-JP" dirty="0"/>
              <a:t>()</a:t>
            </a:r>
          </a:p>
          <a:p>
            <a:r>
              <a:rPr lang="ja-JP" altLang="en-US" dirty="0"/>
              <a:t>出力</a:t>
            </a:r>
            <a:r>
              <a:rPr lang="en-US" altLang="ja-JP" dirty="0"/>
              <a:t>: </a:t>
            </a:r>
            <a:r>
              <a:rPr lang="en-US" altLang="ja-JP" dirty="0" err="1"/>
              <a:t>reportEffects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4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1F6EB-D2A8-4438-B0D3-9B657EB7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ヘルパー関数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BFC8F-298F-4CEA-8C66-538BA557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Event()</a:t>
            </a:r>
          </a:p>
          <a:p>
            <a:r>
              <a:rPr lang="en-US" altLang="ja-JP" dirty="0" err="1"/>
              <a:t>createAnalysisDataset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reg_read_exposure_design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reg_index_for_parameter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check_X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clamp(), </a:t>
            </a:r>
            <a:r>
              <a:rPr lang="en-US" altLang="ja-JP" dirty="0" err="1"/>
              <a:t>clampLogP</a:t>
            </a:r>
            <a:r>
              <a:rPr lang="en-US" altLang="ja-JP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170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C3F6F-9F59-4FC9-B746-F5C54DD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データハンドリングについて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2E340-6F87-4CC2-BDE1-A942B25C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ダミー変数の作成</a:t>
            </a:r>
            <a:r>
              <a:rPr lang="en-US" altLang="ja-JP" dirty="0"/>
              <a:t>: factor + </a:t>
            </a:r>
            <a:r>
              <a:rPr lang="en-US" altLang="ja-JP" dirty="0" err="1"/>
              <a:t>model.matrix</a:t>
            </a:r>
            <a:r>
              <a:rPr lang="en-US" altLang="ja-JP" dirty="0"/>
              <a:t>()</a:t>
            </a:r>
          </a:p>
          <a:p>
            <a:r>
              <a:rPr kumimoji="1" lang="ja-JP" altLang="en-US" dirty="0"/>
              <a:t>欠測の処理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na.action</a:t>
            </a:r>
            <a:r>
              <a:rPr kumimoji="1" lang="en-US" altLang="ja-JP" dirty="0"/>
              <a:t>()</a:t>
            </a:r>
          </a:p>
          <a:p>
            <a:r>
              <a:rPr kumimoji="1" lang="ja-JP" altLang="en-US" dirty="0"/>
              <a:t>モデルフォーミュラや上の関数は便利だが</a:t>
            </a:r>
            <a:r>
              <a:rPr kumimoji="1" lang="en-US" altLang="ja-JP" dirty="0"/>
              <a:t>, </a:t>
            </a:r>
            <a:r>
              <a:rPr kumimoji="1" lang="ja-JP" altLang="en-US" dirty="0"/>
              <a:t>専用の文法が必要</a:t>
            </a:r>
            <a:endParaRPr kumimoji="1" lang="en-US" altLang="ja-JP" dirty="0"/>
          </a:p>
          <a:p>
            <a:r>
              <a:rPr lang="ja-JP" altLang="en-US" dirty="0"/>
              <a:t>ヘルパー関数にまとめ</a:t>
            </a:r>
            <a:r>
              <a:rPr lang="en-US" altLang="ja-JP" dirty="0"/>
              <a:t>, </a:t>
            </a:r>
            <a:r>
              <a:rPr lang="en-US" altLang="ja-JP" dirty="0" err="1"/>
              <a:t>testthat</a:t>
            </a:r>
            <a:r>
              <a:rPr lang="en-US" altLang="ja-JP" dirty="0"/>
              <a:t>()</a:t>
            </a:r>
            <a:r>
              <a:rPr lang="ja-JP" altLang="en-US" dirty="0"/>
              <a:t>にかけてバリデートした</a:t>
            </a:r>
            <a:endParaRPr lang="en-US" altLang="ja-JP" dirty="0"/>
          </a:p>
          <a:p>
            <a:pPr lvl="1"/>
            <a:r>
              <a:rPr lang="en-US" altLang="ja-JP" dirty="0"/>
              <a:t>Event()</a:t>
            </a:r>
          </a:p>
          <a:p>
            <a:pPr lvl="1"/>
            <a:r>
              <a:rPr lang="en-US" altLang="ja-JP" dirty="0" err="1"/>
              <a:t>createAnalysisDataset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 err="1"/>
              <a:t>reg_read_exposure_design</a:t>
            </a:r>
            <a:r>
              <a:rPr lang="en-US" altLang="ja-JP" dirty="0"/>
              <a:t>()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95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5DE71-39EB-4CB5-A29A-03B72A4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関数の役割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BBC2A-18E1-4CDC-8DE0-8D78E5AB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主なロジックを構成する関数</a:t>
            </a:r>
            <a:endParaRPr lang="en-US" altLang="ja-JP" dirty="0"/>
          </a:p>
          <a:p>
            <a:r>
              <a:rPr lang="ja-JP" altLang="en-US" dirty="0"/>
              <a:t>ラッパー関数</a:t>
            </a:r>
            <a:endParaRPr lang="en-US" altLang="ja-JP" dirty="0"/>
          </a:p>
          <a:p>
            <a:r>
              <a:rPr kumimoji="1" lang="ja-JP" altLang="en-US" dirty="0"/>
              <a:t>ヘルパー関数</a:t>
            </a:r>
            <a:endParaRPr kumimoji="1" lang="en-US" altLang="ja-JP" dirty="0"/>
          </a:p>
          <a:p>
            <a:r>
              <a:rPr kumimoji="1" lang="ja-JP" altLang="en-US" dirty="0"/>
              <a:t>テスト関数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50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DCC3E-7211-43CB-804F-DD0353C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</a:t>
            </a:r>
            <a:r>
              <a:rPr kumimoji="1" lang="en-US" altLang="ja-JP" dirty="0" err="1"/>
              <a:t>cifmodeling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994E3-1AFC-4295-8A8B-BB1D81D8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polyreg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cifcurve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 err="1"/>
              <a:t>survfit</a:t>
            </a:r>
            <a:r>
              <a:rPr lang="ja-JP" altLang="en-US" dirty="0"/>
              <a:t>互換</a:t>
            </a:r>
            <a:r>
              <a:rPr lang="en-US" altLang="ja-JP" dirty="0"/>
              <a:t>, </a:t>
            </a:r>
            <a:r>
              <a:rPr lang="en-US" altLang="ja-JP" dirty="0" err="1"/>
              <a:t>Rcpp</a:t>
            </a:r>
            <a:r>
              <a:rPr lang="ja-JP" altLang="en-US" dirty="0"/>
              <a:t>による高速化</a:t>
            </a:r>
            <a:endParaRPr lang="en-US" altLang="ja-JP" dirty="0"/>
          </a:p>
          <a:p>
            <a:r>
              <a:rPr kumimoji="1" lang="en-US" altLang="ja-JP" dirty="0" err="1"/>
              <a:t>cifplot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/>
              <a:t>g</a:t>
            </a:r>
            <a:r>
              <a:rPr kumimoji="1" lang="en-US" altLang="ja-JP" dirty="0"/>
              <a:t>gplot2/</a:t>
            </a:r>
            <a:r>
              <a:rPr kumimoji="1" lang="en-US" altLang="ja-JP" dirty="0" err="1"/>
              <a:t>ggsurvfit</a:t>
            </a:r>
            <a:r>
              <a:rPr kumimoji="1" lang="ja-JP" altLang="en-US" dirty="0"/>
              <a:t>によるプロット</a:t>
            </a:r>
            <a:endParaRPr kumimoji="1" lang="en-US" altLang="ja-JP" dirty="0"/>
          </a:p>
          <a:p>
            <a:r>
              <a:rPr kumimoji="1" lang="en-US" altLang="ja-JP" dirty="0" err="1"/>
              <a:t>cifpanel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atchwork()</a:t>
            </a:r>
            <a:r>
              <a:rPr kumimoji="1" lang="ja-JP" altLang="en-US" dirty="0"/>
              <a:t>によるパネル化</a:t>
            </a:r>
            <a:endParaRPr kumimoji="1" lang="en-US" altLang="ja-JP" dirty="0"/>
          </a:p>
          <a:p>
            <a:r>
              <a:rPr kumimoji="1" lang="en-US" altLang="ja-JP" dirty="0" err="1"/>
              <a:t>ciftest</a:t>
            </a:r>
            <a:r>
              <a:rPr kumimoji="1" lang="en-US" altLang="ja-JP" dirty="0"/>
              <a:t>()</a:t>
            </a:r>
          </a:p>
          <a:p>
            <a:pPr lvl="1"/>
            <a:r>
              <a:rPr lang="en-US" altLang="ja-JP" dirty="0" err="1"/>
              <a:t>MaxCombo</a:t>
            </a:r>
            <a:r>
              <a:rPr lang="ja-JP" altLang="en-US" dirty="0"/>
              <a:t>型のノンパラメトリック検定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8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C31F5-A84D-48DF-B538-066121C5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cifpanel</a:t>
            </a:r>
            <a:r>
              <a:rPr lang="en-US" altLang="ja-JP" dirty="0"/>
              <a:t>(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title.panel</a:t>
            </a:r>
            <a:r>
              <a:rPr lang="en-US" altLang="ja-JP" dirty="0"/>
              <a:t> = "A comparison of cumulative incidence of competing events",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rows.columns.panel</a:t>
            </a:r>
            <a:r>
              <a:rPr lang="en-US" altLang="ja-JP" dirty="0"/>
              <a:t> = c(1,2),</a:t>
            </a:r>
          </a:p>
          <a:p>
            <a:pPr marL="0" indent="0">
              <a:buNone/>
            </a:pPr>
            <a:r>
              <a:rPr lang="en-US" altLang="ja-JP" dirty="0"/>
              <a:t>  formula = Event(t, epsilon) ~ </a:t>
            </a:r>
            <a:r>
              <a:rPr lang="en-US" altLang="ja-JP" dirty="0" err="1"/>
              <a:t>fruitq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data = </a:t>
            </a:r>
            <a:r>
              <a:rPr lang="en-US" altLang="ja-JP" dirty="0" err="1"/>
              <a:t>diabetes.complications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outcome.type</a:t>
            </a:r>
            <a:r>
              <a:rPr lang="en-US" altLang="ja-JP" dirty="0"/>
              <a:t> = "COMPETING-RISK",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code.events</a:t>
            </a:r>
            <a:r>
              <a:rPr lang="en-US" altLang="ja-JP" dirty="0">
                <a:solidFill>
                  <a:srgbClr val="FF0000"/>
                </a:solidFill>
              </a:rPr>
              <a:t> = list(c(1,2,0), c(2,1,0)),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label.y</a:t>
            </a:r>
            <a:r>
              <a:rPr lang="en-US" altLang="ja-JP" dirty="0"/>
              <a:t> = c("Diabetic retinopathy", "Macrovascular complications"),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label.x</a:t>
            </a:r>
            <a:r>
              <a:rPr lang="en-US" altLang="ja-JP" dirty="0"/>
              <a:t> = "Years from registration",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subtitle.panel</a:t>
            </a:r>
            <a:r>
              <a:rPr lang="en-US" altLang="ja-JP" dirty="0"/>
              <a:t> = "Stratified by fruit intake",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caption.panel</a:t>
            </a:r>
            <a:r>
              <a:rPr lang="en-US" altLang="ja-JP" dirty="0"/>
              <a:t>  = "Data: </a:t>
            </a:r>
            <a:r>
              <a:rPr lang="en-US" altLang="ja-JP" dirty="0" err="1"/>
              <a:t>diabetes.complications</a:t>
            </a:r>
            <a:r>
              <a:rPr lang="en-US" altLang="ja-JP" dirty="0"/>
              <a:t>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title.plot</a:t>
            </a:r>
            <a:r>
              <a:rPr lang="en-US" altLang="ja-JP" dirty="0"/>
              <a:t> = c("Diabetic retinopathy", "Macrovascular complications"),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legend.position</a:t>
            </a:r>
            <a:r>
              <a:rPr lang="en-US" altLang="ja-JP" dirty="0"/>
              <a:t> = "bottom",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legend.collect</a:t>
            </a:r>
            <a:r>
              <a:rPr lang="en-US" altLang="ja-JP" dirty="0"/>
              <a:t>=TRUE</a:t>
            </a:r>
          </a:p>
          <a:p>
            <a:pPr marL="0" indent="0">
              <a:buNone/>
            </a:pP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532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4BF568-97D2-4A11-A0D5-44B07920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1" y="156010"/>
            <a:ext cx="11066237" cy="65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8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25439-09F3-4E2E-B4E2-1B63ED4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cifplot</a:t>
            </a:r>
            <a:r>
              <a:rPr lang="en-US" altLang="ja-JP" dirty="0"/>
              <a:t>()</a:t>
            </a:r>
            <a:r>
              <a:rPr lang="ja-JP" altLang="en-US"/>
              <a:t>のロジック</a:t>
            </a:r>
            <a:r>
              <a:rPr lang="ja-JP" altLang="en-US" dirty="0"/>
              <a:t>を構成する関数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3CB70-23AE-4375-AFE6-21B34DD5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cifplot_single</a:t>
            </a:r>
            <a:r>
              <a:rPr lang="en-US" altLang="ja-JP" dirty="0"/>
              <a:t>()</a:t>
            </a:r>
          </a:p>
          <a:p>
            <a:endParaRPr kumimoji="1" lang="en-US" altLang="ja-JP" dirty="0"/>
          </a:p>
          <a:p>
            <a:r>
              <a:rPr lang="en-US" altLang="ja-JP" dirty="0" err="1"/>
              <a:t>call_ggsurvfit</a:t>
            </a:r>
            <a:endParaRPr lang="en-US" altLang="ja-JP" dirty="0"/>
          </a:p>
          <a:p>
            <a:r>
              <a:rPr lang="en-US" altLang="ja-JP" dirty="0" err="1"/>
              <a:t>check_ggsurvfit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プロットの指定に従って</a:t>
            </a:r>
            <a:r>
              <a:rPr lang="en-US" altLang="ja-JP" dirty="0" err="1"/>
              <a:t>g</a:t>
            </a:r>
            <a:r>
              <a:rPr kumimoji="1" lang="en-US" altLang="ja-JP" dirty="0" err="1"/>
              <a:t>gsurvfit</a:t>
            </a:r>
            <a:r>
              <a:rPr kumimoji="1" lang="en-US" altLang="ja-JP" dirty="0"/>
              <a:t>()</a:t>
            </a:r>
            <a:r>
              <a:rPr kumimoji="1" lang="ja-JP" altLang="en-US" dirty="0"/>
              <a:t>を実行</a:t>
            </a:r>
          </a:p>
        </p:txBody>
      </p:sp>
    </p:spTree>
    <p:extLst>
      <p:ext uri="{BB962C8B-B14F-4D97-AF65-F5344CB8AC3E}">
        <p14:creationId xmlns:p14="http://schemas.microsoft.com/office/powerpoint/2010/main" val="6056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114114</TotalTime>
  <Words>404</Words>
  <Application>Microsoft Office PowerPoint</Application>
  <PresentationFormat>ワイド画面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Office Theme</vt:lpstr>
      <vt:lpstr>polyreg()のアップデート</vt:lpstr>
      <vt:lpstr>主なロジックを構成する関数</vt:lpstr>
      <vt:lpstr>ヘルパー関数</vt:lpstr>
      <vt:lpstr>データハンドリングについて</vt:lpstr>
      <vt:lpstr>関数の役割</vt:lpstr>
      <vt:lpstr>パッケージcifmodeling</vt:lpstr>
      <vt:lpstr>PowerPoint プレゼンテーション</vt:lpstr>
      <vt:lpstr>PowerPoint プレゼンテーション</vt:lpstr>
      <vt:lpstr>cifplot()のロジックを構成する関数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清水さやか</dc:creator>
  <cp:lastModifiedBy>Shiro</cp:lastModifiedBy>
  <cp:revision>3221</cp:revision>
  <cp:lastPrinted>2021-12-16T00:51:57Z</cp:lastPrinted>
  <dcterms:created xsi:type="dcterms:W3CDTF">2014-12-19T08:34:42Z</dcterms:created>
  <dcterms:modified xsi:type="dcterms:W3CDTF">2025-10-27T13:33:06Z</dcterms:modified>
</cp:coreProperties>
</file>