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handoutMasterIdLst>
    <p:handoutMasterId r:id="rId16"/>
  </p:handoutMasterIdLst>
  <p:sldIdLst>
    <p:sldId id="1553" r:id="rId2"/>
    <p:sldId id="1558" r:id="rId3"/>
    <p:sldId id="1557" r:id="rId4"/>
    <p:sldId id="1559" r:id="rId5"/>
    <p:sldId id="1556" r:id="rId6"/>
    <p:sldId id="1554" r:id="rId7"/>
    <p:sldId id="1562" r:id="rId8"/>
    <p:sldId id="1561" r:id="rId9"/>
    <p:sldId id="1563" r:id="rId10"/>
    <p:sldId id="1560" r:id="rId11"/>
    <p:sldId id="1564" r:id="rId12"/>
    <p:sldId id="1566" r:id="rId13"/>
    <p:sldId id="1565" r:id="rId14"/>
  </p:sldIdLst>
  <p:sldSz cx="12192000" cy="68580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7467D"/>
    <a:srgbClr val="668C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6791" autoAdjust="0"/>
  </p:normalViewPr>
  <p:slideViewPr>
    <p:cSldViewPr snapToGrid="0" showGuides="1">
      <p:cViewPr varScale="1">
        <p:scale>
          <a:sx n="67" d="100"/>
          <a:sy n="67" d="100"/>
        </p:scale>
        <p:origin x="428" y="40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400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3076364" cy="513508"/>
          </a:xfrm>
          <a:prstGeom prst="rect">
            <a:avLst/>
          </a:prstGeom>
        </p:spPr>
        <p:txBody>
          <a:bodyPr vert="horz" lIns="94626" tIns="47312" rIns="94626" bIns="47312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4021296" y="3"/>
            <a:ext cx="3076364" cy="513508"/>
          </a:xfrm>
          <a:prstGeom prst="rect">
            <a:avLst/>
          </a:prstGeom>
        </p:spPr>
        <p:txBody>
          <a:bodyPr vert="horz" lIns="94626" tIns="47312" rIns="94626" bIns="47312" rtlCol="0"/>
          <a:lstStyle>
            <a:lvl1pPr algn="r">
              <a:defRPr sz="1300"/>
            </a:lvl1pPr>
          </a:lstStyle>
          <a:p>
            <a:fld id="{0DFB47E9-4361-46B2-A7D1-8BA40029D74D}" type="datetimeFigureOut">
              <a:rPr kumimoji="1" lang="ja-JP" altLang="en-US" smtClean="0"/>
              <a:t>2025/10/27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4" cy="513507"/>
          </a:xfrm>
          <a:prstGeom prst="rect">
            <a:avLst/>
          </a:prstGeom>
        </p:spPr>
        <p:txBody>
          <a:bodyPr vert="horz" lIns="94626" tIns="47312" rIns="94626" bIns="47312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4021296" y="9721107"/>
            <a:ext cx="3076364" cy="513507"/>
          </a:xfrm>
          <a:prstGeom prst="rect">
            <a:avLst/>
          </a:prstGeom>
        </p:spPr>
        <p:txBody>
          <a:bodyPr vert="horz" lIns="94626" tIns="47312" rIns="94626" bIns="47312" rtlCol="0" anchor="b"/>
          <a:lstStyle>
            <a:lvl1pPr algn="r">
              <a:defRPr sz="1300"/>
            </a:lvl1pPr>
          </a:lstStyle>
          <a:p>
            <a:fld id="{E279744D-1C23-48B9-8D33-12A167A809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567460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4" cy="511731"/>
          </a:xfrm>
          <a:prstGeom prst="rect">
            <a:avLst/>
          </a:prstGeom>
        </p:spPr>
        <p:txBody>
          <a:bodyPr vert="horz" lIns="94626" tIns="47312" rIns="94626" bIns="47312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1296" y="0"/>
            <a:ext cx="3076364" cy="511731"/>
          </a:xfrm>
          <a:prstGeom prst="rect">
            <a:avLst/>
          </a:prstGeom>
        </p:spPr>
        <p:txBody>
          <a:bodyPr vert="horz" lIns="94626" tIns="47312" rIns="94626" bIns="47312" rtlCol="0"/>
          <a:lstStyle>
            <a:lvl1pPr algn="r">
              <a:defRPr sz="1300"/>
            </a:lvl1pPr>
          </a:lstStyle>
          <a:p>
            <a:fld id="{D6FA193B-AC80-49CF-AD5F-5200027894E9}" type="datetimeFigureOut">
              <a:rPr kumimoji="1" lang="ja-JP" altLang="en-US" smtClean="0"/>
              <a:t>2025/10/27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5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626" tIns="47312" rIns="94626" bIns="47312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9931" y="4861443"/>
            <a:ext cx="5679440" cy="4605576"/>
          </a:xfrm>
          <a:prstGeom prst="rect">
            <a:avLst/>
          </a:prstGeom>
        </p:spPr>
        <p:txBody>
          <a:bodyPr vert="horz" lIns="94626" tIns="47312" rIns="94626" bIns="47312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4" cy="511731"/>
          </a:xfrm>
          <a:prstGeom prst="rect">
            <a:avLst/>
          </a:prstGeom>
        </p:spPr>
        <p:txBody>
          <a:bodyPr vert="horz" lIns="94626" tIns="47312" rIns="94626" bIns="47312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1296" y="9721106"/>
            <a:ext cx="3076364" cy="511731"/>
          </a:xfrm>
          <a:prstGeom prst="rect">
            <a:avLst/>
          </a:prstGeom>
        </p:spPr>
        <p:txBody>
          <a:bodyPr vert="horz" lIns="94626" tIns="47312" rIns="94626" bIns="47312" rtlCol="0" anchor="b"/>
          <a:lstStyle>
            <a:lvl1pPr algn="r">
              <a:defRPr sz="1300"/>
            </a:lvl1pPr>
          </a:lstStyle>
          <a:p>
            <a:fld id="{A6E8E1EB-2CF8-4F4B-854D-E7A20CF9AF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276556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880E9-C3BE-4BA1-AB99-F26F9488C3F1}" type="datetime1">
              <a:rPr kumimoji="1" lang="ja-JP" altLang="en-US" smtClean="0"/>
              <a:t>2025/10/27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6446-2BA7-46D5-B257-208E5A0D3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0489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BB32-AF60-496E-953E-A17641565E89}" type="datetime1">
              <a:rPr kumimoji="1" lang="ja-JP" altLang="en-US" smtClean="0"/>
              <a:t>2025/10/27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6446-2BA7-46D5-B257-208E5A0D3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2152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56F4-35FA-473D-BC42-D71292067CCB}" type="datetime1">
              <a:rPr kumimoji="1" lang="ja-JP" altLang="en-US" smtClean="0"/>
              <a:t>2025/10/27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6446-2BA7-46D5-B257-208E5A0D3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1236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4DD0-1A27-4AA2-8175-1A8B8B1C102A}" type="datetime1">
              <a:rPr kumimoji="1" lang="ja-JP" altLang="en-US" smtClean="0"/>
              <a:t>2025/10/27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2400"/>
            </a:lvl1pPr>
          </a:lstStyle>
          <a:p>
            <a:fld id="{4C716446-2BA7-46D5-B257-208E5A0D381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3093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1FE1-4DF3-4E68-A1D3-2205A7973D18}" type="datetime1">
              <a:rPr kumimoji="1" lang="ja-JP" altLang="en-US" smtClean="0"/>
              <a:t>2025/10/27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6446-2BA7-46D5-B257-208E5A0D3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9414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5B64-EE4B-419A-AD97-4CA9E5E24CAB}" type="datetime1">
              <a:rPr kumimoji="1" lang="ja-JP" altLang="en-US" smtClean="0"/>
              <a:t>2025/10/27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6446-2BA7-46D5-B257-208E5A0D3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4493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6F346-C282-4036-8D48-E4692D5B2D25}" type="datetime1">
              <a:rPr kumimoji="1" lang="ja-JP" altLang="en-US" smtClean="0"/>
              <a:t>2025/10/27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6446-2BA7-46D5-B257-208E5A0D3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5395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81E82-10D1-4FBD-8EA2-3EE23DCB3432}" type="datetime1">
              <a:rPr kumimoji="1" lang="ja-JP" altLang="en-US" smtClean="0"/>
              <a:t>2025/10/27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6446-2BA7-46D5-B257-208E5A0D3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8397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BE356-7737-443B-B92B-5A1D35765622}" type="datetime1">
              <a:rPr kumimoji="1" lang="ja-JP" altLang="en-US" smtClean="0"/>
              <a:t>2025/10/27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6446-2BA7-46D5-B257-208E5A0D3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3258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1AAC-3B34-4038-9A3D-3FB7E950D913}" type="datetime1">
              <a:rPr kumimoji="1" lang="ja-JP" altLang="en-US" smtClean="0"/>
              <a:t>2025/10/27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6446-2BA7-46D5-B257-208E5A0D3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32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23ED-80F1-4BB8-9290-F7535C2701A1}" type="datetime1">
              <a:rPr kumimoji="1" lang="ja-JP" altLang="en-US" smtClean="0"/>
              <a:t>2025/10/27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6446-2BA7-46D5-B257-208E5A0D3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67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33167-9F65-4282-8204-DEDE54848033}" type="datetime1">
              <a:rPr kumimoji="1" lang="ja-JP" altLang="en-US" smtClean="0"/>
              <a:t>2025/10/27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16446-2BA7-46D5-B257-208E5A0D3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04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2DCC3E-7211-43CB-804F-DD0353CFB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polyreg</a:t>
            </a:r>
            <a:r>
              <a:rPr kumimoji="1" lang="en-US" altLang="ja-JP" dirty="0"/>
              <a:t>()</a:t>
            </a:r>
            <a:r>
              <a:rPr kumimoji="1" lang="ja-JP" altLang="en-US" dirty="0"/>
              <a:t>のアップデート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9994E3-1AFC-4295-8A8B-BB1D81D8F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セミパラメトリックモデル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影響関数は未実装</a:t>
            </a:r>
            <a:endParaRPr kumimoji="1" lang="en-US" altLang="ja-JP" dirty="0"/>
          </a:p>
          <a:p>
            <a:pPr lvl="1"/>
            <a:r>
              <a:rPr lang="en-US" altLang="ja-JP" dirty="0" err="1"/>
              <a:t>outcome.type</a:t>
            </a:r>
            <a:r>
              <a:rPr lang="en-US" altLang="ja-JP" dirty="0"/>
              <a:t>: C, S, B, PROPORTIONAL-COMPETING-RISK, PROPORTIONAL-SURVIVAL</a:t>
            </a:r>
            <a:endParaRPr kumimoji="1" lang="en-US" altLang="ja-JP" dirty="0"/>
          </a:p>
          <a:p>
            <a:r>
              <a:rPr kumimoji="1" lang="ja-JP" altLang="en-US" dirty="0"/>
              <a:t>ブートストラップ</a:t>
            </a:r>
            <a:endParaRPr lang="en-US" altLang="ja-JP" dirty="0"/>
          </a:p>
          <a:p>
            <a:pPr lvl="1"/>
            <a:r>
              <a:rPr kumimoji="1" lang="en-US" altLang="ja-JP" dirty="0"/>
              <a:t>Boot(): </a:t>
            </a:r>
            <a:r>
              <a:rPr kumimoji="1" lang="en-US" altLang="ja-JP" dirty="0" err="1"/>
              <a:t>Bca</a:t>
            </a:r>
            <a:r>
              <a:rPr kumimoji="1" lang="ja-JP" altLang="en-US" dirty="0"/>
              <a:t>信頼区間</a:t>
            </a:r>
            <a:r>
              <a:rPr kumimoji="1" lang="en-US" altLang="ja-JP" dirty="0"/>
              <a:t>, </a:t>
            </a:r>
            <a:r>
              <a:rPr kumimoji="1" lang="ja-JP" altLang="en-US" dirty="0"/>
              <a:t>正規近似信頼区間</a:t>
            </a:r>
            <a:endParaRPr kumimoji="1" lang="en-US" altLang="ja-JP" dirty="0"/>
          </a:p>
          <a:p>
            <a:pPr lvl="1"/>
            <a:r>
              <a:rPr lang="en-US" altLang="ja-JP" dirty="0" err="1"/>
              <a:t>cov_wild_bootstrap</a:t>
            </a:r>
            <a:r>
              <a:rPr lang="en-US" altLang="ja-JP" dirty="0"/>
              <a:t>(): </a:t>
            </a:r>
            <a:r>
              <a:rPr kumimoji="1" lang="ja-JP" altLang="en-US" dirty="0"/>
              <a:t>ワイルドブートストラップ</a:t>
            </a:r>
            <a:r>
              <a:rPr kumimoji="1" lang="en-US" altLang="ja-JP" dirty="0"/>
              <a:t>+</a:t>
            </a:r>
            <a:r>
              <a:rPr kumimoji="1" lang="ja-JP" altLang="en-US" dirty="0"/>
              <a:t>影響関数による分散</a:t>
            </a:r>
            <a:endParaRPr kumimoji="1" lang="en-US" altLang="ja-JP" dirty="0"/>
          </a:p>
          <a:p>
            <a:r>
              <a:rPr lang="en-US" altLang="ja-JP" dirty="0"/>
              <a:t>Levenberg–Marquardt</a:t>
            </a:r>
            <a:r>
              <a:rPr lang="ja-JP" altLang="en-US" dirty="0"/>
              <a:t>法による高速化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5802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525439-09F3-4E2E-B4E2-1B63ED4E7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cifplot</a:t>
            </a:r>
            <a:r>
              <a:rPr lang="en-US" altLang="ja-JP" dirty="0"/>
              <a:t>()</a:t>
            </a:r>
            <a:r>
              <a:rPr lang="ja-JP" altLang="en-US" dirty="0"/>
              <a:t>のロジックを構成する関数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73CB70-23AE-4375-AFE6-21B34DD5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cifplot_single</a:t>
            </a:r>
            <a:r>
              <a:rPr lang="en-US" altLang="ja-JP" dirty="0"/>
              <a:t>()</a:t>
            </a:r>
          </a:p>
          <a:p>
            <a:pPr lvl="1"/>
            <a:r>
              <a:rPr lang="ja-JP" altLang="en-US" dirty="0"/>
              <a:t>引数を整理し</a:t>
            </a:r>
            <a:r>
              <a:rPr lang="en-US" altLang="ja-JP" dirty="0"/>
              <a:t>, </a:t>
            </a:r>
            <a:r>
              <a:rPr lang="en-US" altLang="ja-JP" dirty="0" err="1"/>
              <a:t>call_ggsurvfit</a:t>
            </a:r>
            <a:r>
              <a:rPr lang="en-US" altLang="ja-JP" dirty="0"/>
              <a:t>()</a:t>
            </a:r>
            <a:r>
              <a:rPr lang="ja-JP" altLang="en-US" dirty="0"/>
              <a:t>に渡す</a:t>
            </a:r>
            <a:endParaRPr lang="en-US" altLang="ja-JP" dirty="0"/>
          </a:p>
          <a:p>
            <a:r>
              <a:rPr lang="en-US" altLang="ja-JP" dirty="0" err="1"/>
              <a:t>call_ggsurvfit</a:t>
            </a:r>
            <a:r>
              <a:rPr lang="en-US" altLang="ja-JP" dirty="0"/>
              <a:t>()</a:t>
            </a:r>
          </a:p>
          <a:p>
            <a:pPr lvl="1"/>
            <a:r>
              <a:rPr lang="ja-JP" altLang="en-US" dirty="0"/>
              <a:t>プロットの指定に従って</a:t>
            </a:r>
            <a:r>
              <a:rPr lang="en-US" altLang="ja-JP" dirty="0" err="1"/>
              <a:t>ggsurvfit</a:t>
            </a:r>
            <a:r>
              <a:rPr lang="en-US" altLang="ja-JP" dirty="0"/>
              <a:t>()</a:t>
            </a:r>
            <a:r>
              <a:rPr lang="ja-JP" altLang="en-US" dirty="0"/>
              <a:t>を実行</a:t>
            </a:r>
            <a:endParaRPr lang="en-US" altLang="ja-JP" dirty="0"/>
          </a:p>
          <a:p>
            <a:r>
              <a:rPr lang="en-US" altLang="ja-JP" dirty="0" err="1"/>
              <a:t>check_ggsurvfit</a:t>
            </a:r>
            <a:r>
              <a:rPr lang="en-US" altLang="ja-JP" dirty="0"/>
              <a:t>()</a:t>
            </a:r>
          </a:p>
          <a:p>
            <a:pPr lvl="1"/>
            <a:r>
              <a:rPr lang="en-US" altLang="ja-JP" dirty="0" err="1"/>
              <a:t>call_ggsurvfit</a:t>
            </a:r>
            <a:r>
              <a:rPr lang="en-US" altLang="ja-JP" dirty="0"/>
              <a:t>()</a:t>
            </a:r>
            <a:r>
              <a:rPr lang="ja-JP" altLang="en-US" dirty="0"/>
              <a:t>の重い前処理</a:t>
            </a:r>
            <a:endParaRPr lang="en-US" altLang="ja-JP" dirty="0"/>
          </a:p>
          <a:p>
            <a:r>
              <a:rPr lang="en-US" altLang="ja-JP" dirty="0" err="1"/>
              <a:t>cifplot_printEachVar</a:t>
            </a:r>
            <a:r>
              <a:rPr lang="en-US" altLang="ja-JP" dirty="0"/>
              <a:t>()</a:t>
            </a:r>
          </a:p>
          <a:p>
            <a:pPr lvl="1"/>
            <a:r>
              <a:rPr lang="ja-JP" altLang="en-US" dirty="0"/>
              <a:t>引数を整理し</a:t>
            </a:r>
            <a:r>
              <a:rPr lang="en-US" altLang="ja-JP" dirty="0"/>
              <a:t>, </a:t>
            </a:r>
            <a:r>
              <a:rPr lang="en-US" altLang="ja-JP" dirty="0" err="1"/>
              <a:t>cifplot_single</a:t>
            </a:r>
            <a:r>
              <a:rPr lang="en-US" altLang="ja-JP" dirty="0"/>
              <a:t>()</a:t>
            </a:r>
            <a:r>
              <a:rPr lang="ja-JP" altLang="en-US" dirty="0"/>
              <a:t>を層別変数ごとに実行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0562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096692-8EB2-40F4-A6CF-FF9BBBE0B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cifpanel</a:t>
            </a:r>
            <a:r>
              <a:rPr kumimoji="1" lang="en-US" altLang="ja-JP" dirty="0"/>
              <a:t>()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A5D4EB-573F-4C3B-83EB-77404EB3A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cifcurve</a:t>
            </a:r>
            <a:r>
              <a:rPr lang="en-US" altLang="ja-JP" dirty="0"/>
              <a:t>()</a:t>
            </a:r>
            <a:r>
              <a:rPr lang="ja-JP" altLang="en-US" dirty="0"/>
              <a:t>と</a:t>
            </a:r>
            <a:r>
              <a:rPr lang="en-US" altLang="ja-JP" dirty="0"/>
              <a:t>patchwork</a:t>
            </a:r>
            <a:r>
              <a:rPr kumimoji="1" lang="en-US" altLang="ja-JP" dirty="0"/>
              <a:t>::</a:t>
            </a:r>
            <a:r>
              <a:rPr kumimoji="1" lang="en-US" altLang="ja-JP" dirty="0" err="1"/>
              <a:t>wrap_plots</a:t>
            </a:r>
            <a:r>
              <a:rPr kumimoji="1" lang="ja-JP" altLang="en-US" dirty="0"/>
              <a:t>のラッパー関数</a:t>
            </a:r>
            <a:endParaRPr kumimoji="1" lang="en-US" altLang="ja-JP" dirty="0"/>
          </a:p>
          <a:p>
            <a:r>
              <a:rPr lang="ja-JP" altLang="en-US" dirty="0"/>
              <a:t>ほとんどの処理は</a:t>
            </a:r>
            <a:r>
              <a:rPr lang="en-US" altLang="ja-JP" dirty="0"/>
              <a:t>, </a:t>
            </a:r>
            <a:r>
              <a:rPr lang="ja-JP" altLang="en-US" dirty="0"/>
              <a:t>線種・ラベル・軸などの指定をパネルに　反映させるためのもの</a:t>
            </a:r>
            <a:endParaRPr lang="en-US" altLang="ja-JP" dirty="0"/>
          </a:p>
          <a:p>
            <a:r>
              <a:rPr kumimoji="1" lang="ja-JP" altLang="en-US" dirty="0"/>
              <a:t>それぞれ</a:t>
            </a:r>
            <a:r>
              <a:rPr kumimoji="1" lang="en-US" altLang="ja-JP" dirty="0"/>
              <a:t>ggplot2</a:t>
            </a:r>
            <a:r>
              <a:rPr kumimoji="1" lang="ja-JP" altLang="en-US" dirty="0"/>
              <a:t>の文法に従ったヘルパー関数を用いて処理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22618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FD1223-F620-48B0-87E7-393277D0B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Roxygen2</a:t>
            </a:r>
            <a:r>
              <a:rPr lang="ja-JP" altLang="en-US" dirty="0"/>
              <a:t>のヘッダー情報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CD10A0-F1FE-457D-9DE9-79087D542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ユーザーへ伝える情報（内部情報は書かなくてよい）</a:t>
            </a:r>
            <a:endParaRPr kumimoji="1" lang="en-US" altLang="ja-JP" dirty="0"/>
          </a:p>
          <a:p>
            <a:r>
              <a:rPr kumimoji="1" lang="en-US" altLang="ja-JP" dirty="0"/>
              <a:t>check()</a:t>
            </a:r>
            <a:r>
              <a:rPr kumimoji="1" lang="ja-JP" altLang="en-US" dirty="0"/>
              <a:t>の対象</a:t>
            </a:r>
            <a:endParaRPr kumimoji="1" lang="en-US" altLang="ja-JP" dirty="0"/>
          </a:p>
          <a:p>
            <a:r>
              <a:rPr lang="en-US" altLang="ja-JP" dirty="0"/>
              <a:t>@export</a:t>
            </a:r>
          </a:p>
          <a:p>
            <a:pPr lvl="1"/>
            <a:r>
              <a:rPr lang="ja-JP" altLang="en-US" dirty="0"/>
              <a:t>最小限にとどめる</a:t>
            </a:r>
            <a:endParaRPr lang="en-US" altLang="ja-JP" dirty="0"/>
          </a:p>
          <a:p>
            <a:r>
              <a:rPr lang="en-US" altLang="ja-JP" dirty="0"/>
              <a:t>@name</a:t>
            </a:r>
          </a:p>
          <a:p>
            <a:r>
              <a:rPr lang="en-US" altLang="ja-JP" dirty="0"/>
              <a:t>@</a:t>
            </a:r>
            <a:r>
              <a:rPr lang="en-US" altLang="ja-JP" dirty="0" err="1"/>
              <a:t>noRD</a:t>
            </a:r>
            <a:endParaRPr lang="en-US" altLang="ja-JP" dirty="0"/>
          </a:p>
          <a:p>
            <a:pPr lvl="1"/>
            <a:r>
              <a:rPr lang="en-US" altLang="ja-JP" dirty="0"/>
              <a:t>RD</a:t>
            </a:r>
            <a:r>
              <a:rPr lang="ja-JP" altLang="en-US" dirty="0"/>
              <a:t>ファイルの管理を省略</a:t>
            </a:r>
            <a:endParaRPr lang="en-US" altLang="ja-JP" dirty="0"/>
          </a:p>
          <a:p>
            <a:r>
              <a:rPr lang="en-US" altLang="ja-JP" dirty="0"/>
              <a:t>@</a:t>
            </a:r>
            <a:r>
              <a:rPr lang="en-US" altLang="ja-JP" dirty="0" err="1"/>
              <a:t>importFrom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22651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009955-77B5-4FAA-A5B7-2B62EC124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役に立ったアプローチ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935D4F-0D5C-4DC7-A87E-390DA0E1D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 err="1"/>
              <a:t>testthat</a:t>
            </a:r>
            <a:r>
              <a:rPr lang="ja-JP" altLang="en-US" dirty="0"/>
              <a:t>関数による動作検証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プロットの入出力・ロジックは</a:t>
            </a:r>
            <a:r>
              <a:rPr lang="en-US" altLang="ja-JP" dirty="0"/>
              <a:t>ggplot2</a:t>
            </a:r>
            <a:r>
              <a:rPr lang="ja-JP" altLang="en-US" dirty="0"/>
              <a:t>の文法に従う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統計量の入出力・ロジックは</a:t>
            </a:r>
            <a:r>
              <a:rPr lang="en-US" altLang="ja-JP" dirty="0" err="1"/>
              <a:t>survfit</a:t>
            </a:r>
            <a:r>
              <a:rPr lang="ja-JP" altLang="en-US" dirty="0"/>
              <a:t>の文法に従う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GitHub</a:t>
            </a:r>
            <a:r>
              <a:rPr lang="ja-JP" altLang="en-US" dirty="0"/>
              <a:t>ブランチによるバックアップ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広範囲の影響の小さい修正は</a:t>
            </a:r>
            <a:r>
              <a:rPr kumimoji="1" lang="en-US" altLang="ja-JP" dirty="0"/>
              <a:t>Codex </a:t>
            </a:r>
            <a:r>
              <a:rPr kumimoji="1" lang="en-US" altLang="ja-JP" dirty="0" err="1"/>
              <a:t>CLI</a:t>
            </a:r>
            <a:r>
              <a:rPr lang="en-US" altLang="ja-JP" dirty="0" err="1"/>
              <a:t>+</a:t>
            </a:r>
            <a:r>
              <a:rPr kumimoji="1" lang="en-US" altLang="ja-JP" dirty="0" err="1"/>
              <a:t>GitHub</a:t>
            </a:r>
            <a:r>
              <a:rPr kumimoji="1" lang="ja-JP" altLang="en-US" dirty="0"/>
              <a:t>を利用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MIT</a:t>
            </a:r>
            <a:r>
              <a:rPr lang="ja-JP" altLang="en-US" dirty="0"/>
              <a:t>ライセンス（</a:t>
            </a:r>
            <a:r>
              <a:rPr lang="en-US" altLang="ja-JP" dirty="0"/>
              <a:t>GPL</a:t>
            </a:r>
            <a:r>
              <a:rPr lang="ja-JP" altLang="en-US" dirty="0"/>
              <a:t>ライセンスのパッケージに依存</a:t>
            </a:r>
            <a:r>
              <a:rPr lang="ja-JP" altLang="en-US"/>
              <a:t>しない）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93885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82E863-817E-4393-ADA4-0480E35C8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主なロジックを構成する関数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2D0C04-0DA4-4950-BB2A-8300DD30A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重み</a:t>
            </a:r>
            <a:r>
              <a:rPr lang="en-US" altLang="ja-JP" dirty="0"/>
              <a:t>: </a:t>
            </a:r>
            <a:r>
              <a:rPr lang="en-US" altLang="ja-JP" dirty="0" err="1"/>
              <a:t>calculateIPCW</a:t>
            </a:r>
            <a:r>
              <a:rPr lang="en-US" altLang="ja-JP" dirty="0"/>
              <a:t>(), </a:t>
            </a:r>
            <a:r>
              <a:rPr lang="en-US" altLang="ja-JP" dirty="0" err="1"/>
              <a:t>calculateIPCWMatrix</a:t>
            </a:r>
            <a:endParaRPr lang="en-US" altLang="ja-JP" dirty="0"/>
          </a:p>
          <a:p>
            <a:r>
              <a:rPr lang="ja-JP" altLang="en-US" dirty="0"/>
              <a:t>推定</a:t>
            </a:r>
            <a:r>
              <a:rPr lang="en-US" altLang="ja-JP" dirty="0"/>
              <a:t>: </a:t>
            </a:r>
            <a:r>
              <a:rPr lang="en-US" altLang="ja-JP" dirty="0" err="1"/>
              <a:t>nleqslv</a:t>
            </a:r>
            <a:r>
              <a:rPr lang="en-US" altLang="ja-JP" dirty="0"/>
              <a:t>() + </a:t>
            </a:r>
            <a:r>
              <a:rPr lang="en-US" altLang="ja-JP" dirty="0" err="1"/>
              <a:t>estimating_equation_ipcw</a:t>
            </a:r>
            <a:r>
              <a:rPr lang="en-US" altLang="ja-JP" dirty="0"/>
              <a:t>() + </a:t>
            </a:r>
            <a:r>
              <a:rPr lang="en-US" altLang="ja-JP" dirty="0" err="1"/>
              <a:t>assessConvergence</a:t>
            </a:r>
            <a:r>
              <a:rPr lang="en-US" altLang="ja-JP" dirty="0"/>
              <a:t>()</a:t>
            </a:r>
          </a:p>
          <a:p>
            <a:r>
              <a:rPr lang="ja-JP" altLang="en-US" dirty="0"/>
              <a:t>分散</a:t>
            </a:r>
            <a:r>
              <a:rPr lang="en-US" altLang="ja-JP" dirty="0"/>
              <a:t>: </a:t>
            </a:r>
            <a:r>
              <a:rPr lang="en-US" altLang="ja-JP" dirty="0" err="1"/>
              <a:t>calculateCov</a:t>
            </a:r>
            <a:r>
              <a:rPr lang="en-US" altLang="ja-JP" dirty="0"/>
              <a:t>(), </a:t>
            </a:r>
            <a:r>
              <a:rPr lang="en-US" altLang="ja-JP" dirty="0" err="1"/>
              <a:t>calculateCovSurvival</a:t>
            </a:r>
            <a:r>
              <a:rPr lang="en-US" altLang="ja-JP" dirty="0"/>
              <a:t>()</a:t>
            </a:r>
          </a:p>
          <a:p>
            <a:r>
              <a:rPr lang="ja-JP" altLang="en-US" dirty="0"/>
              <a:t>出力</a:t>
            </a:r>
            <a:r>
              <a:rPr lang="en-US" altLang="ja-JP" dirty="0"/>
              <a:t>: </a:t>
            </a:r>
            <a:r>
              <a:rPr lang="en-US" altLang="ja-JP" dirty="0" err="1"/>
              <a:t>reportEffects</a:t>
            </a:r>
            <a:r>
              <a:rPr lang="en-US" altLang="ja-JP" dirty="0"/>
              <a:t>()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0410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F1F6EB-D2A8-4438-B0D3-9B657EB75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ヘルパー関数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6BFC8F-298F-4CEA-8C66-538BA5572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Event()</a:t>
            </a:r>
          </a:p>
          <a:p>
            <a:r>
              <a:rPr lang="en-US" altLang="ja-JP" dirty="0" err="1"/>
              <a:t>createAnalysisDataset</a:t>
            </a:r>
            <a:r>
              <a:rPr lang="en-US" altLang="ja-JP" dirty="0"/>
              <a:t>()</a:t>
            </a:r>
          </a:p>
          <a:p>
            <a:r>
              <a:rPr lang="en-US" altLang="ja-JP" dirty="0" err="1"/>
              <a:t>reg_read_exposure_design</a:t>
            </a:r>
            <a:r>
              <a:rPr lang="en-US" altLang="ja-JP" dirty="0"/>
              <a:t>()</a:t>
            </a:r>
          </a:p>
          <a:p>
            <a:r>
              <a:rPr lang="en-US" altLang="ja-JP" dirty="0" err="1"/>
              <a:t>reg_index_for_parameter</a:t>
            </a:r>
            <a:r>
              <a:rPr lang="en-US" altLang="ja-JP" dirty="0"/>
              <a:t>()</a:t>
            </a:r>
          </a:p>
          <a:p>
            <a:r>
              <a:rPr lang="en-US" altLang="ja-JP" dirty="0" err="1"/>
              <a:t>check_X</a:t>
            </a:r>
            <a:r>
              <a:rPr lang="en-US" altLang="ja-JP" dirty="0"/>
              <a:t>()</a:t>
            </a:r>
          </a:p>
          <a:p>
            <a:r>
              <a:rPr lang="en-US" altLang="ja-JP" dirty="0"/>
              <a:t>clamp(), </a:t>
            </a:r>
            <a:r>
              <a:rPr lang="en-US" altLang="ja-JP" dirty="0" err="1"/>
              <a:t>clampLogP</a:t>
            </a:r>
            <a:r>
              <a:rPr lang="en-US" altLang="ja-JP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41708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1C3F6F-9F59-4FC9-B746-F5C54DD77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データハンドリングについて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02E340-6F87-4CC2-BDE1-A942B25C9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ダミー変数の作成</a:t>
            </a:r>
            <a:r>
              <a:rPr lang="en-US" altLang="ja-JP" dirty="0"/>
              <a:t>: factor + </a:t>
            </a:r>
            <a:r>
              <a:rPr lang="en-US" altLang="ja-JP" dirty="0" err="1"/>
              <a:t>model.matrix</a:t>
            </a:r>
            <a:r>
              <a:rPr lang="en-US" altLang="ja-JP" dirty="0"/>
              <a:t>()</a:t>
            </a:r>
          </a:p>
          <a:p>
            <a:r>
              <a:rPr kumimoji="1" lang="ja-JP" altLang="en-US" dirty="0"/>
              <a:t>欠測の処理</a:t>
            </a:r>
            <a:r>
              <a:rPr kumimoji="1" lang="en-US" altLang="ja-JP" dirty="0"/>
              <a:t>: </a:t>
            </a:r>
            <a:r>
              <a:rPr kumimoji="1" lang="en-US" altLang="ja-JP" dirty="0" err="1"/>
              <a:t>na.action</a:t>
            </a:r>
            <a:r>
              <a:rPr kumimoji="1" lang="en-US" altLang="ja-JP" dirty="0"/>
              <a:t>()</a:t>
            </a:r>
          </a:p>
          <a:p>
            <a:r>
              <a:rPr kumimoji="1" lang="ja-JP" altLang="en-US" dirty="0"/>
              <a:t>モデルフォーミュラや上の関数は便利だが</a:t>
            </a:r>
            <a:r>
              <a:rPr kumimoji="1" lang="en-US" altLang="ja-JP" dirty="0"/>
              <a:t>, </a:t>
            </a:r>
            <a:r>
              <a:rPr kumimoji="1" lang="ja-JP" altLang="en-US" dirty="0"/>
              <a:t>専用の文法が必要</a:t>
            </a:r>
            <a:endParaRPr kumimoji="1" lang="en-US" altLang="ja-JP" dirty="0"/>
          </a:p>
          <a:p>
            <a:r>
              <a:rPr lang="ja-JP" altLang="en-US" dirty="0"/>
              <a:t>ヘルパー関数にまとめ</a:t>
            </a:r>
            <a:r>
              <a:rPr lang="en-US" altLang="ja-JP" dirty="0"/>
              <a:t>, </a:t>
            </a:r>
            <a:r>
              <a:rPr lang="en-US" altLang="ja-JP" dirty="0" err="1"/>
              <a:t>testthat</a:t>
            </a:r>
            <a:r>
              <a:rPr lang="en-US" altLang="ja-JP" dirty="0"/>
              <a:t>()</a:t>
            </a:r>
            <a:r>
              <a:rPr lang="ja-JP" altLang="en-US" dirty="0"/>
              <a:t>にかけてバリデートした</a:t>
            </a:r>
            <a:endParaRPr lang="en-US" altLang="ja-JP" dirty="0"/>
          </a:p>
          <a:p>
            <a:pPr lvl="1"/>
            <a:r>
              <a:rPr lang="en-US" altLang="ja-JP" dirty="0"/>
              <a:t>Event()</a:t>
            </a:r>
          </a:p>
          <a:p>
            <a:pPr lvl="1"/>
            <a:r>
              <a:rPr lang="en-US" altLang="ja-JP" dirty="0" err="1"/>
              <a:t>createAnalysisDataset</a:t>
            </a:r>
            <a:r>
              <a:rPr lang="en-US" altLang="ja-JP" dirty="0"/>
              <a:t>()</a:t>
            </a:r>
          </a:p>
          <a:p>
            <a:pPr lvl="1"/>
            <a:r>
              <a:rPr lang="en-US" altLang="ja-JP" dirty="0" err="1"/>
              <a:t>reg_read_exposure_design</a:t>
            </a:r>
            <a:r>
              <a:rPr lang="en-US" altLang="ja-JP" dirty="0"/>
              <a:t>()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34953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A5DE71-39EB-4CB5-A29A-03B72A489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関数の役割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DBBC2A-18E1-4CDC-8DE0-8D78E5ABD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主なロジックを構成する関数</a:t>
            </a:r>
            <a:endParaRPr lang="en-US" altLang="ja-JP" dirty="0"/>
          </a:p>
          <a:p>
            <a:r>
              <a:rPr lang="ja-JP" altLang="en-US" dirty="0"/>
              <a:t>ラッパー関数</a:t>
            </a:r>
            <a:endParaRPr lang="en-US" altLang="ja-JP" dirty="0"/>
          </a:p>
          <a:p>
            <a:r>
              <a:rPr kumimoji="1" lang="ja-JP" altLang="en-US" dirty="0"/>
              <a:t>ヘルパー関数</a:t>
            </a:r>
            <a:endParaRPr kumimoji="1" lang="en-US" altLang="ja-JP" dirty="0"/>
          </a:p>
          <a:p>
            <a:r>
              <a:rPr kumimoji="1" lang="ja-JP" altLang="en-US" dirty="0"/>
              <a:t>テスト関数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8505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2DCC3E-7211-43CB-804F-DD0353CFB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パッケージ</a:t>
            </a:r>
            <a:r>
              <a:rPr kumimoji="1" lang="en-US" altLang="ja-JP" dirty="0" err="1"/>
              <a:t>cifmodeling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9994E3-1AFC-4295-8A8B-BB1D81D8F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polyreg</a:t>
            </a:r>
            <a:r>
              <a:rPr lang="en-US" altLang="ja-JP" dirty="0"/>
              <a:t>()</a:t>
            </a:r>
          </a:p>
          <a:p>
            <a:r>
              <a:rPr lang="en-US" altLang="ja-JP" dirty="0" err="1"/>
              <a:t>cifcurve</a:t>
            </a:r>
            <a:r>
              <a:rPr lang="en-US" altLang="ja-JP" dirty="0"/>
              <a:t>()</a:t>
            </a:r>
          </a:p>
          <a:p>
            <a:pPr lvl="1"/>
            <a:r>
              <a:rPr lang="en-US" altLang="ja-JP" dirty="0" err="1"/>
              <a:t>survfit</a:t>
            </a:r>
            <a:r>
              <a:rPr lang="ja-JP" altLang="en-US" dirty="0"/>
              <a:t>互換</a:t>
            </a:r>
            <a:r>
              <a:rPr lang="en-US" altLang="ja-JP" dirty="0"/>
              <a:t>, </a:t>
            </a:r>
            <a:r>
              <a:rPr lang="en-US" altLang="ja-JP" dirty="0" err="1"/>
              <a:t>Rcpp</a:t>
            </a:r>
            <a:r>
              <a:rPr lang="ja-JP" altLang="en-US" dirty="0"/>
              <a:t>による高速化</a:t>
            </a:r>
            <a:endParaRPr lang="en-US" altLang="ja-JP" dirty="0"/>
          </a:p>
          <a:p>
            <a:r>
              <a:rPr kumimoji="1" lang="en-US" altLang="ja-JP" dirty="0" err="1"/>
              <a:t>cifplot</a:t>
            </a:r>
            <a:r>
              <a:rPr lang="en-US" altLang="ja-JP" dirty="0"/>
              <a:t>()</a:t>
            </a:r>
          </a:p>
          <a:p>
            <a:pPr lvl="1"/>
            <a:r>
              <a:rPr lang="en-US" altLang="ja-JP" dirty="0"/>
              <a:t>g</a:t>
            </a:r>
            <a:r>
              <a:rPr kumimoji="1" lang="en-US" altLang="ja-JP" dirty="0"/>
              <a:t>gplot2/</a:t>
            </a:r>
            <a:r>
              <a:rPr kumimoji="1" lang="en-US" altLang="ja-JP" dirty="0" err="1"/>
              <a:t>ggsurvfit</a:t>
            </a:r>
            <a:r>
              <a:rPr kumimoji="1" lang="ja-JP" altLang="en-US" dirty="0"/>
              <a:t>によるプロット</a:t>
            </a:r>
            <a:endParaRPr kumimoji="1" lang="en-US" altLang="ja-JP" dirty="0"/>
          </a:p>
          <a:p>
            <a:r>
              <a:rPr kumimoji="1" lang="en-US" altLang="ja-JP" dirty="0" err="1"/>
              <a:t>cifpanel</a:t>
            </a:r>
            <a:r>
              <a:rPr lang="en-US" altLang="ja-JP" dirty="0"/>
              <a:t>()</a:t>
            </a:r>
          </a:p>
          <a:p>
            <a:pPr lvl="1"/>
            <a:r>
              <a:rPr lang="en-US" altLang="ja-JP" dirty="0"/>
              <a:t>p</a:t>
            </a:r>
            <a:r>
              <a:rPr kumimoji="1" lang="en-US" altLang="ja-JP" dirty="0"/>
              <a:t>atchwork()</a:t>
            </a:r>
            <a:r>
              <a:rPr kumimoji="1" lang="ja-JP" altLang="en-US" dirty="0"/>
              <a:t>によるパネル化</a:t>
            </a:r>
            <a:endParaRPr kumimoji="1" lang="en-US" altLang="ja-JP" dirty="0"/>
          </a:p>
          <a:p>
            <a:r>
              <a:rPr kumimoji="1" lang="en-US" altLang="ja-JP" dirty="0" err="1"/>
              <a:t>ciftest</a:t>
            </a:r>
            <a:r>
              <a:rPr kumimoji="1" lang="en-US" altLang="ja-JP" dirty="0"/>
              <a:t>()</a:t>
            </a:r>
          </a:p>
          <a:p>
            <a:pPr lvl="1"/>
            <a:r>
              <a:rPr lang="en-US" altLang="ja-JP" dirty="0" err="1"/>
              <a:t>MaxCombo</a:t>
            </a:r>
            <a:r>
              <a:rPr lang="ja-JP" altLang="en-US" dirty="0"/>
              <a:t>型のノンパラメトリック検定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1869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7C31F5-A84D-48DF-B538-066121C58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2925"/>
            <a:ext cx="10515600" cy="56340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ja-JP" dirty="0" err="1"/>
              <a:t>cifpanel</a:t>
            </a:r>
            <a:r>
              <a:rPr lang="en-US" altLang="ja-JP" dirty="0"/>
              <a:t>(</a:t>
            </a:r>
          </a:p>
          <a:p>
            <a:pPr marL="0" indent="0">
              <a:buNone/>
            </a:pPr>
            <a:r>
              <a:rPr lang="en-US" altLang="ja-JP" dirty="0"/>
              <a:t>  </a:t>
            </a:r>
            <a:r>
              <a:rPr lang="en-US" altLang="ja-JP" dirty="0" err="1"/>
              <a:t>title.panel</a:t>
            </a:r>
            <a:r>
              <a:rPr lang="en-US" altLang="ja-JP" dirty="0"/>
              <a:t> = "A comparison of cumulative incidence of competing events",</a:t>
            </a:r>
          </a:p>
          <a:p>
            <a:pPr marL="0" indent="0">
              <a:buNone/>
            </a:pPr>
            <a:r>
              <a:rPr lang="en-US" altLang="ja-JP" dirty="0"/>
              <a:t>  </a:t>
            </a:r>
            <a:r>
              <a:rPr lang="en-US" altLang="ja-JP" dirty="0" err="1"/>
              <a:t>rows.columns.panel</a:t>
            </a:r>
            <a:r>
              <a:rPr lang="en-US" altLang="ja-JP" dirty="0"/>
              <a:t> = c(1,2),</a:t>
            </a:r>
          </a:p>
          <a:p>
            <a:pPr marL="0" indent="0">
              <a:buNone/>
            </a:pPr>
            <a:r>
              <a:rPr lang="en-US" altLang="ja-JP" dirty="0"/>
              <a:t>  formula = Event(t, epsilon) ~ </a:t>
            </a:r>
            <a:r>
              <a:rPr lang="en-US" altLang="ja-JP" dirty="0" err="1"/>
              <a:t>fruitq</a:t>
            </a:r>
            <a:r>
              <a:rPr lang="en-US" altLang="ja-JP" dirty="0"/>
              <a:t>,</a:t>
            </a:r>
          </a:p>
          <a:p>
            <a:pPr marL="0" indent="0">
              <a:buNone/>
            </a:pPr>
            <a:r>
              <a:rPr lang="en-US" altLang="ja-JP" dirty="0"/>
              <a:t>  data = </a:t>
            </a:r>
            <a:r>
              <a:rPr lang="en-US" altLang="ja-JP" dirty="0" err="1"/>
              <a:t>diabetes.complications</a:t>
            </a:r>
            <a:r>
              <a:rPr lang="en-US" altLang="ja-JP" dirty="0"/>
              <a:t>,</a:t>
            </a:r>
          </a:p>
          <a:p>
            <a:pPr marL="0" indent="0">
              <a:buNone/>
            </a:pPr>
            <a:r>
              <a:rPr lang="en-US" altLang="ja-JP" dirty="0"/>
              <a:t>  </a:t>
            </a:r>
            <a:r>
              <a:rPr lang="en-US" altLang="ja-JP" dirty="0" err="1"/>
              <a:t>outcome.type</a:t>
            </a:r>
            <a:r>
              <a:rPr lang="en-US" altLang="ja-JP" dirty="0"/>
              <a:t> = "COMPETING-RISK",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  </a:t>
            </a:r>
            <a:r>
              <a:rPr lang="en-US" altLang="ja-JP" dirty="0" err="1">
                <a:solidFill>
                  <a:srgbClr val="FF0000"/>
                </a:solidFill>
              </a:rPr>
              <a:t>code.events</a:t>
            </a:r>
            <a:r>
              <a:rPr lang="en-US" altLang="ja-JP" dirty="0">
                <a:solidFill>
                  <a:srgbClr val="FF0000"/>
                </a:solidFill>
              </a:rPr>
              <a:t> = list(c(1,2,0), c(2,1,0)),</a:t>
            </a:r>
          </a:p>
          <a:p>
            <a:pPr marL="0" indent="0">
              <a:buNone/>
            </a:pPr>
            <a:r>
              <a:rPr lang="en-US" altLang="ja-JP" dirty="0"/>
              <a:t>  </a:t>
            </a:r>
            <a:r>
              <a:rPr lang="en-US" altLang="ja-JP" dirty="0" err="1"/>
              <a:t>label.y</a:t>
            </a:r>
            <a:r>
              <a:rPr lang="en-US" altLang="ja-JP" dirty="0"/>
              <a:t> = c("Diabetic retinopathy", "Macrovascular complications"),</a:t>
            </a:r>
          </a:p>
          <a:p>
            <a:pPr marL="0" indent="0">
              <a:buNone/>
            </a:pPr>
            <a:r>
              <a:rPr lang="en-US" altLang="ja-JP" dirty="0"/>
              <a:t>  </a:t>
            </a:r>
            <a:r>
              <a:rPr lang="en-US" altLang="ja-JP" dirty="0" err="1"/>
              <a:t>label.x</a:t>
            </a:r>
            <a:r>
              <a:rPr lang="en-US" altLang="ja-JP" dirty="0"/>
              <a:t> = "Years from registration",</a:t>
            </a:r>
          </a:p>
          <a:p>
            <a:pPr marL="0" indent="0">
              <a:buNone/>
            </a:pPr>
            <a:r>
              <a:rPr lang="en-US" altLang="ja-JP" dirty="0"/>
              <a:t>  </a:t>
            </a:r>
            <a:r>
              <a:rPr lang="en-US" altLang="ja-JP" dirty="0" err="1"/>
              <a:t>subtitle.panel</a:t>
            </a:r>
            <a:r>
              <a:rPr lang="en-US" altLang="ja-JP" dirty="0"/>
              <a:t> = "Stratified by fruit intake",</a:t>
            </a:r>
          </a:p>
          <a:p>
            <a:pPr marL="0" indent="0">
              <a:buNone/>
            </a:pPr>
            <a:r>
              <a:rPr lang="en-US" altLang="ja-JP" dirty="0"/>
              <a:t>  </a:t>
            </a:r>
            <a:r>
              <a:rPr lang="en-US" altLang="ja-JP" dirty="0" err="1"/>
              <a:t>caption.panel</a:t>
            </a:r>
            <a:r>
              <a:rPr lang="en-US" altLang="ja-JP" dirty="0"/>
              <a:t>  = "Data: </a:t>
            </a:r>
            <a:r>
              <a:rPr lang="en-US" altLang="ja-JP" dirty="0" err="1"/>
              <a:t>diabetes.complications</a:t>
            </a:r>
            <a:r>
              <a:rPr lang="en-US" altLang="ja-JP" dirty="0"/>
              <a:t>",</a:t>
            </a:r>
          </a:p>
          <a:p>
            <a:pPr marL="0" indent="0">
              <a:buNone/>
            </a:pPr>
            <a:r>
              <a:rPr lang="en-US" altLang="ja-JP" dirty="0"/>
              <a:t>  </a:t>
            </a:r>
            <a:r>
              <a:rPr lang="en-US" altLang="ja-JP" dirty="0" err="1"/>
              <a:t>title.plot</a:t>
            </a:r>
            <a:r>
              <a:rPr lang="en-US" altLang="ja-JP" dirty="0"/>
              <a:t> = c("Diabetic retinopathy", "Macrovascular complications"),</a:t>
            </a:r>
          </a:p>
          <a:p>
            <a:pPr marL="0" indent="0">
              <a:buNone/>
            </a:pPr>
            <a:r>
              <a:rPr lang="en-US" altLang="ja-JP" dirty="0"/>
              <a:t>  </a:t>
            </a:r>
            <a:r>
              <a:rPr lang="en-US" altLang="ja-JP" dirty="0" err="1"/>
              <a:t>legend.position</a:t>
            </a:r>
            <a:r>
              <a:rPr lang="en-US" altLang="ja-JP" dirty="0"/>
              <a:t> = "bottom",</a:t>
            </a:r>
          </a:p>
          <a:p>
            <a:pPr marL="0" indent="0">
              <a:buNone/>
            </a:pPr>
            <a:r>
              <a:rPr lang="en-US" altLang="ja-JP" dirty="0"/>
              <a:t>  </a:t>
            </a:r>
            <a:r>
              <a:rPr lang="en-US" altLang="ja-JP" dirty="0" err="1"/>
              <a:t>legend.collect</a:t>
            </a:r>
            <a:r>
              <a:rPr lang="en-US" altLang="ja-JP" dirty="0"/>
              <a:t>=TRUE</a:t>
            </a:r>
          </a:p>
          <a:p>
            <a:pPr marL="0" indent="0">
              <a:buNone/>
            </a:pP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75324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A24BF568-97D2-4A11-A0D5-44B079202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81" y="156010"/>
            <a:ext cx="11066237" cy="654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187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F27C1B-2404-4B1F-8F6D-D9578A8A9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cifcurve</a:t>
            </a:r>
            <a:r>
              <a:rPr lang="en-US" altLang="ja-JP" dirty="0"/>
              <a:t>()</a:t>
            </a:r>
            <a:r>
              <a:rPr lang="ja-JP" altLang="en-US" dirty="0"/>
              <a:t>のロジックを構成する関数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8F19D0-C1C7-4A9D-A6B5-5D0172C5F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 err="1"/>
              <a:t>calculateKM</a:t>
            </a:r>
            <a:r>
              <a:rPr lang="en-US" altLang="ja-JP" dirty="0"/>
              <a:t>()</a:t>
            </a:r>
          </a:p>
          <a:p>
            <a:pPr lvl="1"/>
            <a:r>
              <a:rPr lang="ja-JP" altLang="en-US" dirty="0"/>
              <a:t>層別</a:t>
            </a:r>
            <a:r>
              <a:rPr lang="en-US" altLang="ja-JP" dirty="0"/>
              <a:t>Kaplan-Meier</a:t>
            </a:r>
            <a:r>
              <a:rPr lang="ja-JP" altLang="en-US" dirty="0"/>
              <a:t>推定量とその</a:t>
            </a:r>
            <a:r>
              <a:rPr lang="en-US" altLang="ja-JP" dirty="0"/>
              <a:t>SE</a:t>
            </a:r>
            <a:r>
              <a:rPr lang="ja-JP" altLang="en-US" dirty="0"/>
              <a:t>を計算する</a:t>
            </a:r>
            <a:r>
              <a:rPr lang="en-US" altLang="ja-JP" dirty="0" err="1"/>
              <a:t>Rcpp</a:t>
            </a:r>
            <a:r>
              <a:rPr lang="ja-JP" altLang="en-US" dirty="0"/>
              <a:t>関数</a:t>
            </a:r>
            <a:endParaRPr lang="en-US" altLang="ja-JP" dirty="0"/>
          </a:p>
          <a:p>
            <a:pPr lvl="1"/>
            <a:r>
              <a:rPr lang="en-US" altLang="ja-JP" dirty="0" err="1"/>
              <a:t>survfit</a:t>
            </a:r>
            <a:r>
              <a:rPr lang="ja-JP" altLang="en-US" dirty="0"/>
              <a:t>オブジェクトの文法に従う</a:t>
            </a:r>
            <a:endParaRPr lang="en-US" altLang="ja-JP" dirty="0"/>
          </a:p>
          <a:p>
            <a:r>
              <a:rPr lang="en-US" altLang="ja-JP" dirty="0" err="1"/>
              <a:t>calculateCI</a:t>
            </a:r>
            <a:r>
              <a:rPr lang="en-US" altLang="ja-JP" dirty="0"/>
              <a:t>()</a:t>
            </a:r>
          </a:p>
          <a:p>
            <a:pPr lvl="1"/>
            <a:r>
              <a:rPr lang="ja-JP" altLang="en-US" dirty="0"/>
              <a:t>信頼区間</a:t>
            </a:r>
            <a:endParaRPr lang="en-US" altLang="ja-JP" dirty="0"/>
          </a:p>
          <a:p>
            <a:pPr lvl="1"/>
            <a:r>
              <a:rPr lang="en-US" altLang="ja-JP" dirty="0" err="1"/>
              <a:t>survfit</a:t>
            </a:r>
            <a:r>
              <a:rPr lang="ja-JP" altLang="en-US" dirty="0"/>
              <a:t>オブジェクトの文法に従う</a:t>
            </a:r>
            <a:endParaRPr lang="en-US" altLang="ja-JP" dirty="0"/>
          </a:p>
          <a:p>
            <a:r>
              <a:rPr lang="en-US" altLang="ja-JP" dirty="0" err="1"/>
              <a:t>calculateAJ</a:t>
            </a:r>
            <a:r>
              <a:rPr lang="en-US" altLang="ja-JP" dirty="0"/>
              <a:t>()</a:t>
            </a:r>
          </a:p>
          <a:p>
            <a:pPr lvl="1"/>
            <a:r>
              <a:rPr lang="en-US" altLang="ja-JP" dirty="0" err="1"/>
              <a:t>calculateKM</a:t>
            </a:r>
            <a:r>
              <a:rPr lang="en-US" altLang="ja-JP" dirty="0"/>
              <a:t>()</a:t>
            </a:r>
            <a:r>
              <a:rPr lang="ja-JP" altLang="en-US" dirty="0"/>
              <a:t>を用いて層別</a:t>
            </a:r>
            <a:r>
              <a:rPr lang="en-US" altLang="ja-JP" dirty="0"/>
              <a:t>Aalen-Johansen</a:t>
            </a:r>
            <a:r>
              <a:rPr lang="ja-JP" altLang="en-US" dirty="0"/>
              <a:t>推定量を計算</a:t>
            </a:r>
            <a:endParaRPr lang="en-US" altLang="ja-JP" dirty="0"/>
          </a:p>
          <a:p>
            <a:r>
              <a:rPr lang="en-US" altLang="ja-JP" dirty="0" err="1"/>
              <a:t>calculateAalenDeltaSE</a:t>
            </a:r>
            <a:r>
              <a:rPr lang="en-US" altLang="ja-JP" dirty="0"/>
              <a:t>()</a:t>
            </a:r>
          </a:p>
          <a:p>
            <a:pPr lvl="1"/>
            <a:r>
              <a:rPr kumimoji="1" lang="en-US" altLang="ja-JP" dirty="0"/>
              <a:t>SE</a:t>
            </a:r>
            <a:r>
              <a:rPr kumimoji="1" lang="ja-JP" altLang="en-US" dirty="0"/>
              <a:t>の計算</a:t>
            </a:r>
          </a:p>
        </p:txBody>
      </p:sp>
    </p:spTree>
    <p:extLst>
      <p:ext uri="{BB962C8B-B14F-4D97-AF65-F5344CB8AC3E}">
        <p14:creationId xmlns:p14="http://schemas.microsoft.com/office/powerpoint/2010/main" val="173930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114234</TotalTime>
  <Words>639</Words>
  <Application>Microsoft Office PowerPoint</Application>
  <PresentationFormat>ワイド画面</PresentationFormat>
  <Paragraphs>98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ＭＳ Ｐゴシック</vt:lpstr>
      <vt:lpstr>メイリオ</vt:lpstr>
      <vt:lpstr>Arial</vt:lpstr>
      <vt:lpstr>Calibri</vt:lpstr>
      <vt:lpstr>Office Theme</vt:lpstr>
      <vt:lpstr>polyreg()のアップデート</vt:lpstr>
      <vt:lpstr>主なロジックを構成する関数</vt:lpstr>
      <vt:lpstr>ヘルパー関数</vt:lpstr>
      <vt:lpstr>データハンドリングについて</vt:lpstr>
      <vt:lpstr>関数の役割</vt:lpstr>
      <vt:lpstr>パッケージcifmodeling</vt:lpstr>
      <vt:lpstr>PowerPoint プレゼンテーション</vt:lpstr>
      <vt:lpstr>PowerPoint プレゼンテーション</vt:lpstr>
      <vt:lpstr>cifcurve()のロジックを構成する関数</vt:lpstr>
      <vt:lpstr>cifplot()のロジックを構成する関数</vt:lpstr>
      <vt:lpstr>cifpanel()</vt:lpstr>
      <vt:lpstr>Roxygen2のヘッダー情報</vt:lpstr>
      <vt:lpstr>役に立ったアプローチ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清水さやか</dc:creator>
  <cp:lastModifiedBy>Shiro</cp:lastModifiedBy>
  <cp:revision>3275</cp:revision>
  <cp:lastPrinted>2021-12-16T00:51:57Z</cp:lastPrinted>
  <dcterms:created xsi:type="dcterms:W3CDTF">2014-12-19T08:34:42Z</dcterms:created>
  <dcterms:modified xsi:type="dcterms:W3CDTF">2025-10-27T15:32:49Z</dcterms:modified>
</cp:coreProperties>
</file>