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7" r:id="rId5"/>
    <p:sldId id="272" r:id="rId6"/>
    <p:sldId id="269" r:id="rId7"/>
    <p:sldId id="273" r:id="rId8"/>
    <p:sldId id="270" r:id="rId9"/>
    <p:sldId id="261" r:id="rId10"/>
    <p:sldId id="262" r:id="rId11"/>
    <p:sldId id="263" r:id="rId12"/>
    <p:sldId id="268" r:id="rId13"/>
    <p:sldId id="264" r:id="rId14"/>
    <p:sldId id="267" r:id="rId15"/>
    <p:sldId id="266" r:id="rId16"/>
    <p:sldId id="271" r:id="rId17"/>
    <p:sldId id="259" r:id="rId18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 Bourcier" initials="JB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49:26.767" idx="4">
    <p:pos x="5008" y="1328"/>
    <p:text>Illisible en centré à revoir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2:03.773" idx="7">
    <p:pos x="5279" y="1038"/>
    <p:text>Important de faire ce slide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0:30.721" idx="6">
    <p:pos x="4575" y="3413"/>
    <p:text>Ca fait référence à quoi?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5:29.062" idx="8">
    <p:pos x="3518" y="267"/>
    <p:text>Role du serveur?
Technologies utilisés
Architecture du serveur?
Construction du graphe et calcul du meilleur chemin
Ppur quoi cela est il fait sur le serveur etc...
Ca manque d'explication.....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4:48.365" idx="9">
    <p:pos x="3889" y="981"/>
    <p:text>A détaillé un peu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A6B07-F5D7-4F47-8CBC-2C38D0C91597}" type="datetimeFigureOut">
              <a:rPr lang="fr-FR"/>
              <a:pPr/>
              <a:t>20/02/13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31AC95-A1C6-4078-8053-00B490EB61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36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710580-8436-44D1-B795-1890318B8FB8}" type="datetimeFigureOut">
              <a:rPr lang="fr-FR"/>
              <a:pPr/>
              <a:t>20/02/13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551DA8-5E3A-43F5-A05C-61C5820F636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9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Bonjour mesdame est mesieur.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0320E-3BB4-422E-BA87-C431FCD3477A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NOM  Prenom plus option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Different mode de transport List :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Monsieur gerrad chevelier</a:t>
            </a: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Monsieur Johann boursier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CCA77-7E39-4E56-B7C5-E48A8B434391}" type="slidenum">
              <a:rPr lang="fr-FR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GIT HUB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Concertation  sur achiterture de l</a:t>
            </a:r>
            <a:r>
              <a:rPr lang="fr-FR" altLang="fr-FR" smtClean="0">
                <a:ea typeface="ＭＳ Ｐゴシック" pitchFamily="34" charset="-128"/>
              </a:rPr>
              <a:t>’</a:t>
            </a:r>
            <a:r>
              <a:rPr lang="fr-FR" altLang="ja-JP" smtClean="0">
                <a:ea typeface="ＭＳ Ｐゴシック" pitchFamily="34" charset="-128"/>
              </a:rPr>
              <a:t>appllication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214905-2BD4-48EC-A8DF-881812B63776}" type="slidenum">
              <a:rPr lang="fr-FR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Pourquoi Android.</a:t>
            </a: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D8C768-15AA-4D59-AEA1-23B84E6B3ABE}" type="slidenum">
              <a:rPr lang="fr-FR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Il  y aura une vidéo ici</a:t>
            </a:r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2EE464-FF31-42C7-BDEC-4E054C5F69FE}" type="slidenum">
              <a:rPr lang="fr-FR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35736-5950-4717-A006-0908E3FA74A0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D4F5-4E00-4681-B5CC-0D51B07882F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40540-4429-4887-B6F8-460B2C9CFAB7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0E7FB-B181-4E12-89D2-243221C210E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1A0B8-6C00-4E1A-85AD-5144E6FF0AC8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7C895-F34B-402E-A6DA-76FAFF3E962C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C656E-D3CE-4012-A08B-452DCF18DD40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73A5F-E13B-4069-8C9B-F4E17F0A6349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05305B-BE3B-40FC-BA82-D58FCE52BD62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5F654-AFD9-4CEF-A3CB-BD4516D09F9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F99D5-4482-4B57-821D-D29B8483CD31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0AC8-5801-48CF-961B-3E6A45DAFD1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4B6EE6-D02E-48E1-9AA3-C8D1A1468F7E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14A77-F3E3-4BEF-A21F-96086A8E0E2B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4171D3-566D-4849-8F53-C83E9D843695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19DB6-C14D-4B62-ABF0-60C230F150F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B5A78-D0B4-4412-8882-5542C55E40C1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AB7FE-E9C5-4962-9095-BDF47D4C368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CAE8C-5A48-4FC3-88CF-B5E7366372A7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77AF3-91FB-4ADF-A621-6D64754B4C77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CFF10-AD66-42E8-B1B7-F0597C61663B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C31C3-0B67-4E8F-BBCA-FF5684983F0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FFD3F2C-B9AC-484D-B03A-CC6280628C6E}" type="datetime1">
              <a:rPr lang="fr-FR"/>
              <a:pPr/>
              <a:t>20/02/13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8B6B7B5-66B7-47AE-81CD-7E7B73343F8C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5"/>
          <p:cNvSpPr txBox="1">
            <a:spLocks noChangeArrowheads="1"/>
          </p:cNvSpPr>
          <p:nvPr/>
        </p:nvSpPr>
        <p:spPr bwMode="auto">
          <a:xfrm>
            <a:off x="1116013" y="476250"/>
            <a:ext cx="64563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200">
                <a:cs typeface="Arial" pitchFamily="34" charset="0"/>
              </a:rPr>
              <a:t>Bretagne Mobilité Augmentée</a:t>
            </a:r>
          </a:p>
        </p:txBody>
      </p:sp>
      <p:pic>
        <p:nvPicPr>
          <p:cNvPr id="15363" name="Image 7" descr="bma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1916113"/>
            <a:ext cx="11525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Image 2" descr="LogoCybel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2276475"/>
            <a:ext cx="3048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Image 4" descr="LogoUniversit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5805488"/>
            <a:ext cx="21955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Image 6" descr="LogoESI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4941888"/>
            <a:ext cx="30495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Application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14202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Communication avec le serveur</a:t>
            </a:r>
          </a:p>
          <a:p>
            <a:pPr lvl="5">
              <a:defRPr/>
            </a:pPr>
            <a:r>
              <a:rPr lang="fr-FR" dirty="0" smtClean="0"/>
              <a:t>Appel simple</a:t>
            </a:r>
          </a:p>
          <a:p>
            <a:pPr lvl="5">
              <a:defRPr/>
            </a:pPr>
            <a:r>
              <a:rPr lang="fr-FR" dirty="0" smtClean="0"/>
              <a:t>Appel avec </a:t>
            </a:r>
            <a:r>
              <a:rPr lang="fr-FR" dirty="0"/>
              <a:t>t</a:t>
            </a:r>
            <a:r>
              <a:rPr lang="fr-FR" dirty="0" smtClean="0"/>
              <a:t>rajet</a:t>
            </a:r>
          </a:p>
          <a:p>
            <a:pPr lvl="5">
              <a:defRPr/>
            </a:pPr>
            <a:endParaRPr lang="fr-F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Gestion de la carte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Affichage des informations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3B8-8DBD-445F-8CE2-928EA5B1CDDF}" type="slidenum">
              <a:rPr lang="fr-CA"/>
              <a:pPr/>
              <a:t>10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Application Android</a:t>
            </a:r>
          </a:p>
        </p:txBody>
      </p:sp>
      <p:grpSp>
        <p:nvGrpSpPr>
          <p:cNvPr id="25603" name="Grouper 4"/>
          <p:cNvGrpSpPr>
            <a:grpSpLocks/>
          </p:cNvGrpSpPr>
          <p:nvPr/>
        </p:nvGrpSpPr>
        <p:grpSpPr bwMode="auto">
          <a:xfrm>
            <a:off x="0" y="1490663"/>
            <a:ext cx="9144000" cy="3967162"/>
            <a:chOff x="-3796" y="1445437"/>
            <a:chExt cx="9144000" cy="3967125"/>
          </a:xfrm>
        </p:grpSpPr>
        <p:sp>
          <p:nvSpPr>
            <p:cNvPr id="6" name="Forme libre 5"/>
            <p:cNvSpPr>
              <a:spLocks/>
            </p:cNvSpPr>
            <p:nvPr/>
          </p:nvSpPr>
          <p:spPr bwMode="auto">
            <a:xfrm>
              <a:off x="-3796" y="3061497"/>
              <a:ext cx="2405063" cy="1203314"/>
            </a:xfrm>
            <a:custGeom>
              <a:avLst/>
              <a:gdLst>
                <a:gd name="T0" fmla="*/ 0 w 2404318"/>
                <a:gd name="T1" fmla="*/ 120332 h 1202159"/>
                <a:gd name="T2" fmla="*/ 120253 w 2404318"/>
                <a:gd name="T3" fmla="*/ 0 h 1202159"/>
                <a:gd name="T4" fmla="*/ 2284810 w 2404318"/>
                <a:gd name="T5" fmla="*/ 0 h 1202159"/>
                <a:gd name="T6" fmla="*/ 2405063 w 2404318"/>
                <a:gd name="T7" fmla="*/ 120332 h 1202159"/>
                <a:gd name="T8" fmla="*/ 2405063 w 2404318"/>
                <a:gd name="T9" fmla="*/ 1082982 h 1202159"/>
                <a:gd name="T10" fmla="*/ 2284810 w 2404318"/>
                <a:gd name="T11" fmla="*/ 1203314 h 1202159"/>
                <a:gd name="T12" fmla="*/ 120253 w 2404318"/>
                <a:gd name="T13" fmla="*/ 1203314 h 1202159"/>
                <a:gd name="T14" fmla="*/ 0 w 2404318"/>
                <a:gd name="T15" fmla="*/ 1082982 h 1202159"/>
                <a:gd name="T16" fmla="*/ 0 w 2404318"/>
                <a:gd name="T17" fmla="*/ 120332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Start</a:t>
              </a:r>
            </a:p>
          </p:txBody>
        </p:sp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3369642" y="2135993"/>
              <a:ext cx="2405062" cy="1203314"/>
            </a:xfrm>
            <a:custGeom>
              <a:avLst/>
              <a:gdLst>
                <a:gd name="T0" fmla="*/ 0 w 2404318"/>
                <a:gd name="T1" fmla="*/ 120332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332 h 1202159"/>
                <a:gd name="T8" fmla="*/ 2405062 w 2404318"/>
                <a:gd name="T9" fmla="*/ 1082982 h 1202159"/>
                <a:gd name="T10" fmla="*/ 2284809 w 2404318"/>
                <a:gd name="T11" fmla="*/ 1203314 h 1202159"/>
                <a:gd name="T12" fmla="*/ 120253 w 2404318"/>
                <a:gd name="T13" fmla="*/ 1203314 h 1202159"/>
                <a:gd name="T14" fmla="*/ 0 w 2404318"/>
                <a:gd name="T15" fmla="*/ 1082982 h 1202159"/>
                <a:gd name="T16" fmla="*/ 0 w 2404318"/>
                <a:gd name="T17" fmla="*/ 120332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 err="1">
                  <a:solidFill>
                    <a:schemeClr val="lt1"/>
                  </a:solidFill>
                  <a:latin typeface="+mn-lt"/>
                  <a:ea typeface="+mn-ea"/>
                </a:rPr>
                <a:t>Map</a:t>
              </a:r>
              <a:endParaRPr lang="fr-FR" sz="33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6735142" y="1445437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User</a:t>
              </a:r>
            </a:p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Interface</a:t>
              </a: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auto">
            <a:xfrm>
              <a:off x="6735142" y="2828136"/>
              <a:ext cx="2405062" cy="1201727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4 h 1202159"/>
                <a:gd name="T10" fmla="*/ 2284809 w 2404318"/>
                <a:gd name="T11" fmla="*/ 1201727 h 1202159"/>
                <a:gd name="T12" fmla="*/ 120253 w 2404318"/>
                <a:gd name="T13" fmla="*/ 1201727 h 1202159"/>
                <a:gd name="T14" fmla="*/ 0 w 2404318"/>
                <a:gd name="T15" fmla="*/ 1081554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Road services</a:t>
              </a: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auto">
            <a:xfrm>
              <a:off x="3369642" y="4210836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Services Http</a:t>
              </a:r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5774704" y="4795031"/>
              <a:ext cx="960438" cy="31750"/>
            </a:xfrm>
            <a:custGeom>
              <a:avLst/>
              <a:gdLst>
                <a:gd name="T0" fmla="*/ 0 w 961727"/>
                <a:gd name="T1" fmla="*/ 15875 h 31552"/>
                <a:gd name="T2" fmla="*/ 960438 w 961727"/>
                <a:gd name="T3" fmla="*/ 15875 h 315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1727" h="31552">
                  <a:moveTo>
                    <a:pt x="0" y="15776"/>
                  </a:moveTo>
                  <a:lnTo>
                    <a:pt x="961727" y="15776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469520" tIns="-8267" rIns="469521" bIns="-8267" anchor="ctr"/>
            <a:lstStyle/>
            <a:p>
              <a:endParaRPr lang="en-US"/>
            </a:p>
          </p:txBody>
        </p:sp>
        <p:sp>
          <p:nvSpPr>
            <p:cNvPr id="12" name="Forme libre 11"/>
            <p:cNvSpPr>
              <a:spLocks/>
            </p:cNvSpPr>
            <p:nvPr/>
          </p:nvSpPr>
          <p:spPr bwMode="auto">
            <a:xfrm>
              <a:off x="6735142" y="4210836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Display</a:t>
              </a:r>
            </a:p>
          </p:txBody>
        </p:sp>
      </p:grpSp>
      <p:cxnSp>
        <p:nvCxnSpPr>
          <p:cNvPr id="13" name="Connecteur droit avec flèche 12"/>
          <p:cNvCxnSpPr>
            <a:cxnSpLocks noChangeShapeType="1"/>
            <a:stCxn id="12" idx="0"/>
            <a:endCxn id="7" idx="5"/>
          </p:cNvCxnSpPr>
          <p:nvPr/>
        </p:nvCxnSpPr>
        <p:spPr bwMode="auto">
          <a:xfrm flipH="1" flipV="1">
            <a:off x="5657850" y="3384550"/>
            <a:ext cx="1081088" cy="9921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" name="Connecteur droit avec flèche 13"/>
          <p:cNvCxnSpPr>
            <a:cxnSpLocks noChangeShapeType="1"/>
          </p:cNvCxnSpPr>
          <p:nvPr/>
        </p:nvCxnSpPr>
        <p:spPr bwMode="auto">
          <a:xfrm flipV="1">
            <a:off x="2411413" y="2725738"/>
            <a:ext cx="958850" cy="892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Connecteur droit avec flèche 14"/>
          <p:cNvCxnSpPr>
            <a:cxnSpLocks noChangeShapeType="1"/>
          </p:cNvCxnSpPr>
          <p:nvPr/>
        </p:nvCxnSpPr>
        <p:spPr bwMode="auto">
          <a:xfrm>
            <a:off x="2411413" y="4075113"/>
            <a:ext cx="958850" cy="79851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Connecteur droit avec flèche 15"/>
          <p:cNvCxnSpPr>
            <a:cxnSpLocks noChangeShapeType="1"/>
          </p:cNvCxnSpPr>
          <p:nvPr/>
        </p:nvCxnSpPr>
        <p:spPr bwMode="auto">
          <a:xfrm flipH="1">
            <a:off x="5778500" y="2182813"/>
            <a:ext cx="960438" cy="371475"/>
          </a:xfrm>
          <a:prstGeom prst="straightConnector1">
            <a:avLst/>
          </a:prstGeom>
          <a:noFill/>
          <a:ln w="25400">
            <a:solidFill>
              <a:srgbClr val="9BBB59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Connecteur droit avec flèche 16"/>
          <p:cNvCxnSpPr>
            <a:cxnSpLocks noChangeShapeType="1"/>
          </p:cNvCxnSpPr>
          <p:nvPr/>
        </p:nvCxnSpPr>
        <p:spPr bwMode="auto">
          <a:xfrm flipH="1" flipV="1">
            <a:off x="5778500" y="3219450"/>
            <a:ext cx="960438" cy="398463"/>
          </a:xfrm>
          <a:prstGeom prst="straightConnector1">
            <a:avLst/>
          </a:prstGeom>
          <a:noFill/>
          <a:ln w="25400">
            <a:solidFill>
              <a:srgbClr val="9BBB59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8" name="Forme libre 17"/>
          <p:cNvSpPr>
            <a:spLocks/>
          </p:cNvSpPr>
          <p:nvPr/>
        </p:nvSpPr>
        <p:spPr bwMode="auto">
          <a:xfrm>
            <a:off x="5407025" y="6040438"/>
            <a:ext cx="1824038" cy="773112"/>
          </a:xfrm>
          <a:custGeom>
            <a:avLst/>
            <a:gdLst>
              <a:gd name="T0" fmla="*/ 0 w 2404318"/>
              <a:gd name="T1" fmla="*/ 77311 h 1202159"/>
              <a:gd name="T2" fmla="*/ 91202 w 2404318"/>
              <a:gd name="T3" fmla="*/ 0 h 1202159"/>
              <a:gd name="T4" fmla="*/ 1732836 w 2404318"/>
              <a:gd name="T5" fmla="*/ 0 h 1202159"/>
              <a:gd name="T6" fmla="*/ 1824038 w 2404318"/>
              <a:gd name="T7" fmla="*/ 77311 h 1202159"/>
              <a:gd name="T8" fmla="*/ 1824038 w 2404318"/>
              <a:gd name="T9" fmla="*/ 695801 h 1202159"/>
              <a:gd name="T10" fmla="*/ 1732836 w 2404318"/>
              <a:gd name="T11" fmla="*/ 773112 h 1202159"/>
              <a:gd name="T12" fmla="*/ 91202 w 2404318"/>
              <a:gd name="T13" fmla="*/ 773112 h 1202159"/>
              <a:gd name="T14" fmla="*/ 0 w 2404318"/>
              <a:gd name="T15" fmla="*/ 695801 h 1202159"/>
              <a:gd name="T16" fmla="*/ 0 w 2404318"/>
              <a:gd name="T17" fmla="*/ 77311 h 12021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4318"/>
              <a:gd name="T28" fmla="*/ 0 h 1202159"/>
              <a:gd name="T29" fmla="*/ 2404318 w 2404318"/>
              <a:gd name="T30" fmla="*/ 1202159 h 12021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4318" h="1202159">
                <a:moveTo>
                  <a:pt x="0" y="120216"/>
                </a:moveTo>
                <a:cubicBezTo>
                  <a:pt x="0" y="53823"/>
                  <a:pt x="53823" y="0"/>
                  <a:pt x="120216" y="0"/>
                </a:cubicBezTo>
                <a:lnTo>
                  <a:pt x="2284102" y="0"/>
                </a:lnTo>
                <a:cubicBezTo>
                  <a:pt x="2350495" y="0"/>
                  <a:pt x="2404318" y="53823"/>
                  <a:pt x="2404318" y="120216"/>
                </a:cubicBezTo>
                <a:lnTo>
                  <a:pt x="2404318" y="1081943"/>
                </a:lnTo>
                <a:cubicBezTo>
                  <a:pt x="2404318" y="1148336"/>
                  <a:pt x="2350495" y="1202159"/>
                  <a:pt x="2284102" y="1202159"/>
                </a:cubicBezTo>
                <a:lnTo>
                  <a:pt x="120216" y="1202159"/>
                </a:lnTo>
                <a:cubicBezTo>
                  <a:pt x="53823" y="1202159"/>
                  <a:pt x="0" y="1148336"/>
                  <a:pt x="0" y="1081943"/>
                </a:cubicBezTo>
                <a:lnTo>
                  <a:pt x="0" y="120216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56165" tIns="56165" rIns="56165" bIns="56165" anchor="ctr"/>
          <a:lstStyle/>
          <a:p>
            <a:pPr algn="ctr" defTabSz="146685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1500" dirty="0">
                <a:solidFill>
                  <a:schemeClr val="lt1"/>
                </a:solidFill>
                <a:latin typeface="+mn-lt"/>
                <a:ea typeface="+mn-ea"/>
              </a:rPr>
              <a:t>Contrainte</a:t>
            </a:r>
          </a:p>
          <a:p>
            <a:pPr algn="ctr" defTabSz="146685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1500" dirty="0" err="1">
                <a:solidFill>
                  <a:schemeClr val="lt1"/>
                </a:solidFill>
                <a:latin typeface="+mn-lt"/>
                <a:ea typeface="+mn-ea"/>
              </a:rPr>
              <a:t>MapStart</a:t>
            </a:r>
            <a:r>
              <a:rPr lang="fr-FR" sz="1500" dirty="0">
                <a:solidFill>
                  <a:schemeClr val="lt1"/>
                </a:solidFill>
                <a:latin typeface="+mn-lt"/>
                <a:ea typeface="+mn-ea"/>
              </a:rPr>
              <a:t> &amp;&amp; Data </a:t>
            </a:r>
          </a:p>
        </p:txBody>
      </p:sp>
      <p:cxnSp>
        <p:nvCxnSpPr>
          <p:cNvPr id="19" name="Connecteur droit avec flèche 18"/>
          <p:cNvCxnSpPr>
            <a:cxnSpLocks noChangeShapeType="1"/>
          </p:cNvCxnSpPr>
          <p:nvPr/>
        </p:nvCxnSpPr>
        <p:spPr bwMode="auto">
          <a:xfrm flipH="1" flipV="1">
            <a:off x="5994400" y="3765550"/>
            <a:ext cx="104775" cy="2274888"/>
          </a:xfrm>
          <a:prstGeom prst="straightConnector1">
            <a:avLst/>
          </a:prstGeom>
          <a:noFill/>
          <a:ln w="25400">
            <a:solidFill>
              <a:srgbClr val="8064A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5302-4E30-4B2F-B23A-1EA1C07B1741}" type="slidenum">
              <a:rPr lang="fr-CA"/>
              <a:pPr/>
              <a:t>11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4145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Effectuer une recherche d</a:t>
            </a:r>
            <a:r>
              <a:rPr lang="fr-FR" altLang="fr-FR" smtClean="0">
                <a:ea typeface="ＭＳ Ｐゴシック" pitchFamily="34" charset="-128"/>
              </a:rPr>
              <a:t>’</a:t>
            </a:r>
            <a:r>
              <a:rPr lang="fr-FR" smtClean="0">
                <a:ea typeface="ＭＳ Ｐゴシック" pitchFamily="34" charset="-128"/>
              </a:rPr>
              <a:t>itinéraire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>
                <a:ea typeface="ＭＳ Ｐゴシック" pitchFamily="34" charset="-128"/>
              </a:rPr>
              <a:t>					- Classique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>
                <a:ea typeface="ＭＳ Ｐゴシック" pitchFamily="34" charset="-128"/>
              </a:rPr>
              <a:t>					- Par mot </a:t>
            </a: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Communication avec le serveur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Gestion de la carte </a:t>
            </a: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Affichage des résultats</a:t>
            </a:r>
          </a:p>
          <a:p>
            <a:pPr eaLnBrk="1" hangingPunct="1">
              <a:lnSpc>
                <a:spcPct val="90000"/>
              </a:lnSpc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3795-E03F-4DDC-A8EB-1A318C6E99CD}" type="slidenum">
              <a:rPr lang="fr-CA"/>
              <a:pPr/>
              <a:t>12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Validation Professionnel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8313" y="144145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fr-FR" dirty="0" smtClean="0">
                <a:ea typeface="ＭＳ Ｐゴシック" pitchFamily="34" charset="-128"/>
              </a:rPr>
              <a:t>Intégration des bornes électriques</a:t>
            </a:r>
          </a:p>
          <a:p>
            <a:pPr eaLnBrk="1" hangingPunct="1"/>
            <a:r>
              <a:rPr lang="fr-FR" dirty="0" smtClean="0">
                <a:ea typeface="ＭＳ Ｐゴシック" pitchFamily="34" charset="-128"/>
              </a:rPr>
              <a:t>Apport commercial</a:t>
            </a:r>
          </a:p>
          <a:p>
            <a:pPr eaLnBrk="1" hangingPunct="1"/>
            <a:endParaRPr lang="fr-FR" dirty="0" smtClean="0">
              <a:ea typeface="ＭＳ Ｐゴシック" pitchFamily="34" charset="-128"/>
            </a:endParaRPr>
          </a:p>
          <a:p>
            <a:pPr eaLnBrk="1" hangingPunct="1"/>
            <a:endParaRPr lang="fr-FR" dirty="0" smtClean="0">
              <a:ea typeface="ＭＳ Ｐゴシック" pitchFamily="34" charset="-128"/>
            </a:endParaRPr>
          </a:p>
          <a:p>
            <a:pPr eaLnBrk="1" hangingPunct="1"/>
            <a:endParaRPr lang="fr-FR" dirty="0" smtClean="0">
              <a:ea typeface="ＭＳ Ｐゴシック" pitchFamily="34" charset="-128"/>
            </a:endParaRPr>
          </a:p>
          <a:p>
            <a:pPr eaLnBrk="1" hangingPunct="1"/>
            <a:endParaRPr lang="fr-FR" dirty="0" smtClean="0">
              <a:ea typeface="ＭＳ Ｐゴシック" pitchFamily="34" charset="-128"/>
            </a:endParaRPr>
          </a:p>
          <a:p>
            <a:pPr eaLnBrk="1" hangingPunct="1"/>
            <a:r>
              <a:rPr lang="fr-FR" dirty="0" smtClean="0">
                <a:ea typeface="ＭＳ Ｐゴシック" pitchFamily="34" charset="-128"/>
              </a:rPr>
              <a:t>Intégration ordinateur de bord automobile</a:t>
            </a:r>
          </a:p>
          <a:p>
            <a:pPr eaLnBrk="1" hangingPunct="1"/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185-D4DB-4D2A-96D0-4AE301FDEF8F}" type="slidenum">
              <a:rPr lang="fr-CA"/>
              <a:pPr/>
              <a:t>13</a:t>
            </a:fld>
            <a:endParaRPr lang="fr-CA"/>
          </a:p>
        </p:txBody>
      </p:sp>
      <p:pic>
        <p:nvPicPr>
          <p:cNvPr id="27653" name="Image 2" descr="imageTra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781300"/>
            <a:ext cx="514826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1" descr="device-2012-12-14-15095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1193800"/>
            <a:ext cx="3857625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ZoneTexte 2"/>
          <p:cNvSpPr txBox="1">
            <a:spLocks noChangeArrowheads="1"/>
          </p:cNvSpPr>
          <p:nvPr/>
        </p:nvSpPr>
        <p:spPr bwMode="auto">
          <a:xfrm>
            <a:off x="971550" y="549275"/>
            <a:ext cx="7388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800"/>
              <a:t>DEMO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6448-2FD5-4DAE-A5C1-A49CECBE0BFA}" type="slidenum">
              <a:rPr lang="fr-CA"/>
              <a:pPr/>
              <a:t>14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fait et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resterait</a:t>
            </a:r>
            <a:r>
              <a:rPr lang="en-US" dirty="0" smtClean="0"/>
              <a:t> à faire.</a:t>
            </a:r>
          </a:p>
          <a:p>
            <a:r>
              <a:rPr lang="en-US" dirty="0" smtClean="0"/>
              <a:t>Bien dire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posé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bases pour faire un application </a:t>
            </a:r>
            <a:r>
              <a:rPr lang="en-US" dirty="0" err="1" smtClean="0"/>
              <a:t>evolutive</a:t>
            </a:r>
            <a:r>
              <a:rPr lang="en-US" dirty="0" smtClean="0"/>
              <a:t> </a:t>
            </a:r>
            <a:r>
              <a:rPr lang="en-US" dirty="0" err="1" smtClean="0"/>
              <a:t>pouvant</a:t>
            </a:r>
            <a:r>
              <a:rPr lang="en-US" dirty="0" smtClean="0"/>
              <a:t>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type de transports en </a:t>
            </a:r>
            <a:r>
              <a:rPr lang="en-US" dirty="0" err="1" smtClean="0"/>
              <a:t>communs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15</a:t>
            </a:fld>
            <a:endParaRPr lang="fr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Un Modèle a approfondir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User friendly Interface</a:t>
            </a: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Ajout de données</a:t>
            </a: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Amélioration des Graphes</a:t>
            </a: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5930-C8CC-476E-A6F1-F201BC82F346}" type="slidenum">
              <a:rPr lang="fr-CA"/>
              <a:pPr/>
              <a:t>16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5"/>
          <p:cNvSpPr txBox="1">
            <a:spLocks noChangeArrowheads="1"/>
          </p:cNvSpPr>
          <p:nvPr/>
        </p:nvSpPr>
        <p:spPr bwMode="auto">
          <a:xfrm>
            <a:off x="1476375" y="3357563"/>
            <a:ext cx="6921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/>
              <a:t>Aider les personnes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développer </a:t>
            </a:r>
            <a:r>
              <a:rPr lang="fr-FR" dirty="0" smtClean="0"/>
              <a:t>leurs </a:t>
            </a:r>
            <a:r>
              <a:rPr lang="fr-FR" dirty="0"/>
              <a:t>mobilité en combinant </a:t>
            </a:r>
            <a:r>
              <a:rPr lang="fr-FR" dirty="0" smtClean="0"/>
              <a:t>les différents types de </a:t>
            </a:r>
            <a:r>
              <a:rPr lang="fr-FR" dirty="0" smtClean="0"/>
              <a:t>transports </a:t>
            </a:r>
            <a:r>
              <a:rPr lang="fr-FR" dirty="0"/>
              <a:t>en commun de ville de Rennes</a:t>
            </a:r>
          </a:p>
        </p:txBody>
      </p:sp>
      <p:pic>
        <p:nvPicPr>
          <p:cNvPr id="17411" name="Image 7" descr="bma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908050"/>
            <a:ext cx="11525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8B39-CD3C-48E5-B41E-30B657E3BD7C}" type="slidenum">
              <a:rPr lang="fr-CA"/>
              <a:pPr/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La Multi-Mobilité</a:t>
            </a:r>
          </a:p>
        </p:txBody>
      </p:sp>
      <p:sp>
        <p:nvSpPr>
          <p:cNvPr id="19459" name="ZoneTexte 7"/>
          <p:cNvSpPr txBox="1">
            <a:spLocks noChangeArrowheads="1"/>
          </p:cNvSpPr>
          <p:nvPr/>
        </p:nvSpPr>
        <p:spPr bwMode="auto">
          <a:xfrm>
            <a:off x="-18268" y="1484784"/>
            <a:ext cx="655811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dirty="0"/>
              <a:t>Un engagement des autorités </a:t>
            </a:r>
            <a:r>
              <a:rPr lang="fr-FR" dirty="0" smtClean="0"/>
              <a:t>locales pour promouvoir la mobilité</a:t>
            </a:r>
            <a:r>
              <a:rPr lang="fr-FR" dirty="0" smtClean="0"/>
              <a:t> </a:t>
            </a:r>
            <a:r>
              <a:rPr lang="fr-FR" dirty="0"/>
              <a:t>mobilité</a:t>
            </a:r>
          </a:p>
          <a:p>
            <a:pPr marL="342900" indent="-342900">
              <a:buFont typeface="Arial"/>
              <a:buChar char="•"/>
            </a:pPr>
            <a:endParaRPr lang="fr-FR" dirty="0"/>
          </a:p>
          <a:p>
            <a:pPr marL="342900" indent="-342900">
              <a:buFont typeface="Arial"/>
              <a:buChar char="•"/>
            </a:pPr>
            <a:r>
              <a:rPr lang="fr-FR" dirty="0"/>
              <a:t>Le projet BMA est un acteur du changement de mobilité en Bretagne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fr-FR" dirty="0"/>
              <a:t>Système d</a:t>
            </a:r>
            <a:r>
              <a:rPr lang="fr-FR" altLang="fr-FR" dirty="0"/>
              <a:t>’</a:t>
            </a:r>
            <a:r>
              <a:rPr lang="fr-FR" dirty="0"/>
              <a:t>aide à la décision 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fr-FR" dirty="0"/>
              <a:t>Incitation au changement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fr-FR" dirty="0"/>
              <a:t>Formation</a:t>
            </a:r>
          </a:p>
          <a:p>
            <a:pPr marL="342900" indent="-342900">
              <a:buFont typeface="Arial"/>
              <a:buChar char="•"/>
            </a:pPr>
            <a:endParaRPr lang="fr-FR" dirty="0"/>
          </a:p>
          <a:p>
            <a:pPr marL="342900" indent="-342900">
              <a:buFont typeface="Arial"/>
              <a:buChar char="•"/>
            </a:pPr>
            <a:r>
              <a:rPr lang="fr-FR" dirty="0"/>
              <a:t>La société CYBEL coordinateur du projet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7E7-C7F4-4374-AC70-B5E51B0F7292}" type="slidenum">
              <a:rPr lang="fr-CA"/>
              <a:pPr/>
              <a:t>3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ea typeface="ＭＳ Ｐゴシック" pitchFamily="34" charset="-128"/>
              </a:rPr>
              <a:t>Les Objectifs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7E7-C7F4-4374-AC70-B5E51B0F7292}" type="slidenum">
              <a:rPr lang="fr-CA"/>
              <a:pPr/>
              <a:t>4</a:t>
            </a:fld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1115616" y="177281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Mise en œuvre d’une application mobile pour promouvoir la mobilité</a:t>
            </a:r>
            <a:endParaRPr lang="fr-FR" dirty="0"/>
          </a:p>
        </p:txBody>
      </p:sp>
      <p:pic>
        <p:nvPicPr>
          <p:cNvPr id="6" name="Image 2" descr="imageTra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24944"/>
            <a:ext cx="514826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22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slide qui </a:t>
            </a:r>
            <a:r>
              <a:rPr lang="en-US" dirty="0" err="1" smtClean="0"/>
              <a:t>explique</a:t>
            </a:r>
            <a:r>
              <a:rPr lang="en-US" dirty="0" smtClean="0"/>
              <a:t> </a:t>
            </a:r>
            <a:r>
              <a:rPr lang="en-US" dirty="0" err="1" smtClean="0"/>
              <a:t>clairement</a:t>
            </a:r>
            <a:r>
              <a:rPr lang="en-US" dirty="0" smtClean="0"/>
              <a:t> </a:t>
            </a:r>
            <a:r>
              <a:rPr lang="en-US" dirty="0" err="1" smtClean="0"/>
              <a:t>l’objectif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application. Avec des usage scenario et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le </a:t>
            </a:r>
            <a:r>
              <a:rPr lang="en-US" dirty="0" err="1" smtClean="0"/>
              <a:t>dessin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poster pour </a:t>
            </a:r>
            <a:r>
              <a:rPr lang="en-US" dirty="0" err="1" smtClean="0"/>
              <a:t>montrer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l’on</a:t>
            </a:r>
            <a:r>
              <a:rPr lang="en-US" dirty="0" smtClean="0"/>
              <a:t> </a:t>
            </a:r>
            <a:r>
              <a:rPr lang="en-US" dirty="0" err="1" smtClean="0"/>
              <a:t>cherche</a:t>
            </a:r>
            <a:r>
              <a:rPr lang="en-US" dirty="0" smtClean="0"/>
              <a:t> à faire.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468313" y="125760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ea typeface="ＭＳ Ｐゴシック" pitchFamily="34" charset="-128"/>
              </a:rPr>
              <a:t>L’architecture du projet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7E7-C7F4-4374-AC70-B5E51B0F7292}" type="slidenum">
              <a:rPr lang="fr-CA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151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slide qui </a:t>
            </a:r>
            <a:r>
              <a:rPr lang="en-US" dirty="0" err="1" smtClean="0"/>
              <a:t>explique</a:t>
            </a:r>
            <a:r>
              <a:rPr lang="en-US" dirty="0" smtClean="0"/>
              <a:t> </a:t>
            </a:r>
            <a:r>
              <a:rPr lang="en-US" dirty="0" err="1" smtClean="0"/>
              <a:t>clairement</a:t>
            </a:r>
            <a:r>
              <a:rPr lang="en-US" dirty="0" smtClean="0"/>
              <a:t> </a:t>
            </a:r>
            <a:r>
              <a:rPr lang="en-US" dirty="0" err="1" smtClean="0"/>
              <a:t>l’architecture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application </a:t>
            </a:r>
            <a:r>
              <a:rPr lang="en-US" dirty="0" err="1" smtClean="0"/>
              <a:t>globale</a:t>
            </a:r>
            <a:r>
              <a:rPr lang="en-US" dirty="0" smtClean="0"/>
              <a:t> avec le client mobile / Web, le </a:t>
            </a:r>
            <a:r>
              <a:rPr lang="en-US" dirty="0" err="1" smtClean="0"/>
              <a:t>serveur</a:t>
            </a:r>
            <a:r>
              <a:rPr lang="en-US" dirty="0" smtClean="0"/>
              <a:t>, les </a:t>
            </a:r>
            <a:r>
              <a:rPr lang="en-US" dirty="0" err="1" smtClean="0"/>
              <a:t>autres</a:t>
            </a:r>
            <a:r>
              <a:rPr lang="en-US" dirty="0" smtClean="0"/>
              <a:t> services </a:t>
            </a:r>
            <a:r>
              <a:rPr lang="en-US" dirty="0" err="1" smtClean="0"/>
              <a:t>auxquels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accéder</a:t>
            </a:r>
            <a:r>
              <a:rPr lang="en-US" dirty="0" smtClean="0"/>
              <a:t> pour </a:t>
            </a:r>
            <a:r>
              <a:rPr lang="en-US" dirty="0" err="1" smtClean="0"/>
              <a:t>construire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appli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95387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Client-serveur </a:t>
            </a:r>
          </a:p>
        </p:txBody>
      </p:sp>
      <p:sp>
        <p:nvSpPr>
          <p:cNvPr id="20483" name="ZoneTexte 5"/>
          <p:cNvSpPr txBox="1">
            <a:spLocks noChangeArrowheads="1"/>
          </p:cNvSpPr>
          <p:nvPr/>
        </p:nvSpPr>
        <p:spPr bwMode="auto">
          <a:xfrm>
            <a:off x="971600" y="1772816"/>
            <a:ext cx="6408712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/>
              <a:t>Compétences</a:t>
            </a:r>
            <a:endParaRPr lang="fr-FR" sz="3200" b="1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Travail en équipe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Développement Web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Développement d</a:t>
            </a:r>
            <a:r>
              <a:rPr lang="fr-FR" altLang="fr-FR" dirty="0"/>
              <a:t>’</a:t>
            </a:r>
            <a:r>
              <a:rPr lang="fr-FR" dirty="0"/>
              <a:t>application mobile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Gestion de Serveurs / bases de données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Communication inter-entreprises</a:t>
            </a:r>
          </a:p>
        </p:txBody>
      </p:sp>
      <p:sp>
        <p:nvSpPr>
          <p:cNvPr id="20484" name="ZoneTexte 8"/>
          <p:cNvSpPr txBox="1">
            <a:spLocks noChangeArrowheads="1"/>
          </p:cNvSpPr>
          <p:nvPr/>
        </p:nvSpPr>
        <p:spPr bwMode="auto">
          <a:xfrm>
            <a:off x="0" y="5373688"/>
            <a:ext cx="892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800" i="1" dirty="0"/>
              <a:t>Application mobile, Site Web et Api de développement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201-ED52-42A7-BEF5-7088C85FEE14}" type="slidenum">
              <a:rPr lang="fr-CA"/>
              <a:pPr/>
              <a:t>8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ea typeface="ＭＳ Ｐゴシック" pitchFamily="34" charset="-128"/>
              </a:rPr>
              <a:t>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14202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Accès aux bases de données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fr-FR" dirty="0" err="1" smtClean="0">
                <a:ea typeface="+mn-ea"/>
              </a:rPr>
              <a:t>MySql</a:t>
            </a:r>
            <a:endParaRPr lang="fr-FR" dirty="0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fr-FR" dirty="0" smtClean="0">
                <a:ea typeface="+mn-ea"/>
              </a:rPr>
              <a:t>Neo4j</a:t>
            </a:r>
            <a:endParaRPr lang="fr-FR" dirty="0">
              <a:ea typeface="+mn-ea"/>
            </a:endParaRPr>
          </a:p>
          <a:p>
            <a:pPr lvl="5">
              <a:defRPr/>
            </a:pPr>
            <a:endParaRPr lang="fr-F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>
                <a:ea typeface="+mn-ea"/>
                <a:cs typeface="+mn-cs"/>
              </a:rPr>
              <a:t>Gestion </a:t>
            </a:r>
            <a:r>
              <a:rPr lang="fr-FR" dirty="0" smtClean="0">
                <a:ea typeface="+mn-ea"/>
                <a:cs typeface="+mn-cs"/>
              </a:rPr>
              <a:t>des requêtes entrantes et sortantes</a:t>
            </a: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fr-FR" dirty="0" smtClean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Formatage des données envoyées</a:t>
            </a: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fr-FR" dirty="0"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8AEC-1600-4454-AC4F-FDB7AF49D56E}" type="slidenum">
              <a:rPr lang="fr-CA"/>
              <a:pPr/>
              <a:t>9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352</Words>
  <Application>Microsoft Macintosh PowerPoint</Application>
  <PresentationFormat>Présentation à l'écran (4:3)</PresentationFormat>
  <Paragraphs>108</Paragraphs>
  <Slides>16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112</vt:lpstr>
      <vt:lpstr>Présentation PowerPoint</vt:lpstr>
      <vt:lpstr>Présentation PowerPoint</vt:lpstr>
      <vt:lpstr>La Multi-Mobilité</vt:lpstr>
      <vt:lpstr>Les Objectifs</vt:lpstr>
      <vt:lpstr>Présentation PowerPoint</vt:lpstr>
      <vt:lpstr>L’architecture du projet</vt:lpstr>
      <vt:lpstr>Présentation PowerPoint</vt:lpstr>
      <vt:lpstr>Client-serveur </vt:lpstr>
      <vt:lpstr>Serveur</vt:lpstr>
      <vt:lpstr>Application Android</vt:lpstr>
      <vt:lpstr>Application Android</vt:lpstr>
      <vt:lpstr>Site Web</vt:lpstr>
      <vt:lpstr>Validation Professionnel</vt:lpstr>
      <vt:lpstr>Présentation PowerPoint</vt:lpstr>
      <vt:lpstr>Conclusion</vt:lpstr>
      <vt:lpstr>Un Modèle a approfondir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jbourcie</dc:creator>
  <cp:lastModifiedBy>Ronan GESTIN</cp:lastModifiedBy>
  <cp:revision>47</cp:revision>
  <dcterms:modified xsi:type="dcterms:W3CDTF">2013-02-20T14:08:49Z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