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2"/>
  </p:sldMasterIdLst>
  <p:notesMasterIdLst>
    <p:notesMasterId r:id="rId17"/>
  </p:notesMasterIdLst>
  <p:handoutMasterIdLst>
    <p:handoutMasterId r:id="rId18"/>
  </p:handoutMasterIdLst>
  <p:sldIdLst>
    <p:sldId id="256" r:id="rId3"/>
    <p:sldId id="258" r:id="rId4"/>
    <p:sldId id="257" r:id="rId5"/>
    <p:sldId id="269" r:id="rId6"/>
    <p:sldId id="270" r:id="rId7"/>
    <p:sldId id="261" r:id="rId8"/>
    <p:sldId id="262" r:id="rId9"/>
    <p:sldId id="263" r:id="rId10"/>
    <p:sldId id="268" r:id="rId11"/>
    <p:sldId id="264" r:id="rId12"/>
    <p:sldId id="267" r:id="rId13"/>
    <p:sldId id="266" r:id="rId14"/>
    <p:sldId id="271" r:id="rId15"/>
    <p:sldId id="259" r:id="rId16"/>
  </p:sldIdLst>
  <p:sldSz cx="9144000" cy="6858000" type="screen4x3"/>
  <p:notesSz cx="6858000" cy="9144000"/>
  <p:defaultTextStyle>
    <a:defPPr>
      <a:defRPr lang="fr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hann Bourcier" initials="JB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8BC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54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2-20T13:48:33.426" idx="2">
    <p:pos x="5194" y="2142"/>
    <p:text>Aider les personnes à développer leur mobilité en combinant les différents types de transports en commun de la ville de Rennes
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2-20T13:49:07.829" idx="3">
    <p:pos x="4727" y="871"/>
    <p:text>Ne veut rien dire</p:text>
  </p:cm>
  <p:cm authorId="0" dt="2013-02-20T13:49:26.767" idx="4">
    <p:pos x="5008" y="1328"/>
    <p:text>Illisible en centré à revoir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2-20T13:52:03.773" idx="7">
    <p:pos x="5279" y="1038"/>
    <p:text>Important de faire ce slide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2-20T13:50:12.633" idx="5">
    <p:pos x="3784" y="1009"/>
    <p:text>Ou est l'architecture?
Pourquoi de base?
Majuscule !!!</p:text>
  </p:cm>
  <p:cm authorId="0" dt="2013-02-20T13:50:30.721" idx="6">
    <p:pos x="4575" y="3413"/>
    <p:text>Ca fait référence à quoi?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2-20T13:55:29.062" idx="8">
    <p:pos x="3518" y="267"/>
    <p:text>Role du serveur?
Technologies utilisés
Architecture du serveur?
Construction du graphe et calcul du meilleur chemin
Ppur quoi cela est il fait sur le serveur etc...
Ca manque d'explication.....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2-20T13:54:48.365" idx="9">
    <p:pos x="3889" y="981"/>
    <p:text>A détaillé un peu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1FA6B07-F5D7-4F47-8CBC-2C38D0C91597}" type="datetimeFigureOut">
              <a:rPr lang="fr-FR"/>
              <a:pPr/>
              <a:t>20/02/2013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831AC95-A1C6-4078-8053-00B490EB61CC}" type="slidenum">
              <a:rPr lang="fr-FR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7710580-8436-44D1-B795-1890318B8FB8}" type="datetimeFigureOut">
              <a:rPr lang="fr-FR"/>
              <a:pPr/>
              <a:t>20/02/2013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 smtClean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3551DA8-5E3A-43F5-A05C-61C5820F6363}" type="slidenum">
              <a:rPr lang="fr-FR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Espace réservé de l'image des diapositives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fr-FR" smtClean="0">
                <a:ea typeface="ＭＳ Ｐゴシック" pitchFamily="34" charset="-128"/>
              </a:rPr>
              <a:t>Bonjour mesdame est mesieur.</a:t>
            </a:r>
          </a:p>
        </p:txBody>
      </p:sp>
      <p:sp>
        <p:nvSpPr>
          <p:cNvPr id="16387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B70320E-3BB4-422E-BA87-C431FCD3477A}" type="slidenum">
              <a:rPr lang="fr-FR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Espace réservé de l'image des diapositives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fr-FR" smtClean="0">
                <a:ea typeface="ＭＳ Ｐゴシック" pitchFamily="34" charset="-128"/>
              </a:rPr>
              <a:t>NOM  Prenom plus option</a:t>
            </a:r>
          </a:p>
          <a:p>
            <a:pPr eaLnBrk="1" hangingPunct="1">
              <a:spcBef>
                <a:spcPct val="0"/>
              </a:spcBef>
            </a:pPr>
            <a:endParaRPr lang="fr-FR" smtClean="0">
              <a:ea typeface="ＭＳ Ｐゴシック" pitchFamily="34" charset="-128"/>
            </a:endParaRPr>
          </a:p>
          <a:p>
            <a:pPr eaLnBrk="1" hangingPunct="1">
              <a:spcBef>
                <a:spcPct val="0"/>
              </a:spcBef>
            </a:pPr>
            <a:r>
              <a:rPr lang="fr-FR" smtClean="0">
                <a:ea typeface="ＭＳ Ｐゴシック" pitchFamily="34" charset="-128"/>
              </a:rPr>
              <a:t>Different mode de transport List :</a:t>
            </a:r>
          </a:p>
          <a:p>
            <a:pPr eaLnBrk="1" hangingPunct="1">
              <a:spcBef>
                <a:spcPct val="0"/>
              </a:spcBef>
            </a:pPr>
            <a:endParaRPr lang="fr-FR" smtClean="0">
              <a:ea typeface="ＭＳ Ｐゴシック" pitchFamily="34" charset="-128"/>
            </a:endParaRPr>
          </a:p>
          <a:p>
            <a:pPr eaLnBrk="1" hangingPunct="1">
              <a:spcBef>
                <a:spcPct val="0"/>
              </a:spcBef>
            </a:pPr>
            <a:endParaRPr lang="fr-FR" smtClean="0">
              <a:ea typeface="ＭＳ Ｐゴシック" pitchFamily="34" charset="-128"/>
            </a:endParaRPr>
          </a:p>
          <a:p>
            <a:pPr eaLnBrk="1" hangingPunct="1">
              <a:spcBef>
                <a:spcPct val="0"/>
              </a:spcBef>
            </a:pPr>
            <a:r>
              <a:rPr lang="fr-FR" smtClean="0">
                <a:ea typeface="ＭＳ Ｐゴシック" pitchFamily="34" charset="-128"/>
              </a:rPr>
              <a:t>Monsieur gerrad chevelier</a:t>
            </a:r>
          </a:p>
          <a:p>
            <a:pPr eaLnBrk="1" hangingPunct="1">
              <a:spcBef>
                <a:spcPct val="0"/>
              </a:spcBef>
            </a:pPr>
            <a:r>
              <a:rPr lang="fr-FR" smtClean="0">
                <a:ea typeface="ＭＳ Ｐゴシック" pitchFamily="34" charset="-128"/>
              </a:rPr>
              <a:t>Monsieur Johann boursier</a:t>
            </a:r>
          </a:p>
          <a:p>
            <a:pPr eaLnBrk="1" hangingPunct="1">
              <a:spcBef>
                <a:spcPct val="0"/>
              </a:spcBef>
            </a:pPr>
            <a:endParaRPr lang="fr-FR" smtClean="0">
              <a:ea typeface="ＭＳ Ｐゴシック" pitchFamily="34" charset="-128"/>
            </a:endParaRPr>
          </a:p>
          <a:p>
            <a:pPr eaLnBrk="1" hangingPunct="1">
              <a:spcBef>
                <a:spcPct val="0"/>
              </a:spcBef>
            </a:pPr>
            <a:endParaRPr lang="fr-FR" smtClean="0">
              <a:ea typeface="ＭＳ Ｐゴシック" pitchFamily="34" charset="-128"/>
            </a:endParaRPr>
          </a:p>
        </p:txBody>
      </p:sp>
      <p:sp>
        <p:nvSpPr>
          <p:cNvPr id="18435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21CCA77-7E39-4E56-B7C5-E48A8B434391}" type="slidenum">
              <a:rPr lang="fr-FR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Espace réservé de l'image des diapositives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fr-FR" smtClean="0">
                <a:ea typeface="ＭＳ Ｐゴシック" pitchFamily="34" charset="-128"/>
              </a:rPr>
              <a:t>GIT HUB</a:t>
            </a:r>
          </a:p>
          <a:p>
            <a:pPr eaLnBrk="1" hangingPunct="1">
              <a:spcBef>
                <a:spcPct val="0"/>
              </a:spcBef>
            </a:pPr>
            <a:endParaRPr lang="fr-FR" smtClean="0">
              <a:ea typeface="ＭＳ Ｐゴシック" pitchFamily="34" charset="-128"/>
            </a:endParaRPr>
          </a:p>
          <a:p>
            <a:pPr eaLnBrk="1" hangingPunct="1">
              <a:spcBef>
                <a:spcPct val="0"/>
              </a:spcBef>
            </a:pPr>
            <a:r>
              <a:rPr lang="fr-FR" smtClean="0">
                <a:ea typeface="ＭＳ Ｐゴシック" pitchFamily="34" charset="-128"/>
              </a:rPr>
              <a:t>Concertation  sur achiterture de l</a:t>
            </a:r>
            <a:r>
              <a:rPr lang="fr-FR" altLang="fr-FR" smtClean="0">
                <a:ea typeface="ＭＳ Ｐゴシック" pitchFamily="34" charset="-128"/>
              </a:rPr>
              <a:t>’</a:t>
            </a:r>
            <a:r>
              <a:rPr lang="fr-FR" altLang="ja-JP" smtClean="0">
                <a:ea typeface="ＭＳ Ｐゴシック" pitchFamily="34" charset="-128"/>
              </a:rPr>
              <a:t>appllication</a:t>
            </a:r>
          </a:p>
          <a:p>
            <a:pPr eaLnBrk="1" hangingPunct="1">
              <a:spcBef>
                <a:spcPct val="0"/>
              </a:spcBef>
            </a:pPr>
            <a:endParaRPr lang="fr-FR" smtClean="0">
              <a:ea typeface="ＭＳ Ｐゴシック" pitchFamily="34" charset="-128"/>
            </a:endParaRPr>
          </a:p>
        </p:txBody>
      </p:sp>
      <p:sp>
        <p:nvSpPr>
          <p:cNvPr id="21507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6214905-2BD4-48EC-A8DF-881812B63776}" type="slidenum">
              <a:rPr lang="fr-FR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Espace réservé de l'image des diapositives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fr-FR" smtClean="0">
                <a:ea typeface="ＭＳ Ｐゴシック" pitchFamily="34" charset="-128"/>
              </a:rPr>
              <a:t>Pourquoi Android.</a:t>
            </a:r>
          </a:p>
        </p:txBody>
      </p:sp>
      <p:sp>
        <p:nvSpPr>
          <p:cNvPr id="24579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FD8C768-15AA-4D59-AEA1-23B84E6B3ABE}" type="slidenum">
              <a:rPr lang="fr-FR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Espace réservé de l'image des diapositives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r>
              <a:rPr lang="fr-FR" smtClean="0">
                <a:ea typeface="ＭＳ Ｐゴシック" pitchFamily="34" charset="-128"/>
              </a:rPr>
              <a:t>Il  y aura une vidéo ici</a:t>
            </a:r>
          </a:p>
        </p:txBody>
      </p:sp>
      <p:sp>
        <p:nvSpPr>
          <p:cNvPr id="30723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52EE464-FF31-42C7-BDEC-4E054C5F69FE}" type="slidenum">
              <a:rPr lang="fr-FR"/>
              <a:pPr/>
              <a:t>12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C35736-5950-4717-A006-0908E3FA74A0}" type="datetime1">
              <a:rPr lang="fr-FR"/>
              <a:pPr/>
              <a:t>20/02/2013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86D4F5-4E00-4681-B5CC-0D51B07882F6}" type="slidenum">
              <a:rPr lang="fr-CA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040540-4429-4887-B6F8-460B2C9CFAB7}" type="datetime1">
              <a:rPr lang="fr-FR"/>
              <a:pPr/>
              <a:t>20/02/2013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60E7FB-B181-4E12-89D2-243221C210EE}" type="slidenum">
              <a:rPr lang="fr-CA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1B1A0B8-6C00-4E1A-85AD-5144E6FF0AC8}" type="datetime1">
              <a:rPr lang="fr-FR"/>
              <a:pPr/>
              <a:t>20/02/2013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E7C895-F34B-402E-A6DA-76FAFF3E962C}" type="slidenum">
              <a:rPr lang="fr-CA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2C656E-D3CE-4012-A08B-452DCF18DD40}" type="datetime1">
              <a:rPr lang="fr-FR"/>
              <a:pPr/>
              <a:t>20/02/2013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673A5F-E13B-4069-8C9B-F4E17F0A6349}" type="slidenum">
              <a:rPr lang="fr-CA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05305B-BE3B-40FC-BA82-D58FCE52BD62}" type="datetime1">
              <a:rPr lang="fr-FR"/>
              <a:pPr/>
              <a:t>20/02/2013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45F654-AFD9-4CEF-A3CB-BD4516D09F92}" type="slidenum">
              <a:rPr lang="fr-CA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3F99D5-4482-4B57-821D-D29B8483CD31}" type="datetime1">
              <a:rPr lang="fr-FR"/>
              <a:pPr/>
              <a:t>20/02/2013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CD0AC8-5801-48CF-961B-3E6A45DAFD1A}" type="slidenum">
              <a:rPr lang="fr-CA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4B6EE6-D02E-48E1-9AA3-C8D1A1468F7E}" type="datetime1">
              <a:rPr lang="fr-FR"/>
              <a:pPr/>
              <a:t>20/02/2013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014A77-F3E3-4BEF-A21F-96086A8E0E2B}" type="slidenum">
              <a:rPr lang="fr-CA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4171D3-566D-4849-8F53-C83E9D843695}" type="datetime1">
              <a:rPr lang="fr-FR"/>
              <a:pPr/>
              <a:t>20/02/2013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519DB6-C14D-4B62-ABF0-60C230F150FD}" type="slidenum">
              <a:rPr lang="fr-CA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FB5A78-D0B4-4412-8882-5542C55E40C1}" type="datetime1">
              <a:rPr lang="fr-FR"/>
              <a:pPr/>
              <a:t>20/02/2013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7AB7FE-E9C5-4962-9095-BDF47D4C368A}" type="slidenum">
              <a:rPr lang="fr-CA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0CAE8C-5A48-4FC3-88CF-B5E7366372A7}" type="datetime1">
              <a:rPr lang="fr-FR"/>
              <a:pPr/>
              <a:t>20/02/2013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C77AF3-91FB-4ADF-A621-6D64754B4C77}" type="slidenum">
              <a:rPr lang="fr-CA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Cliquez sur l'icône pour ajouter une image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6CFF10-AD66-42E8-B1B7-F0597C61663B}" type="datetime1">
              <a:rPr lang="fr-FR"/>
              <a:pPr/>
              <a:t>20/02/2013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1C31C3-0B67-4E8F-BBCA-FF5684983F06}" type="slidenum">
              <a:rPr lang="fr-CA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CFFD3F2C-B9AC-484D-B03A-CC6280628C6E}" type="datetime1">
              <a:rPr lang="fr-FR"/>
              <a:pPr/>
              <a:t>20/02/2013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28B6B7B5-66B7-47AE-81CD-7E7B73343F8C}" type="slidenum">
              <a:rPr lang="fr-CA"/>
              <a:pPr/>
              <a:t>‹N°›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ZoneTexte 5"/>
          <p:cNvSpPr txBox="1">
            <a:spLocks noChangeArrowheads="1"/>
          </p:cNvSpPr>
          <p:nvPr/>
        </p:nvSpPr>
        <p:spPr bwMode="auto">
          <a:xfrm>
            <a:off x="1116013" y="476250"/>
            <a:ext cx="6456362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3200">
                <a:cs typeface="Arial" pitchFamily="34" charset="0"/>
              </a:rPr>
              <a:t>Bretagne Mobilité Augmentée</a:t>
            </a:r>
          </a:p>
        </p:txBody>
      </p:sp>
      <p:pic>
        <p:nvPicPr>
          <p:cNvPr id="15363" name="Image 7" descr="bma_icon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350" y="1916113"/>
            <a:ext cx="1152525" cy="15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Image 2" descr="LogoCybel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08625" y="2276475"/>
            <a:ext cx="30480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Image 4" descr="LogoUniversite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288" y="5805488"/>
            <a:ext cx="2195512" cy="75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6" name="Image 6" descr="LogoESIR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867400" y="4941888"/>
            <a:ext cx="3049588" cy="1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re 1"/>
          <p:cNvSpPr>
            <a:spLocks noGrp="1"/>
          </p:cNvSpPr>
          <p:nvPr>
            <p:ph type="title"/>
          </p:nvPr>
        </p:nvSpPr>
        <p:spPr>
          <a:xfrm>
            <a:off x="468313" y="115888"/>
            <a:ext cx="8229600" cy="1143000"/>
          </a:xfrm>
        </p:spPr>
        <p:txBody>
          <a:bodyPr/>
          <a:lstStyle/>
          <a:p>
            <a:pPr eaLnBrk="1" hangingPunct="1"/>
            <a:r>
              <a:rPr lang="fr-FR" smtClean="0">
                <a:ea typeface="ＭＳ Ｐゴシック" pitchFamily="34" charset="-128"/>
              </a:rPr>
              <a:t>Site Web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8313" y="1441450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fr-FR" smtClean="0">
                <a:ea typeface="ＭＳ Ｐゴシック" pitchFamily="34" charset="-128"/>
              </a:rPr>
              <a:t>Effectuer une recherche d</a:t>
            </a:r>
            <a:r>
              <a:rPr lang="fr-FR" altLang="fr-FR" smtClean="0">
                <a:ea typeface="ＭＳ Ｐゴシック" pitchFamily="34" charset="-128"/>
              </a:rPr>
              <a:t>’</a:t>
            </a:r>
            <a:r>
              <a:rPr lang="fr-FR" smtClean="0">
                <a:ea typeface="ＭＳ Ｐゴシック" pitchFamily="34" charset="-128"/>
              </a:rPr>
              <a:t>itinéraire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fr-FR" smtClean="0">
                <a:ea typeface="ＭＳ Ｐゴシック" pitchFamily="34" charset="-128"/>
              </a:rPr>
              <a:t>					- Classique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mtClean="0">
                <a:ea typeface="ＭＳ Ｐゴシック" pitchFamily="34" charset="-128"/>
              </a:rPr>
              <a:t>					- Par mot </a:t>
            </a:r>
            <a:endParaRPr lang="fr-FR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fr-FR" smtClean="0">
                <a:ea typeface="ＭＳ Ｐゴシック" pitchFamily="34" charset="-128"/>
              </a:rPr>
              <a:t>Communication avec le serveur</a:t>
            </a:r>
          </a:p>
          <a:p>
            <a:pPr eaLnBrk="1" hangingPunct="1">
              <a:lnSpc>
                <a:spcPct val="90000"/>
              </a:lnSpc>
            </a:pPr>
            <a:endParaRPr lang="en-US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Gestion de la carte </a:t>
            </a:r>
            <a:endParaRPr lang="fr-FR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endParaRPr lang="fr-FR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fr-FR" smtClean="0">
                <a:ea typeface="ＭＳ Ｐゴシック" pitchFamily="34" charset="-128"/>
              </a:rPr>
              <a:t>Affichage des résultats</a:t>
            </a:r>
          </a:p>
          <a:p>
            <a:pPr eaLnBrk="1" hangingPunct="1">
              <a:lnSpc>
                <a:spcPct val="90000"/>
              </a:lnSpc>
            </a:pPr>
            <a:endParaRPr lang="fr-FR" smtClean="0">
              <a:ea typeface="ＭＳ Ｐゴシック" pitchFamily="34" charset="-128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73795-E03F-4DDC-A8EB-1A318C6E99CD}" type="slidenum">
              <a:rPr lang="fr-CA"/>
              <a:pPr/>
              <a:t>10</a:t>
            </a:fld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re 1"/>
          <p:cNvSpPr>
            <a:spLocks noGrp="1"/>
          </p:cNvSpPr>
          <p:nvPr>
            <p:ph type="title"/>
          </p:nvPr>
        </p:nvSpPr>
        <p:spPr>
          <a:xfrm>
            <a:off x="539750" y="188913"/>
            <a:ext cx="8229600" cy="1143000"/>
          </a:xfrm>
        </p:spPr>
        <p:txBody>
          <a:bodyPr/>
          <a:lstStyle/>
          <a:p>
            <a:pPr eaLnBrk="1" hangingPunct="1"/>
            <a:r>
              <a:rPr lang="fr-FR" smtClean="0">
                <a:ea typeface="ＭＳ Ｐゴシック" pitchFamily="34" charset="-128"/>
              </a:rPr>
              <a:t>Validation Professionnel</a:t>
            </a: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68313" y="1441450"/>
            <a:ext cx="82296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fr-FR" smtClean="0">
                <a:ea typeface="ＭＳ Ｐゴシック" pitchFamily="34" charset="-128"/>
              </a:rPr>
              <a:t>Intégration des bornes électriques</a:t>
            </a:r>
          </a:p>
          <a:p>
            <a:pPr eaLnBrk="1" hangingPunct="1"/>
            <a:r>
              <a:rPr lang="fr-FR" smtClean="0">
                <a:ea typeface="ＭＳ Ｐゴシック" pitchFamily="34" charset="-128"/>
              </a:rPr>
              <a:t>Apport commercial</a:t>
            </a:r>
          </a:p>
          <a:p>
            <a:pPr eaLnBrk="1" hangingPunct="1"/>
            <a:endParaRPr lang="fr-FR" smtClean="0">
              <a:ea typeface="ＭＳ Ｐゴシック" pitchFamily="34" charset="-128"/>
            </a:endParaRPr>
          </a:p>
          <a:p>
            <a:pPr eaLnBrk="1" hangingPunct="1"/>
            <a:endParaRPr lang="fr-FR" smtClean="0">
              <a:ea typeface="ＭＳ Ｐゴシック" pitchFamily="34" charset="-128"/>
            </a:endParaRPr>
          </a:p>
          <a:p>
            <a:pPr eaLnBrk="1" hangingPunct="1"/>
            <a:endParaRPr lang="fr-FR" smtClean="0">
              <a:ea typeface="ＭＳ Ｐゴシック" pitchFamily="34" charset="-128"/>
            </a:endParaRPr>
          </a:p>
          <a:p>
            <a:pPr eaLnBrk="1" hangingPunct="1"/>
            <a:endParaRPr lang="fr-FR" smtClean="0">
              <a:ea typeface="ＭＳ Ｐゴシック" pitchFamily="34" charset="-128"/>
            </a:endParaRPr>
          </a:p>
          <a:p>
            <a:pPr eaLnBrk="1" hangingPunct="1"/>
            <a:r>
              <a:rPr lang="fr-FR" smtClean="0">
                <a:ea typeface="ＭＳ Ｐゴシック" pitchFamily="34" charset="-128"/>
              </a:rPr>
              <a:t>Intégration ordinateur de bord automobile</a:t>
            </a:r>
          </a:p>
          <a:p>
            <a:pPr eaLnBrk="1" hangingPunct="1"/>
            <a:endParaRPr lang="fr-FR" smtClean="0">
              <a:ea typeface="ＭＳ Ｐゴシック" pitchFamily="34" charset="-128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E185-D4DB-4D2A-96D0-4AE301FDEF8F}" type="slidenum">
              <a:rPr lang="fr-CA"/>
              <a:pPr/>
              <a:t>11</a:t>
            </a:fld>
            <a:endParaRPr lang="fr-CA"/>
          </a:p>
        </p:txBody>
      </p:sp>
      <p:pic>
        <p:nvPicPr>
          <p:cNvPr id="27653" name="Image 2" descr="imageTrajet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150" y="2781300"/>
            <a:ext cx="5148263" cy="204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Image 1" descr="device-2012-12-14-150957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875" y="1193800"/>
            <a:ext cx="3857625" cy="563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ZoneTexte 2"/>
          <p:cNvSpPr txBox="1">
            <a:spLocks noChangeArrowheads="1"/>
          </p:cNvSpPr>
          <p:nvPr/>
        </p:nvSpPr>
        <p:spPr bwMode="auto">
          <a:xfrm>
            <a:off x="971550" y="549275"/>
            <a:ext cx="73882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1800"/>
              <a:t>DEMO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6448-2FD5-4DAE-A5C1-A49CECBE0BFA}" type="slidenum">
              <a:rPr lang="fr-CA"/>
              <a:pPr/>
              <a:t>12</a:t>
            </a:fld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vous</a:t>
            </a:r>
            <a:r>
              <a:rPr lang="en-US" dirty="0" smtClean="0"/>
              <a:t> </a:t>
            </a:r>
            <a:r>
              <a:rPr lang="en-US" dirty="0" err="1" smtClean="0"/>
              <a:t>avez</a:t>
            </a:r>
            <a:r>
              <a:rPr lang="en-US" dirty="0" smtClean="0"/>
              <a:t> fait et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qu’il</a:t>
            </a:r>
            <a:r>
              <a:rPr lang="en-US" dirty="0" smtClean="0"/>
              <a:t> </a:t>
            </a:r>
            <a:r>
              <a:rPr lang="en-US" dirty="0" err="1" smtClean="0"/>
              <a:t>resterait</a:t>
            </a:r>
            <a:r>
              <a:rPr lang="en-US" dirty="0" smtClean="0"/>
              <a:t> à faire.</a:t>
            </a:r>
          </a:p>
          <a:p>
            <a:r>
              <a:rPr lang="en-US" dirty="0" smtClean="0"/>
              <a:t>Bien dire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vous</a:t>
            </a:r>
            <a:r>
              <a:rPr lang="en-US" dirty="0" smtClean="0"/>
              <a:t> </a:t>
            </a:r>
            <a:r>
              <a:rPr lang="en-US" dirty="0" err="1" smtClean="0"/>
              <a:t>avez</a:t>
            </a:r>
            <a:r>
              <a:rPr lang="en-US" dirty="0" smtClean="0"/>
              <a:t> </a:t>
            </a:r>
            <a:r>
              <a:rPr lang="en-US" dirty="0" err="1" smtClean="0"/>
              <a:t>posé</a:t>
            </a:r>
            <a:r>
              <a:rPr lang="en-US" dirty="0" smtClean="0"/>
              <a:t> </a:t>
            </a:r>
            <a:r>
              <a:rPr lang="en-US" dirty="0" err="1" smtClean="0"/>
              <a:t>toutes</a:t>
            </a:r>
            <a:r>
              <a:rPr lang="en-US" dirty="0" smtClean="0"/>
              <a:t> les bases pour faire un application </a:t>
            </a:r>
            <a:r>
              <a:rPr lang="en-US" dirty="0" err="1" smtClean="0"/>
              <a:t>evolutive</a:t>
            </a:r>
            <a:r>
              <a:rPr lang="en-US" dirty="0" smtClean="0"/>
              <a:t> </a:t>
            </a:r>
            <a:r>
              <a:rPr lang="en-US" dirty="0" err="1" smtClean="0"/>
              <a:t>pouvant</a:t>
            </a:r>
            <a:r>
              <a:rPr lang="en-US" dirty="0" smtClean="0"/>
              <a:t> </a:t>
            </a:r>
            <a:r>
              <a:rPr lang="en-US" dirty="0" err="1" smtClean="0"/>
              <a:t>prendre</a:t>
            </a:r>
            <a:r>
              <a:rPr lang="en-US" dirty="0" smtClean="0"/>
              <a:t> en </a:t>
            </a:r>
            <a:r>
              <a:rPr lang="en-US" dirty="0" err="1" smtClean="0"/>
              <a:t>compte</a:t>
            </a:r>
            <a:r>
              <a:rPr lang="en-US" dirty="0" smtClean="0"/>
              <a:t> </a:t>
            </a:r>
            <a:r>
              <a:rPr lang="en-US" dirty="0" err="1" smtClean="0"/>
              <a:t>tous</a:t>
            </a:r>
            <a:r>
              <a:rPr lang="en-US" dirty="0" smtClean="0"/>
              <a:t> type de transports en </a:t>
            </a:r>
            <a:r>
              <a:rPr lang="en-US" dirty="0" err="1" smtClean="0"/>
              <a:t>communs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3A5F-E13B-4069-8C9B-F4E17F0A6349}" type="slidenum">
              <a:rPr lang="fr-CA" smtClean="0"/>
              <a:pPr/>
              <a:t>13</a:t>
            </a:fld>
            <a:endParaRPr lang="fr-CA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68313" y="115888"/>
            <a:ext cx="8229600" cy="1143000"/>
          </a:xfrm>
        </p:spPr>
        <p:txBody>
          <a:bodyPr/>
          <a:lstStyle/>
          <a:p>
            <a:pPr eaLnBrk="1" hangingPunct="1"/>
            <a:r>
              <a:rPr lang="fr-FR" smtClean="0">
                <a:ea typeface="ＭＳ Ｐゴシック" pitchFamily="34" charset="-128"/>
              </a:rPr>
              <a:t>Un Modèle a approfondir</a:t>
            </a: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smtClean="0">
                <a:ea typeface="ＭＳ Ｐゴシック" pitchFamily="34" charset="-128"/>
              </a:rPr>
              <a:t>User friendly Interface</a:t>
            </a:r>
          </a:p>
          <a:p>
            <a:pPr eaLnBrk="1" hangingPunct="1"/>
            <a:r>
              <a:rPr lang="fr-FR" smtClean="0">
                <a:ea typeface="ＭＳ Ｐゴシック" pitchFamily="34" charset="-128"/>
              </a:rPr>
              <a:t>Ajout de données</a:t>
            </a:r>
          </a:p>
          <a:p>
            <a:pPr eaLnBrk="1" hangingPunct="1"/>
            <a:r>
              <a:rPr lang="fr-FR" smtClean="0">
                <a:ea typeface="ＭＳ Ｐゴシック" pitchFamily="34" charset="-128"/>
              </a:rPr>
              <a:t>Amélioration des Graphes</a:t>
            </a:r>
          </a:p>
          <a:p>
            <a:pPr eaLnBrk="1" hangingPunct="1"/>
            <a:endParaRPr lang="fr-FR" smtClean="0">
              <a:ea typeface="ＭＳ Ｐゴシック" pitchFamily="34" charset="-128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5930-C8CC-476E-A6F1-F201BC82F346}" type="slidenum">
              <a:rPr lang="fr-CA"/>
              <a:pPr/>
              <a:t>14</a:t>
            </a:fld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ZoneTexte 5"/>
          <p:cNvSpPr txBox="1">
            <a:spLocks noChangeArrowheads="1"/>
          </p:cNvSpPr>
          <p:nvPr/>
        </p:nvSpPr>
        <p:spPr bwMode="auto">
          <a:xfrm>
            <a:off x="1476375" y="3357563"/>
            <a:ext cx="69215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dirty="0"/>
              <a:t>Aider les personnes </a:t>
            </a:r>
            <a:r>
              <a:rPr lang="fr-FR" dirty="0" smtClean="0"/>
              <a:t>a </a:t>
            </a:r>
            <a:r>
              <a:rPr lang="fr-FR" dirty="0"/>
              <a:t>développer </a:t>
            </a:r>
            <a:r>
              <a:rPr lang="fr-FR" dirty="0" smtClean="0"/>
              <a:t>leurs </a:t>
            </a:r>
            <a:r>
              <a:rPr lang="fr-FR" dirty="0"/>
              <a:t>mobilité en combinant les </a:t>
            </a:r>
            <a:r>
              <a:rPr lang="fr-FR" dirty="0" smtClean="0"/>
              <a:t>transports </a:t>
            </a:r>
            <a:r>
              <a:rPr lang="fr-FR" dirty="0"/>
              <a:t>en commun de ville de Rennes</a:t>
            </a:r>
          </a:p>
        </p:txBody>
      </p:sp>
      <p:pic>
        <p:nvPicPr>
          <p:cNvPr id="17411" name="Image 7" descr="bma_icon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6100" y="908050"/>
            <a:ext cx="1152525" cy="15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8B39-CD3C-48E5-B41E-30B657E3BD7C}" type="slidenum">
              <a:rPr lang="fr-CA"/>
              <a:pPr/>
              <a:t>2</a:t>
            </a:fld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re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29600" cy="1143000"/>
          </a:xfrm>
        </p:spPr>
        <p:txBody>
          <a:bodyPr/>
          <a:lstStyle/>
          <a:p>
            <a:pPr eaLnBrk="1" hangingPunct="1"/>
            <a:r>
              <a:rPr lang="fr-FR" smtClean="0">
                <a:ea typeface="ＭＳ Ｐゴシック" pitchFamily="34" charset="-128"/>
              </a:rPr>
              <a:t>La Multi-Mobilité</a:t>
            </a:r>
          </a:p>
        </p:txBody>
      </p:sp>
      <p:sp>
        <p:nvSpPr>
          <p:cNvPr id="19459" name="ZoneTexte 7"/>
          <p:cNvSpPr txBox="1">
            <a:spLocks noChangeArrowheads="1"/>
          </p:cNvSpPr>
          <p:nvPr/>
        </p:nvSpPr>
        <p:spPr bwMode="auto">
          <a:xfrm>
            <a:off x="1271588" y="1335088"/>
            <a:ext cx="6834187" cy="415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dirty="0"/>
              <a:t>Un engagement des autorités et mobilité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Le projet BMA est un acteur du changement de mobilité en Bretagne</a:t>
            </a:r>
          </a:p>
          <a:p>
            <a:pPr algn="ctr"/>
            <a:r>
              <a:rPr lang="fr-FR" dirty="0"/>
              <a:t>Système d</a:t>
            </a:r>
            <a:r>
              <a:rPr lang="fr-FR" altLang="fr-FR" dirty="0"/>
              <a:t>’</a:t>
            </a:r>
            <a:r>
              <a:rPr lang="fr-FR" dirty="0"/>
              <a:t>aide à la décision  </a:t>
            </a:r>
          </a:p>
          <a:p>
            <a:pPr algn="ctr"/>
            <a:r>
              <a:rPr lang="fr-FR" dirty="0"/>
              <a:t>Incitation au changement</a:t>
            </a:r>
          </a:p>
          <a:p>
            <a:pPr algn="ctr"/>
            <a:r>
              <a:rPr lang="fr-FR" dirty="0"/>
              <a:t>Formation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La société CYBEL coordinateur du projet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A7E7-C7F4-4374-AC70-B5E51B0F7292}" type="slidenum">
              <a:rPr lang="fr-CA"/>
              <a:pPr/>
              <a:t>3</a:t>
            </a:fld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 slide qui </a:t>
            </a:r>
            <a:r>
              <a:rPr lang="en-US" dirty="0" err="1" smtClean="0"/>
              <a:t>explique</a:t>
            </a:r>
            <a:r>
              <a:rPr lang="en-US" dirty="0" smtClean="0"/>
              <a:t> </a:t>
            </a:r>
            <a:r>
              <a:rPr lang="en-US" dirty="0" err="1" smtClean="0"/>
              <a:t>clairement</a:t>
            </a:r>
            <a:r>
              <a:rPr lang="en-US" dirty="0" smtClean="0"/>
              <a:t> </a:t>
            </a:r>
            <a:r>
              <a:rPr lang="en-US" dirty="0" err="1" smtClean="0"/>
              <a:t>l’objectif</a:t>
            </a:r>
            <a:r>
              <a:rPr lang="en-US" dirty="0" smtClean="0"/>
              <a:t> de </a:t>
            </a:r>
            <a:r>
              <a:rPr lang="en-US" dirty="0" err="1" smtClean="0"/>
              <a:t>votre</a:t>
            </a:r>
            <a:r>
              <a:rPr lang="en-US" dirty="0" smtClean="0"/>
              <a:t> application. Avec des usage scenario et </a:t>
            </a:r>
            <a:r>
              <a:rPr lang="en-US" dirty="0" err="1" smtClean="0"/>
              <a:t>peut</a:t>
            </a:r>
            <a:r>
              <a:rPr lang="en-US" dirty="0" smtClean="0"/>
              <a:t> </a:t>
            </a:r>
            <a:r>
              <a:rPr lang="en-US" dirty="0" err="1" smtClean="0"/>
              <a:t>etre</a:t>
            </a:r>
            <a:r>
              <a:rPr lang="en-US" dirty="0" smtClean="0"/>
              <a:t> le </a:t>
            </a:r>
            <a:r>
              <a:rPr lang="en-US" dirty="0" err="1" smtClean="0"/>
              <a:t>dessin</a:t>
            </a:r>
            <a:r>
              <a:rPr lang="en-US" dirty="0" smtClean="0"/>
              <a:t> de </a:t>
            </a:r>
            <a:r>
              <a:rPr lang="en-US" dirty="0" err="1" smtClean="0"/>
              <a:t>votre</a:t>
            </a:r>
            <a:r>
              <a:rPr lang="en-US" dirty="0" smtClean="0"/>
              <a:t> poster pour </a:t>
            </a:r>
            <a:r>
              <a:rPr lang="en-US" dirty="0" err="1" smtClean="0"/>
              <a:t>montrer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l’on</a:t>
            </a:r>
            <a:r>
              <a:rPr lang="en-US" dirty="0" smtClean="0"/>
              <a:t> </a:t>
            </a:r>
            <a:r>
              <a:rPr lang="en-US" dirty="0" err="1" smtClean="0"/>
              <a:t>cherche</a:t>
            </a:r>
            <a:r>
              <a:rPr lang="en-US" dirty="0" smtClean="0"/>
              <a:t> à faire.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3A5F-E13B-4069-8C9B-F4E17F0A6349}" type="slidenum">
              <a:rPr lang="fr-CA" smtClean="0"/>
              <a:pPr/>
              <a:t>4</a:t>
            </a:fld>
            <a:endParaRPr lang="fr-CA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 slide qui </a:t>
            </a:r>
            <a:r>
              <a:rPr lang="en-US" dirty="0" err="1" smtClean="0"/>
              <a:t>explique</a:t>
            </a:r>
            <a:r>
              <a:rPr lang="en-US" dirty="0" smtClean="0"/>
              <a:t> </a:t>
            </a:r>
            <a:r>
              <a:rPr lang="en-US" dirty="0" err="1" smtClean="0"/>
              <a:t>clairement</a:t>
            </a:r>
            <a:r>
              <a:rPr lang="en-US" dirty="0" smtClean="0"/>
              <a:t> </a:t>
            </a:r>
            <a:r>
              <a:rPr lang="en-US" dirty="0" err="1" smtClean="0"/>
              <a:t>l’architecture</a:t>
            </a:r>
            <a:r>
              <a:rPr lang="en-US" dirty="0" smtClean="0"/>
              <a:t> de </a:t>
            </a:r>
            <a:r>
              <a:rPr lang="en-US" dirty="0" err="1" smtClean="0"/>
              <a:t>votre</a:t>
            </a:r>
            <a:r>
              <a:rPr lang="en-US" dirty="0" smtClean="0"/>
              <a:t> application </a:t>
            </a:r>
            <a:r>
              <a:rPr lang="en-US" dirty="0" err="1" smtClean="0"/>
              <a:t>globale</a:t>
            </a:r>
            <a:r>
              <a:rPr lang="en-US" dirty="0" smtClean="0"/>
              <a:t> avec le client mobile / Web, le </a:t>
            </a:r>
            <a:r>
              <a:rPr lang="en-US" dirty="0" err="1" smtClean="0"/>
              <a:t>serveur</a:t>
            </a:r>
            <a:r>
              <a:rPr lang="en-US" dirty="0" smtClean="0"/>
              <a:t>, les </a:t>
            </a:r>
            <a:r>
              <a:rPr lang="en-US" dirty="0" err="1" smtClean="0"/>
              <a:t>autres</a:t>
            </a:r>
            <a:r>
              <a:rPr lang="en-US" dirty="0" smtClean="0"/>
              <a:t> services </a:t>
            </a:r>
            <a:r>
              <a:rPr lang="en-US" dirty="0" err="1" smtClean="0"/>
              <a:t>auxquels</a:t>
            </a:r>
            <a:r>
              <a:rPr lang="en-US" dirty="0" smtClean="0"/>
              <a:t> </a:t>
            </a:r>
            <a:r>
              <a:rPr lang="en-US" dirty="0" err="1" smtClean="0"/>
              <a:t>vous</a:t>
            </a:r>
            <a:r>
              <a:rPr lang="en-US" dirty="0" smtClean="0"/>
              <a:t> </a:t>
            </a:r>
            <a:r>
              <a:rPr lang="en-US" dirty="0" err="1" smtClean="0"/>
              <a:t>accéder</a:t>
            </a:r>
            <a:r>
              <a:rPr lang="en-US" dirty="0" smtClean="0"/>
              <a:t> pour </a:t>
            </a:r>
            <a:r>
              <a:rPr lang="en-US" dirty="0" err="1" smtClean="0"/>
              <a:t>construire</a:t>
            </a:r>
            <a:r>
              <a:rPr lang="en-US" dirty="0" smtClean="0"/>
              <a:t> </a:t>
            </a:r>
            <a:r>
              <a:rPr lang="en-US" dirty="0" err="1" smtClean="0"/>
              <a:t>votre</a:t>
            </a:r>
            <a:r>
              <a:rPr lang="en-US" dirty="0" smtClean="0"/>
              <a:t> </a:t>
            </a:r>
            <a:r>
              <a:rPr lang="en-US" dirty="0" err="1" smtClean="0"/>
              <a:t>appli</a:t>
            </a:r>
            <a:r>
              <a:rPr lang="en-US" dirty="0" smtClean="0"/>
              <a:t> …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3A5F-E13B-4069-8C9B-F4E17F0A6349}" type="slidenum">
              <a:rPr lang="fr-CA" smtClean="0"/>
              <a:pPr/>
              <a:t>5</a:t>
            </a:fld>
            <a:endParaRPr lang="fr-CA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re 1"/>
          <p:cNvSpPr>
            <a:spLocks noGrp="1"/>
          </p:cNvSpPr>
          <p:nvPr>
            <p:ph type="title"/>
          </p:nvPr>
        </p:nvSpPr>
        <p:spPr>
          <a:xfrm>
            <a:off x="468313" y="115888"/>
            <a:ext cx="8229600" cy="1195387"/>
          </a:xfrm>
        </p:spPr>
        <p:txBody>
          <a:bodyPr/>
          <a:lstStyle/>
          <a:p>
            <a:pPr eaLnBrk="1" hangingPunct="1"/>
            <a:r>
              <a:rPr lang="fr-FR" smtClean="0">
                <a:ea typeface="ＭＳ Ｐゴシック" pitchFamily="34" charset="-128"/>
              </a:rPr>
              <a:t>Client-serveur </a:t>
            </a:r>
          </a:p>
        </p:txBody>
      </p:sp>
      <p:sp>
        <p:nvSpPr>
          <p:cNvPr id="20483" name="ZoneTexte 5"/>
          <p:cNvSpPr txBox="1">
            <a:spLocks noChangeArrowheads="1"/>
          </p:cNvSpPr>
          <p:nvPr/>
        </p:nvSpPr>
        <p:spPr bwMode="auto">
          <a:xfrm>
            <a:off x="2411413" y="2708275"/>
            <a:ext cx="4595812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800" b="1" dirty="0"/>
              <a:t>Compétences:</a:t>
            </a:r>
          </a:p>
          <a:p>
            <a:r>
              <a:rPr lang="fr-FR" sz="1800" dirty="0"/>
              <a:t>Travail en équipe</a:t>
            </a:r>
          </a:p>
          <a:p>
            <a:r>
              <a:rPr lang="fr-FR" sz="1800" dirty="0"/>
              <a:t>Développement Web</a:t>
            </a:r>
          </a:p>
          <a:p>
            <a:r>
              <a:rPr lang="fr-FR" sz="1800" dirty="0"/>
              <a:t>Développement d</a:t>
            </a:r>
            <a:r>
              <a:rPr lang="fr-FR" altLang="fr-FR" sz="1800" dirty="0"/>
              <a:t>’</a:t>
            </a:r>
            <a:r>
              <a:rPr lang="fr-FR" sz="1800" dirty="0"/>
              <a:t>application mobile</a:t>
            </a:r>
          </a:p>
          <a:p>
            <a:r>
              <a:rPr lang="fr-FR" sz="1800" dirty="0"/>
              <a:t>Gestion de Serveurs / bases de données</a:t>
            </a:r>
          </a:p>
          <a:p>
            <a:r>
              <a:rPr lang="fr-FR" sz="1800" dirty="0"/>
              <a:t>Communication </a:t>
            </a:r>
            <a:r>
              <a:rPr lang="fr-FR" sz="1800" dirty="0" err="1"/>
              <a:t>inter-entreprises</a:t>
            </a:r>
            <a:endParaRPr lang="fr-FR" sz="1800" dirty="0"/>
          </a:p>
        </p:txBody>
      </p:sp>
      <p:sp>
        <p:nvSpPr>
          <p:cNvPr id="20484" name="ZoneTexte 8"/>
          <p:cNvSpPr txBox="1">
            <a:spLocks noChangeArrowheads="1"/>
          </p:cNvSpPr>
          <p:nvPr/>
        </p:nvSpPr>
        <p:spPr bwMode="auto">
          <a:xfrm>
            <a:off x="0" y="5373688"/>
            <a:ext cx="8924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1800" i="1" dirty="0"/>
              <a:t>Application mobile, Site Web et Api de développement</a:t>
            </a:r>
          </a:p>
        </p:txBody>
      </p:sp>
      <p:sp>
        <p:nvSpPr>
          <p:cNvPr id="20485" name="ZoneTexte 1"/>
          <p:cNvSpPr txBox="1">
            <a:spLocks noChangeArrowheads="1"/>
          </p:cNvSpPr>
          <p:nvPr/>
        </p:nvSpPr>
        <p:spPr bwMode="auto">
          <a:xfrm>
            <a:off x="2268538" y="1557338"/>
            <a:ext cx="424815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dirty="0">
                <a:latin typeface="Calibri" pitchFamily="34" charset="0"/>
              </a:rPr>
              <a:t>une architecture de base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E6201-ED52-42A7-BEF5-7088C85FEE14}" type="slidenum">
              <a:rPr lang="fr-CA"/>
              <a:pPr/>
              <a:t>6</a:t>
            </a:fld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re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29600" cy="1143000"/>
          </a:xfrm>
        </p:spPr>
        <p:txBody>
          <a:bodyPr/>
          <a:lstStyle/>
          <a:p>
            <a:pPr eaLnBrk="1" hangingPunct="1"/>
            <a:r>
              <a:rPr lang="fr-FR" dirty="0" smtClean="0">
                <a:ea typeface="ＭＳ Ｐゴシック" pitchFamily="34" charset="-128"/>
              </a:rPr>
              <a:t>Serveur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514202"/>
            <a:ext cx="8229600" cy="4525963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fr-FR" dirty="0" smtClean="0">
                <a:ea typeface="+mn-ea"/>
                <a:cs typeface="+mn-cs"/>
              </a:rPr>
              <a:t>Accès aux bases de données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fr-FR" dirty="0" err="1" smtClean="0">
                <a:ea typeface="+mn-ea"/>
              </a:rPr>
              <a:t>MySql</a:t>
            </a:r>
            <a:endParaRPr lang="fr-FR" dirty="0">
              <a:ea typeface="+mn-ea"/>
            </a:endParaRPr>
          </a:p>
          <a:p>
            <a:pPr lvl="1" eaLnBrk="1" hangingPunct="1">
              <a:buFont typeface="Arial" charset="0"/>
              <a:buChar char="–"/>
              <a:defRPr/>
            </a:pPr>
            <a:r>
              <a:rPr lang="fr-FR" dirty="0" smtClean="0">
                <a:ea typeface="+mn-ea"/>
              </a:rPr>
              <a:t>Neo4j</a:t>
            </a:r>
            <a:endParaRPr lang="fr-FR" dirty="0">
              <a:ea typeface="+mn-ea"/>
            </a:endParaRPr>
          </a:p>
          <a:p>
            <a:pPr lvl="5">
              <a:defRPr/>
            </a:pPr>
            <a:endParaRPr lang="fr-FR" dirty="0"/>
          </a:p>
          <a:p>
            <a:pPr eaLnBrk="1" hangingPunct="1">
              <a:buFont typeface="Arial" charset="0"/>
              <a:buChar char="•"/>
              <a:defRPr/>
            </a:pPr>
            <a:r>
              <a:rPr lang="fr-FR" dirty="0">
                <a:ea typeface="+mn-ea"/>
                <a:cs typeface="+mn-cs"/>
              </a:rPr>
              <a:t>Gestion </a:t>
            </a:r>
            <a:r>
              <a:rPr lang="fr-FR" dirty="0" smtClean="0">
                <a:ea typeface="+mn-ea"/>
                <a:cs typeface="+mn-cs"/>
              </a:rPr>
              <a:t>des requêtes entrantes et sortantes</a:t>
            </a:r>
            <a:endParaRPr lang="fr-FR" dirty="0">
              <a:ea typeface="+mn-ea"/>
              <a:cs typeface="+mn-cs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fr-FR" dirty="0" smtClean="0">
              <a:ea typeface="+mn-ea"/>
              <a:cs typeface="+mn-cs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fr-FR" dirty="0" smtClean="0">
                <a:ea typeface="+mn-ea"/>
                <a:cs typeface="+mn-cs"/>
              </a:rPr>
              <a:t>Formatage des données envoyées</a:t>
            </a:r>
            <a:endParaRPr lang="fr-FR" dirty="0">
              <a:ea typeface="+mn-ea"/>
              <a:cs typeface="+mn-cs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fr-FR" dirty="0">
              <a:ea typeface="+mn-ea"/>
              <a:cs typeface="+mn-cs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28AEC-1600-4454-AC4F-FDB7AF49D56E}" type="slidenum">
              <a:rPr lang="fr-CA"/>
              <a:pPr/>
              <a:t>7</a:t>
            </a:fld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re 1"/>
          <p:cNvSpPr>
            <a:spLocks noGrp="1"/>
          </p:cNvSpPr>
          <p:nvPr>
            <p:ph type="title"/>
          </p:nvPr>
        </p:nvSpPr>
        <p:spPr>
          <a:xfrm>
            <a:off x="468313" y="115888"/>
            <a:ext cx="8229600" cy="1143000"/>
          </a:xfrm>
        </p:spPr>
        <p:txBody>
          <a:bodyPr/>
          <a:lstStyle/>
          <a:p>
            <a:pPr eaLnBrk="1" hangingPunct="1"/>
            <a:r>
              <a:rPr lang="fr-FR" smtClean="0">
                <a:ea typeface="ＭＳ Ｐゴシック" pitchFamily="34" charset="-128"/>
              </a:rPr>
              <a:t>Application Android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514202"/>
            <a:ext cx="8229600" cy="4525963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fr-FR" dirty="0" smtClean="0">
                <a:ea typeface="+mn-ea"/>
                <a:cs typeface="+mn-cs"/>
              </a:rPr>
              <a:t>Communication avec le serveur</a:t>
            </a:r>
          </a:p>
          <a:p>
            <a:pPr lvl="5">
              <a:defRPr/>
            </a:pPr>
            <a:r>
              <a:rPr lang="fr-FR" dirty="0" smtClean="0"/>
              <a:t>Appel simple</a:t>
            </a:r>
          </a:p>
          <a:p>
            <a:pPr lvl="5">
              <a:defRPr/>
            </a:pPr>
            <a:r>
              <a:rPr lang="fr-FR" dirty="0" smtClean="0"/>
              <a:t>Appel avec </a:t>
            </a:r>
            <a:r>
              <a:rPr lang="fr-FR" dirty="0"/>
              <a:t>t</a:t>
            </a:r>
            <a:r>
              <a:rPr lang="fr-FR" dirty="0" smtClean="0"/>
              <a:t>rajet</a:t>
            </a:r>
          </a:p>
          <a:p>
            <a:pPr lvl="5">
              <a:defRPr/>
            </a:pPr>
            <a:endParaRPr lang="fr-FR" dirty="0"/>
          </a:p>
          <a:p>
            <a:pPr eaLnBrk="1" hangingPunct="1">
              <a:buFont typeface="Arial" charset="0"/>
              <a:buChar char="•"/>
              <a:defRPr/>
            </a:pPr>
            <a:r>
              <a:rPr lang="fr-FR" dirty="0" smtClean="0">
                <a:ea typeface="+mn-ea"/>
                <a:cs typeface="+mn-cs"/>
              </a:rPr>
              <a:t>Gestion de la carte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fr-FR" dirty="0">
              <a:ea typeface="+mn-ea"/>
              <a:cs typeface="+mn-cs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fr-FR" dirty="0" smtClean="0">
                <a:ea typeface="+mn-ea"/>
                <a:cs typeface="+mn-cs"/>
              </a:rPr>
              <a:t>Affichage des informations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F3B8-8DBD-445F-8CE2-928EA5B1CDDF}" type="slidenum">
              <a:rPr lang="fr-CA"/>
              <a:pPr/>
              <a:t>8</a:t>
            </a:fld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re 1"/>
          <p:cNvSpPr>
            <a:spLocks noGrp="1"/>
          </p:cNvSpPr>
          <p:nvPr>
            <p:ph type="title"/>
          </p:nvPr>
        </p:nvSpPr>
        <p:spPr>
          <a:xfrm>
            <a:off x="468313" y="115888"/>
            <a:ext cx="8229600" cy="1143000"/>
          </a:xfrm>
        </p:spPr>
        <p:txBody>
          <a:bodyPr/>
          <a:lstStyle/>
          <a:p>
            <a:pPr eaLnBrk="1" hangingPunct="1"/>
            <a:r>
              <a:rPr lang="fr-FR" smtClean="0">
                <a:ea typeface="ＭＳ Ｐゴシック" pitchFamily="34" charset="-128"/>
              </a:rPr>
              <a:t>Application Android</a:t>
            </a:r>
          </a:p>
        </p:txBody>
      </p:sp>
      <p:grpSp>
        <p:nvGrpSpPr>
          <p:cNvPr id="25603" name="Grouper 4"/>
          <p:cNvGrpSpPr>
            <a:grpSpLocks/>
          </p:cNvGrpSpPr>
          <p:nvPr/>
        </p:nvGrpSpPr>
        <p:grpSpPr bwMode="auto">
          <a:xfrm>
            <a:off x="0" y="1490663"/>
            <a:ext cx="9144000" cy="3967162"/>
            <a:chOff x="-3796" y="1445437"/>
            <a:chExt cx="9144000" cy="3967125"/>
          </a:xfrm>
        </p:grpSpPr>
        <p:sp>
          <p:nvSpPr>
            <p:cNvPr id="6" name="Forme libre 5"/>
            <p:cNvSpPr>
              <a:spLocks/>
            </p:cNvSpPr>
            <p:nvPr/>
          </p:nvSpPr>
          <p:spPr bwMode="auto">
            <a:xfrm>
              <a:off x="-3796" y="3061497"/>
              <a:ext cx="2405063" cy="1203314"/>
            </a:xfrm>
            <a:custGeom>
              <a:avLst/>
              <a:gdLst>
                <a:gd name="T0" fmla="*/ 0 w 2404318"/>
                <a:gd name="T1" fmla="*/ 120332 h 1202159"/>
                <a:gd name="T2" fmla="*/ 120253 w 2404318"/>
                <a:gd name="T3" fmla="*/ 0 h 1202159"/>
                <a:gd name="T4" fmla="*/ 2284810 w 2404318"/>
                <a:gd name="T5" fmla="*/ 0 h 1202159"/>
                <a:gd name="T6" fmla="*/ 2405063 w 2404318"/>
                <a:gd name="T7" fmla="*/ 120332 h 1202159"/>
                <a:gd name="T8" fmla="*/ 2405063 w 2404318"/>
                <a:gd name="T9" fmla="*/ 1082982 h 1202159"/>
                <a:gd name="T10" fmla="*/ 2284810 w 2404318"/>
                <a:gd name="T11" fmla="*/ 1203314 h 1202159"/>
                <a:gd name="T12" fmla="*/ 120253 w 2404318"/>
                <a:gd name="T13" fmla="*/ 1203314 h 1202159"/>
                <a:gd name="T14" fmla="*/ 0 w 2404318"/>
                <a:gd name="T15" fmla="*/ 1082982 h 1202159"/>
                <a:gd name="T16" fmla="*/ 0 w 2404318"/>
                <a:gd name="T17" fmla="*/ 120332 h 12021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04318"/>
                <a:gd name="T28" fmla="*/ 0 h 1202159"/>
                <a:gd name="T29" fmla="*/ 2404318 w 2404318"/>
                <a:gd name="T30" fmla="*/ 1202159 h 120215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04318" h="1202159">
                  <a:moveTo>
                    <a:pt x="0" y="120216"/>
                  </a:moveTo>
                  <a:cubicBezTo>
                    <a:pt x="0" y="53823"/>
                    <a:pt x="53823" y="0"/>
                    <a:pt x="120216" y="0"/>
                  </a:cubicBezTo>
                  <a:lnTo>
                    <a:pt x="2284102" y="0"/>
                  </a:lnTo>
                  <a:cubicBezTo>
                    <a:pt x="2350495" y="0"/>
                    <a:pt x="2404318" y="53823"/>
                    <a:pt x="2404318" y="120216"/>
                  </a:cubicBezTo>
                  <a:lnTo>
                    <a:pt x="2404318" y="1081943"/>
                  </a:lnTo>
                  <a:cubicBezTo>
                    <a:pt x="2404318" y="1148336"/>
                    <a:pt x="2350495" y="1202159"/>
                    <a:pt x="2284102" y="1202159"/>
                  </a:cubicBezTo>
                  <a:lnTo>
                    <a:pt x="120216" y="1202159"/>
                  </a:lnTo>
                  <a:cubicBezTo>
                    <a:pt x="53823" y="1202159"/>
                    <a:pt x="0" y="1148336"/>
                    <a:pt x="0" y="1081943"/>
                  </a:cubicBezTo>
                  <a:lnTo>
                    <a:pt x="0" y="120216"/>
                  </a:lnTo>
                  <a:close/>
                </a:path>
              </a:pathLst>
            </a:custGeom>
            <a:gradFill rotWithShape="1">
              <a:gsLst>
                <a:gs pos="0">
                  <a:srgbClr val="3A7CCB"/>
                </a:gs>
                <a:gs pos="20000">
                  <a:srgbClr val="3C7BC7"/>
                </a:gs>
                <a:gs pos="100000">
                  <a:srgbClr val="2C5D98"/>
                </a:gs>
              </a:gsLst>
              <a:lin ang="5400000"/>
            </a:gradFill>
            <a:ln w="9525">
              <a:noFill/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lIns="56165" tIns="56165" rIns="56165" bIns="56165" anchor="ctr"/>
            <a:lstStyle/>
            <a:p>
              <a:pPr algn="ctr"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fr-FR" sz="3300" dirty="0">
                  <a:solidFill>
                    <a:schemeClr val="lt1"/>
                  </a:solidFill>
                  <a:latin typeface="+mn-lt"/>
                  <a:ea typeface="+mn-ea"/>
                </a:rPr>
                <a:t>Start</a:t>
              </a:r>
            </a:p>
          </p:txBody>
        </p:sp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3369642" y="2135993"/>
              <a:ext cx="2405062" cy="1203314"/>
            </a:xfrm>
            <a:custGeom>
              <a:avLst/>
              <a:gdLst>
                <a:gd name="T0" fmla="*/ 0 w 2404318"/>
                <a:gd name="T1" fmla="*/ 120332 h 1202159"/>
                <a:gd name="T2" fmla="*/ 120253 w 2404318"/>
                <a:gd name="T3" fmla="*/ 0 h 1202159"/>
                <a:gd name="T4" fmla="*/ 2284809 w 2404318"/>
                <a:gd name="T5" fmla="*/ 0 h 1202159"/>
                <a:gd name="T6" fmla="*/ 2405062 w 2404318"/>
                <a:gd name="T7" fmla="*/ 120332 h 1202159"/>
                <a:gd name="T8" fmla="*/ 2405062 w 2404318"/>
                <a:gd name="T9" fmla="*/ 1082982 h 1202159"/>
                <a:gd name="T10" fmla="*/ 2284809 w 2404318"/>
                <a:gd name="T11" fmla="*/ 1203314 h 1202159"/>
                <a:gd name="T12" fmla="*/ 120253 w 2404318"/>
                <a:gd name="T13" fmla="*/ 1203314 h 1202159"/>
                <a:gd name="T14" fmla="*/ 0 w 2404318"/>
                <a:gd name="T15" fmla="*/ 1082982 h 1202159"/>
                <a:gd name="T16" fmla="*/ 0 w 2404318"/>
                <a:gd name="T17" fmla="*/ 120332 h 12021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04318"/>
                <a:gd name="T28" fmla="*/ 0 h 1202159"/>
                <a:gd name="T29" fmla="*/ 2404318 w 2404318"/>
                <a:gd name="T30" fmla="*/ 1202159 h 120215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04318" h="1202159">
                  <a:moveTo>
                    <a:pt x="0" y="120216"/>
                  </a:moveTo>
                  <a:cubicBezTo>
                    <a:pt x="0" y="53823"/>
                    <a:pt x="53823" y="0"/>
                    <a:pt x="120216" y="0"/>
                  </a:cubicBezTo>
                  <a:lnTo>
                    <a:pt x="2284102" y="0"/>
                  </a:lnTo>
                  <a:cubicBezTo>
                    <a:pt x="2350495" y="0"/>
                    <a:pt x="2404318" y="53823"/>
                    <a:pt x="2404318" y="120216"/>
                  </a:cubicBezTo>
                  <a:lnTo>
                    <a:pt x="2404318" y="1081943"/>
                  </a:lnTo>
                  <a:cubicBezTo>
                    <a:pt x="2404318" y="1148336"/>
                    <a:pt x="2350495" y="1202159"/>
                    <a:pt x="2284102" y="1202159"/>
                  </a:cubicBezTo>
                  <a:lnTo>
                    <a:pt x="120216" y="1202159"/>
                  </a:lnTo>
                  <a:cubicBezTo>
                    <a:pt x="53823" y="1202159"/>
                    <a:pt x="0" y="1148336"/>
                    <a:pt x="0" y="1081943"/>
                  </a:cubicBezTo>
                  <a:lnTo>
                    <a:pt x="0" y="120216"/>
                  </a:lnTo>
                  <a:close/>
                </a:path>
              </a:pathLst>
            </a:custGeom>
            <a:gradFill rotWithShape="1">
              <a:gsLst>
                <a:gs pos="0">
                  <a:srgbClr val="3A7CCB"/>
                </a:gs>
                <a:gs pos="20000">
                  <a:srgbClr val="3C7BC7"/>
                </a:gs>
                <a:gs pos="100000">
                  <a:srgbClr val="2C5D98"/>
                </a:gs>
              </a:gsLst>
              <a:lin ang="5400000"/>
            </a:gradFill>
            <a:ln w="9525">
              <a:noFill/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lIns="56165" tIns="56165" rIns="56165" bIns="56165" anchor="ctr"/>
            <a:lstStyle/>
            <a:p>
              <a:pPr algn="ctr"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fr-FR" sz="3300" dirty="0" err="1">
                  <a:solidFill>
                    <a:schemeClr val="lt1"/>
                  </a:solidFill>
                  <a:latin typeface="+mn-lt"/>
                  <a:ea typeface="+mn-ea"/>
                </a:rPr>
                <a:t>Map</a:t>
              </a:r>
              <a:endParaRPr lang="fr-FR" sz="3300" dirty="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6735142" y="1445437"/>
              <a:ext cx="2405062" cy="1201726"/>
            </a:xfrm>
            <a:custGeom>
              <a:avLst/>
              <a:gdLst>
                <a:gd name="T0" fmla="*/ 0 w 2404318"/>
                <a:gd name="T1" fmla="*/ 120173 h 1202159"/>
                <a:gd name="T2" fmla="*/ 120253 w 2404318"/>
                <a:gd name="T3" fmla="*/ 0 h 1202159"/>
                <a:gd name="T4" fmla="*/ 2284809 w 2404318"/>
                <a:gd name="T5" fmla="*/ 0 h 1202159"/>
                <a:gd name="T6" fmla="*/ 2405062 w 2404318"/>
                <a:gd name="T7" fmla="*/ 120173 h 1202159"/>
                <a:gd name="T8" fmla="*/ 2405062 w 2404318"/>
                <a:gd name="T9" fmla="*/ 1081553 h 1202159"/>
                <a:gd name="T10" fmla="*/ 2284809 w 2404318"/>
                <a:gd name="T11" fmla="*/ 1201726 h 1202159"/>
                <a:gd name="T12" fmla="*/ 120253 w 2404318"/>
                <a:gd name="T13" fmla="*/ 1201726 h 1202159"/>
                <a:gd name="T14" fmla="*/ 0 w 2404318"/>
                <a:gd name="T15" fmla="*/ 1081553 h 1202159"/>
                <a:gd name="T16" fmla="*/ 0 w 2404318"/>
                <a:gd name="T17" fmla="*/ 120173 h 12021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04318"/>
                <a:gd name="T28" fmla="*/ 0 h 1202159"/>
                <a:gd name="T29" fmla="*/ 2404318 w 2404318"/>
                <a:gd name="T30" fmla="*/ 1202159 h 120215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04318" h="1202159">
                  <a:moveTo>
                    <a:pt x="0" y="120216"/>
                  </a:moveTo>
                  <a:cubicBezTo>
                    <a:pt x="0" y="53823"/>
                    <a:pt x="53823" y="0"/>
                    <a:pt x="120216" y="0"/>
                  </a:cubicBezTo>
                  <a:lnTo>
                    <a:pt x="2284102" y="0"/>
                  </a:lnTo>
                  <a:cubicBezTo>
                    <a:pt x="2350495" y="0"/>
                    <a:pt x="2404318" y="53823"/>
                    <a:pt x="2404318" y="120216"/>
                  </a:cubicBezTo>
                  <a:lnTo>
                    <a:pt x="2404318" y="1081943"/>
                  </a:lnTo>
                  <a:cubicBezTo>
                    <a:pt x="2404318" y="1148336"/>
                    <a:pt x="2350495" y="1202159"/>
                    <a:pt x="2284102" y="1202159"/>
                  </a:cubicBezTo>
                  <a:lnTo>
                    <a:pt x="120216" y="1202159"/>
                  </a:lnTo>
                  <a:cubicBezTo>
                    <a:pt x="53823" y="1202159"/>
                    <a:pt x="0" y="1148336"/>
                    <a:pt x="0" y="1081943"/>
                  </a:cubicBezTo>
                  <a:lnTo>
                    <a:pt x="0" y="120216"/>
                  </a:lnTo>
                  <a:close/>
                </a:path>
              </a:pathLst>
            </a:custGeom>
            <a:gradFill rotWithShape="1">
              <a:gsLst>
                <a:gs pos="0">
                  <a:srgbClr val="3A7CCB"/>
                </a:gs>
                <a:gs pos="20000">
                  <a:srgbClr val="3C7BC7"/>
                </a:gs>
                <a:gs pos="100000">
                  <a:srgbClr val="2C5D98"/>
                </a:gs>
              </a:gsLst>
              <a:lin ang="5400000"/>
            </a:gradFill>
            <a:ln w="9525">
              <a:noFill/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lIns="56165" tIns="56165" rIns="56165" bIns="56165" anchor="ctr"/>
            <a:lstStyle/>
            <a:p>
              <a:pPr algn="ctr"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fr-FR" sz="3300" dirty="0">
                  <a:solidFill>
                    <a:schemeClr val="lt1"/>
                  </a:solidFill>
                  <a:latin typeface="+mn-lt"/>
                  <a:ea typeface="+mn-ea"/>
                </a:rPr>
                <a:t>User</a:t>
              </a:r>
            </a:p>
            <a:p>
              <a:pPr algn="ctr"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fr-FR" sz="3300" dirty="0">
                  <a:solidFill>
                    <a:schemeClr val="lt1"/>
                  </a:solidFill>
                  <a:latin typeface="+mn-lt"/>
                  <a:ea typeface="+mn-ea"/>
                </a:rPr>
                <a:t>Interface</a:t>
              </a:r>
            </a:p>
          </p:txBody>
        </p:sp>
        <p:sp>
          <p:nvSpPr>
            <p:cNvPr id="9" name="Forme libre 8"/>
            <p:cNvSpPr>
              <a:spLocks/>
            </p:cNvSpPr>
            <p:nvPr/>
          </p:nvSpPr>
          <p:spPr bwMode="auto">
            <a:xfrm>
              <a:off x="6735142" y="2828136"/>
              <a:ext cx="2405062" cy="1201727"/>
            </a:xfrm>
            <a:custGeom>
              <a:avLst/>
              <a:gdLst>
                <a:gd name="T0" fmla="*/ 0 w 2404318"/>
                <a:gd name="T1" fmla="*/ 120173 h 1202159"/>
                <a:gd name="T2" fmla="*/ 120253 w 2404318"/>
                <a:gd name="T3" fmla="*/ 0 h 1202159"/>
                <a:gd name="T4" fmla="*/ 2284809 w 2404318"/>
                <a:gd name="T5" fmla="*/ 0 h 1202159"/>
                <a:gd name="T6" fmla="*/ 2405062 w 2404318"/>
                <a:gd name="T7" fmla="*/ 120173 h 1202159"/>
                <a:gd name="T8" fmla="*/ 2405062 w 2404318"/>
                <a:gd name="T9" fmla="*/ 1081554 h 1202159"/>
                <a:gd name="T10" fmla="*/ 2284809 w 2404318"/>
                <a:gd name="T11" fmla="*/ 1201727 h 1202159"/>
                <a:gd name="T12" fmla="*/ 120253 w 2404318"/>
                <a:gd name="T13" fmla="*/ 1201727 h 1202159"/>
                <a:gd name="T14" fmla="*/ 0 w 2404318"/>
                <a:gd name="T15" fmla="*/ 1081554 h 1202159"/>
                <a:gd name="T16" fmla="*/ 0 w 2404318"/>
                <a:gd name="T17" fmla="*/ 120173 h 12021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04318"/>
                <a:gd name="T28" fmla="*/ 0 h 1202159"/>
                <a:gd name="T29" fmla="*/ 2404318 w 2404318"/>
                <a:gd name="T30" fmla="*/ 1202159 h 120215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04318" h="1202159">
                  <a:moveTo>
                    <a:pt x="0" y="120216"/>
                  </a:moveTo>
                  <a:cubicBezTo>
                    <a:pt x="0" y="53823"/>
                    <a:pt x="53823" y="0"/>
                    <a:pt x="120216" y="0"/>
                  </a:cubicBezTo>
                  <a:lnTo>
                    <a:pt x="2284102" y="0"/>
                  </a:lnTo>
                  <a:cubicBezTo>
                    <a:pt x="2350495" y="0"/>
                    <a:pt x="2404318" y="53823"/>
                    <a:pt x="2404318" y="120216"/>
                  </a:cubicBezTo>
                  <a:lnTo>
                    <a:pt x="2404318" y="1081943"/>
                  </a:lnTo>
                  <a:cubicBezTo>
                    <a:pt x="2404318" y="1148336"/>
                    <a:pt x="2350495" y="1202159"/>
                    <a:pt x="2284102" y="1202159"/>
                  </a:cubicBezTo>
                  <a:lnTo>
                    <a:pt x="120216" y="1202159"/>
                  </a:lnTo>
                  <a:cubicBezTo>
                    <a:pt x="53823" y="1202159"/>
                    <a:pt x="0" y="1148336"/>
                    <a:pt x="0" y="1081943"/>
                  </a:cubicBezTo>
                  <a:lnTo>
                    <a:pt x="0" y="120216"/>
                  </a:lnTo>
                  <a:close/>
                </a:path>
              </a:pathLst>
            </a:custGeom>
            <a:gradFill rotWithShape="1">
              <a:gsLst>
                <a:gs pos="0">
                  <a:srgbClr val="3A7CCB"/>
                </a:gs>
                <a:gs pos="20000">
                  <a:srgbClr val="3C7BC7"/>
                </a:gs>
                <a:gs pos="100000">
                  <a:srgbClr val="2C5D98"/>
                </a:gs>
              </a:gsLst>
              <a:lin ang="5400000"/>
            </a:gradFill>
            <a:ln w="9525">
              <a:noFill/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lIns="56165" tIns="56165" rIns="56165" bIns="56165" anchor="ctr"/>
            <a:lstStyle/>
            <a:p>
              <a:pPr algn="ctr"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fr-FR" sz="3300" dirty="0">
                  <a:solidFill>
                    <a:schemeClr val="lt1"/>
                  </a:solidFill>
                  <a:latin typeface="+mn-lt"/>
                  <a:ea typeface="+mn-ea"/>
                </a:rPr>
                <a:t>Road services</a:t>
              </a:r>
            </a:p>
          </p:txBody>
        </p:sp>
        <p:sp>
          <p:nvSpPr>
            <p:cNvPr id="10" name="Forme libre 9"/>
            <p:cNvSpPr>
              <a:spLocks/>
            </p:cNvSpPr>
            <p:nvPr/>
          </p:nvSpPr>
          <p:spPr bwMode="auto">
            <a:xfrm>
              <a:off x="3369642" y="4210836"/>
              <a:ext cx="2405062" cy="1201726"/>
            </a:xfrm>
            <a:custGeom>
              <a:avLst/>
              <a:gdLst>
                <a:gd name="T0" fmla="*/ 0 w 2404318"/>
                <a:gd name="T1" fmla="*/ 120173 h 1202159"/>
                <a:gd name="T2" fmla="*/ 120253 w 2404318"/>
                <a:gd name="T3" fmla="*/ 0 h 1202159"/>
                <a:gd name="T4" fmla="*/ 2284809 w 2404318"/>
                <a:gd name="T5" fmla="*/ 0 h 1202159"/>
                <a:gd name="T6" fmla="*/ 2405062 w 2404318"/>
                <a:gd name="T7" fmla="*/ 120173 h 1202159"/>
                <a:gd name="T8" fmla="*/ 2405062 w 2404318"/>
                <a:gd name="T9" fmla="*/ 1081553 h 1202159"/>
                <a:gd name="T10" fmla="*/ 2284809 w 2404318"/>
                <a:gd name="T11" fmla="*/ 1201726 h 1202159"/>
                <a:gd name="T12" fmla="*/ 120253 w 2404318"/>
                <a:gd name="T13" fmla="*/ 1201726 h 1202159"/>
                <a:gd name="T14" fmla="*/ 0 w 2404318"/>
                <a:gd name="T15" fmla="*/ 1081553 h 1202159"/>
                <a:gd name="T16" fmla="*/ 0 w 2404318"/>
                <a:gd name="T17" fmla="*/ 120173 h 12021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04318"/>
                <a:gd name="T28" fmla="*/ 0 h 1202159"/>
                <a:gd name="T29" fmla="*/ 2404318 w 2404318"/>
                <a:gd name="T30" fmla="*/ 1202159 h 120215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04318" h="1202159">
                  <a:moveTo>
                    <a:pt x="0" y="120216"/>
                  </a:moveTo>
                  <a:cubicBezTo>
                    <a:pt x="0" y="53823"/>
                    <a:pt x="53823" y="0"/>
                    <a:pt x="120216" y="0"/>
                  </a:cubicBezTo>
                  <a:lnTo>
                    <a:pt x="2284102" y="0"/>
                  </a:lnTo>
                  <a:cubicBezTo>
                    <a:pt x="2350495" y="0"/>
                    <a:pt x="2404318" y="53823"/>
                    <a:pt x="2404318" y="120216"/>
                  </a:cubicBezTo>
                  <a:lnTo>
                    <a:pt x="2404318" y="1081943"/>
                  </a:lnTo>
                  <a:cubicBezTo>
                    <a:pt x="2404318" y="1148336"/>
                    <a:pt x="2350495" y="1202159"/>
                    <a:pt x="2284102" y="1202159"/>
                  </a:cubicBezTo>
                  <a:lnTo>
                    <a:pt x="120216" y="1202159"/>
                  </a:lnTo>
                  <a:cubicBezTo>
                    <a:pt x="53823" y="1202159"/>
                    <a:pt x="0" y="1148336"/>
                    <a:pt x="0" y="1081943"/>
                  </a:cubicBezTo>
                  <a:lnTo>
                    <a:pt x="0" y="120216"/>
                  </a:lnTo>
                  <a:close/>
                </a:path>
              </a:pathLst>
            </a:custGeom>
            <a:gradFill rotWithShape="1">
              <a:gsLst>
                <a:gs pos="0">
                  <a:srgbClr val="3A7CCB"/>
                </a:gs>
                <a:gs pos="20000">
                  <a:srgbClr val="3C7BC7"/>
                </a:gs>
                <a:gs pos="100000">
                  <a:srgbClr val="2C5D98"/>
                </a:gs>
              </a:gsLst>
              <a:lin ang="5400000"/>
            </a:gradFill>
            <a:ln w="9525">
              <a:noFill/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lIns="56165" tIns="56165" rIns="56165" bIns="56165" anchor="ctr"/>
            <a:lstStyle/>
            <a:p>
              <a:pPr algn="ctr"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fr-FR" sz="3300" dirty="0">
                  <a:solidFill>
                    <a:schemeClr val="lt1"/>
                  </a:solidFill>
                  <a:latin typeface="+mn-lt"/>
                  <a:ea typeface="+mn-ea"/>
                </a:rPr>
                <a:t>Services Http</a:t>
              </a:r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5774704" y="4795031"/>
              <a:ext cx="960438" cy="31750"/>
            </a:xfrm>
            <a:custGeom>
              <a:avLst/>
              <a:gdLst>
                <a:gd name="T0" fmla="*/ 0 w 961727"/>
                <a:gd name="T1" fmla="*/ 15875 h 31552"/>
                <a:gd name="T2" fmla="*/ 960438 w 961727"/>
                <a:gd name="T3" fmla="*/ 15875 h 3155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61727" h="31552">
                  <a:moveTo>
                    <a:pt x="0" y="15776"/>
                  </a:moveTo>
                  <a:lnTo>
                    <a:pt x="961727" y="15776"/>
                  </a:ln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lIns="469520" tIns="-8267" rIns="469521" bIns="-8267" anchor="ctr"/>
            <a:lstStyle/>
            <a:p>
              <a:endParaRPr lang="en-US"/>
            </a:p>
          </p:txBody>
        </p:sp>
        <p:sp>
          <p:nvSpPr>
            <p:cNvPr id="12" name="Forme libre 11"/>
            <p:cNvSpPr>
              <a:spLocks/>
            </p:cNvSpPr>
            <p:nvPr/>
          </p:nvSpPr>
          <p:spPr bwMode="auto">
            <a:xfrm>
              <a:off x="6735142" y="4210836"/>
              <a:ext cx="2405062" cy="1201726"/>
            </a:xfrm>
            <a:custGeom>
              <a:avLst/>
              <a:gdLst>
                <a:gd name="T0" fmla="*/ 0 w 2404318"/>
                <a:gd name="T1" fmla="*/ 120173 h 1202159"/>
                <a:gd name="T2" fmla="*/ 120253 w 2404318"/>
                <a:gd name="T3" fmla="*/ 0 h 1202159"/>
                <a:gd name="T4" fmla="*/ 2284809 w 2404318"/>
                <a:gd name="T5" fmla="*/ 0 h 1202159"/>
                <a:gd name="T6" fmla="*/ 2405062 w 2404318"/>
                <a:gd name="T7" fmla="*/ 120173 h 1202159"/>
                <a:gd name="T8" fmla="*/ 2405062 w 2404318"/>
                <a:gd name="T9" fmla="*/ 1081553 h 1202159"/>
                <a:gd name="T10" fmla="*/ 2284809 w 2404318"/>
                <a:gd name="T11" fmla="*/ 1201726 h 1202159"/>
                <a:gd name="T12" fmla="*/ 120253 w 2404318"/>
                <a:gd name="T13" fmla="*/ 1201726 h 1202159"/>
                <a:gd name="T14" fmla="*/ 0 w 2404318"/>
                <a:gd name="T15" fmla="*/ 1081553 h 1202159"/>
                <a:gd name="T16" fmla="*/ 0 w 2404318"/>
                <a:gd name="T17" fmla="*/ 120173 h 12021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04318"/>
                <a:gd name="T28" fmla="*/ 0 h 1202159"/>
                <a:gd name="T29" fmla="*/ 2404318 w 2404318"/>
                <a:gd name="T30" fmla="*/ 1202159 h 120215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04318" h="1202159">
                  <a:moveTo>
                    <a:pt x="0" y="120216"/>
                  </a:moveTo>
                  <a:cubicBezTo>
                    <a:pt x="0" y="53823"/>
                    <a:pt x="53823" y="0"/>
                    <a:pt x="120216" y="0"/>
                  </a:cubicBezTo>
                  <a:lnTo>
                    <a:pt x="2284102" y="0"/>
                  </a:lnTo>
                  <a:cubicBezTo>
                    <a:pt x="2350495" y="0"/>
                    <a:pt x="2404318" y="53823"/>
                    <a:pt x="2404318" y="120216"/>
                  </a:cubicBezTo>
                  <a:lnTo>
                    <a:pt x="2404318" y="1081943"/>
                  </a:lnTo>
                  <a:cubicBezTo>
                    <a:pt x="2404318" y="1148336"/>
                    <a:pt x="2350495" y="1202159"/>
                    <a:pt x="2284102" y="1202159"/>
                  </a:cubicBezTo>
                  <a:lnTo>
                    <a:pt x="120216" y="1202159"/>
                  </a:lnTo>
                  <a:cubicBezTo>
                    <a:pt x="53823" y="1202159"/>
                    <a:pt x="0" y="1148336"/>
                    <a:pt x="0" y="1081943"/>
                  </a:cubicBezTo>
                  <a:lnTo>
                    <a:pt x="0" y="120216"/>
                  </a:lnTo>
                  <a:close/>
                </a:path>
              </a:pathLst>
            </a:custGeom>
            <a:gradFill rotWithShape="1">
              <a:gsLst>
                <a:gs pos="0">
                  <a:srgbClr val="3A7CCB"/>
                </a:gs>
                <a:gs pos="20000">
                  <a:srgbClr val="3C7BC7"/>
                </a:gs>
                <a:gs pos="100000">
                  <a:srgbClr val="2C5D98"/>
                </a:gs>
              </a:gsLst>
              <a:lin ang="5400000"/>
            </a:gradFill>
            <a:ln w="9525">
              <a:noFill/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lIns="56165" tIns="56165" rIns="56165" bIns="56165" anchor="ctr"/>
            <a:lstStyle/>
            <a:p>
              <a:pPr algn="ctr"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fr-FR" sz="3300" dirty="0">
                  <a:solidFill>
                    <a:schemeClr val="lt1"/>
                  </a:solidFill>
                  <a:latin typeface="+mn-lt"/>
                  <a:ea typeface="+mn-ea"/>
                </a:rPr>
                <a:t>Display</a:t>
              </a:r>
            </a:p>
          </p:txBody>
        </p:sp>
      </p:grpSp>
      <p:cxnSp>
        <p:nvCxnSpPr>
          <p:cNvPr id="13" name="Connecteur droit avec flèche 12"/>
          <p:cNvCxnSpPr>
            <a:cxnSpLocks noChangeShapeType="1"/>
            <a:stCxn id="12" idx="0"/>
            <a:endCxn id="7" idx="5"/>
          </p:cNvCxnSpPr>
          <p:nvPr/>
        </p:nvCxnSpPr>
        <p:spPr bwMode="auto">
          <a:xfrm flipH="1" flipV="1">
            <a:off x="5657850" y="3384550"/>
            <a:ext cx="1081088" cy="992188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4" name="Connecteur droit avec flèche 13"/>
          <p:cNvCxnSpPr>
            <a:cxnSpLocks noChangeShapeType="1"/>
          </p:cNvCxnSpPr>
          <p:nvPr/>
        </p:nvCxnSpPr>
        <p:spPr bwMode="auto">
          <a:xfrm flipV="1">
            <a:off x="2411413" y="2725738"/>
            <a:ext cx="958850" cy="892175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5" name="Connecteur droit avec flèche 14"/>
          <p:cNvCxnSpPr>
            <a:cxnSpLocks noChangeShapeType="1"/>
          </p:cNvCxnSpPr>
          <p:nvPr/>
        </p:nvCxnSpPr>
        <p:spPr bwMode="auto">
          <a:xfrm>
            <a:off x="2411413" y="4075113"/>
            <a:ext cx="958850" cy="798512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6" name="Connecteur droit avec flèche 15"/>
          <p:cNvCxnSpPr>
            <a:cxnSpLocks noChangeShapeType="1"/>
          </p:cNvCxnSpPr>
          <p:nvPr/>
        </p:nvCxnSpPr>
        <p:spPr bwMode="auto">
          <a:xfrm flipH="1">
            <a:off x="5778500" y="2182813"/>
            <a:ext cx="960438" cy="371475"/>
          </a:xfrm>
          <a:prstGeom prst="straightConnector1">
            <a:avLst/>
          </a:prstGeom>
          <a:noFill/>
          <a:ln w="25400">
            <a:solidFill>
              <a:srgbClr val="9BBB59"/>
            </a:solidFill>
            <a:round/>
            <a:headEnd type="arrow" w="med" len="med"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7" name="Connecteur droit avec flèche 16"/>
          <p:cNvCxnSpPr>
            <a:cxnSpLocks noChangeShapeType="1"/>
          </p:cNvCxnSpPr>
          <p:nvPr/>
        </p:nvCxnSpPr>
        <p:spPr bwMode="auto">
          <a:xfrm flipH="1" flipV="1">
            <a:off x="5778500" y="3219450"/>
            <a:ext cx="960438" cy="398463"/>
          </a:xfrm>
          <a:prstGeom prst="straightConnector1">
            <a:avLst/>
          </a:prstGeom>
          <a:noFill/>
          <a:ln w="25400">
            <a:solidFill>
              <a:srgbClr val="9BBB59"/>
            </a:solidFill>
            <a:round/>
            <a:headEnd type="arrow" w="med" len="med"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18" name="Forme libre 17"/>
          <p:cNvSpPr>
            <a:spLocks/>
          </p:cNvSpPr>
          <p:nvPr/>
        </p:nvSpPr>
        <p:spPr bwMode="auto">
          <a:xfrm>
            <a:off x="5407025" y="6040438"/>
            <a:ext cx="1824038" cy="773112"/>
          </a:xfrm>
          <a:custGeom>
            <a:avLst/>
            <a:gdLst>
              <a:gd name="T0" fmla="*/ 0 w 2404318"/>
              <a:gd name="T1" fmla="*/ 77311 h 1202159"/>
              <a:gd name="T2" fmla="*/ 91202 w 2404318"/>
              <a:gd name="T3" fmla="*/ 0 h 1202159"/>
              <a:gd name="T4" fmla="*/ 1732836 w 2404318"/>
              <a:gd name="T5" fmla="*/ 0 h 1202159"/>
              <a:gd name="T6" fmla="*/ 1824038 w 2404318"/>
              <a:gd name="T7" fmla="*/ 77311 h 1202159"/>
              <a:gd name="T8" fmla="*/ 1824038 w 2404318"/>
              <a:gd name="T9" fmla="*/ 695801 h 1202159"/>
              <a:gd name="T10" fmla="*/ 1732836 w 2404318"/>
              <a:gd name="T11" fmla="*/ 773112 h 1202159"/>
              <a:gd name="T12" fmla="*/ 91202 w 2404318"/>
              <a:gd name="T13" fmla="*/ 773112 h 1202159"/>
              <a:gd name="T14" fmla="*/ 0 w 2404318"/>
              <a:gd name="T15" fmla="*/ 695801 h 1202159"/>
              <a:gd name="T16" fmla="*/ 0 w 2404318"/>
              <a:gd name="T17" fmla="*/ 77311 h 120215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04318"/>
              <a:gd name="T28" fmla="*/ 0 h 1202159"/>
              <a:gd name="T29" fmla="*/ 2404318 w 2404318"/>
              <a:gd name="T30" fmla="*/ 1202159 h 120215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04318" h="1202159">
                <a:moveTo>
                  <a:pt x="0" y="120216"/>
                </a:moveTo>
                <a:cubicBezTo>
                  <a:pt x="0" y="53823"/>
                  <a:pt x="53823" y="0"/>
                  <a:pt x="120216" y="0"/>
                </a:cubicBezTo>
                <a:lnTo>
                  <a:pt x="2284102" y="0"/>
                </a:lnTo>
                <a:cubicBezTo>
                  <a:pt x="2350495" y="0"/>
                  <a:pt x="2404318" y="53823"/>
                  <a:pt x="2404318" y="120216"/>
                </a:cubicBezTo>
                <a:lnTo>
                  <a:pt x="2404318" y="1081943"/>
                </a:lnTo>
                <a:cubicBezTo>
                  <a:pt x="2404318" y="1148336"/>
                  <a:pt x="2350495" y="1202159"/>
                  <a:pt x="2284102" y="1202159"/>
                </a:cubicBezTo>
                <a:lnTo>
                  <a:pt x="120216" y="1202159"/>
                </a:lnTo>
                <a:cubicBezTo>
                  <a:pt x="53823" y="1202159"/>
                  <a:pt x="0" y="1148336"/>
                  <a:pt x="0" y="1081943"/>
                </a:cubicBezTo>
                <a:lnTo>
                  <a:pt x="0" y="120216"/>
                </a:lnTo>
                <a:close/>
              </a:path>
            </a:pathLst>
          </a:cu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lIns="56165" tIns="56165" rIns="56165" bIns="56165" anchor="ctr"/>
          <a:lstStyle/>
          <a:p>
            <a:pPr algn="ctr" defTabSz="1466850">
              <a:lnSpc>
                <a:spcPct val="90000"/>
              </a:lnSpc>
              <a:spcAft>
                <a:spcPct val="35000"/>
              </a:spcAft>
              <a:defRPr/>
            </a:pPr>
            <a:r>
              <a:rPr lang="fr-FR" sz="1500" dirty="0">
                <a:solidFill>
                  <a:schemeClr val="lt1"/>
                </a:solidFill>
                <a:latin typeface="+mn-lt"/>
                <a:ea typeface="+mn-ea"/>
              </a:rPr>
              <a:t>Contrainte</a:t>
            </a:r>
          </a:p>
          <a:p>
            <a:pPr algn="ctr" defTabSz="1466850">
              <a:lnSpc>
                <a:spcPct val="90000"/>
              </a:lnSpc>
              <a:spcAft>
                <a:spcPct val="35000"/>
              </a:spcAft>
              <a:defRPr/>
            </a:pPr>
            <a:r>
              <a:rPr lang="fr-FR" sz="1500" dirty="0" err="1">
                <a:solidFill>
                  <a:schemeClr val="lt1"/>
                </a:solidFill>
                <a:latin typeface="+mn-lt"/>
                <a:ea typeface="+mn-ea"/>
              </a:rPr>
              <a:t>MapStart</a:t>
            </a:r>
            <a:r>
              <a:rPr lang="fr-FR" sz="1500" dirty="0">
                <a:solidFill>
                  <a:schemeClr val="lt1"/>
                </a:solidFill>
                <a:latin typeface="+mn-lt"/>
                <a:ea typeface="+mn-ea"/>
              </a:rPr>
              <a:t> &amp;&amp; Data </a:t>
            </a:r>
          </a:p>
        </p:txBody>
      </p:sp>
      <p:cxnSp>
        <p:nvCxnSpPr>
          <p:cNvPr id="19" name="Connecteur droit avec flèche 18"/>
          <p:cNvCxnSpPr>
            <a:cxnSpLocks noChangeShapeType="1"/>
          </p:cNvCxnSpPr>
          <p:nvPr/>
        </p:nvCxnSpPr>
        <p:spPr bwMode="auto">
          <a:xfrm flipH="1" flipV="1">
            <a:off x="5994400" y="3765550"/>
            <a:ext cx="104775" cy="2274888"/>
          </a:xfrm>
          <a:prstGeom prst="straightConnector1">
            <a:avLst/>
          </a:prstGeom>
          <a:noFill/>
          <a:ln w="25400">
            <a:solidFill>
              <a:srgbClr val="8064A2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5302-4E30-4B2F-B23A-1EA1C07B1741}" type="slidenum">
              <a:rPr lang="fr-CA"/>
              <a:pPr/>
              <a:t>9</a:t>
            </a:fld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E2D83CF-5D26-43C6-9FF9-C09B79DBC5F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</TotalTime>
  <Words>326</Words>
  <Application>Microsoft Office PowerPoint</Application>
  <PresentationFormat>Affichage à l'écran (4:3)</PresentationFormat>
  <Paragraphs>104</Paragraphs>
  <Slides>14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ＭＳ Ｐゴシック</vt:lpstr>
      <vt:lpstr>Calibri</vt:lpstr>
      <vt:lpstr>112</vt:lpstr>
      <vt:lpstr>Diapositive 1</vt:lpstr>
      <vt:lpstr>Diapositive 2</vt:lpstr>
      <vt:lpstr>La Multi-Mobilité</vt:lpstr>
      <vt:lpstr>Diapositive 4</vt:lpstr>
      <vt:lpstr>Diapositive 5</vt:lpstr>
      <vt:lpstr>Client-serveur </vt:lpstr>
      <vt:lpstr>Serveur</vt:lpstr>
      <vt:lpstr>Application Android</vt:lpstr>
      <vt:lpstr>Application Android</vt:lpstr>
      <vt:lpstr>Site Web</vt:lpstr>
      <vt:lpstr>Validation Professionnel</vt:lpstr>
      <vt:lpstr>Diapositive 12</vt:lpstr>
      <vt:lpstr>Conclusion</vt:lpstr>
      <vt:lpstr>Un Modèle a approfondir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jbourcie</dc:creator>
  <cp:lastModifiedBy>Johann Bourcier</cp:lastModifiedBy>
  <cp:revision>40</cp:revision>
  <dcterms:modified xsi:type="dcterms:W3CDTF">2013-02-20T12:57:57Z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TC103814929990</vt:lpwstr>
  </property>
</Properties>
</file>