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0"/>
  </p:notesMasterIdLst>
  <p:sldIdLst>
    <p:sldId id="432" r:id="rId2"/>
    <p:sldId id="438" r:id="rId3"/>
    <p:sldId id="433" r:id="rId4"/>
    <p:sldId id="439" r:id="rId5"/>
    <p:sldId id="440" r:id="rId6"/>
    <p:sldId id="441" r:id="rId7"/>
    <p:sldId id="443" r:id="rId8"/>
    <p:sldId id="44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8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Gr&#225;fico%20en%20Microsoft%20PowerPoin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Libro1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s-CO" sz="1400" dirty="0"/>
              <a:t>Relación horas 2022-2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8.4249187394622033E-2"/>
          <c:y val="0.35399111622038287"/>
          <c:w val="0.46425961655455322"/>
          <c:h val="0.5010552255331186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AF7-400B-A31B-A9A725BB28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AF7-400B-A31B-A9A725BB28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'[Gráfico en Microsoft PowerPoint]Hoja1'!$B$31:$C$31</c:f>
              <c:strCache>
                <c:ptCount val="2"/>
                <c:pt idx="0">
                  <c:v>Horas Docencia</c:v>
                </c:pt>
                <c:pt idx="1">
                  <c:v>Otras Actividades</c:v>
                </c:pt>
              </c:strCache>
            </c:strRef>
          </c:cat>
          <c:val>
            <c:numRef>
              <c:f>'[Gráfico en Microsoft PowerPoint]Hoja1'!$B$32:$C$32</c:f>
              <c:numCache>
                <c:formatCode>0%</c:formatCode>
                <c:ptCount val="2"/>
                <c:pt idx="0">
                  <c:v>0.56436663233779605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F7-400B-A31B-A9A725BB28A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ayout>
        <c:manualLayout>
          <c:xMode val="edge"/>
          <c:yMode val="edge"/>
          <c:x val="0.56545549355999369"/>
          <c:y val="0.35418959241843428"/>
          <c:w val="0.38223740244389981"/>
          <c:h val="0.436433026289279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400"/>
              <a:t>RELACIÓN HORAS 2023-1</a:t>
            </a:r>
          </a:p>
        </c:rich>
      </c:tx>
      <c:layout>
        <c:manualLayout>
          <c:xMode val="edge"/>
          <c:yMode val="edge"/>
          <c:x val="0.32593335562242282"/>
          <c:y val="9.88142292490118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explosion val="1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D0-45D7-B97E-5AAE56313A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D0-45D7-B97E-5AAE56313A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Hoja1!$C$4:$D$4</c:f>
              <c:strCache>
                <c:ptCount val="2"/>
                <c:pt idx="0">
                  <c:v>Horas Directas</c:v>
                </c:pt>
                <c:pt idx="1">
                  <c:v>Otras Actividades</c:v>
                </c:pt>
              </c:strCache>
            </c:strRef>
          </c:cat>
          <c:val>
            <c:numRef>
              <c:f>Hoja1!$C$5:$D$5</c:f>
              <c:numCache>
                <c:formatCode>General</c:formatCode>
                <c:ptCount val="2"/>
                <c:pt idx="0">
                  <c:v>513</c:v>
                </c:pt>
                <c:pt idx="1">
                  <c:v>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D0-45D7-B97E-5AAE56313A2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ayout>
        <c:manualLayout>
          <c:xMode val="edge"/>
          <c:yMode val="edge"/>
          <c:x val="0.73560611844281754"/>
          <c:y val="0.30018466071187738"/>
          <c:w val="0.26439387883148374"/>
          <c:h val="0.559182537752701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b="1"/>
              <a:t>RELACIÓN</a:t>
            </a:r>
            <a:r>
              <a:rPr lang="es-CO" b="1" baseline="0"/>
              <a:t> HORAS 2023-2</a:t>
            </a:r>
            <a:endParaRPr lang="es-CO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4C-4EE2-8245-5CDAE97727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4C-4EE2-8245-5CDAE97727E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Hoja1!$B$37:$C$37</c:f>
              <c:strCache>
                <c:ptCount val="2"/>
                <c:pt idx="0">
                  <c:v>DOC. DIR.</c:v>
                </c:pt>
                <c:pt idx="1">
                  <c:v>COMPLEM.</c:v>
                </c:pt>
              </c:strCache>
            </c:strRef>
          </c:cat>
          <c:val>
            <c:numRef>
              <c:f>Hoja1!$B$38:$C$38</c:f>
              <c:numCache>
                <c:formatCode>General</c:formatCode>
                <c:ptCount val="2"/>
                <c:pt idx="0">
                  <c:v>511</c:v>
                </c:pt>
                <c:pt idx="1">
                  <c:v>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4C-4EE2-8245-5CDAE9772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En estudios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Hoja1!$C$12</c:f>
              <c:strCache>
                <c:ptCount val="1"/>
                <c:pt idx="0">
                  <c:v>Maestria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3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accent3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4ECA-44A0-B3E3-0E3D9A0641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Hoja1!$C$13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CA-44A0-B3E3-0E3D9A0641C7}"/>
            </c:ext>
          </c:extLst>
        </c:ser>
        <c:ser>
          <c:idx val="1"/>
          <c:order val="1"/>
          <c:tx>
            <c:strRef>
              <c:f>Hoja1!$D$12</c:f>
              <c:strCache>
                <c:ptCount val="1"/>
                <c:pt idx="0">
                  <c:v>Doctorado</c:v>
                </c:pt>
              </c:strCache>
            </c:strRef>
          </c:tx>
          <c:spPr>
            <a:pattFill prst="narHorz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Hoja1!$D$13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CA-44A0-B3E3-0E3D9A064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90343040"/>
        <c:axId val="290343872"/>
      </c:barChart>
      <c:catAx>
        <c:axId val="290343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0343872"/>
        <c:crosses val="autoZero"/>
        <c:auto val="1"/>
        <c:lblAlgn val="ctr"/>
        <c:lblOffset val="100"/>
        <c:noMultiLvlLbl val="0"/>
      </c:catAx>
      <c:valAx>
        <c:axId val="290343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034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800" b="1"/>
              <a:t>Cualificación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Hoja1!$B$54:$B$57</c:f>
              <c:strCache>
                <c:ptCount val="4"/>
                <c:pt idx="0">
                  <c:v>Profesional</c:v>
                </c:pt>
                <c:pt idx="1">
                  <c:v>Especialista</c:v>
                </c:pt>
                <c:pt idx="2">
                  <c:v>Magister</c:v>
                </c:pt>
                <c:pt idx="3">
                  <c:v>Doctor</c:v>
                </c:pt>
              </c:strCache>
            </c:strRef>
          </c:cat>
          <c:val>
            <c:numRef>
              <c:f>Hoja1!$C$54:$C$57</c:f>
              <c:numCache>
                <c:formatCode>General</c:formatCode>
                <c:ptCount val="4"/>
                <c:pt idx="0">
                  <c:v>2</c:v>
                </c:pt>
                <c:pt idx="1">
                  <c:v>7</c:v>
                </c:pt>
                <c:pt idx="2">
                  <c:v>18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B-4073-A0DC-D4FF5DE79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020239"/>
        <c:axId val="783339679"/>
      </c:barChart>
      <c:catAx>
        <c:axId val="699020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83339679"/>
        <c:crosses val="autoZero"/>
        <c:auto val="1"/>
        <c:lblAlgn val="ctr"/>
        <c:lblOffset val="100"/>
        <c:noMultiLvlLbl val="0"/>
      </c:catAx>
      <c:valAx>
        <c:axId val="78333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699020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800" b="1"/>
              <a:t>Categoria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Hoja1!$B$62:$B$65</c:f>
              <c:strCache>
                <c:ptCount val="4"/>
                <c:pt idx="0">
                  <c:v>Auxiliar</c:v>
                </c:pt>
                <c:pt idx="1">
                  <c:v>Asistente</c:v>
                </c:pt>
                <c:pt idx="2">
                  <c:v>Asociado</c:v>
                </c:pt>
                <c:pt idx="3">
                  <c:v>Titular</c:v>
                </c:pt>
              </c:strCache>
            </c:strRef>
          </c:cat>
          <c:val>
            <c:numRef>
              <c:f>Hoja1!$C$62:$C$65</c:f>
              <c:numCache>
                <c:formatCode>General</c:formatCode>
                <c:ptCount val="4"/>
                <c:pt idx="0">
                  <c:v>3</c:v>
                </c:pt>
                <c:pt idx="1">
                  <c:v>10</c:v>
                </c:pt>
                <c:pt idx="2">
                  <c:v>21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B9-49E7-9695-660961072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19408559"/>
        <c:axId val="19042303"/>
      </c:barChart>
      <c:catAx>
        <c:axId val="519408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042303"/>
        <c:crosses val="autoZero"/>
        <c:auto val="1"/>
        <c:lblAlgn val="ctr"/>
        <c:lblOffset val="100"/>
        <c:noMultiLvlLbl val="0"/>
      </c:catAx>
      <c:valAx>
        <c:axId val="1904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19408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/>
              <a:t>Grupos</a:t>
            </a:r>
            <a:r>
              <a:rPr lang="es-CO" baseline="0"/>
              <a:t> &lt; 10</a:t>
            </a:r>
            <a:endParaRPr lang="es-CO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751-4225-B9B2-D2CAE03499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751-4225-B9B2-D2CAE03499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751-4225-B9B2-D2CAE03499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751-4225-B9B2-D2CAE03499E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Hoja1!$A$6:$A$9</c:f>
              <c:strCache>
                <c:ptCount val="4"/>
                <c:pt idx="0">
                  <c:v>SDSH</c:v>
                </c:pt>
                <c:pt idx="1">
                  <c:v>ELECTIVAS</c:v>
                </c:pt>
                <c:pt idx="2">
                  <c:v>UNICOS</c:v>
                </c:pt>
                <c:pt idx="3">
                  <c:v>NORMALES</c:v>
                </c:pt>
              </c:strCache>
            </c:strRef>
          </c:cat>
          <c:val>
            <c:numRef>
              <c:f>Hoja1!$B$6:$B$9</c:f>
              <c:numCache>
                <c:formatCode>General</c:formatCode>
                <c:ptCount val="4"/>
                <c:pt idx="0">
                  <c:v>18</c:v>
                </c:pt>
                <c:pt idx="1">
                  <c:v>13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51-4225-B9B2-D2CAE03499E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805722934327854"/>
          <c:y val="0.59888200944122083"/>
          <c:w val="0.11320041380723644"/>
          <c:h val="0.2406357623924795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Hoja1!$B$24:$C$24</cx:f>
        <cx:lvl ptCount="2">
          <cx:pt idx="0">2023-1</cx:pt>
          <cx:pt idx="1">2023-2</cx:pt>
        </cx:lvl>
      </cx:strDim>
      <cx:numDim type="size">
        <cx:f dir="row">Hoja1!$B$25:$C$25</cx:f>
        <cx:lvl ptCount="2" formatCode="General">
          <cx:pt idx="0">1047</cx:pt>
          <cx:pt idx="1">1043</cx:pt>
        </cx:lvl>
      </cx:numDim>
    </cx:data>
  </cx:chartData>
  <cx:chart>
    <cx:title pos="t" align="ctr" overlay="0">
      <cx:tx>
        <cx:txData>
          <cx:v>Relación horas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s-E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Relación horas</a:t>
          </a:r>
        </a:p>
      </cx:txPr>
    </cx:title>
    <cx:plotArea>
      <cx:plotAreaRegion>
        <cx:series layoutId="sunburst" uniqueId="{049F1002-C135-4618-A813-15C276E97104}">
          <cx:dataLabels>
            <cx:visibility seriesName="0" categoryName="1" value="0"/>
          </cx:dataLabels>
          <cx:dataId val="0"/>
        </cx:series>
      </cx:plotAreaRegion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Hoja1!$B$44:$B$48</cx:f>
        <cx:lvl ptCount="5">
          <cx:pt idx="0">PLANTA</cx:pt>
          <cx:pt idx="1">TCO</cx:pt>
          <cx:pt idx="2">MTO</cx:pt>
          <cx:pt idx="3">CATEDRA</cx:pt>
          <cx:pt idx="4">AD-HOC</cx:pt>
        </cx:lvl>
      </cx:strDim>
      <cx:numDim type="val">
        <cx:f>Hoja1!$C$44:$C$48</cx:f>
        <cx:lvl ptCount="5" formatCode="General">
          <cx:pt idx="0">1</cx:pt>
          <cx:pt idx="1">18</cx:pt>
          <cx:pt idx="2">5</cx:pt>
          <cx:pt idx="3">10</cx:pt>
          <cx:pt idx="4">1</cx:pt>
        </cx:lvl>
      </cx:numDim>
    </cx:data>
  </cx:chartData>
  <cx:chart>
    <cx:title pos="t" align="ctr" overlay="0">
      <cx:tx>
        <cx:txData>
          <cx:v>Vinculación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/>
          </a:pPr>
          <a:r>
            <a:rPr lang="es-ES" sz="1800" b="1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Vinculación</a:t>
          </a:r>
        </a:p>
      </cx:txPr>
    </cx:title>
    <cx:plotArea>
      <cx:plotAreaRegion>
        <cx:series layoutId="funnel" uniqueId="{E9E5F78D-7445-4642-ACF5-B9DA7A81F1B1}">
          <cx:spPr>
            <a:solidFill>
              <a:schemeClr val="accent3">
                <a:lumMod val="20000"/>
                <a:lumOff val="80000"/>
              </a:schemeClr>
            </a:solidFill>
          </cx:spPr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6B736-2AA5-491F-9660-4C5BF9852857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0952E-C2B6-478A-AC4F-6BC2065B9A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6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23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08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53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19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5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77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06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25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12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77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A2AF-21D4-4F80-A34C-7053952219DE}" type="datetimeFigureOut">
              <a:rPr lang="es-ES" smtClean="0"/>
              <a:t>26/07/2023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A703-C9B4-4B23-B1A5-C274DEA8A8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71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14/relationships/chartEx" Target="../charts/chartEx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2.jpe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4BBB0BD-FFBF-0695-B896-535535B11941}"/>
              </a:ext>
            </a:extLst>
          </p:cNvPr>
          <p:cNvSpPr txBox="1"/>
          <p:nvPr/>
        </p:nvSpPr>
        <p:spPr>
          <a:xfrm>
            <a:off x="2540480" y="2736502"/>
            <a:ext cx="6734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/>
              <a:t>PRESENTACIÓN CARGA ACADEMICA 2023-2</a:t>
            </a:r>
          </a:p>
          <a:p>
            <a:pPr algn="ctr"/>
            <a:endParaRPr lang="es-419" sz="2800" b="1" dirty="0"/>
          </a:p>
          <a:p>
            <a:pPr algn="ctr"/>
            <a:r>
              <a:rPr lang="es-419" sz="2800" b="1" dirty="0"/>
              <a:t>PROGRAMA DE INGENIERÍA ELECTRÓNICA</a:t>
            </a:r>
            <a:endParaRPr lang="es-CO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A0B330-BD12-443C-8551-E9283CDF6CE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96" y="98107"/>
            <a:ext cx="1094740" cy="1022985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20D97DE6-DD1D-4E46-BB1A-E4ADBC14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363449"/>
            <a:ext cx="3219450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1="http://schemas.microsoft.com/office/drawing/2015/9/8/chartex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s-ES" sz="11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PROGRAMA DE INGENIERÍA ELECTRÓNICA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9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CAED888-6563-EAAA-BA0A-8A59138480CB}"/>
              </a:ext>
            </a:extLst>
          </p:cNvPr>
          <p:cNvSpPr txBox="1"/>
          <p:nvPr/>
        </p:nvSpPr>
        <p:spPr>
          <a:xfrm>
            <a:off x="4361604" y="5153828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TOTAL DE HORAS: 1043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7EE078-5A92-40F6-B429-4338791E1D0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96" y="98107"/>
            <a:ext cx="1094740" cy="1022985"/>
          </a:xfrm>
          <a:prstGeom prst="rect">
            <a:avLst/>
          </a:prstGeom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BEE462DB-BACB-48B0-A406-ACECEEF4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1363449"/>
            <a:ext cx="3219450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1="http://schemas.microsoft.com/office/drawing/2015/9/8/chartex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s-ES" sz="11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PROGRAMA DE INGENIERÍA ELECTRÓNICA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0" name="Gráfico 9">
                <a:extLst>
                  <a:ext uri="{FF2B5EF4-FFF2-40B4-BE49-F238E27FC236}">
                    <a16:creationId xmlns:a16="http://schemas.microsoft.com/office/drawing/2014/main" id="{0157A2C1-F22B-4CBB-BBD8-CCF5DEF9A663}"/>
                  </a:ext>
                </a:extLst>
              </p:cNvPr>
              <p:cNvGraphicFramePr/>
              <p:nvPr/>
            </p:nvGraphicFramePr>
            <p:xfrm>
              <a:off x="3810000" y="20574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0" name="Gráfico 9">
                <a:extLst>
                  <a:ext uri="{FF2B5EF4-FFF2-40B4-BE49-F238E27FC236}">
                    <a16:creationId xmlns:a16="http://schemas.microsoft.com/office/drawing/2014/main" id="{0157A2C1-F22B-4CBB-BBD8-CCF5DEF9A6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0000" y="2057400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92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656F014-F689-77BA-7684-B25418AFB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613731"/>
              </p:ext>
            </p:extLst>
          </p:nvPr>
        </p:nvGraphicFramePr>
        <p:xfrm>
          <a:off x="853864" y="2342441"/>
          <a:ext cx="2876550" cy="266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F806669-CFF8-905E-20B5-9C710A8BF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287138"/>
              </p:ext>
            </p:extLst>
          </p:nvPr>
        </p:nvGraphicFramePr>
        <p:xfrm>
          <a:off x="3730414" y="2541413"/>
          <a:ext cx="3715173" cy="2422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" name="Grupo 10">
            <a:extLst>
              <a:ext uri="{FF2B5EF4-FFF2-40B4-BE49-F238E27FC236}">
                <a16:creationId xmlns:a16="http://schemas.microsoft.com/office/drawing/2014/main" id="{9E8ACC3D-2B46-4C2A-A2CA-CF7EC064C2B7}"/>
              </a:ext>
            </a:extLst>
          </p:cNvPr>
          <p:cNvGrpSpPr/>
          <p:nvPr/>
        </p:nvGrpSpPr>
        <p:grpSpPr>
          <a:xfrm>
            <a:off x="1114849" y="5223759"/>
            <a:ext cx="1956223" cy="664120"/>
            <a:chOff x="367454" y="4405404"/>
            <a:chExt cx="1956223" cy="664120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2CAED888-6563-EAAA-BA0A-8A59138480CB}"/>
                </a:ext>
              </a:extLst>
            </p:cNvPr>
            <p:cNvSpPr txBox="1"/>
            <p:nvPr/>
          </p:nvSpPr>
          <p:spPr>
            <a:xfrm>
              <a:off x="367454" y="4405404"/>
              <a:ext cx="1740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Total horas: 971</a:t>
              </a:r>
              <a:endParaRPr lang="es-CO" sz="1600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DB31F70-E69A-EA9D-661A-E0B55778B6AB}"/>
                </a:ext>
              </a:extLst>
            </p:cNvPr>
            <p:cNvSpPr txBox="1"/>
            <p:nvPr/>
          </p:nvSpPr>
          <p:spPr>
            <a:xfrm>
              <a:off x="367454" y="4730970"/>
              <a:ext cx="1956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Matriculados: 585</a:t>
              </a:r>
              <a:endParaRPr lang="es-CO" sz="1600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0C537DE-9AA9-43CC-9AAB-2E6B527CE48A}"/>
              </a:ext>
            </a:extLst>
          </p:cNvPr>
          <p:cNvGrpSpPr/>
          <p:nvPr/>
        </p:nvGrpSpPr>
        <p:grpSpPr>
          <a:xfrm>
            <a:off x="4539192" y="5217265"/>
            <a:ext cx="2876550" cy="670986"/>
            <a:chOff x="4017857" y="4335629"/>
            <a:chExt cx="2876550" cy="670986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AD9D659-463A-3B65-C5EE-51BFF0699146}"/>
                </a:ext>
              </a:extLst>
            </p:cNvPr>
            <p:cNvSpPr txBox="1"/>
            <p:nvPr/>
          </p:nvSpPr>
          <p:spPr>
            <a:xfrm>
              <a:off x="4017857" y="4335629"/>
              <a:ext cx="2876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Total de horas: 1047</a:t>
              </a:r>
              <a:endParaRPr lang="es-CO" sz="1600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F27CA55-DB1F-EC50-F28B-3F856031A867}"/>
                </a:ext>
              </a:extLst>
            </p:cNvPr>
            <p:cNvSpPr txBox="1"/>
            <p:nvPr/>
          </p:nvSpPr>
          <p:spPr>
            <a:xfrm>
              <a:off x="4017857" y="4668061"/>
              <a:ext cx="2876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Matriculados: 613</a:t>
              </a:r>
              <a:endParaRPr lang="es-CO" sz="1600" dirty="0"/>
            </a:p>
          </p:txBody>
        </p:sp>
      </p:grpSp>
      <p:sp>
        <p:nvSpPr>
          <p:cNvPr id="8" name="Text Box 5">
            <a:extLst>
              <a:ext uri="{FF2B5EF4-FFF2-40B4-BE49-F238E27FC236}">
                <a16:creationId xmlns:a16="http://schemas.microsoft.com/office/drawing/2014/main" id="{ECBB49C5-1EBC-4A08-99F5-524BF215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1028"/>
            <a:ext cx="3219450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1="http://schemas.microsoft.com/office/drawing/2015/9/8/chartex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s-ES" sz="11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PROGRAMA DE INGENIERÍA ELECTRÓNICA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2F2FF84-E2A6-40DB-8CF7-25DBADCAAE6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96" y="98107"/>
            <a:ext cx="1094740" cy="1022985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BE2FF74E-1C59-43F1-89F3-6C2E3CFE25F2}"/>
              </a:ext>
            </a:extLst>
          </p:cNvPr>
          <p:cNvGrpSpPr/>
          <p:nvPr/>
        </p:nvGrpSpPr>
        <p:grpSpPr>
          <a:xfrm>
            <a:off x="8078258" y="5214204"/>
            <a:ext cx="2876550" cy="670986"/>
            <a:chOff x="4017857" y="4335629"/>
            <a:chExt cx="2876550" cy="670986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7807BF6-C28B-4355-937A-37BDEC925638}"/>
                </a:ext>
              </a:extLst>
            </p:cNvPr>
            <p:cNvSpPr txBox="1"/>
            <p:nvPr/>
          </p:nvSpPr>
          <p:spPr>
            <a:xfrm>
              <a:off x="4017857" y="4335629"/>
              <a:ext cx="2876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Total de horas: 1043</a:t>
              </a:r>
              <a:endParaRPr lang="es-CO" sz="1600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C37A40A-C12C-4257-A0AD-A9779E3809B6}"/>
                </a:ext>
              </a:extLst>
            </p:cNvPr>
            <p:cNvSpPr txBox="1"/>
            <p:nvPr/>
          </p:nvSpPr>
          <p:spPr>
            <a:xfrm>
              <a:off x="4017857" y="4668061"/>
              <a:ext cx="2876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600" dirty="0"/>
                <a:t>Matriculados: 632</a:t>
              </a:r>
              <a:endParaRPr lang="es-CO" sz="1600" dirty="0"/>
            </a:p>
          </p:txBody>
        </p:sp>
      </p:grp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6E26C3FA-47E1-459F-A638-394B89D803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069260"/>
              </p:ext>
            </p:extLst>
          </p:nvPr>
        </p:nvGraphicFramePr>
        <p:xfrm>
          <a:off x="7010400" y="23424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2964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CAED888-6563-EAAA-BA0A-8A59138480CB}"/>
              </a:ext>
            </a:extLst>
          </p:cNvPr>
          <p:cNvSpPr txBox="1"/>
          <p:nvPr/>
        </p:nvSpPr>
        <p:spPr>
          <a:xfrm>
            <a:off x="4990271" y="5713160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Total Docentes: 35</a:t>
            </a:r>
            <a:endParaRPr lang="es-CO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2E7F612-AA23-4E8B-A10C-F6C350896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1437745"/>
            <a:ext cx="3219450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1="http://schemas.microsoft.com/office/drawing/2015/9/8/chartex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s-ES" sz="1100" b="1" i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PROGRAMA DE INGENIERÍA ELECTRÓNICA</a:t>
            </a:r>
            <a:endParaRPr lang="es-CO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8" name="Gráfico 7">
                <a:extLst>
                  <a:ext uri="{FF2B5EF4-FFF2-40B4-BE49-F238E27FC236}">
                    <a16:creationId xmlns:a16="http://schemas.microsoft.com/office/drawing/2014/main" id="{C003DEA7-2ADD-49F8-AE7D-CD2F80D98B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53684496"/>
                  </p:ext>
                </p:extLst>
              </p:nvPr>
            </p:nvGraphicFramePr>
            <p:xfrm>
              <a:off x="2266123" y="2057399"/>
              <a:ext cx="7235686" cy="33628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Gráfico 7">
                <a:extLst>
                  <a:ext uri="{FF2B5EF4-FFF2-40B4-BE49-F238E27FC236}">
                    <a16:creationId xmlns:a16="http://schemas.microsoft.com/office/drawing/2014/main" id="{C003DEA7-2ADD-49F8-AE7D-CD2F80D98B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6123" y="2057399"/>
                <a:ext cx="7235686" cy="3362856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FF715995-D76F-4A00-A88E-77335261237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96" y="98107"/>
            <a:ext cx="109474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CAED888-6563-EAAA-BA0A-8A59138480CB}"/>
              </a:ext>
            </a:extLst>
          </p:cNvPr>
          <p:cNvSpPr txBox="1"/>
          <p:nvPr/>
        </p:nvSpPr>
        <p:spPr>
          <a:xfrm>
            <a:off x="2983533" y="5624801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Total Docentes: 35</a:t>
            </a:r>
            <a:endParaRPr lang="es-CO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78E05AAF-9DD8-B824-E239-AB5CD64FE1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205469"/>
              </p:ext>
            </p:extLst>
          </p:nvPr>
        </p:nvGraphicFramePr>
        <p:xfrm>
          <a:off x="8181023" y="1935480"/>
          <a:ext cx="2657474" cy="338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18C71100-D1ED-43A3-9BC9-D10434F30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32" y="1444487"/>
            <a:ext cx="3219450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1="http://schemas.microsoft.com/office/drawing/2015/9/8/chartex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s-ES" sz="1100" b="1" i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PROGRAMA DE INGENIERÍA ELECTRÓNICA</a:t>
            </a:r>
            <a:endParaRPr lang="es-CO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9FFC7E7-D489-4202-9A00-296C0F845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288944"/>
              </p:ext>
            </p:extLst>
          </p:nvPr>
        </p:nvGraphicFramePr>
        <p:xfrm>
          <a:off x="1216370" y="1919576"/>
          <a:ext cx="5482604" cy="3490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302F9DC7-EFD2-43B3-A541-B276ECE0599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96" y="98107"/>
            <a:ext cx="109474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2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CAED888-6563-EAAA-BA0A-8A59138480CB}"/>
              </a:ext>
            </a:extLst>
          </p:cNvPr>
          <p:cNvSpPr txBox="1"/>
          <p:nvPr/>
        </p:nvSpPr>
        <p:spPr>
          <a:xfrm>
            <a:off x="4731855" y="5619863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Total Docentes: 35</a:t>
            </a:r>
            <a:endParaRPr lang="es-CO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59A6BFA-2B46-4F4E-83AF-9D2D996B0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4272"/>
              </p:ext>
            </p:extLst>
          </p:nvPr>
        </p:nvGraphicFramePr>
        <p:xfrm>
          <a:off x="1649897" y="1659835"/>
          <a:ext cx="7911546" cy="3578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D21256CE-7707-45F6-A6C2-2F5847A4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32" y="1444487"/>
            <a:ext cx="3219450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1="http://schemas.microsoft.com/office/drawing/2015/9/8/chartex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s-ES" sz="1100" b="1" i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PROGRAMA DE INGENIERÍA ELECTRÓNICA</a:t>
            </a:r>
            <a:endParaRPr lang="es-CO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BC40BC-2F33-40BD-9A69-F450A9437D2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96" y="98107"/>
            <a:ext cx="109474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4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D21256CE-7707-45F6-A6C2-2F5847A4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32" y="1444487"/>
            <a:ext cx="3219450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1="http://schemas.microsoft.com/office/drawing/2015/9/8/chartex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s-ES" sz="1100" b="1" i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PROGRAMA DE INGENIERÍA ELECTRÓNICA</a:t>
            </a:r>
            <a:endParaRPr lang="es-CO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BC40BC-2F33-40BD-9A69-F450A9437D2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96" y="98107"/>
            <a:ext cx="1094740" cy="1022985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09F458E-D997-4017-A44D-8CE7924CCB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194356"/>
              </p:ext>
            </p:extLst>
          </p:nvPr>
        </p:nvGraphicFramePr>
        <p:xfrm>
          <a:off x="3200401" y="2057399"/>
          <a:ext cx="6480312" cy="35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0684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FB9DD33-186B-16BC-79DB-45AFEC97C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747" y="1924468"/>
            <a:ext cx="9144000" cy="2387600"/>
          </a:xfrm>
        </p:spPr>
        <p:txBody>
          <a:bodyPr/>
          <a:lstStyle/>
          <a:p>
            <a:r>
              <a:rPr lang="es-CO" dirty="0"/>
              <a:t>Gracias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1790319-5991-483F-BAC7-A658B9A90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832" y="1444487"/>
            <a:ext cx="3219450" cy="257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1="http://schemas.microsoft.com/office/drawing/2015/9/8/chartex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s-ES" sz="1100" b="1" i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PROGRAMA DE INGENIERÍA ELECTRÓNICA</a:t>
            </a:r>
            <a:endParaRPr lang="es-CO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0B46C2-4921-4215-BC8B-BD5DC54EC3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96" y="98107"/>
            <a:ext cx="1094740" cy="10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24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25775</TotalTime>
  <Words>100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Yezid</dc:creator>
  <cp:lastModifiedBy>Omaira Tapias .</cp:lastModifiedBy>
  <cp:revision>428</cp:revision>
  <dcterms:created xsi:type="dcterms:W3CDTF">2018-04-10T22:06:57Z</dcterms:created>
  <dcterms:modified xsi:type="dcterms:W3CDTF">2023-07-26T21:55:50Z</dcterms:modified>
</cp:coreProperties>
</file>