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4"/>
  </p:notesMasterIdLst>
  <p:handoutMasterIdLst>
    <p:handoutMasterId r:id="rId15"/>
  </p:handoutMasterIdLst>
  <p:sldIdLst>
    <p:sldId id="1107" r:id="rId2"/>
    <p:sldId id="1106" r:id="rId3"/>
    <p:sldId id="294" r:id="rId4"/>
    <p:sldId id="295" r:id="rId5"/>
    <p:sldId id="1108" r:id="rId6"/>
    <p:sldId id="1104" r:id="rId7"/>
    <p:sldId id="285" r:id="rId8"/>
    <p:sldId id="289" r:id="rId9"/>
    <p:sldId id="290" r:id="rId10"/>
    <p:sldId id="291" r:id="rId11"/>
    <p:sldId id="292" r:id="rId12"/>
    <p:sldId id="1105" r:id="rId13"/>
  </p:sldIdLst>
  <p:sldSz cx="9144000" cy="6858000" type="screen4x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1" autoAdjust="0"/>
    <p:restoredTop sz="93532" autoAdjust="0"/>
  </p:normalViewPr>
  <p:slideViewPr>
    <p:cSldViewPr>
      <p:cViewPr varScale="1">
        <p:scale>
          <a:sx n="70" d="100"/>
          <a:sy n="70" d="100"/>
        </p:scale>
        <p:origin x="123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203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EL\Downloads\Pasta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GRÁFICO ABC </a:t>
            </a:r>
          </a:p>
          <a:p>
            <a:pPr>
              <a:defRPr/>
            </a:pPr>
            <a:r>
              <a:rPr lang="pt-BR"/>
              <a:t>Atividade Não Geradora de Valor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9646620230967285E-2"/>
          <c:y val="0.16603333229931805"/>
          <c:w val="0.95055987346405513"/>
          <c:h val="0.786799651917799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Plan1!$D$4:$M$4</c:f>
              <c:strCache>
                <c:ptCount val="9"/>
                <c:pt idx="0">
                  <c:v>EXTRUSÃO</c:v>
                </c:pt>
                <c:pt idx="2">
                  <c:v>IMPRESSÃO</c:v>
                </c:pt>
                <c:pt idx="4">
                  <c:v>CORTE SOLA</c:v>
                </c:pt>
                <c:pt idx="6">
                  <c:v>FIO</c:v>
                </c:pt>
                <c:pt idx="8">
                  <c:v>EMBALAGEM</c:v>
                </c:pt>
              </c:strCache>
            </c:strRef>
          </c:cat>
          <c:val>
            <c:numRef>
              <c:f>Plan1!$D$5:$M$5</c:f>
              <c:numCache>
                <c:formatCode>General</c:formatCode>
                <c:ptCount val="10"/>
                <c:pt idx="0">
                  <c:v>80</c:v>
                </c:pt>
                <c:pt idx="2">
                  <c:v>40</c:v>
                </c:pt>
                <c:pt idx="4">
                  <c:v>4</c:v>
                </c:pt>
                <c:pt idx="6">
                  <c:v>4</c:v>
                </c:pt>
                <c:pt idx="8">
                  <c:v>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91025240"/>
        <c:axId val="291029944"/>
      </c:barChart>
      <c:catAx>
        <c:axId val="291025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1029944"/>
        <c:crosses val="autoZero"/>
        <c:auto val="1"/>
        <c:lblAlgn val="ctr"/>
        <c:lblOffset val="100"/>
        <c:noMultiLvlLbl val="0"/>
      </c:catAx>
      <c:valAx>
        <c:axId val="29102994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1025240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D936A61-FA11-45AC-B947-4353650D8C55}" type="datetimeFigureOut">
              <a:rPr lang="pt-BR" smtClean="0"/>
              <a:t>18/12/2020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3B58237-0F36-43A7-ACC6-1CF5BF0EF50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4300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D1AD7B6-75E7-40BD-B1F3-B8CCEFE79DDC}" type="datetimeFigureOut">
              <a:rPr lang="pt-BR" smtClean="0"/>
              <a:t>18/12/2020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C718883-E281-444F-AA82-7C1BA525580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89872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95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644A-F0C5-4CF0-9830-7CF8C39FFA1A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67FD-1650-4391-A5FE-9F3FA96F4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88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644A-F0C5-4CF0-9830-7CF8C39FFA1A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67FD-1650-4391-A5FE-9F3FA96F4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92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644A-F0C5-4CF0-9830-7CF8C39FFA1A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67FD-1650-4391-A5FE-9F3FA96F4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644A-F0C5-4CF0-9830-7CF8C39FFA1A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67FD-1650-4391-A5FE-9F3FA96F4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34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644A-F0C5-4CF0-9830-7CF8C39FFA1A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67FD-1650-4391-A5FE-9F3FA96F4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38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644A-F0C5-4CF0-9830-7CF8C39FFA1A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67FD-1650-4391-A5FE-9F3FA96F4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87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644A-F0C5-4CF0-9830-7CF8C39FFA1A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67FD-1650-4391-A5FE-9F3FA96F4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30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644A-F0C5-4CF0-9830-7CF8C39FFA1A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67FD-1650-4391-A5FE-9F3FA96F4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644A-F0C5-4CF0-9830-7CF8C39FFA1A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67FD-1650-4391-A5FE-9F3FA96F4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63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644A-F0C5-4CF0-9830-7CF8C39FFA1A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67FD-1650-4391-A5FE-9F3FA96F4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54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644A-F0C5-4CF0-9830-7CF8C39FFA1A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67FD-1650-4391-A5FE-9F3FA96F4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23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5644A-F0C5-4CF0-9830-7CF8C39FFA1A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67FD-1650-4391-A5FE-9F3FA96F4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04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67544" y="1772816"/>
            <a:ext cx="8280920" cy="2736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4800" b="1" dirty="0">
                <a:solidFill>
                  <a:srgbClr val="4F81BD">
                    <a:lumMod val="75000"/>
                  </a:srgbClr>
                </a:solidFill>
                <a:latin typeface="Gadugi" pitchFamily="34" charset="0"/>
              </a:rPr>
              <a:t>ANALISTA DE PCP</a:t>
            </a:r>
            <a:endParaRPr lang="pt-BR" sz="5400" b="1" dirty="0">
              <a:solidFill>
                <a:srgbClr val="4F81BD">
                  <a:lumMod val="75000"/>
                </a:srgbClr>
              </a:solidFill>
              <a:latin typeface="Gadugi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B4429D5B-1892-4964-9E1C-1102C0571961}"/>
              </a:ext>
            </a:extLst>
          </p:cNvPr>
          <p:cNvSpPr txBox="1"/>
          <p:nvPr/>
        </p:nvSpPr>
        <p:spPr>
          <a:xfrm>
            <a:off x="107504" y="4247510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Case: </a:t>
            </a:r>
            <a:r>
              <a:rPr lang="pt-BR" sz="2800" b="1" dirty="0" smtClean="0"/>
              <a:t>INDUSTRIA MARONI S/A</a:t>
            </a:r>
            <a:endParaRPr lang="pt-BR" sz="28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159024" y="5085184"/>
            <a:ext cx="412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Rafael Antônio de Assunção Santos</a:t>
            </a:r>
          </a:p>
          <a:p>
            <a:r>
              <a:rPr lang="pt-BR" dirty="0" smtClean="0"/>
              <a:t>Rodrigo Mendonça </a:t>
            </a:r>
            <a:r>
              <a:rPr lang="pt-BR" dirty="0" err="1" smtClean="0"/>
              <a:t>Araujo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55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3AA3FCB4-5EB8-47D9-ADCB-C0520BED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7346426" cy="80456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pt-BR" sz="4000" dirty="0">
                <a:latin typeface="Arial Black" panose="020B0A04020102020204" pitchFamily="34" charset="0"/>
                <a:ea typeface="+mn-ea"/>
                <a:cs typeface="+mn-cs"/>
              </a:rPr>
              <a:t>8 – Custo / Benefício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827511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C040303D-1E0F-4A31-83DB-EB84C5775AD5}"/>
              </a:ext>
            </a:extLst>
          </p:cNvPr>
          <p:cNvSpPr txBox="1">
            <a:spLocks/>
          </p:cNvSpPr>
          <p:nvPr/>
        </p:nvSpPr>
        <p:spPr>
          <a:xfrm>
            <a:off x="107504" y="-8114"/>
            <a:ext cx="7416824" cy="9331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>
                <a:latin typeface="Arial Black" panose="020B0A04020102020204" pitchFamily="34" charset="0"/>
              </a:defRPr>
            </a:lvl1pPr>
          </a:lstStyle>
          <a:p>
            <a:r>
              <a:rPr lang="pt-BR" dirty="0"/>
              <a:t>9 - ACOMPANHAMENTO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76F58E45-7371-4D04-9398-E42723DAA872}"/>
              </a:ext>
            </a:extLst>
          </p:cNvPr>
          <p:cNvSpPr txBox="1"/>
          <p:nvPr/>
        </p:nvSpPr>
        <p:spPr>
          <a:xfrm>
            <a:off x="251520" y="2060848"/>
            <a:ext cx="829589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Fazer listas de checagem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 manter as padronizações nos processos de produção.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Se manter o mais fiel a programação dos processos alvo do estudo.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Se manter aos pops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Treinamento a cada 15 dias baseado nos pops.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6B8A8CCB-004B-4A0C-B854-446C9A2B7DFB}"/>
              </a:ext>
            </a:extLst>
          </p:cNvPr>
          <p:cNvSpPr txBox="1"/>
          <p:nvPr/>
        </p:nvSpPr>
        <p:spPr>
          <a:xfrm>
            <a:off x="2148347" y="1425678"/>
            <a:ext cx="4989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Arial Black" panose="020B0A04020102020204" pitchFamily="34" charset="0"/>
                <a:cs typeface="Arial" panose="020B0604020202020204" pitchFamily="34" charset="0"/>
              </a:rPr>
              <a:t>OBRIGADO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BE08EE27-8096-4B43-9B36-994960A43ABD}"/>
              </a:ext>
            </a:extLst>
          </p:cNvPr>
          <p:cNvSpPr txBox="1"/>
          <p:nvPr/>
        </p:nvSpPr>
        <p:spPr>
          <a:xfrm>
            <a:off x="403123" y="3244334"/>
            <a:ext cx="4699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Nome Completo: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Telefone: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E-mail:</a:t>
            </a:r>
          </a:p>
        </p:txBody>
      </p:sp>
    </p:spTree>
    <p:extLst>
      <p:ext uri="{BB962C8B-B14F-4D97-AF65-F5344CB8AC3E}">
        <p14:creationId xmlns:p14="http://schemas.microsoft.com/office/powerpoint/2010/main" val="328104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C3819DE2-D018-4D48-A990-24C672B54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79" y="476672"/>
            <a:ext cx="8469178" cy="529292"/>
          </a:xfrm>
        </p:spPr>
        <p:txBody>
          <a:bodyPr>
            <a:noAutofit/>
          </a:bodyPr>
          <a:lstStyle/>
          <a:p>
            <a:pPr algn="ctr"/>
            <a:r>
              <a:rPr lang="pt-BR" sz="4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INDUSTRIA MARONI S/A </a:t>
            </a:r>
            <a:endParaRPr lang="pt-BR" sz="4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aixaDeTexto 9">
            <a:extLst>
              <a:ext uri="{FF2B5EF4-FFF2-40B4-BE49-F238E27FC236}">
                <a16:creationId xmlns="" xmlns:a16="http://schemas.microsoft.com/office/drawing/2014/main" id="{267E7FDB-626B-4190-B3DC-6720BFB7FF66}"/>
              </a:ext>
            </a:extLst>
          </p:cNvPr>
          <p:cNvSpPr txBox="1"/>
          <p:nvPr/>
        </p:nvSpPr>
        <p:spPr>
          <a:xfrm>
            <a:off x="481781" y="1445342"/>
            <a:ext cx="7855974" cy="183721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Visão: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 a número um no segmento de embalagens a base polietileno.</a:t>
            </a:r>
          </a:p>
          <a:p>
            <a:endParaRPr lang="pt-BR" sz="2800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Missão: </a:t>
            </a:r>
            <a:r>
              <a:rPr lang="pt-BR" sz="2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Produzir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embalagens com alta qualidade priorizando as especificações do cliente.</a:t>
            </a:r>
          </a:p>
          <a:p>
            <a:endParaRPr lang="pt-BR" sz="2800" b="1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Valores: </a:t>
            </a:r>
            <a:r>
              <a:rPr lang="pt-BR" sz="2800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Atendimento de Qualidade, Comprometimento e Responsabilidade com Cliente, Ética.</a:t>
            </a:r>
            <a:endParaRPr lang="pt-BR" sz="280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i="0" u="none" strike="noStrike" baseline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1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C3819DE2-D018-4D48-A990-24C672B54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278" y="260648"/>
            <a:ext cx="6776153" cy="529292"/>
          </a:xfrm>
        </p:spPr>
        <p:txBody>
          <a:bodyPr>
            <a:noAutofit/>
          </a:bodyPr>
          <a:lstStyle/>
          <a:p>
            <a:r>
              <a:rPr lang="pt-BR" sz="4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 – PROBLEMA </a:t>
            </a:r>
            <a:endParaRPr lang="pt-BR" sz="4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99592" y="1772816"/>
            <a:ext cx="2304256" cy="41044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131840" y="3178713"/>
            <a:ext cx="5868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TEMPO DE ESPERA ENTRE O PROCESSO DE EXTRUSÃO E IMPRESSÃO</a:t>
            </a:r>
            <a:endParaRPr lang="pt-BR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1650007"/>
              </p:ext>
            </p:extLst>
          </p:nvPr>
        </p:nvGraphicFramePr>
        <p:xfrm>
          <a:off x="467544" y="977280"/>
          <a:ext cx="8982744" cy="4899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86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2C15F271-C61C-48D9-AC2B-AE142922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32524"/>
            <a:ext cx="7886700" cy="100518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pt-BR" sz="4400" cap="none" dirty="0">
                <a:latin typeface="Arial Black" panose="020B0A04020102020204" pitchFamily="34" charset="0"/>
                <a:ea typeface="+mn-ea"/>
                <a:cs typeface="+mn-cs"/>
              </a:rPr>
              <a:t>2 - ANTECEDENTES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2124075"/>
            <a:ext cx="87915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3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ítulo 1">
            <a:extLst>
              <a:ext uri="{FF2B5EF4-FFF2-40B4-BE49-F238E27FC236}">
                <a16:creationId xmlns="" xmlns:a16="http://schemas.microsoft.com/office/drawing/2014/main" id="{3E066C5D-D4E9-4FB3-BD2A-15B3772E9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0"/>
            <a:ext cx="6914008" cy="87320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pt-BR" sz="4400" cap="none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rPr>
              <a:t>3 – CONDIÇÃO ATUAL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="" xmlns:a16="http://schemas.microsoft.com/office/drawing/2014/main" id="{2D052D67-4B9C-4D64-9753-674E699A59E1}"/>
              </a:ext>
            </a:extLst>
          </p:cNvPr>
          <p:cNvSpPr txBox="1"/>
          <p:nvPr/>
        </p:nvSpPr>
        <p:spPr>
          <a:xfrm>
            <a:off x="395536" y="-11665"/>
            <a:ext cx="8295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Mapa </a:t>
            </a:r>
            <a:r>
              <a:rPr lang="pt-BR" sz="2800" dirty="0">
                <a:latin typeface="Arial Black" panose="020B0A04020102020204" pitchFamily="34" charset="0"/>
                <a:cs typeface="Arial" panose="020B0604020202020204" pitchFamily="34" charset="0"/>
              </a:rPr>
              <a:t>de Fluxo de Valor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95564"/>
            <a:ext cx="8784976" cy="406687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4005063"/>
            <a:ext cx="6039691" cy="145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BB2B1107-17E1-42E5-805D-94C88EFB879E}"/>
              </a:ext>
            </a:extLst>
          </p:cNvPr>
          <p:cNvSpPr txBox="1"/>
          <p:nvPr/>
        </p:nvSpPr>
        <p:spPr>
          <a:xfrm>
            <a:off x="258385" y="1017027"/>
            <a:ext cx="70921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43" indent="-285743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5 PORQUÊS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6335FB24-B187-4B95-83F9-9CE4CE458A2C}"/>
              </a:ext>
            </a:extLst>
          </p:cNvPr>
          <p:cNvSpPr txBox="1"/>
          <p:nvPr/>
        </p:nvSpPr>
        <p:spPr>
          <a:xfrm>
            <a:off x="258385" y="1387079"/>
            <a:ext cx="8623612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Descrição do Problema: </a:t>
            </a:r>
            <a:r>
              <a:rPr lang="pt-BR" dirty="0" smtClean="0"/>
              <a:t>TEMPO </a:t>
            </a:r>
            <a:r>
              <a:rPr lang="pt-BR" dirty="0"/>
              <a:t>DE ESPERA ENTRE O PROCESSO DE EXTRUSÃO E </a:t>
            </a:r>
            <a:r>
              <a:rPr lang="pt-BR" dirty="0" smtClean="0"/>
              <a:t> IMPRESSÃO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FE8DA6C5-F6D6-4BE1-92DD-0F7B556590C3}"/>
              </a:ext>
            </a:extLst>
          </p:cNvPr>
          <p:cNvSpPr txBox="1"/>
          <p:nvPr/>
        </p:nvSpPr>
        <p:spPr>
          <a:xfrm>
            <a:off x="258383" y="3013564"/>
            <a:ext cx="8623612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AGUARDAR A DISPONIBILIDADE  DA IMPRESSÃO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eta para baixo 1">
            <a:extLst>
              <a:ext uri="{FF2B5EF4-FFF2-40B4-BE49-F238E27FC236}">
                <a16:creationId xmlns="" xmlns:a16="http://schemas.microsoft.com/office/drawing/2014/main" id="{96909744-5A94-405B-9772-9B77EF39E3AE}"/>
              </a:ext>
            </a:extLst>
          </p:cNvPr>
          <p:cNvSpPr/>
          <p:nvPr/>
        </p:nvSpPr>
        <p:spPr>
          <a:xfrm>
            <a:off x="365070" y="4881627"/>
            <a:ext cx="1466750" cy="372597"/>
          </a:xfrm>
          <a:prstGeom prst="down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Porquê?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="" xmlns:a16="http://schemas.microsoft.com/office/drawing/2014/main" id="{6DBC88A8-BE41-45BB-9238-C3EABF50A2CB}"/>
              </a:ext>
            </a:extLst>
          </p:cNvPr>
          <p:cNvSpPr txBox="1"/>
          <p:nvPr/>
        </p:nvSpPr>
        <p:spPr>
          <a:xfrm>
            <a:off x="263420" y="4084396"/>
            <a:ext cx="8623612" cy="55399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DEVIDO A  FALTA DE PROGRAMAÇÃO DO PRODUTO SACO DE LIXO INFECTANTE NA IMPRESSORA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="" xmlns:a16="http://schemas.microsoft.com/office/drawing/2014/main" id="{C15A54C8-0367-42C1-BADC-15D5D4B336C2}"/>
              </a:ext>
            </a:extLst>
          </p:cNvPr>
          <p:cNvSpPr txBox="1"/>
          <p:nvPr/>
        </p:nvSpPr>
        <p:spPr>
          <a:xfrm>
            <a:off x="258383" y="5373216"/>
            <a:ext cx="8623612" cy="3077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 FALTA DE PROCEDIMENTOS INTEGRADOS DE PRODUÇÃO (SEMANAL, MENSAL E ANUAL)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3C6B2141-6C9F-4D39-88CF-F17C416D72E9}"/>
              </a:ext>
            </a:extLst>
          </p:cNvPr>
          <p:cNvSpPr txBox="1">
            <a:spLocks/>
          </p:cNvSpPr>
          <p:nvPr/>
        </p:nvSpPr>
        <p:spPr>
          <a:xfrm>
            <a:off x="23920" y="163385"/>
            <a:ext cx="8143041" cy="7035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>
                <a:latin typeface="Arial Black" panose="020B0A04020102020204" pitchFamily="34" charset="0"/>
              </a:defRPr>
            </a:lvl1pPr>
          </a:lstStyle>
          <a:p>
            <a:r>
              <a:rPr lang="pt-BR" sz="4000" dirty="0"/>
              <a:t>4 – ANÁLISE DO PROBLEMA</a:t>
            </a:r>
          </a:p>
        </p:txBody>
      </p:sp>
      <p:sp>
        <p:nvSpPr>
          <p:cNvPr id="14" name="Seta para cima 6">
            <a:extLst>
              <a:ext uri="{FF2B5EF4-FFF2-40B4-BE49-F238E27FC236}">
                <a16:creationId xmlns="" xmlns:a16="http://schemas.microsoft.com/office/drawing/2014/main" id="{1375E0B1-C9C5-4682-BC30-273FA8FC6864}"/>
              </a:ext>
            </a:extLst>
          </p:cNvPr>
          <p:cNvSpPr/>
          <p:nvPr/>
        </p:nvSpPr>
        <p:spPr>
          <a:xfrm>
            <a:off x="6372200" y="4881627"/>
            <a:ext cx="1544613" cy="383577"/>
          </a:xfrm>
          <a:prstGeom prst="up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Portanto</a:t>
            </a:r>
          </a:p>
        </p:txBody>
      </p:sp>
      <p:sp>
        <p:nvSpPr>
          <p:cNvPr id="15" name="Seta para baixo 1">
            <a:extLst>
              <a:ext uri="{FF2B5EF4-FFF2-40B4-BE49-F238E27FC236}">
                <a16:creationId xmlns="" xmlns:a16="http://schemas.microsoft.com/office/drawing/2014/main" id="{96909744-5A94-405B-9772-9B77EF39E3AE}"/>
              </a:ext>
            </a:extLst>
          </p:cNvPr>
          <p:cNvSpPr/>
          <p:nvPr/>
        </p:nvSpPr>
        <p:spPr>
          <a:xfrm>
            <a:off x="365070" y="3547930"/>
            <a:ext cx="1466750" cy="372597"/>
          </a:xfrm>
          <a:prstGeom prst="down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Porquê?</a:t>
            </a:r>
          </a:p>
        </p:txBody>
      </p:sp>
      <p:sp>
        <p:nvSpPr>
          <p:cNvPr id="16" name="Seta para cima 6">
            <a:extLst>
              <a:ext uri="{FF2B5EF4-FFF2-40B4-BE49-F238E27FC236}">
                <a16:creationId xmlns="" xmlns:a16="http://schemas.microsoft.com/office/drawing/2014/main" id="{1375E0B1-C9C5-4682-BC30-273FA8FC6864}"/>
              </a:ext>
            </a:extLst>
          </p:cNvPr>
          <p:cNvSpPr/>
          <p:nvPr/>
        </p:nvSpPr>
        <p:spPr>
          <a:xfrm>
            <a:off x="6372199" y="3547930"/>
            <a:ext cx="1544613" cy="383577"/>
          </a:xfrm>
          <a:prstGeom prst="up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Portanto</a:t>
            </a:r>
          </a:p>
        </p:txBody>
      </p:sp>
      <p:sp>
        <p:nvSpPr>
          <p:cNvPr id="17" name="Seta para baixo 1">
            <a:extLst>
              <a:ext uri="{FF2B5EF4-FFF2-40B4-BE49-F238E27FC236}">
                <a16:creationId xmlns="" xmlns:a16="http://schemas.microsoft.com/office/drawing/2014/main" id="{96909744-5A94-405B-9772-9B77EF39E3AE}"/>
              </a:ext>
            </a:extLst>
          </p:cNvPr>
          <p:cNvSpPr/>
          <p:nvPr/>
        </p:nvSpPr>
        <p:spPr>
          <a:xfrm>
            <a:off x="365070" y="2474278"/>
            <a:ext cx="1466750" cy="372597"/>
          </a:xfrm>
          <a:prstGeom prst="down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Porquê?</a:t>
            </a:r>
          </a:p>
        </p:txBody>
      </p:sp>
      <p:sp>
        <p:nvSpPr>
          <p:cNvPr id="20" name="Seta para cima 6">
            <a:extLst>
              <a:ext uri="{FF2B5EF4-FFF2-40B4-BE49-F238E27FC236}">
                <a16:creationId xmlns="" xmlns:a16="http://schemas.microsoft.com/office/drawing/2014/main" id="{1375E0B1-C9C5-4682-BC30-273FA8FC6864}"/>
              </a:ext>
            </a:extLst>
          </p:cNvPr>
          <p:cNvSpPr/>
          <p:nvPr/>
        </p:nvSpPr>
        <p:spPr>
          <a:xfrm>
            <a:off x="6372199" y="2463298"/>
            <a:ext cx="1544613" cy="383577"/>
          </a:xfrm>
          <a:prstGeom prst="up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Portanto</a:t>
            </a:r>
          </a:p>
        </p:txBody>
      </p:sp>
    </p:spTree>
    <p:extLst>
      <p:ext uri="{BB962C8B-B14F-4D97-AF65-F5344CB8AC3E}">
        <p14:creationId xmlns:p14="http://schemas.microsoft.com/office/powerpoint/2010/main" val="33545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3F3EF88C-41D9-4B9A-944E-5F7C84B6AC66}"/>
              </a:ext>
            </a:extLst>
          </p:cNvPr>
          <p:cNvSpPr txBox="1">
            <a:spLocks/>
          </p:cNvSpPr>
          <p:nvPr/>
        </p:nvSpPr>
        <p:spPr bwMode="auto">
          <a:xfrm>
            <a:off x="977441" y="-24288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endParaRPr lang="pt-BR" altLang="pt-BR" sz="2400" b="1" dirty="0">
              <a:latin typeface="+mn-lt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C218FA5C-4E39-4EA7-8BC8-1366BCB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7527462" cy="78494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pt-BR" sz="4400" cap="none" dirty="0">
                <a:latin typeface="Arial Black" panose="020B0A04020102020204" pitchFamily="34" charset="0"/>
                <a:ea typeface="+mn-ea"/>
                <a:cs typeface="+mn-cs"/>
              </a:rPr>
              <a:t>5 – CONDIÇÃO ALVO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66C0FD36-B717-4153-B2FB-F0481D4D4DA4}"/>
              </a:ext>
            </a:extLst>
          </p:cNvPr>
          <p:cNvSpPr txBox="1"/>
          <p:nvPr/>
        </p:nvSpPr>
        <p:spPr>
          <a:xfrm>
            <a:off x="424053" y="2967335"/>
            <a:ext cx="829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Reduzir em 10% o tempo de espera entre o processo de extrusão e a impressão.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3F3EF88C-41D9-4B9A-944E-5F7C84B6AC66}"/>
              </a:ext>
            </a:extLst>
          </p:cNvPr>
          <p:cNvSpPr txBox="1">
            <a:spLocks/>
          </p:cNvSpPr>
          <p:nvPr/>
        </p:nvSpPr>
        <p:spPr bwMode="auto">
          <a:xfrm>
            <a:off x="179512" y="116632"/>
            <a:ext cx="7886700" cy="8142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>
                <a:latin typeface="Arial Black" panose="020B0A04020102020204" pitchFamily="34" charset="0"/>
              </a:defRPr>
            </a:lvl1pPr>
          </a:lstStyle>
          <a:p>
            <a:r>
              <a:rPr lang="pt-BR" dirty="0"/>
              <a:t>6 - CONTRAMEDIDA</a:t>
            </a:r>
            <a:endParaRPr lang="pt-BR" alt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8A72A215-D2FE-4597-8314-1F1CCFAC8C3E}"/>
              </a:ext>
            </a:extLst>
          </p:cNvPr>
          <p:cNvSpPr txBox="1"/>
          <p:nvPr/>
        </p:nvSpPr>
        <p:spPr>
          <a:xfrm>
            <a:off x="424053" y="1513091"/>
            <a:ext cx="829589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1 - Implantar um sistema de gestão integrada da produção com programações anual, mensal e semanal.</a:t>
            </a:r>
          </a:p>
          <a:p>
            <a:pPr>
              <a:lnSpc>
                <a:spcPct val="15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2 – Mapear o fluxo de processo de valor e priorizar o caminho critico através da ferramenta PERT-CPM.</a:t>
            </a:r>
          </a:p>
          <a:p>
            <a:pPr>
              <a:lnSpc>
                <a:spcPct val="15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3 – Padronizar o processo de produção da extrusão dos produtos classe A.</a:t>
            </a:r>
          </a:p>
          <a:p>
            <a:pPr>
              <a:lnSpc>
                <a:spcPct val="15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4 – Padronizar o processo de produção da impressão dos produtos classe 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9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6DA18DFE-C989-45A6-BD91-4CAB025B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624"/>
            <a:ext cx="9537084" cy="71535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pt-BR" sz="3200" dirty="0">
                <a:latin typeface="Arial Black" panose="020B0A04020102020204" pitchFamily="34" charset="0"/>
                <a:ea typeface="+mn-ea"/>
                <a:cs typeface="+mn-cs"/>
              </a:rPr>
              <a:t>7 – Plano de Implementação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0A6431B1-7B4E-4D07-890E-4143645A4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806" y="10144564"/>
            <a:ext cx="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m 18">
            <a:extLst>
              <a:ext uri="{FF2B5EF4-FFF2-40B4-BE49-F238E27FC236}">
                <a16:creationId xmlns="" xmlns:a16="http://schemas.microsoft.com/office/drawing/2014/main" id="{B99F0122-641F-48A5-9C5C-9C07E5F05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806" y="10639864"/>
            <a:ext cx="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="" xmlns:a16="http://schemas.microsoft.com/office/drawing/2014/main" id="{E2DA3A18-784A-40C0-B958-C21704B2B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806" y="10731939"/>
            <a:ext cx="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>
            <a:extLst>
              <a:ext uri="{FF2B5EF4-FFF2-40B4-BE49-F238E27FC236}">
                <a16:creationId xmlns="" xmlns:a16="http://schemas.microsoft.com/office/drawing/2014/main" id="{91E77267-687E-4B8B-A2A0-43DEC54BA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30771"/>
              </p:ext>
            </p:extLst>
          </p:nvPr>
        </p:nvGraphicFramePr>
        <p:xfrm>
          <a:off x="179512" y="836712"/>
          <a:ext cx="8496944" cy="582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4236">
                  <a:extLst>
                    <a:ext uri="{9D8B030D-6E8A-4147-A177-3AD203B41FA5}">
                      <a16:colId xmlns="" xmlns:a16="http://schemas.microsoft.com/office/drawing/2014/main" val="3245020224"/>
                    </a:ext>
                  </a:extLst>
                </a:gridCol>
                <a:gridCol w="2124236">
                  <a:extLst>
                    <a:ext uri="{9D8B030D-6E8A-4147-A177-3AD203B41FA5}">
                      <a16:colId xmlns="" xmlns:a16="http://schemas.microsoft.com/office/drawing/2014/main" val="1510427946"/>
                    </a:ext>
                  </a:extLst>
                </a:gridCol>
                <a:gridCol w="2124236">
                  <a:extLst>
                    <a:ext uri="{9D8B030D-6E8A-4147-A177-3AD203B41FA5}">
                      <a16:colId xmlns="" xmlns:a16="http://schemas.microsoft.com/office/drawing/2014/main" val="1552637277"/>
                    </a:ext>
                  </a:extLst>
                </a:gridCol>
                <a:gridCol w="2124236">
                  <a:extLst>
                    <a:ext uri="{9D8B030D-6E8A-4147-A177-3AD203B41FA5}">
                      <a16:colId xmlns="" xmlns:a16="http://schemas.microsoft.com/office/drawing/2014/main" val="1793853895"/>
                    </a:ext>
                  </a:extLst>
                </a:gridCol>
              </a:tblGrid>
              <a:tr h="36281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 quê?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Quem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Quando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Resultado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0272410"/>
                  </a:ext>
                </a:extLst>
              </a:tr>
              <a:tr h="1290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Implantar um sistema de gestão integrada da produção com programações anual, mensal e semanal.</a:t>
                      </a:r>
                    </a:p>
                    <a:p>
                      <a:endParaRPr lang="pt-B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Rafael Santos,</a:t>
                      </a:r>
                    </a:p>
                    <a:p>
                      <a:pPr algn="ctr"/>
                      <a:r>
                        <a:rPr lang="pt-B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Rodrigo Araújo</a:t>
                      </a:r>
                      <a:endParaRPr lang="pt-B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dias</a:t>
                      </a:r>
                      <a:endParaRPr lang="pt-B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Tornar</a:t>
                      </a:r>
                      <a:r>
                        <a:rPr lang="pt-BR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processo mais continuo e sequenciado</a:t>
                      </a:r>
                    </a:p>
                    <a:p>
                      <a:pPr algn="ctr"/>
                      <a:r>
                        <a:rPr lang="pt-BR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reduzindo perdas</a:t>
                      </a:r>
                      <a:endParaRPr lang="pt-B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7610830"/>
                  </a:ext>
                </a:extLst>
              </a:tr>
              <a:tr h="1290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Mapear o fluxo de processo de valor e priorizar o caminho critico através da ferramenta PERT-CPM.</a:t>
                      </a:r>
                    </a:p>
                    <a:p>
                      <a:endParaRPr lang="pt-B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Rafael Santos,</a:t>
                      </a:r>
                    </a:p>
                    <a:p>
                      <a:pPr algn="ctr"/>
                      <a:r>
                        <a:rPr lang="pt-B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</a:t>
                      </a:r>
                      <a:endParaRPr lang="pt-B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dias</a:t>
                      </a:r>
                      <a:endParaRPr lang="pt-B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Tornar</a:t>
                      </a:r>
                      <a:r>
                        <a:rPr lang="pt-BR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processo mais eficiente focando em ações para melhoria continua </a:t>
                      </a:r>
                      <a:endParaRPr lang="pt-B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3133911"/>
                  </a:ext>
                </a:extLst>
              </a:tr>
              <a:tr h="906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Padronizar o processo de produção da extrusão dos produtos classe A.</a:t>
                      </a:r>
                    </a:p>
                    <a:p>
                      <a:endParaRPr lang="pt-B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Supervisor de Produção</a:t>
                      </a:r>
                    </a:p>
                    <a:p>
                      <a:pPr algn="ctr"/>
                      <a:r>
                        <a:rPr lang="pt-B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 da</a:t>
                      </a:r>
                      <a:r>
                        <a:rPr lang="pt-BR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extrusão</a:t>
                      </a:r>
                      <a:endParaRPr lang="pt-B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dias</a:t>
                      </a:r>
                      <a:endParaRPr lang="pt-B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Diminuir</a:t>
                      </a:r>
                      <a:r>
                        <a:rPr lang="pt-BR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espera entre os processos </a:t>
                      </a:r>
                      <a:endParaRPr lang="pt-B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3900477"/>
                  </a:ext>
                </a:extLst>
              </a:tr>
              <a:tr h="111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Padronizar o processo de produção da impressão dos produtos classe A.</a:t>
                      </a:r>
                    </a:p>
                    <a:p>
                      <a:endParaRPr lang="pt-B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Supervisor de Produção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 da impressão</a:t>
                      </a:r>
                    </a:p>
                    <a:p>
                      <a:pPr algn="ctr"/>
                      <a:endParaRPr lang="pt-B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dias</a:t>
                      </a:r>
                      <a:endParaRPr lang="pt-B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B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Diminuir</a:t>
                      </a:r>
                      <a:r>
                        <a:rPr lang="pt-BR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espera entre os processos </a:t>
                      </a:r>
                      <a:endParaRPr lang="pt-B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5316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1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5236</TotalTime>
  <Words>428</Words>
  <Application>Microsoft Office PowerPoint</Application>
  <PresentationFormat>Apresentação na tela (4:3)</PresentationFormat>
  <Paragraphs>94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Gadugi</vt:lpstr>
      <vt:lpstr>Wingdings</vt:lpstr>
      <vt:lpstr>1_Tema do Office</vt:lpstr>
      <vt:lpstr>Apresentação do PowerPoint</vt:lpstr>
      <vt:lpstr>Apresentação do PowerPoint</vt:lpstr>
      <vt:lpstr>Apresentação do PowerPoint</vt:lpstr>
      <vt:lpstr>2 - ANTECEDENTES</vt:lpstr>
      <vt:lpstr>3 – CONDIÇÃO ATUAL</vt:lpstr>
      <vt:lpstr>Apresentação do PowerPoint</vt:lpstr>
      <vt:lpstr>5 – CONDIÇÃO ALVO</vt:lpstr>
      <vt:lpstr>Apresentação do PowerPoint</vt:lpstr>
      <vt:lpstr>7 – Plano de Implementação</vt:lpstr>
      <vt:lpstr>8 – Custo / Benefício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suporte</dc:creator>
  <cp:lastModifiedBy>IEL</cp:lastModifiedBy>
  <cp:revision>433</cp:revision>
  <cp:lastPrinted>2019-11-20T13:15:59Z</cp:lastPrinted>
  <dcterms:created xsi:type="dcterms:W3CDTF">2015-03-12T15:03:04Z</dcterms:created>
  <dcterms:modified xsi:type="dcterms:W3CDTF">2020-12-18T22:17:50Z</dcterms:modified>
</cp:coreProperties>
</file>