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6" r:id="rId3"/>
    <p:sldId id="260" r:id="rId4"/>
    <p:sldId id="261" r:id="rId5"/>
    <p:sldId id="263" r:id="rId6"/>
    <p:sldId id="265" r:id="rId7"/>
  </p:sldIdLst>
  <p:sldSz cx="8229600" cy="82296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7" autoAdjust="0"/>
    <p:restoredTop sz="94660"/>
  </p:normalViewPr>
  <p:slideViewPr>
    <p:cSldViewPr snapToGrid="0">
      <p:cViewPr>
        <p:scale>
          <a:sx n="72" d="100"/>
          <a:sy n="72" d="100"/>
        </p:scale>
        <p:origin x="200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EL\Downloads\Pasta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pt-BR" sz="1200" b="1" dirty="0"/>
              <a:t>GRÁFICO ABC </a:t>
            </a:r>
          </a:p>
          <a:p>
            <a:pPr>
              <a:defRPr/>
            </a:pPr>
            <a:r>
              <a:rPr lang="pt-BR" sz="1200" dirty="0"/>
              <a:t>Atividade Não Geradora de Valor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9646620230967285E-2"/>
          <c:y val="0.16603333229931805"/>
          <c:w val="0.95055987346405513"/>
          <c:h val="0.786799651917799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Plan1!$D$4:$M$4</c:f>
              <c:strCache>
                <c:ptCount val="9"/>
                <c:pt idx="0">
                  <c:v>EXTRUSÃO</c:v>
                </c:pt>
                <c:pt idx="2">
                  <c:v>IMPRESSÃO</c:v>
                </c:pt>
                <c:pt idx="4">
                  <c:v>CORTE SOLA</c:v>
                </c:pt>
                <c:pt idx="6">
                  <c:v>FIO</c:v>
                </c:pt>
                <c:pt idx="8">
                  <c:v>EMBALAGEM</c:v>
                </c:pt>
              </c:strCache>
            </c:strRef>
          </c:cat>
          <c:val>
            <c:numRef>
              <c:f>Plan1!$D$5:$M$5</c:f>
              <c:numCache>
                <c:formatCode>General</c:formatCode>
                <c:ptCount val="10"/>
                <c:pt idx="0">
                  <c:v>80</c:v>
                </c:pt>
                <c:pt idx="2">
                  <c:v>40</c:v>
                </c:pt>
                <c:pt idx="4">
                  <c:v>4</c:v>
                </c:pt>
                <c:pt idx="6">
                  <c:v>4</c:v>
                </c:pt>
                <c:pt idx="8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-206282928"/>
        <c:axId val="-206290000"/>
      </c:barChart>
      <c:catAx>
        <c:axId val="-20628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206290000"/>
        <c:crosses val="autoZero"/>
        <c:auto val="1"/>
        <c:lblAlgn val="ctr"/>
        <c:lblOffset val="100"/>
        <c:noMultiLvlLbl val="0"/>
      </c:catAx>
      <c:valAx>
        <c:axId val="-20629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20628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346836"/>
            <a:ext cx="699516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0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86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8150"/>
            <a:ext cx="1774508" cy="697420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8150"/>
            <a:ext cx="5220653" cy="697420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6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051688"/>
            <a:ext cx="709803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507358"/>
            <a:ext cx="709803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08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190750"/>
            <a:ext cx="3497580" cy="52216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190750"/>
            <a:ext cx="3497580" cy="52216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70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38152"/>
            <a:ext cx="7098030" cy="159067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017396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006090"/>
            <a:ext cx="3481506" cy="44215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017396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006090"/>
            <a:ext cx="3498652" cy="442150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7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8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8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184912"/>
            <a:ext cx="4166235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184912"/>
            <a:ext cx="4166235" cy="58483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E6A5-7191-4442-B026-CB85C2ED1C7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38152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E6A5-7191-4442-B026-CB85C2ED1C7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7627622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C6EC-4B47-4F1F-B65B-6F438430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12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1938751" y="3868579"/>
            <a:ext cx="43520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INDÚSTRIA 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MARONI S/A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30" name="Retângulo 29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0" y="342941"/>
            <a:ext cx="823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CONSULTORIA DE PLANEJAMENTO E CONTROLE DE PRODUÇÃO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1938751" y="327056"/>
            <a:ext cx="43520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INDÚSTRIA 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MARONI S/A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52924" y="2165832"/>
            <a:ext cx="67405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Visão: 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Ser a número um no segmento de embalagens a base polietileno.</a:t>
            </a:r>
          </a:p>
          <a:p>
            <a:endParaRPr lang="pt-BR" sz="1100" b="1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Missão: </a:t>
            </a:r>
            <a:r>
              <a:rPr lang="pt-BR" sz="11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Produzir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embalagens com alta qualidade priorizando as especificações do cliente.</a:t>
            </a:r>
          </a:p>
          <a:p>
            <a:endParaRPr lang="pt-BR" sz="1100" b="1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Valores: </a:t>
            </a:r>
            <a:r>
              <a:rPr lang="pt-BR" sz="1100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Atendimento de Qualidade, Comprometimento e Responsabilidade com Cliente, Ética.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52924" y="3547971"/>
            <a:ext cx="2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– PROBLEMA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52924" y="1622921"/>
            <a:ext cx="2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EMPRESA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428105"/>
              </p:ext>
            </p:extLst>
          </p:nvPr>
        </p:nvGraphicFramePr>
        <p:xfrm>
          <a:off x="1284895" y="4450885"/>
          <a:ext cx="5659810" cy="297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852924" y="4003004"/>
            <a:ext cx="578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 de espera entre o processo de extrusão e impressão.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30" name="Retângulo 29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852924" y="3907974"/>
            <a:ext cx="396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MAPA DE FLUXO DE VALOR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52924" y="1622921"/>
            <a:ext cx="2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– ANTECEDENTES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24" y="2191814"/>
            <a:ext cx="6509925" cy="15165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91" y="6324255"/>
            <a:ext cx="4377418" cy="793871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23" name="Retângulo 22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1938751" y="327056"/>
            <a:ext cx="43520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INDÚSTRIA 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MARONI S/A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4476868"/>
            <a:ext cx="72771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852924" y="1622921"/>
            <a:ext cx="396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ANÁLISE DO PROBLEMA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0" y="2247271"/>
            <a:ext cx="8222685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sz="1400" b="1" i="0" u="none" strike="noStrike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 DE ESPERA ENTRE O PROCESSO DE EXTRUSÃO E IMPRESSÃO</a:t>
            </a:r>
            <a:endParaRPr lang="pt-BR" sz="1400" b="1" dirty="0">
              <a:solidFill>
                <a:srgbClr val="FF0000"/>
              </a:solidFill>
            </a:endParaRPr>
          </a:p>
        </p:txBody>
      </p:sp>
      <p:grpSp>
        <p:nvGrpSpPr>
          <p:cNvPr id="64" name="Grupo 63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65" name="Retângulo 64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  <p:sp>
        <p:nvSpPr>
          <p:cNvPr id="68" name="CaixaDeTexto 67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1938751" y="327056"/>
            <a:ext cx="43520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INDÚSTRIA 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MARONI S/A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0" y="2810066"/>
            <a:ext cx="8222686" cy="4157957"/>
            <a:chOff x="-64298" y="2810066"/>
            <a:chExt cx="8222686" cy="4157957"/>
          </a:xfrm>
        </p:grpSpPr>
        <p:grpSp>
          <p:nvGrpSpPr>
            <p:cNvPr id="2" name="Grupo 1"/>
            <p:cNvGrpSpPr/>
            <p:nvPr/>
          </p:nvGrpSpPr>
          <p:grpSpPr>
            <a:xfrm>
              <a:off x="2845772" y="2810066"/>
              <a:ext cx="2445250" cy="624350"/>
              <a:chOff x="2904573" y="2695738"/>
              <a:chExt cx="2445250" cy="624350"/>
            </a:xfrm>
          </p:grpSpPr>
          <p:sp>
            <p:nvSpPr>
              <p:cNvPr id="8" name="Seta para baixo 7"/>
              <p:cNvSpPr/>
              <p:nvPr/>
            </p:nvSpPr>
            <p:spPr>
              <a:xfrm>
                <a:off x="3274443" y="2695738"/>
                <a:ext cx="297950" cy="624349"/>
              </a:xfrm>
              <a:prstGeom prst="downArrow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2904573" y="2810066"/>
                <a:ext cx="103769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b="1" dirty="0" smtClean="0"/>
                  <a:t>Porquê ?</a:t>
                </a:r>
                <a:endParaRPr lang="pt-BR" b="1" dirty="0"/>
              </a:p>
            </p:txBody>
          </p:sp>
          <p:sp>
            <p:nvSpPr>
              <p:cNvPr id="10" name="Seta para cima 9"/>
              <p:cNvSpPr/>
              <p:nvPr/>
            </p:nvSpPr>
            <p:spPr>
              <a:xfrm>
                <a:off x="4697985" y="2695738"/>
                <a:ext cx="265987" cy="624350"/>
              </a:xfrm>
              <a:prstGeom prst="upArrow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4312133" y="2823247"/>
                <a:ext cx="103769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b="1" dirty="0" smtClean="0"/>
                  <a:t>Portanto</a:t>
                </a:r>
                <a:endParaRPr lang="pt-BR" b="1" dirty="0"/>
              </a:p>
            </p:txBody>
          </p:sp>
        </p:grpSp>
        <p:sp>
          <p:nvSpPr>
            <p:cNvPr id="42" name="Retângulo 41"/>
            <p:cNvSpPr/>
            <p:nvPr/>
          </p:nvSpPr>
          <p:spPr>
            <a:xfrm>
              <a:off x="677925" y="3612975"/>
              <a:ext cx="66165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i="0" u="none" strike="noStrike" dirty="0" smtClean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Aguardar a disponibilidade da impressão</a:t>
              </a:r>
              <a:endParaRPr lang="pt-BR" sz="1400" dirty="0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806521" y="5014145"/>
              <a:ext cx="66165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i="0" u="none" strike="noStrike" dirty="0" smtClean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Devido a falta de programação do produto saco de lixo infectante na impressora</a:t>
              </a:r>
              <a:endParaRPr lang="pt-BR" sz="1400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-64298" y="6444803"/>
              <a:ext cx="8222686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BR" sz="1400" b="1" i="0" u="none" strike="noStrike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POR FALTA DE PROCEDIMENTOS INTEGRADOS DE PRODUÇÃO</a:t>
              </a:r>
            </a:p>
            <a:p>
              <a:pPr algn="ctr"/>
              <a:r>
                <a:rPr lang="pt-BR" sz="1400" i="0" u="none" strike="noStrike" dirty="0" smtClean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(Semanal, mensal, e anual)</a:t>
              </a:r>
              <a:endParaRPr lang="pt-BR" sz="1400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2845772" y="4155273"/>
              <a:ext cx="2445250" cy="624350"/>
              <a:chOff x="2904573" y="2695738"/>
              <a:chExt cx="2445250" cy="624350"/>
            </a:xfrm>
          </p:grpSpPr>
          <p:sp>
            <p:nvSpPr>
              <p:cNvPr id="28" name="Seta para baixo 27"/>
              <p:cNvSpPr/>
              <p:nvPr/>
            </p:nvSpPr>
            <p:spPr>
              <a:xfrm>
                <a:off x="3274443" y="2695738"/>
                <a:ext cx="297950" cy="624349"/>
              </a:xfrm>
              <a:prstGeom prst="downArrow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CaixaDeTexto 28"/>
              <p:cNvSpPr txBox="1"/>
              <p:nvPr/>
            </p:nvSpPr>
            <p:spPr>
              <a:xfrm>
                <a:off x="2904573" y="2810066"/>
                <a:ext cx="103769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b="1" dirty="0" smtClean="0"/>
                  <a:t>Porquê ?</a:t>
                </a:r>
                <a:endParaRPr lang="pt-BR" b="1" dirty="0"/>
              </a:p>
            </p:txBody>
          </p:sp>
          <p:sp>
            <p:nvSpPr>
              <p:cNvPr id="30" name="Seta para cima 29"/>
              <p:cNvSpPr/>
              <p:nvPr/>
            </p:nvSpPr>
            <p:spPr>
              <a:xfrm>
                <a:off x="4697985" y="2695738"/>
                <a:ext cx="265987" cy="624350"/>
              </a:xfrm>
              <a:prstGeom prst="upArrow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4312133" y="2823247"/>
                <a:ext cx="103769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b="1" dirty="0" smtClean="0"/>
                  <a:t>Portanto</a:t>
                </a:r>
                <a:endParaRPr lang="pt-BR" b="1" dirty="0"/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2845772" y="5573292"/>
              <a:ext cx="2445250" cy="624350"/>
              <a:chOff x="2904573" y="2695738"/>
              <a:chExt cx="2445250" cy="624350"/>
            </a:xfrm>
          </p:grpSpPr>
          <p:sp>
            <p:nvSpPr>
              <p:cNvPr id="33" name="Seta para baixo 32"/>
              <p:cNvSpPr/>
              <p:nvPr/>
            </p:nvSpPr>
            <p:spPr>
              <a:xfrm>
                <a:off x="3274443" y="2695738"/>
                <a:ext cx="297950" cy="624349"/>
              </a:xfrm>
              <a:prstGeom prst="downArrow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2904573" y="2810066"/>
                <a:ext cx="103769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b="1" dirty="0" smtClean="0"/>
                  <a:t>Porquê ?</a:t>
                </a:r>
                <a:endParaRPr lang="pt-BR" b="1" dirty="0"/>
              </a:p>
            </p:txBody>
          </p:sp>
          <p:sp>
            <p:nvSpPr>
              <p:cNvPr id="35" name="Seta para cima 34"/>
              <p:cNvSpPr/>
              <p:nvPr/>
            </p:nvSpPr>
            <p:spPr>
              <a:xfrm>
                <a:off x="4697985" y="2695738"/>
                <a:ext cx="265987" cy="624350"/>
              </a:xfrm>
              <a:prstGeom prst="upArrow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CaixaDeTexto 35"/>
              <p:cNvSpPr txBox="1"/>
              <p:nvPr/>
            </p:nvSpPr>
            <p:spPr>
              <a:xfrm>
                <a:off x="4312133" y="2823247"/>
                <a:ext cx="103769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b="1" dirty="0" smtClean="0"/>
                  <a:t>Portanto</a:t>
                </a:r>
                <a:endParaRPr lang="pt-BR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0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852924" y="2165832"/>
            <a:ext cx="674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Reduzir em 10% o tempo de espera entre o processo de extrusão e a impressão.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52924" y="1622921"/>
            <a:ext cx="2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CONDIÇÃO ALVO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52924" y="3143932"/>
            <a:ext cx="67405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um sistema de gestão integrada da produção com programações anual, mensal e semanal.</a:t>
            </a:r>
          </a:p>
          <a:p>
            <a:pPr marL="228600" indent="-228600">
              <a:buFont typeface="+mj-lt"/>
              <a:buAutoNum type="arabicPeriod"/>
            </a:pPr>
            <a:endParaRPr lang="pt-B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Mapear o fluxo de processo de valor e priorizar o caminho critico através da ferramenta PERT-CPM.</a:t>
            </a:r>
          </a:p>
          <a:p>
            <a:pPr marL="228600" indent="-228600">
              <a:buFont typeface="+mj-lt"/>
              <a:buAutoNum type="arabicPeriod"/>
            </a:pPr>
            <a:endParaRPr lang="pt-B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Padronizar o processo de produção da extrusão dos produtos classe A.</a:t>
            </a:r>
          </a:p>
          <a:p>
            <a:pPr marL="228600" indent="-228600">
              <a:buFont typeface="+mj-lt"/>
              <a:buAutoNum type="arabicPeriod"/>
            </a:pPr>
            <a:endParaRPr lang="pt-B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Padronizar o processo de produção da impressão dos produtos classe A.</a:t>
            </a:r>
          </a:p>
          <a:p>
            <a:pPr marL="228600" indent="-228600">
              <a:buFont typeface="+mj-lt"/>
              <a:buAutoNum type="arabicPeriod"/>
            </a:pPr>
            <a:endParaRPr lang="pt-B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52924" y="2601021"/>
            <a:ext cx="2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CONTRAMEDIDA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52923" y="4590482"/>
            <a:ext cx="415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PLANO DE IMPLEMENTAÇÃO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26" y="5025671"/>
            <a:ext cx="6260149" cy="2606066"/>
          </a:xfrm>
          <a:prstGeom prst="rect">
            <a:avLst/>
          </a:prstGeom>
        </p:spPr>
      </p:pic>
      <p:grpSp>
        <p:nvGrpSpPr>
          <p:cNvPr id="28" name="Grupo 27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29" name="Retângulo 28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1938751" y="327056"/>
            <a:ext cx="43520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INDÚSTRIA 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MARONI S/A</a:t>
            </a:r>
          </a:p>
        </p:txBody>
      </p:sp>
    </p:spTree>
    <p:extLst>
      <p:ext uri="{BB962C8B-B14F-4D97-AF65-F5344CB8AC3E}">
        <p14:creationId xmlns:p14="http://schemas.microsoft.com/office/powerpoint/2010/main" val="32069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852924" y="1622921"/>
            <a:ext cx="2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CUSTO / BENEFÍCIO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52924" y="4921126"/>
            <a:ext cx="415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pt-BR" b="1" i="0" u="none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ACOMPANHAMENTO</a:t>
            </a:r>
            <a:endParaRPr lang="pt-BR" i="0" u="none" strike="noStrike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-6914" y="7810507"/>
            <a:ext cx="8229600" cy="419093"/>
            <a:chOff x="0" y="3769355"/>
            <a:chExt cx="8229600" cy="660400"/>
          </a:xfrm>
        </p:grpSpPr>
        <p:sp>
          <p:nvSpPr>
            <p:cNvPr id="29" name="Retângulo 28"/>
            <p:cNvSpPr/>
            <p:nvPr/>
          </p:nvSpPr>
          <p:spPr>
            <a:xfrm>
              <a:off x="0" y="3769355"/>
              <a:ext cx="8229600" cy="660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324600" y="3848916"/>
              <a:ext cx="1508760" cy="484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Rodrigo Araujo</a:t>
              </a:r>
              <a:endPara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96240" y="3881308"/>
              <a:ext cx="3177540" cy="436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Professional | Black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Belt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Lean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</a:t>
              </a:r>
              <a:r>
                <a:rPr lang="pt-B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Sigma</a:t>
              </a:r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="" xmlns:a16="http://schemas.microsoft.com/office/drawing/2014/main" id="{B4429D5B-1892-4964-9E1C-1102C0571961}"/>
              </a:ext>
            </a:extLst>
          </p:cNvPr>
          <p:cNvSpPr txBox="1"/>
          <p:nvPr/>
        </p:nvSpPr>
        <p:spPr>
          <a:xfrm>
            <a:off x="1938751" y="327056"/>
            <a:ext cx="43520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INDÚSTRIA 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MARONI S/A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739907" y="2188158"/>
            <a:ext cx="6740547" cy="2539221"/>
            <a:chOff x="739907" y="2188158"/>
            <a:chExt cx="6740547" cy="2539221"/>
          </a:xfrm>
        </p:grpSpPr>
        <p:sp>
          <p:nvSpPr>
            <p:cNvPr id="15" name="CaixaDeTexto 14"/>
            <p:cNvSpPr txBox="1"/>
            <p:nvPr/>
          </p:nvSpPr>
          <p:spPr>
            <a:xfrm>
              <a:off x="739908" y="2188158"/>
              <a:ext cx="6740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Dias de produção </a:t>
              </a:r>
              <a:r>
                <a:rPr lang="pt-B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............................................................................................................................... 27 dias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39908" y="2408348"/>
              <a:ext cx="6740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Total de bobinas produzidas</a:t>
              </a:r>
              <a:r>
                <a:rPr lang="pt-B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........................................................................................................................4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39908" y="2628538"/>
              <a:ext cx="6740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Tempo de espera entre extrusão e impressão</a:t>
              </a:r>
              <a:r>
                <a:rPr lang="pt-B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.................................................................................10 dias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9907" y="2884177"/>
              <a:ext cx="6740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Redução do tempo de espera entre a extrusão e impressão</a:t>
              </a:r>
              <a:r>
                <a:rPr lang="pt-B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...........................................................5 dias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39907" y="3302618"/>
              <a:ext cx="6740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Projeção de produção adicional ao mês</a:t>
              </a:r>
              <a:r>
                <a:rPr lang="pt-B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..................................................................................................20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739907" y="3569352"/>
              <a:ext cx="6740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Total de bobinas produzidas</a:t>
              </a:r>
              <a:r>
                <a:rPr lang="pt-B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........................................................................................................................4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739907" y="3987794"/>
              <a:ext cx="6740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Preço unitário da bobina</a:t>
              </a:r>
              <a:r>
                <a:rPr lang="pt-B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.............................................................................................................R$ 1.850,00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39907" y="4207984"/>
              <a:ext cx="6740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Projeção de faturamento adicional</a:t>
              </a:r>
              <a:r>
                <a:rPr lang="pt-BR" sz="11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..................................................................................</a:t>
              </a:r>
              <a:r>
                <a:rPr lang="pt-BR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R$ 37.000,00 </a:t>
              </a:r>
              <a:r>
                <a:rPr lang="pt-BR" sz="1100" b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a.m</a:t>
              </a:r>
              <a:endParaRPr lang="pt-BR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39907" y="4465769"/>
              <a:ext cx="6740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Projeção de faturamento adicional</a:t>
              </a:r>
              <a:r>
                <a:rPr lang="pt-BR" sz="11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..................................................................................</a:t>
              </a:r>
              <a:r>
                <a:rPr lang="pt-BR" sz="11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R$ 444.000,00 </a:t>
              </a:r>
              <a:r>
                <a:rPr lang="pt-BR" sz="1100" b="1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a.a</a:t>
              </a:r>
              <a:endParaRPr lang="pt-BR" sz="1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739907" y="5492180"/>
            <a:ext cx="674054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Elaborar lista de checagem para padronizar os processos de fabricação;</a:t>
            </a:r>
          </a:p>
          <a:p>
            <a:pPr marL="228600" indent="-228600">
              <a:buFont typeface="+mj-lt"/>
              <a:buAutoNum type="arabicPeriod"/>
            </a:pPr>
            <a:endParaRPr lang="pt-B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Manter a programação dos processos alvo do estudo;</a:t>
            </a:r>
          </a:p>
          <a:p>
            <a:pPr marL="228600" indent="-228600">
              <a:buFont typeface="+mj-lt"/>
              <a:buAutoNum type="arabicPeriod"/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Manter POP;</a:t>
            </a:r>
          </a:p>
          <a:p>
            <a:pPr marL="228600" indent="-228600">
              <a:buFont typeface="+mj-lt"/>
              <a:buAutoNum type="arabicPeriod"/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Treinamento a cada 15 dias, baseado nos </a:t>
            </a:r>
            <a:r>
              <a:rPr lang="pt-BR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POPs</a:t>
            </a:r>
            <a:r>
              <a:rPr lang="pt-B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1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418</Words>
  <Application>Microsoft Office PowerPoint</Application>
  <PresentationFormat>Personalizar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Mendonça Araujo</dc:creator>
  <cp:lastModifiedBy>Rodrigo Mendonça Araujo</cp:lastModifiedBy>
  <cp:revision>22</cp:revision>
  <dcterms:created xsi:type="dcterms:W3CDTF">2022-07-23T20:53:28Z</dcterms:created>
  <dcterms:modified xsi:type="dcterms:W3CDTF">2022-07-24T00:45:49Z</dcterms:modified>
</cp:coreProperties>
</file>