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5" r:id="rId9"/>
    <p:sldId id="264" r:id="rId10"/>
    <p:sldId id="263" r:id="rId11"/>
    <p:sldId id="268" r:id="rId12"/>
    <p:sldId id="269" r:id="rId13"/>
    <p:sldId id="270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425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888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53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96584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85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81219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6576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25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6964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14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3547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6349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9915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2664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20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12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1D1F-1ABE-4CEC-87E9-DE852EA4100F}" type="datetimeFigureOut">
              <a:rPr lang="en-AE" smtClean="0"/>
              <a:t>26/02/2024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C4A507-E106-4F37-86E1-B7F6ECFBF8B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0285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drive/1R5i1B7aOpMmyX0fec-WWYel0okZllXyU#scrollTo=1TtOkjsdZaI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64F0-FE25-5529-48C8-F789E74CA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Quality Tuning for Diffusion Models</a:t>
            </a:r>
            <a:endParaRPr lang="en-AE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B61D5-B951-EDE2-4091-70F298F18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/>
              <a:t>Guided By: Dr Rajesh Kumar</a:t>
            </a:r>
          </a:p>
          <a:p>
            <a:pPr algn="l"/>
            <a:r>
              <a:rPr lang="en-US" sz="2000" dirty="0"/>
              <a:t>P</a:t>
            </a:r>
            <a:r>
              <a:rPr lang="en-AE" sz="2000" dirty="0"/>
              <a:t>repared by:</a:t>
            </a:r>
          </a:p>
          <a:p>
            <a:pPr algn="l"/>
            <a:r>
              <a:rPr lang="en-US" sz="2000" dirty="0"/>
              <a:t>	J</a:t>
            </a:r>
            <a:r>
              <a:rPr lang="en-AE" sz="2000" dirty="0"/>
              <a:t>eshma Ullas</a:t>
            </a:r>
          </a:p>
          <a:p>
            <a:pPr algn="l"/>
            <a:r>
              <a:rPr lang="en-AE" sz="2000" dirty="0"/>
              <a:t>	Rupkatha De</a:t>
            </a:r>
          </a:p>
          <a:p>
            <a:pPr algn="l"/>
            <a:r>
              <a:rPr lang="en-AE" sz="2000" dirty="0"/>
              <a:t>	Aastha Kumar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534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DE76F-4DDC-7C88-3D04-044AF99AE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0786-F461-14C3-55F4-02739B0D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39" y="0"/>
            <a:ext cx="10884615" cy="5034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Key Considerations: 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Latent Space Design: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Crucial for capturing quality-related features and enabling effective control.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Training Data: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Abundant, high-quality text examples essential for successful tuning.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Evaluation Metrics: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Align with desired quality dimensions (e.g., human ratings, factual accuracy, coherence).</a:t>
            </a:r>
            <a:endParaRPr lang="en-US" sz="20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Challenges and Potential Solutions: 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Trade-offs: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Balancing quality with other desired model properties (e.g., diversity, creativity).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Subjectivity: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Defining and measuring quality can be subjective, requiring careful consideration of evaluation metrics and human feedback.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Computational Cost: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Quality tuning can increase training time and resource requirements. </a:t>
            </a:r>
          </a:p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Additional Insights: 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Research Stage: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Quality tuning using Latent Diffusion is relatively new, with ongoing research and advancements.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Potential for Generalization: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Could be applicable to other generative models using latent diffusion approaches.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Ethical Considerations: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Ensuring alignment with human values and avoiding biases in quality definitions and tuning processes. </a:t>
            </a:r>
          </a:p>
        </p:txBody>
      </p:sp>
    </p:spTree>
    <p:extLst>
      <p:ext uri="{BB962C8B-B14F-4D97-AF65-F5344CB8AC3E}">
        <p14:creationId xmlns:p14="http://schemas.microsoft.com/office/powerpoint/2010/main" val="130089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509C-4FA2-5E86-BEA9-E6320B47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Diffusion Model Frameworks for Image Generation: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15E1-8233-A860-9CEA-D5D576FF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Here are 10 key aspects and variations within the diffusion model framework for image generation:</a:t>
            </a:r>
          </a:p>
          <a:p>
            <a:r>
              <a:rPr lang="en-US" b="1" dirty="0"/>
              <a:t>Denoising Diffusion Probabilistic Models (DDPM): </a:t>
            </a:r>
            <a:r>
              <a:rPr lang="en-US" dirty="0"/>
              <a:t>This is the foundational approach, where a known image is progressively corrupted with noise, and the model learns to reverse this process, effectively denoising to recover the original image.</a:t>
            </a:r>
          </a:p>
          <a:p>
            <a:r>
              <a:rPr lang="en-US" b="1" dirty="0"/>
              <a:t>Score-based Diffusion Models: </a:t>
            </a:r>
            <a:r>
              <a:rPr lang="en-US" dirty="0"/>
              <a:t>These models directly estimate the probability score of transitioning from a noisy image to a data-consistent image, enabling efficient sampling and generation of realistic images.</a:t>
            </a:r>
          </a:p>
          <a:p>
            <a:r>
              <a:rPr lang="en-US" b="1" dirty="0"/>
              <a:t>Autoregressive Diffusion Models: </a:t>
            </a:r>
            <a:r>
              <a:rPr lang="en-US" dirty="0"/>
              <a:t>Unlike score-based models, these models predict pixel values sequentially, allowing for more control over the generation process but often requiring more computational resources.</a:t>
            </a:r>
          </a:p>
          <a:p>
            <a:r>
              <a:rPr lang="en-US" b="1" dirty="0"/>
              <a:t>Conditional Diffusion Models: </a:t>
            </a:r>
            <a:r>
              <a:rPr lang="en-US" dirty="0"/>
              <a:t>These models incorporate additional information like text descriptions or labels to guide the image generation process, enabling the creation of images based on specific prompts or categories.</a:t>
            </a:r>
          </a:p>
        </p:txBody>
      </p:sp>
    </p:spTree>
    <p:extLst>
      <p:ext uri="{BB962C8B-B14F-4D97-AF65-F5344CB8AC3E}">
        <p14:creationId xmlns:p14="http://schemas.microsoft.com/office/powerpoint/2010/main" val="33778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A48C-7745-E088-A35E-3400863D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1886"/>
            <a:ext cx="8596668" cy="622351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Hierarchical Diffusion Models: </a:t>
            </a:r>
            <a:r>
              <a:rPr lang="en-US" dirty="0"/>
              <a:t>These models operate on images at different resolutions, progressively refining details from coarse to fine, potentially improving image quality and efficiency.</a:t>
            </a:r>
          </a:p>
          <a:p>
            <a:r>
              <a:rPr lang="en-US" b="1" dirty="0"/>
              <a:t>VQ-VAE Diffusion Models: </a:t>
            </a:r>
            <a:r>
              <a:rPr lang="en-US" dirty="0"/>
              <a:t>These models combine the power of Vector Quantized Variational Autoencoders (VQ-VAEs) with diffusion, enabling efficient representation learning and image generation with improved controllability.</a:t>
            </a:r>
          </a:p>
          <a:p>
            <a:r>
              <a:rPr lang="en-US" b="1" dirty="0"/>
              <a:t>CLIP-Guided Diffusion Models:</a:t>
            </a:r>
            <a:r>
              <a:rPr lang="en-US" dirty="0"/>
              <a:t> These models leverage the CLIP (Contrastive Language-Image Pre-training) framework to incorporate textual guidance more effectively, leading to more semantically consistent image generation based on user prompts. </a:t>
            </a:r>
          </a:p>
          <a:p>
            <a:r>
              <a:rPr lang="en-US" b="1" dirty="0"/>
              <a:t>Conditional Diffusion Models: </a:t>
            </a:r>
            <a:r>
              <a:rPr lang="en-US" dirty="0"/>
              <a:t>These models incorporate additional information like text descriptions or labels to guide the image generation process, enabling the creation of images based on specific prompts or categories.</a:t>
            </a:r>
          </a:p>
          <a:p>
            <a:r>
              <a:rPr lang="en-US" b="1" dirty="0"/>
              <a:t>Diffusion Pruning and Acceleration Techniques:</a:t>
            </a:r>
            <a:r>
              <a:rPr lang="en-US" dirty="0"/>
              <a:t> Various techniques aim to reduce the computational cost of diffusion models, such as pruning unimportant parameters or using efficient architectures, making them more accessible for deployment.</a:t>
            </a:r>
          </a:p>
          <a:p>
            <a:r>
              <a:rPr lang="en-US" b="1" dirty="0"/>
              <a:t>Diffusion Models for Specific Domains:</a:t>
            </a:r>
            <a:r>
              <a:rPr lang="en-US" dirty="0"/>
              <a:t> Researchers are exploring tailoring diffusion models to specific domains like medical imaging or 3D scene generation, leveraging domain-specific knowledge to improve performance.</a:t>
            </a:r>
          </a:p>
          <a:p>
            <a:r>
              <a:rPr lang="en-US" b="1" dirty="0"/>
              <a:t>Hybrid Diffusion Models: </a:t>
            </a:r>
            <a:r>
              <a:rPr lang="en-US" dirty="0"/>
              <a:t>Combining diffusion models with other generative approaches like Generative Adversarial Networks (GANs) is being explored to potentially leverage the strengths of both methods and achieve even better image generation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13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BB9C-FF19-DC03-D475-72899176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678024"/>
          </a:xfrm>
        </p:spPr>
        <p:txBody>
          <a:bodyPr/>
          <a:lstStyle/>
          <a:p>
            <a:r>
              <a:rPr lang="en-IN" dirty="0"/>
              <a:t>UNET details and methods applied: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4126-AE64-4925-3C05-59A9CC40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51411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</a:t>
            </a:r>
            <a:r>
              <a:rPr lang="en-US" b="1" dirty="0"/>
              <a:t>Architecture:</a:t>
            </a:r>
            <a:r>
              <a:rPr lang="en-US" dirty="0"/>
              <a:t> UNET is a U-shaped convolutional neural network (CNN) designed for semantic segmentation tasks.  </a:t>
            </a:r>
          </a:p>
          <a:p>
            <a:r>
              <a:rPr lang="en-US" dirty="0"/>
              <a:t>2. </a:t>
            </a:r>
            <a:r>
              <a:rPr lang="en-US" b="1" dirty="0"/>
              <a:t>U-shaped Design: </a:t>
            </a:r>
            <a:r>
              <a:rPr lang="en-US" dirty="0"/>
              <a:t>Its architecture consists of a contracting path (encoder) and an expanding path (decoder) with skip connections.  </a:t>
            </a:r>
          </a:p>
          <a:p>
            <a:r>
              <a:rPr lang="en-US" dirty="0"/>
              <a:t>3. </a:t>
            </a:r>
            <a:r>
              <a:rPr lang="en-US" b="1" dirty="0"/>
              <a:t>Skip Connections: </a:t>
            </a:r>
            <a:r>
              <a:rPr lang="en-US" dirty="0"/>
              <a:t>These connections preserve spatial information by concatenating feature maps from encoder to corresponding decoder layers.  </a:t>
            </a:r>
          </a:p>
          <a:p>
            <a:r>
              <a:rPr lang="en-US" dirty="0"/>
              <a:t>4. </a:t>
            </a:r>
            <a:r>
              <a:rPr lang="en-US" b="1" dirty="0"/>
              <a:t>Contracting Path:</a:t>
            </a:r>
            <a:r>
              <a:rPr lang="en-US" dirty="0"/>
              <a:t> The encoder captures context and down-samples the input image using convolutional layers and max-pooling.  </a:t>
            </a:r>
          </a:p>
          <a:p>
            <a:r>
              <a:rPr lang="en-US" dirty="0"/>
              <a:t>5. </a:t>
            </a:r>
            <a:r>
              <a:rPr lang="en-US" b="1" dirty="0"/>
              <a:t>Expanding Path: </a:t>
            </a:r>
            <a:r>
              <a:rPr lang="en-US" dirty="0"/>
              <a:t>The decoder up-samples features to generate a segmentation map, gradually recovering spatial details.  </a:t>
            </a:r>
          </a:p>
          <a:p>
            <a:r>
              <a:rPr lang="en-US" dirty="0"/>
              <a:t>6. </a:t>
            </a:r>
            <a:r>
              <a:rPr lang="en-US" b="1" dirty="0"/>
              <a:t>Final Layer: </a:t>
            </a:r>
            <a:r>
              <a:rPr lang="en-US" dirty="0"/>
              <a:t>It employs a 1x1 convolutional layer with </a:t>
            </a:r>
            <a:r>
              <a:rPr lang="en-US" dirty="0" err="1"/>
              <a:t>softmax</a:t>
            </a:r>
            <a:r>
              <a:rPr lang="en-US" dirty="0"/>
              <a:t> activation for pixel-wise classification into classes.  </a:t>
            </a:r>
          </a:p>
          <a:p>
            <a:r>
              <a:rPr lang="en-US" dirty="0"/>
              <a:t>7. </a:t>
            </a:r>
            <a:r>
              <a:rPr lang="en-US" b="1" dirty="0"/>
              <a:t>Loss Function: </a:t>
            </a:r>
            <a:r>
              <a:rPr lang="en-US" dirty="0"/>
              <a:t>Typically uses pixel-wise cross-entropy or Dice loss to measure the discrepancy between predicted and ground truth segmentation maps.  </a:t>
            </a:r>
          </a:p>
          <a:p>
            <a:r>
              <a:rPr lang="en-US" dirty="0"/>
              <a:t>8. </a:t>
            </a:r>
            <a:r>
              <a:rPr lang="en-US" b="1" dirty="0"/>
              <a:t>Training:</a:t>
            </a:r>
            <a:r>
              <a:rPr lang="en-US" dirty="0"/>
              <a:t> Trained with annotated images using stochastic gradient descent (SGD) or its variants.  </a:t>
            </a:r>
          </a:p>
          <a:p>
            <a:r>
              <a:rPr lang="en-US" dirty="0"/>
              <a:t>9</a:t>
            </a:r>
            <a:r>
              <a:rPr lang="en-US" b="1" dirty="0"/>
              <a:t>. Applications: </a:t>
            </a:r>
            <a:r>
              <a:rPr lang="en-US" dirty="0"/>
              <a:t>Widely used in medical image analysis, satellite image analysis, autonomous driving, and industrial inspection.  </a:t>
            </a:r>
          </a:p>
          <a:p>
            <a:r>
              <a:rPr lang="en-US" dirty="0"/>
              <a:t>10. </a:t>
            </a:r>
            <a:r>
              <a:rPr lang="en-US" b="1" dirty="0"/>
              <a:t>Advantages: </a:t>
            </a:r>
            <a:r>
              <a:rPr lang="en-US" dirty="0"/>
              <a:t>UNET achieves state-of-the-art performance, capturing global context and fine details efficiently while being computationally lightweight.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57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4003-9415-322B-8E82-5523E8ED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9879"/>
            <a:ext cx="8596668" cy="5691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Here's a general outline of how you might use </a:t>
            </a:r>
            <a:r>
              <a:rPr lang="en-US" dirty="0" err="1"/>
              <a:t>UNet</a:t>
            </a:r>
            <a:r>
              <a:rPr lang="en-US" dirty="0"/>
              <a:t> with </a:t>
            </a:r>
            <a:r>
              <a:rPr lang="en-US" dirty="0" err="1"/>
              <a:t>PyTorch</a:t>
            </a:r>
            <a:r>
              <a:rPr lang="en-US" dirty="0"/>
              <a:t> for stable diffusion:</a:t>
            </a:r>
          </a:p>
          <a:p>
            <a:r>
              <a:rPr lang="en-US" dirty="0"/>
              <a:t>1. </a:t>
            </a:r>
            <a:r>
              <a:rPr lang="en-US" b="1" dirty="0"/>
              <a:t>Dataset Preparation</a:t>
            </a:r>
            <a:r>
              <a:rPr lang="en-US" dirty="0"/>
              <a:t>: Prepare your dataset consisting of input images and their corresponding ground truth (if available). Ensure that your dataset is appropriately labeled for the diffusion task.</a:t>
            </a:r>
          </a:p>
          <a:p>
            <a:r>
              <a:rPr lang="en-US" dirty="0"/>
              <a:t>2. </a:t>
            </a:r>
            <a:r>
              <a:rPr lang="en-US" b="1" dirty="0"/>
              <a:t>Model Definition: </a:t>
            </a:r>
            <a:r>
              <a:rPr lang="en-US" dirty="0"/>
              <a:t>Define a </a:t>
            </a:r>
            <a:r>
              <a:rPr lang="en-US" dirty="0" err="1"/>
              <a:t>UNet</a:t>
            </a:r>
            <a:r>
              <a:rPr lang="en-US" dirty="0"/>
              <a:t> model architecture using </a:t>
            </a:r>
            <a:r>
              <a:rPr lang="en-US" dirty="0" err="1"/>
              <a:t>PyTorch</a:t>
            </a:r>
            <a:r>
              <a:rPr lang="en-US" dirty="0"/>
              <a:t>. You can use existing implementations of </a:t>
            </a:r>
            <a:r>
              <a:rPr lang="en-US" dirty="0" err="1"/>
              <a:t>UNet</a:t>
            </a:r>
            <a:r>
              <a:rPr lang="en-US" dirty="0"/>
              <a:t> available in </a:t>
            </a:r>
            <a:r>
              <a:rPr lang="en-US" dirty="0" err="1"/>
              <a:t>PyTorch</a:t>
            </a:r>
            <a:r>
              <a:rPr lang="en-US" dirty="0"/>
              <a:t> or create your own customized </a:t>
            </a:r>
            <a:r>
              <a:rPr lang="en-US" dirty="0" err="1"/>
              <a:t>UNet</a:t>
            </a:r>
            <a:r>
              <a:rPr lang="en-US" dirty="0"/>
              <a:t> architecture.</a:t>
            </a:r>
          </a:p>
          <a:p>
            <a:r>
              <a:rPr lang="en-US" dirty="0"/>
              <a:t>3. </a:t>
            </a:r>
            <a:r>
              <a:rPr lang="en-US" b="1" dirty="0"/>
              <a:t>Loss Function: </a:t>
            </a:r>
            <a:r>
              <a:rPr lang="en-US" dirty="0"/>
              <a:t>Define a suitable loss function for the diffusion task. Depending on the specifics of your task, you may use different loss functions such as mean squared error loss, perceptual loss, or a combination of multiple losses.</a:t>
            </a:r>
          </a:p>
          <a:p>
            <a:r>
              <a:rPr lang="en-US" dirty="0"/>
              <a:t>4. </a:t>
            </a:r>
            <a:r>
              <a:rPr lang="en-US" b="1" dirty="0"/>
              <a:t>Data Loading and Augmentation:</a:t>
            </a:r>
            <a:r>
              <a:rPr lang="en-US" dirty="0"/>
              <a:t> Use </a:t>
            </a:r>
            <a:r>
              <a:rPr lang="en-US" dirty="0" err="1"/>
              <a:t>PyTorch's</a:t>
            </a:r>
            <a:r>
              <a:rPr lang="en-US" dirty="0"/>
              <a:t> </a:t>
            </a:r>
            <a:r>
              <a:rPr lang="en-US" dirty="0" err="1"/>
              <a:t>DataLoader</a:t>
            </a:r>
            <a:r>
              <a:rPr lang="en-US" dirty="0"/>
              <a:t> to load the dataset efficiently. Apply data augmentation techniques such as random cropping, random flipping, and color jittering to increase the diversity of training samples.</a:t>
            </a:r>
          </a:p>
          <a:p>
            <a:r>
              <a:rPr lang="en-US" dirty="0"/>
              <a:t>5. </a:t>
            </a:r>
            <a:r>
              <a:rPr lang="en-US" b="1" dirty="0"/>
              <a:t>Training: </a:t>
            </a:r>
            <a:r>
              <a:rPr lang="en-US" dirty="0"/>
              <a:t>Train the UNET model on the training dataset using stochastic gradient descent (SGD) or another optimizer. Monitor the training progress using metrics such as loss and validation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8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1F8C-5586-536A-AAAD-420D5526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5110"/>
            <a:ext cx="8596668" cy="5784979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US" b="1" dirty="0"/>
              <a:t>Evaluation: </a:t>
            </a:r>
            <a:r>
              <a:rPr lang="en-US" dirty="0"/>
              <a:t>Evaluate the trained model on a separate validation dataset to assess its performance. Compute relevant evaluation metrics such as mean squared error or structural similarity index (SSIM) depending on the task.</a:t>
            </a:r>
          </a:p>
          <a:p>
            <a:r>
              <a:rPr lang="en-US" dirty="0"/>
              <a:t>7. </a:t>
            </a:r>
            <a:r>
              <a:rPr lang="en-US" b="1" dirty="0"/>
              <a:t>Inference:</a:t>
            </a:r>
            <a:r>
              <a:rPr lang="en-US" dirty="0"/>
              <a:t> Use the trained </a:t>
            </a:r>
            <a:r>
              <a:rPr lang="en-US" dirty="0" err="1"/>
              <a:t>UNet</a:t>
            </a:r>
            <a:r>
              <a:rPr lang="en-US" dirty="0"/>
              <a:t> model for inference on new images. Pass the input images through the model and obtain the predicted diffusion output.</a:t>
            </a:r>
          </a:p>
          <a:p>
            <a:r>
              <a:rPr lang="en-US" dirty="0"/>
              <a:t>8. </a:t>
            </a:r>
            <a:r>
              <a:rPr lang="en-US" b="1" dirty="0"/>
              <a:t>Fine-tuning and Optimization: </a:t>
            </a:r>
            <a:r>
              <a:rPr lang="en-US" dirty="0"/>
              <a:t>Fine-tune the model and hyperparameters based on the performance on the validation set. Experiment with different architectures, loss functions, and optimization strategies to improve model performance.</a:t>
            </a:r>
          </a:p>
          <a:p>
            <a:r>
              <a:rPr lang="en-US" dirty="0"/>
              <a:t>9. </a:t>
            </a:r>
            <a:r>
              <a:rPr lang="en-US" b="1" dirty="0"/>
              <a:t>Deployment: </a:t>
            </a:r>
            <a:r>
              <a:rPr lang="en-US" dirty="0"/>
              <a:t>Deploy the trained model for stable diffusion tasks in production environments. Ensure that the inference pipeline is optimized for efficiency and scalability.</a:t>
            </a:r>
          </a:p>
          <a:p>
            <a:r>
              <a:rPr lang="en-US" dirty="0"/>
              <a:t>By following these steps and leveraging </a:t>
            </a:r>
            <a:r>
              <a:rPr lang="en-US" dirty="0" err="1"/>
              <a:t>PyTorch's</a:t>
            </a:r>
            <a:r>
              <a:rPr lang="en-US" dirty="0"/>
              <a:t> flexibility and ease of use, you can implement </a:t>
            </a:r>
            <a:r>
              <a:rPr lang="en-US" dirty="0" err="1"/>
              <a:t>UNet</a:t>
            </a:r>
            <a:r>
              <a:rPr lang="en-US" dirty="0"/>
              <a:t> for stable diffusion tasks effectively. Make sure to adapt the model and training pipeline according to the specific requirements and characteristics of your dataset and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59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FD921-5157-09DF-6425-F2C38065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8C29-F9B2-FF08-FCB4-FB8AE34A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39" y="0"/>
            <a:ext cx="10884615" cy="50343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Colab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link:  </a:t>
            </a:r>
            <a:r>
              <a:rPr lang="en-US" sz="2000" dirty="0">
                <a:hlinkClick r:id="rId2"/>
              </a:rPr>
              <a:t>stable diffusion </a:t>
            </a:r>
            <a:r>
              <a:rPr lang="en-US" sz="2000" dirty="0" err="1">
                <a:hlinkClick r:id="rId2"/>
              </a:rPr>
              <a:t>final.ipynb</a:t>
            </a:r>
            <a:r>
              <a:rPr lang="en-US" sz="2000" dirty="0">
                <a:hlinkClick r:id="rId2"/>
              </a:rPr>
              <a:t> - </a:t>
            </a:r>
            <a:r>
              <a:rPr lang="en-US" sz="2000" dirty="0" err="1">
                <a:hlinkClick r:id="rId2"/>
              </a:rPr>
              <a:t>Colaboratory</a:t>
            </a:r>
            <a:r>
              <a:rPr lang="en-US" sz="2000" dirty="0">
                <a:hlinkClick r:id="rId2"/>
              </a:rPr>
              <a:t> (google.com)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E4E15-C369-86E4-EB21-555124AB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5" y="1315370"/>
            <a:ext cx="11375013" cy="31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2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0D52E-7855-3894-A926-CEF52F28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7A09-A3F6-08EE-CF82-AA4DA0A7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39" y="0"/>
            <a:ext cx="10884615" cy="50343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A4AA2-8B88-C9BA-4AF4-E861FCE4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8" y="571500"/>
            <a:ext cx="10090669" cy="2756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3A71E-0128-CAD5-06F4-758EFFAD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46" y="3625713"/>
            <a:ext cx="10141471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D913-2F15-EA85-37C9-2346EF24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125514"/>
            <a:ext cx="8596668" cy="1826581"/>
          </a:xfrm>
        </p:spPr>
        <p:txBody>
          <a:bodyPr>
            <a:normAutofit fontScale="90000"/>
          </a:bodyPr>
          <a:lstStyle/>
          <a:p>
            <a:br>
              <a:rPr lang="en-AE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6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Various methods of Quality tunning the LLMs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49546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0C1C-1CD5-AB62-B835-88ECC86A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5" y="-188306"/>
            <a:ext cx="10515600" cy="1325563"/>
          </a:xfrm>
        </p:spPr>
        <p:txBody>
          <a:bodyPr/>
          <a:lstStyle/>
          <a:p>
            <a:br>
              <a:rPr lang="en-AE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4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InstructPix2Pix Presumed Capabilities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1BDF-8798-9301-41C5-D87AFDB0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12" y="592726"/>
            <a:ext cx="10515600" cy="4351338"/>
          </a:xfrm>
        </p:spPr>
        <p:txBody>
          <a:bodyPr>
            <a:noAutofit/>
          </a:bodyPr>
          <a:lstStyle/>
          <a:p>
            <a:pPr algn="l"/>
            <a:endParaRPr lang="en-AE" sz="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Image-to-Image Translation: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Learns to transform images from one domain to another, guided by instructions or prompts. </a:t>
            </a:r>
          </a:p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Potential Text Integration: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May be adaptable for text-based tasks by leveraging text-to-image and image-to-text models. </a:t>
            </a: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Quality Tuning LLMs with InstructPix2Pix (Hypothesized Approach): </a:t>
            </a:r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Represent Text as Images: 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Establish a way to convert text into meaningful visual representations.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Potentially use existing text-to-image models or develop a custom approach. </a:t>
            </a: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Prepare Quality-Oriented Image Pairs: </a:t>
            </a:r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Assemble pairs of images: 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"Source Images": Representing LLM-generated text with quality issues.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"Target Images": Representing corresponding high-quality text outputs. </a:t>
            </a:r>
          </a:p>
          <a:p>
            <a:pPr marL="0" indent="0">
              <a:buNone/>
            </a:pPr>
            <a:r>
              <a:rPr lang="en-US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Train InstructPix2Pix: 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Provide clear instructions during training: 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Emphasize desired quality dimensions (e.g., factual accuracy, grammar, coherence, tone).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Guide the model to learn transformations that enhance text quality. </a:t>
            </a:r>
          </a:p>
          <a:p>
            <a:pPr marL="0" indent="0">
              <a:buNone/>
            </a:pPr>
            <a:r>
              <a:rPr lang="en-US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Apply to LLM Outputs: 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each LLM-generated text: 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Transform it into a visual representation.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 the trained InstructPix2Pix model to translate it into a "higher-quality" image.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Convert the translated image back into text using a text-from-image model. 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08696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6818-2D49-91F3-3CDC-CA1BE9C3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6" y="233130"/>
            <a:ext cx="11644901" cy="6455345"/>
          </a:xfrm>
        </p:spPr>
        <p:txBody>
          <a:bodyPr>
            <a:normAutofit fontScale="55000" lnSpcReduction="20000"/>
          </a:bodyPr>
          <a:lstStyle/>
          <a:p>
            <a:pPr algn="l"/>
            <a:endParaRPr lang="en-AE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Key Considerations and Challenges: </a:t>
            </a:r>
          </a:p>
          <a:p>
            <a:pPr marL="0" indent="0">
              <a:buNone/>
            </a:pPr>
            <a:endParaRPr lang="en-US" sz="3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Mapping Text Quality to Visual Domains: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Effectively capturing text quality nuances in visual representations is crucial. 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Comprehensive Training Data: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Abundant, high-quality image pairs spanning diverse quality issues are essential.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Evaluation and Refinement: Evaluating quality improvements using appropriate metrics and iteratively refining techniques are paramount. </a:t>
            </a:r>
          </a:p>
          <a:p>
            <a:pPr marL="0" indent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Addressing Challenges: </a:t>
            </a:r>
          </a:p>
          <a:p>
            <a:pPr marL="0" indent="0">
              <a:buNone/>
            </a:pPr>
            <a:endParaRPr lang="en-US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Human Feedback Integration: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Incorporate human assessments to guide model training and evaluation. 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Text-Specific Guidance: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Explore ways to inject text-related features or constraints into the image translation process. 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Hybrid Approaches: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Combine this technique with other quality tuning methods (e.g., reinforcement learning, human-in-the-loop). </a:t>
            </a:r>
          </a:p>
          <a:p>
            <a:pPr marL="0" indent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Additional Insights: </a:t>
            </a:r>
            <a:endParaRPr lang="en-US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Consider the computational costs of text-to-image and image-to-text conversions.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Investigate potential for domain-specific adaptation (e.g., tuning for specific text genres).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Explore ethical implications of quality tuning, ensuring alignment with human values.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2545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42F7F-7F7B-A333-462B-01975DF9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BFAE-28AC-1F92-E844-D3185FF6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3" y="890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ControlNet (inferred capabilities) </a:t>
            </a:r>
            <a:endParaRPr lang="en-A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4FE2-2516-11E8-4123-90C222D99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37" y="1414659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Control-oriented model: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Designed to control or guide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behaviour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of other models.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Potential application to LLMs: Could be used to influence LLM outputs towards desired quality attributes. </a:t>
            </a:r>
          </a:p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Quality Tuning LLMs with ControlNet (hypothesized approach): </a:t>
            </a: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Train ControlNet: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Train ControlNet to predict control signals or parameters that, when applied to an LLM, steer its output towards higher quality.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Training data would likely include: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LLM-generated text with varying quality levels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Desired quality characteristics for each text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 signals or parameters that effectively improve quality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Integrate ControlNet with LLM: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During LLM generation, pass the generated text (or intermediate representations) to ControlNet.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ControlNet predicts control signals or parameters to adjust the LLM's internal processes.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Implement a mechanism to apply these controls and influence subsequent text generation. </a:t>
            </a:r>
            <a:endParaRPr lang="en-AE" sz="1800" dirty="0"/>
          </a:p>
        </p:txBody>
      </p:sp>
    </p:spTree>
    <p:extLst>
      <p:ext uri="{BB962C8B-B14F-4D97-AF65-F5344CB8AC3E}">
        <p14:creationId xmlns:p14="http://schemas.microsoft.com/office/powerpoint/2010/main" val="145741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AFBC-F242-F9DF-D1B0-AEAFD5EB0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F163-B98F-1CD6-563D-2F11F286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46" y="233130"/>
            <a:ext cx="11644901" cy="64553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Key Considerations and Challenges: </a:t>
            </a:r>
          </a:p>
          <a:p>
            <a:pPr marL="0" indent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 Signal Identification: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Determine effective control signals or parameters for quality tuning LLMs. 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LLM Compatibility: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Ensure ControlNet's output can be integrated with the LLM's architecture and training process. 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Evaluation: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Assess quality improvements using appropriate metrics and compare to other tuning methods. </a:t>
            </a:r>
          </a:p>
          <a:p>
            <a:pPr marL="0" indent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Addressing Challenges: </a:t>
            </a:r>
          </a:p>
          <a:p>
            <a:pPr marL="0" indent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Research and Experimentation: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Conduct studies to identify effective control signals and integration strategies for LLM quality tuning. 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Hybrid Approaches: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Explore combining ControlNet with other techniques like reinforcement learning or human feedback. 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Domain-Specific Adaptation: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Consider tailoring ControlNet for specific LLM tasks or domains. </a:t>
            </a:r>
          </a:p>
          <a:p>
            <a:pPr marL="0" indent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Additional Insights: </a:t>
            </a:r>
          </a:p>
          <a:p>
            <a:pPr marL="0" indent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Explore potential benefits of ControlNet's control-oriented approach: 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Fine-grained control over diverse quality dimensions.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Adaptability to different LLM architectures and tasks.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Investigate ethical considerations of quality tuning, ensuring alignment with human values and avoiding unintended biases.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2891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73CF-DF14-75BD-8EBA-9095CB5B6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F077-D65A-A9CD-6DA4-29A2ECB3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3" y="890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Llama 2 </a:t>
            </a:r>
            <a:endParaRPr lang="en-A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E405-CFFE-B36E-6636-5422362F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37" y="1414659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While Llama 2 itself is not directly a quality tuning tool for LLMs, it can be used in conjunction with various techniques to achieve this goal. Here are some options to consider: </a:t>
            </a:r>
          </a:p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Fine-tuning with Quality-Conscious Objectives: </a:t>
            </a: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Task-Specific Fine-tuning: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Train Llama 2 models on specific tasks you want to improve their performance on, like factual accuracy in summarization or grammatical correctness in creative writing.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Reward-based Fine-tuning: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 reinforcement learning with human or automatic reward signals to guide Llama 2 towards outputs that exhibit desired quality traits.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Augmentation with Quality Focus: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Augment your training data with examples highlighting specific quality concerns for the particular task, helping Llama 2 learn to avoid common problems.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Leveraging Llama 2 Features for Quality Assessment: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Model Confidence: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Utilize Llama 2's built-in confidence scoring mechanism to identify outputs with low confidence as potentially having quality issues, requiring further validation or refinement.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Feature Extraction and Analysis: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Extract internal representations or activations from Llama 2's layers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analyse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them to identify correlations with specific quality dimensions for further investigation.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Comparison with Reference Outputs: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Compare Llama 2's outputs with high-quality reference examples using appropriate metrics to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analyse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specific quality aspects and guide further improvements. </a:t>
            </a:r>
          </a:p>
        </p:txBody>
      </p:sp>
    </p:spTree>
    <p:extLst>
      <p:ext uri="{BB962C8B-B14F-4D97-AF65-F5344CB8AC3E}">
        <p14:creationId xmlns:p14="http://schemas.microsoft.com/office/powerpoint/2010/main" val="52548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C58AB-60AF-B266-3A60-9C46D2B79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EAE7-9F01-387F-527B-FC36342BE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39" y="246580"/>
            <a:ext cx="10884615" cy="5034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Hybrid Approaches: </a:t>
            </a: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Human-in-the-Loop: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Combine Llama 2's automatic tuning with human expertise to provide feedback and refinement, especially for subjective quality aspects. </a:t>
            </a: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Ensemble Methods: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Combine Llama 2 with other LLM models or quality assessment tools to leverage their complementary strengths and create a more robust quality tuning system. 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Additional Considerations: </a:t>
            </a: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Choosing the appropriate technique depends on the specific quality aspects you want to improve and the available resources.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Carefully collect and annotate training data to reflect your desired quality standards.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Evaluate the effectiveness of your quality tuning approach using relevant metrics and refine it iteratively.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Remember, Llama 2 is a powerful tool, but its effectiveness for quality tuning depends on a well-designed and implemented approach. Consider exploring further research and resources on LLM quality tuning techniques to best leverage Llama 2's capabilities. </a:t>
            </a:r>
            <a:endParaRPr lang="en-AE" sz="2000" dirty="0"/>
          </a:p>
          <a:p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2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0834-796F-6613-466D-8C4FE66B2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EA0D-A6A1-1581-CCE8-8A80BFB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3" y="890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Latent Diffusion Architecture</a:t>
            </a:r>
            <a:endParaRPr lang="en-AE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E892-5F00-BF6B-69B9-878E48E2D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863" y="829032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Text Generation: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Generates text by sequentially predicting tokens, guided by a latent representation that captures text features and context.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Diffusion Process: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Gradually transforms a noisy input into a realistic text sample through a series of iterative "de-noising" steps. </a:t>
            </a:r>
          </a:p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Hypothesized Quality Tuning Approach: </a:t>
            </a: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Quality-Oriented Latent Space: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During model training, incorporate quality-related signals or constraints into the latent space.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Encourage alignment between latent representations and desired quality attributes (e.g., factual accuracy, coherence, creativity).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Quality-Driven Diffusion Process: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Modify the diffusion process to prioritize quality improvements: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Adjust de-noising steps to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favour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latent states associated with higher quality.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Incorporate quality feedback during generation to guide the diffusion trajectory.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and Feedback: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Train on high-quality text data and provide explicit quality feedback during training.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Use human ratings or automated quality metrics to steer model learning. </a:t>
            </a:r>
          </a:p>
        </p:txBody>
      </p:sp>
    </p:spTree>
    <p:extLst>
      <p:ext uri="{BB962C8B-B14F-4D97-AF65-F5344CB8AC3E}">
        <p14:creationId xmlns:p14="http://schemas.microsoft.com/office/powerpoint/2010/main" val="2552200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2762755C8A6B4F84BD75FBCC23CFF5" ma:contentTypeVersion="11" ma:contentTypeDescription="Create a new document." ma:contentTypeScope="" ma:versionID="72a4aaf461b09e6967e46c24c3eb5f26">
  <xsd:schema xmlns:xsd="http://www.w3.org/2001/XMLSchema" xmlns:xs="http://www.w3.org/2001/XMLSchema" xmlns:p="http://schemas.microsoft.com/office/2006/metadata/properties" xmlns:ns2="08908c3e-cc7f-4135-8081-8e4af28e3e5c" xmlns:ns3="da7a5dc7-9810-46b9-aa9b-ca48f52aa517" targetNamespace="http://schemas.microsoft.com/office/2006/metadata/properties" ma:root="true" ma:fieldsID="3b4f1c9f646580428a6533bce8ab96ad" ns2:_="" ns3:_="">
    <xsd:import namespace="08908c3e-cc7f-4135-8081-8e4af28e3e5c"/>
    <xsd:import namespace="da7a5dc7-9810-46b9-aa9b-ca48f52aa5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8c3e-cc7f-4135-8081-8e4af28e3e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7a5dc7-9810-46b9-aa9b-ca48f52aa5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4af325b-7379-4509-83b4-f9eeb0849eb6}" ma:internalName="TaxCatchAll" ma:showField="CatchAllData" ma:web="da7a5dc7-9810-46b9-aa9b-ca48f52aa5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7a5dc7-9810-46b9-aa9b-ca48f52aa517" xsi:nil="true"/>
    <lcf76f155ced4ddcb4097134ff3c332f xmlns="08908c3e-cc7f-4135-8081-8e4af28e3e5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7DF62E-944E-4257-A57E-8BE130C8CA0C}"/>
</file>

<file path=customXml/itemProps2.xml><?xml version="1.0" encoding="utf-8"?>
<ds:datastoreItem xmlns:ds="http://schemas.openxmlformats.org/officeDocument/2006/customXml" ds:itemID="{8B5015DB-F33A-455B-9517-1899F673354C}"/>
</file>

<file path=customXml/itemProps3.xml><?xml version="1.0" encoding="utf-8"?>
<ds:datastoreItem xmlns:ds="http://schemas.openxmlformats.org/officeDocument/2006/customXml" ds:itemID="{9AA1E65D-3725-4846-8CBE-2645D0D12DA9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2351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Quality Tuning for Diffusion Models</vt:lpstr>
      <vt:lpstr> Various methods of Quality tunning the LLMs</vt:lpstr>
      <vt:lpstr>  InstructPix2Pix Presumed Capabilities </vt:lpstr>
      <vt:lpstr>PowerPoint Presentation</vt:lpstr>
      <vt:lpstr>ControlNet (inferred capabilities) </vt:lpstr>
      <vt:lpstr>PowerPoint Presentation</vt:lpstr>
      <vt:lpstr>Llama 2 </vt:lpstr>
      <vt:lpstr>PowerPoint Presentation</vt:lpstr>
      <vt:lpstr>Latent Diffusion Architecture</vt:lpstr>
      <vt:lpstr>PowerPoint Presentation</vt:lpstr>
      <vt:lpstr>Diffusion Model Frameworks for Image Generation:</vt:lpstr>
      <vt:lpstr>PowerPoint Presentation</vt:lpstr>
      <vt:lpstr>UNET details and methods applied: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Tuning for Diffusion Models</dc:title>
  <dc:creator>Jeshma Ullas</dc:creator>
  <cp:lastModifiedBy>RUPKATHA DE</cp:lastModifiedBy>
  <cp:revision>3</cp:revision>
  <dcterms:created xsi:type="dcterms:W3CDTF">2024-02-26T03:32:53Z</dcterms:created>
  <dcterms:modified xsi:type="dcterms:W3CDTF">2024-02-26T08:30:44Z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0x010100D92762755C8A6B4F84BD75FBCC23CFF5</vt:lpwstr>
  </property>
</Properties>
</file>