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4" r:id="rId2"/>
    <p:sldId id="302" r:id="rId3"/>
    <p:sldId id="341" r:id="rId4"/>
    <p:sldId id="343" r:id="rId5"/>
    <p:sldId id="286" r:id="rId6"/>
    <p:sldId id="295" r:id="rId7"/>
    <p:sldId id="297" r:id="rId8"/>
    <p:sldId id="299" r:id="rId9"/>
    <p:sldId id="379" r:id="rId10"/>
    <p:sldId id="418" r:id="rId11"/>
    <p:sldId id="420" r:id="rId12"/>
    <p:sldId id="435" r:id="rId13"/>
    <p:sldId id="268" r:id="rId14"/>
    <p:sldId id="269" r:id="rId15"/>
    <p:sldId id="289" r:id="rId16"/>
    <p:sldId id="290" r:id="rId17"/>
    <p:sldId id="436" r:id="rId18"/>
    <p:sldId id="270" r:id="rId19"/>
    <p:sldId id="425" r:id="rId20"/>
    <p:sldId id="429" r:id="rId21"/>
    <p:sldId id="398" r:id="rId22"/>
    <p:sldId id="273" r:id="rId23"/>
    <p:sldId id="274" r:id="rId24"/>
    <p:sldId id="275" r:id="rId25"/>
    <p:sldId id="400" r:id="rId26"/>
    <p:sldId id="402" r:id="rId27"/>
    <p:sldId id="433" r:id="rId28"/>
    <p:sldId id="434"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napToGrid="0">
      <p:cViewPr varScale="1">
        <p:scale>
          <a:sx n="67" d="100"/>
          <a:sy n="67" d="100"/>
        </p:scale>
        <p:origin x="62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C3AC8CCE-7144-493E-8AB4-8A0B134C9CFC}"/>
    <pc:docChg chg="undo custSel addSld delSld modSld">
      <pc:chgData name="Aastha Kumar" userId="f94225b3-263d-47de-91f3-c17c89a7eef3" providerId="ADAL" clId="{C3AC8CCE-7144-493E-8AB4-8A0B134C9CFC}" dt="2024-08-25T18:37:10.067" v="176" actId="47"/>
      <pc:docMkLst>
        <pc:docMk/>
      </pc:docMkLst>
      <pc:sldChg chg="add del">
        <pc:chgData name="Aastha Kumar" userId="f94225b3-263d-47de-91f3-c17c89a7eef3" providerId="ADAL" clId="{C3AC8CCE-7144-493E-8AB4-8A0B134C9CFC}" dt="2024-08-25T18:30:34.844" v="119" actId="47"/>
        <pc:sldMkLst>
          <pc:docMk/>
          <pc:sldMk cId="2940689559" sldId="273"/>
        </pc:sldMkLst>
      </pc:sldChg>
      <pc:sldChg chg="add">
        <pc:chgData name="Aastha Kumar" userId="f94225b3-263d-47de-91f3-c17c89a7eef3" providerId="ADAL" clId="{C3AC8CCE-7144-493E-8AB4-8A0B134C9CFC}" dt="2024-08-24T14:43:04.855" v="0"/>
        <pc:sldMkLst>
          <pc:docMk/>
          <pc:sldMk cId="4168161653" sldId="274"/>
        </pc:sldMkLst>
      </pc:sldChg>
      <pc:sldChg chg="add">
        <pc:chgData name="Aastha Kumar" userId="f94225b3-263d-47de-91f3-c17c89a7eef3" providerId="ADAL" clId="{C3AC8CCE-7144-493E-8AB4-8A0B134C9CFC}" dt="2024-08-24T14:43:04.855" v="0"/>
        <pc:sldMkLst>
          <pc:docMk/>
          <pc:sldMk cId="889236453" sldId="275"/>
        </pc:sldMkLst>
      </pc:sldChg>
      <pc:sldChg chg="addSp modSp add mod">
        <pc:chgData name="Aastha Kumar" userId="f94225b3-263d-47de-91f3-c17c89a7eef3" providerId="ADAL" clId="{C3AC8CCE-7144-493E-8AB4-8A0B134C9CFC}" dt="2024-08-25T18:37:07.442" v="174" actId="1076"/>
        <pc:sldMkLst>
          <pc:docMk/>
          <pc:sldMk cId="2961163187" sldId="278"/>
        </pc:sldMkLst>
        <pc:spChg chg="mod">
          <ac:chgData name="Aastha Kumar" userId="f94225b3-263d-47de-91f3-c17c89a7eef3" providerId="ADAL" clId="{C3AC8CCE-7144-493E-8AB4-8A0B134C9CFC}" dt="2024-08-25T18:34:34.317" v="127" actId="14100"/>
          <ac:spMkLst>
            <pc:docMk/>
            <pc:sldMk cId="2961163187" sldId="278"/>
            <ac:spMk id="2" creationId="{4227F113-2E2F-EF91-D585-B0DE598ED549}"/>
          </ac:spMkLst>
        </pc:spChg>
        <pc:spChg chg="mod">
          <ac:chgData name="Aastha Kumar" userId="f94225b3-263d-47de-91f3-c17c89a7eef3" providerId="ADAL" clId="{C3AC8CCE-7144-493E-8AB4-8A0B134C9CFC}" dt="2024-08-25T18:36:49.302" v="168" actId="404"/>
          <ac:spMkLst>
            <pc:docMk/>
            <pc:sldMk cId="2961163187" sldId="278"/>
            <ac:spMk id="3" creationId="{8574EA31-C179-954F-242D-7A350FDA6D22}"/>
          </ac:spMkLst>
        </pc:spChg>
        <pc:picChg chg="add mod">
          <ac:chgData name="Aastha Kumar" userId="f94225b3-263d-47de-91f3-c17c89a7eef3" providerId="ADAL" clId="{C3AC8CCE-7144-493E-8AB4-8A0B134C9CFC}" dt="2024-08-25T18:37:07.442" v="174" actId="1076"/>
          <ac:picMkLst>
            <pc:docMk/>
            <pc:sldMk cId="2961163187" sldId="278"/>
            <ac:picMk id="4" creationId="{96FB9884-072A-3F51-52A2-5F010FEC34A0}"/>
          </ac:picMkLst>
        </pc:picChg>
        <pc:picChg chg="mod modCrop">
          <ac:chgData name="Aastha Kumar" userId="f94225b3-263d-47de-91f3-c17c89a7eef3" providerId="ADAL" clId="{C3AC8CCE-7144-493E-8AB4-8A0B134C9CFC}" dt="2024-08-25T18:36:46.102" v="166" actId="1076"/>
          <ac:picMkLst>
            <pc:docMk/>
            <pc:sldMk cId="2961163187" sldId="278"/>
            <ac:picMk id="5" creationId="{E5528857-15CD-4B1D-3A23-D32E76A6B46C}"/>
          </ac:picMkLst>
        </pc:picChg>
        <pc:picChg chg="add mod">
          <ac:chgData name="Aastha Kumar" userId="f94225b3-263d-47de-91f3-c17c89a7eef3" providerId="ADAL" clId="{C3AC8CCE-7144-493E-8AB4-8A0B134C9CFC}" dt="2024-08-25T18:36:57.734" v="172" actId="1076"/>
          <ac:picMkLst>
            <pc:docMk/>
            <pc:sldMk cId="2961163187" sldId="278"/>
            <ac:picMk id="10" creationId="{26B9D8B9-8DA0-FFCB-D372-EB8BF28715F1}"/>
          </ac:picMkLst>
        </pc:picChg>
      </pc:sldChg>
      <pc:sldChg chg="addSp delSp modSp add del mod">
        <pc:chgData name="Aastha Kumar" userId="f94225b3-263d-47de-91f3-c17c89a7eef3" providerId="ADAL" clId="{C3AC8CCE-7144-493E-8AB4-8A0B134C9CFC}" dt="2024-08-25T18:37:09.770" v="175" actId="47"/>
        <pc:sldMkLst>
          <pc:docMk/>
          <pc:sldMk cId="1338204437" sldId="279"/>
        </pc:sldMkLst>
        <pc:spChg chg="add del mod">
          <ac:chgData name="Aastha Kumar" userId="f94225b3-263d-47de-91f3-c17c89a7eef3" providerId="ADAL" clId="{C3AC8CCE-7144-493E-8AB4-8A0B134C9CFC}" dt="2024-08-25T18:35:53.598" v="147" actId="21"/>
          <ac:spMkLst>
            <pc:docMk/>
            <pc:sldMk cId="1338204437" sldId="279"/>
            <ac:spMk id="3" creationId="{6891A3AE-6628-4295-0AC8-5B89CFF20A91}"/>
          </ac:spMkLst>
        </pc:spChg>
        <pc:spChg chg="add mod">
          <ac:chgData name="Aastha Kumar" userId="f94225b3-263d-47de-91f3-c17c89a7eef3" providerId="ADAL" clId="{C3AC8CCE-7144-493E-8AB4-8A0B134C9CFC}" dt="2024-08-25T18:35:53.598" v="147" actId="21"/>
          <ac:spMkLst>
            <pc:docMk/>
            <pc:sldMk cId="1338204437" sldId="279"/>
            <ac:spMk id="6" creationId="{83BC3E57-71B3-6E3E-E35A-6A0793F134EB}"/>
          </ac:spMkLst>
        </pc:spChg>
        <pc:spChg chg="add mod">
          <ac:chgData name="Aastha Kumar" userId="f94225b3-263d-47de-91f3-c17c89a7eef3" providerId="ADAL" clId="{C3AC8CCE-7144-493E-8AB4-8A0B134C9CFC}" dt="2024-08-25T18:35:54.680" v="148"/>
          <ac:spMkLst>
            <pc:docMk/>
            <pc:sldMk cId="1338204437" sldId="279"/>
            <ac:spMk id="9" creationId="{6891A3AE-6628-4295-0AC8-5B89CFF20A91}"/>
          </ac:spMkLst>
        </pc:spChg>
        <pc:picChg chg="del">
          <ac:chgData name="Aastha Kumar" userId="f94225b3-263d-47de-91f3-c17c89a7eef3" providerId="ADAL" clId="{C3AC8CCE-7144-493E-8AB4-8A0B134C9CFC}" dt="2024-08-25T18:35:53.598" v="147" actId="21"/>
          <ac:picMkLst>
            <pc:docMk/>
            <pc:sldMk cId="1338204437" sldId="279"/>
            <ac:picMk id="5" creationId="{D58E3A65-D925-6476-C2F0-DBDCEFF99744}"/>
          </ac:picMkLst>
        </pc:picChg>
        <pc:picChg chg="mod">
          <ac:chgData name="Aastha Kumar" userId="f94225b3-263d-47de-91f3-c17c89a7eef3" providerId="ADAL" clId="{C3AC8CCE-7144-493E-8AB4-8A0B134C9CFC}" dt="2024-08-25T18:35:11.479" v="135" actId="1076"/>
          <ac:picMkLst>
            <pc:docMk/>
            <pc:sldMk cId="1338204437" sldId="279"/>
            <ac:picMk id="7" creationId="{5D2C1247-8C1F-E624-9331-16310C30F214}"/>
          </ac:picMkLst>
        </pc:picChg>
        <pc:picChg chg="add mod">
          <ac:chgData name="Aastha Kumar" userId="f94225b3-263d-47de-91f3-c17c89a7eef3" providerId="ADAL" clId="{C3AC8CCE-7144-493E-8AB4-8A0B134C9CFC}" dt="2024-08-25T18:35:57.190" v="149"/>
          <ac:picMkLst>
            <pc:docMk/>
            <pc:sldMk cId="1338204437" sldId="279"/>
            <ac:picMk id="8" creationId="{D58E3A65-D925-6476-C2F0-DBDCEFF99744}"/>
          </ac:picMkLst>
        </pc:picChg>
        <pc:picChg chg="add del mod modCrop">
          <ac:chgData name="Aastha Kumar" userId="f94225b3-263d-47de-91f3-c17c89a7eef3" providerId="ADAL" clId="{C3AC8CCE-7144-493E-8AB4-8A0B134C9CFC}" dt="2024-08-25T18:36:11.112" v="155" actId="21"/>
          <ac:picMkLst>
            <pc:docMk/>
            <pc:sldMk cId="1338204437" sldId="279"/>
            <ac:picMk id="10" creationId="{26B9D8B9-8DA0-FFCB-D372-EB8BF28715F1}"/>
          </ac:picMkLst>
        </pc:picChg>
      </pc:sldChg>
      <pc:sldChg chg="delSp add del mod">
        <pc:chgData name="Aastha Kumar" userId="f94225b3-263d-47de-91f3-c17c89a7eef3" providerId="ADAL" clId="{C3AC8CCE-7144-493E-8AB4-8A0B134C9CFC}" dt="2024-08-25T18:37:10.067" v="176" actId="47"/>
        <pc:sldMkLst>
          <pc:docMk/>
          <pc:sldMk cId="2781716135" sldId="280"/>
        </pc:sldMkLst>
        <pc:picChg chg="del">
          <ac:chgData name="Aastha Kumar" userId="f94225b3-263d-47de-91f3-c17c89a7eef3" providerId="ADAL" clId="{C3AC8CCE-7144-493E-8AB4-8A0B134C9CFC}" dt="2024-08-25T18:36:30.768" v="159" actId="21"/>
          <ac:picMkLst>
            <pc:docMk/>
            <pc:sldMk cId="2781716135" sldId="280"/>
            <ac:picMk id="5" creationId="{96FB9884-072A-3F51-52A2-5F010FEC34A0}"/>
          </ac:picMkLst>
        </pc:picChg>
      </pc:sldChg>
      <pc:sldChg chg="modSp mod">
        <pc:chgData name="Aastha Kumar" userId="f94225b3-263d-47de-91f3-c17c89a7eef3" providerId="ADAL" clId="{C3AC8CCE-7144-493E-8AB4-8A0B134C9CFC}" dt="2024-08-25T18:17:12.289" v="2" actId="20577"/>
        <pc:sldMkLst>
          <pc:docMk/>
          <pc:sldMk cId="264261056" sldId="302"/>
        </pc:sldMkLst>
        <pc:spChg chg="mod">
          <ac:chgData name="Aastha Kumar" userId="f94225b3-263d-47de-91f3-c17c89a7eef3" providerId="ADAL" clId="{C3AC8CCE-7144-493E-8AB4-8A0B134C9CFC}" dt="2024-08-25T18:17:12.289" v="2" actId="20577"/>
          <ac:spMkLst>
            <pc:docMk/>
            <pc:sldMk cId="264261056" sldId="302"/>
            <ac:spMk id="12" creationId="{B8733E40-D873-87F3-6941-AC1568452D7E}"/>
          </ac:spMkLst>
        </pc:spChg>
      </pc:sldChg>
      <pc:sldChg chg="addSp delSp modSp mod">
        <pc:chgData name="Aastha Kumar" userId="f94225b3-263d-47de-91f3-c17c89a7eef3" providerId="ADAL" clId="{C3AC8CCE-7144-493E-8AB4-8A0B134C9CFC}" dt="2024-08-25T18:18:36.086" v="18" actId="1076"/>
        <pc:sldMkLst>
          <pc:docMk/>
          <pc:sldMk cId="3924753651" sldId="341"/>
        </pc:sldMkLst>
        <pc:spChg chg="mod">
          <ac:chgData name="Aastha Kumar" userId="f94225b3-263d-47de-91f3-c17c89a7eef3" providerId="ADAL" clId="{C3AC8CCE-7144-493E-8AB4-8A0B134C9CFC}" dt="2024-08-25T18:18:22.858" v="13" actId="14100"/>
          <ac:spMkLst>
            <pc:docMk/>
            <pc:sldMk cId="3924753651" sldId="341"/>
            <ac:spMk id="4" creationId="{00000000-0000-0000-0000-000000000000}"/>
          </ac:spMkLst>
        </pc:spChg>
        <pc:spChg chg="add del mod">
          <ac:chgData name="Aastha Kumar" userId="f94225b3-263d-47de-91f3-c17c89a7eef3" providerId="ADAL" clId="{C3AC8CCE-7144-493E-8AB4-8A0B134C9CFC}" dt="2024-08-25T18:18:36.086" v="18" actId="1076"/>
          <ac:spMkLst>
            <pc:docMk/>
            <pc:sldMk cId="3924753651" sldId="341"/>
            <ac:spMk id="5" creationId="{00000000-0000-0000-0000-000000000000}"/>
          </ac:spMkLst>
        </pc:spChg>
      </pc:sldChg>
      <pc:sldChg chg="modSp mod">
        <pc:chgData name="Aastha Kumar" userId="f94225b3-263d-47de-91f3-c17c89a7eef3" providerId="ADAL" clId="{C3AC8CCE-7144-493E-8AB4-8A0B134C9CFC}" dt="2024-08-25T18:18:42.458" v="21" actId="1076"/>
        <pc:sldMkLst>
          <pc:docMk/>
          <pc:sldMk cId="2761535000" sldId="343"/>
        </pc:sldMkLst>
        <pc:spChg chg="mod">
          <ac:chgData name="Aastha Kumar" userId="f94225b3-263d-47de-91f3-c17c89a7eef3" providerId="ADAL" clId="{C3AC8CCE-7144-493E-8AB4-8A0B134C9CFC}" dt="2024-08-25T18:18:42.458" v="21" actId="1076"/>
          <ac:spMkLst>
            <pc:docMk/>
            <pc:sldMk cId="2761535000" sldId="343"/>
            <ac:spMk id="5" creationId="{00000000-0000-0000-0000-000000000000}"/>
          </ac:spMkLst>
        </pc:spChg>
      </pc:sldChg>
      <pc:sldChg chg="del">
        <pc:chgData name="Aastha Kumar" userId="f94225b3-263d-47de-91f3-c17c89a7eef3" providerId="ADAL" clId="{C3AC8CCE-7144-493E-8AB4-8A0B134C9CFC}" dt="2024-08-25T18:28:41.951" v="117" actId="47"/>
        <pc:sldMkLst>
          <pc:docMk/>
          <pc:sldMk cId="321037557" sldId="399"/>
        </pc:sldMkLst>
      </pc:sldChg>
      <pc:sldChg chg="modSp mod">
        <pc:chgData name="Aastha Kumar" userId="f94225b3-263d-47de-91f3-c17c89a7eef3" providerId="ADAL" clId="{C3AC8CCE-7144-493E-8AB4-8A0B134C9CFC}" dt="2024-08-25T18:20:06.407" v="24" actId="14100"/>
        <pc:sldMkLst>
          <pc:docMk/>
          <pc:sldMk cId="482024847" sldId="418"/>
        </pc:sldMkLst>
        <pc:spChg chg="mod">
          <ac:chgData name="Aastha Kumar" userId="f94225b3-263d-47de-91f3-c17c89a7eef3" providerId="ADAL" clId="{C3AC8CCE-7144-493E-8AB4-8A0B134C9CFC}" dt="2024-08-25T18:20:06.407" v="24" actId="14100"/>
          <ac:spMkLst>
            <pc:docMk/>
            <pc:sldMk cId="482024847" sldId="418"/>
            <ac:spMk id="6" creationId="{00000000-0000-0000-0000-000000000000}"/>
          </ac:spMkLst>
        </pc:spChg>
      </pc:sldChg>
      <pc:sldChg chg="addSp modSp mod">
        <pc:chgData name="Aastha Kumar" userId="f94225b3-263d-47de-91f3-c17c89a7eef3" providerId="ADAL" clId="{C3AC8CCE-7144-493E-8AB4-8A0B134C9CFC}" dt="2024-08-25T18:26:08.728" v="83" actId="14100"/>
        <pc:sldMkLst>
          <pc:docMk/>
          <pc:sldMk cId="115855608" sldId="429"/>
        </pc:sldMkLst>
        <pc:spChg chg="add mod">
          <ac:chgData name="Aastha Kumar" userId="f94225b3-263d-47de-91f3-c17c89a7eef3" providerId="ADAL" clId="{C3AC8CCE-7144-493E-8AB4-8A0B134C9CFC}" dt="2024-08-25T18:25:50.939" v="75" actId="1076"/>
          <ac:spMkLst>
            <pc:docMk/>
            <pc:sldMk cId="115855608" sldId="429"/>
            <ac:spMk id="3" creationId="{00000000-0000-0000-0000-000000000000}"/>
          </ac:spMkLst>
        </pc:spChg>
        <pc:spChg chg="mod">
          <ac:chgData name="Aastha Kumar" userId="f94225b3-263d-47de-91f3-c17c89a7eef3" providerId="ADAL" clId="{C3AC8CCE-7144-493E-8AB4-8A0B134C9CFC}" dt="2024-08-25T18:24:18.970" v="46" actId="1076"/>
          <ac:spMkLst>
            <pc:docMk/>
            <pc:sldMk cId="115855608" sldId="429"/>
            <ac:spMk id="7" creationId="{00000000-0000-0000-0000-000000000000}"/>
          </ac:spMkLst>
        </pc:spChg>
        <pc:picChg chg="add mod modCrop">
          <ac:chgData name="Aastha Kumar" userId="f94225b3-263d-47de-91f3-c17c89a7eef3" providerId="ADAL" clId="{C3AC8CCE-7144-493E-8AB4-8A0B134C9CFC}" dt="2024-08-25T18:24:20.627" v="47" actId="1076"/>
          <ac:picMkLst>
            <pc:docMk/>
            <pc:sldMk cId="115855608" sldId="429"/>
            <ac:picMk id="2" creationId="{AEEA0F78-DAA8-17FC-585B-1026B160DEC3}"/>
          </ac:picMkLst>
        </pc:picChg>
        <pc:picChg chg="add mod">
          <ac:chgData name="Aastha Kumar" userId="f94225b3-263d-47de-91f3-c17c89a7eef3" providerId="ADAL" clId="{C3AC8CCE-7144-493E-8AB4-8A0B134C9CFC}" dt="2024-08-25T18:25:22.377" v="64" actId="1076"/>
          <ac:picMkLst>
            <pc:docMk/>
            <pc:sldMk cId="115855608" sldId="429"/>
            <ac:picMk id="5" creationId="{00000000-0000-0000-0000-000000000000}"/>
          </ac:picMkLst>
        </pc:picChg>
        <pc:picChg chg="mod modCrop">
          <ac:chgData name="Aastha Kumar" userId="f94225b3-263d-47de-91f3-c17c89a7eef3" providerId="ADAL" clId="{C3AC8CCE-7144-493E-8AB4-8A0B134C9CFC}" dt="2024-08-25T18:25:13.353" v="60" actId="14100"/>
          <ac:picMkLst>
            <pc:docMk/>
            <pc:sldMk cId="115855608" sldId="429"/>
            <ac:picMk id="6" creationId="{00000000-0000-0000-0000-000000000000}"/>
          </ac:picMkLst>
        </pc:picChg>
        <pc:picChg chg="add mod">
          <ac:chgData name="Aastha Kumar" userId="f94225b3-263d-47de-91f3-c17c89a7eef3" providerId="ADAL" clId="{C3AC8CCE-7144-493E-8AB4-8A0B134C9CFC}" dt="2024-08-25T18:26:08.728" v="83" actId="14100"/>
          <ac:picMkLst>
            <pc:docMk/>
            <pc:sldMk cId="115855608" sldId="429"/>
            <ac:picMk id="8" creationId="{53C57B9C-EFFF-E3D8-251A-BE5F2482D677}"/>
          </ac:picMkLst>
        </pc:picChg>
        <pc:picChg chg="mod">
          <ac:chgData name="Aastha Kumar" userId="f94225b3-263d-47de-91f3-c17c89a7eef3" providerId="ADAL" clId="{C3AC8CCE-7144-493E-8AB4-8A0B134C9CFC}" dt="2024-08-25T18:25:51.982" v="76" actId="1076"/>
          <ac:picMkLst>
            <pc:docMk/>
            <pc:sldMk cId="115855608" sldId="429"/>
            <ac:picMk id="9" creationId="{00000000-0000-0000-0000-000000000000}"/>
          </ac:picMkLst>
        </pc:picChg>
        <pc:picChg chg="add mod">
          <ac:chgData name="Aastha Kumar" userId="f94225b3-263d-47de-91f3-c17c89a7eef3" providerId="ADAL" clId="{C3AC8CCE-7144-493E-8AB4-8A0B134C9CFC}" dt="2024-08-25T18:26:03.749" v="80" actId="14100"/>
          <ac:picMkLst>
            <pc:docMk/>
            <pc:sldMk cId="115855608" sldId="429"/>
            <ac:picMk id="10" creationId="{00000000-0000-0000-0000-000000000000}"/>
          </ac:picMkLst>
        </pc:picChg>
      </pc:sldChg>
      <pc:sldChg chg="addSp delSp modSp del mod">
        <pc:chgData name="Aastha Kumar" userId="f94225b3-263d-47de-91f3-c17c89a7eef3" providerId="ADAL" clId="{C3AC8CCE-7144-493E-8AB4-8A0B134C9CFC}" dt="2024-08-25T18:25:54.215" v="77" actId="47"/>
        <pc:sldMkLst>
          <pc:docMk/>
          <pc:sldMk cId="3878630817" sldId="430"/>
        </pc:sldMkLst>
        <pc:spChg chg="del">
          <ac:chgData name="Aastha Kumar" userId="f94225b3-263d-47de-91f3-c17c89a7eef3" providerId="ADAL" clId="{C3AC8CCE-7144-493E-8AB4-8A0B134C9CFC}" dt="2024-08-25T18:25:27.395" v="65" actId="21"/>
          <ac:spMkLst>
            <pc:docMk/>
            <pc:sldMk cId="3878630817" sldId="430"/>
            <ac:spMk id="7" creationId="{00000000-0000-0000-0000-000000000000}"/>
          </ac:spMkLst>
        </pc:spChg>
        <pc:picChg chg="add del mod modCrop">
          <ac:chgData name="Aastha Kumar" userId="f94225b3-263d-47de-91f3-c17c89a7eef3" providerId="ADAL" clId="{C3AC8CCE-7144-493E-8AB4-8A0B134C9CFC}" dt="2024-08-25T18:25:41.049" v="70" actId="21"/>
          <ac:picMkLst>
            <pc:docMk/>
            <pc:sldMk cId="3878630817" sldId="430"/>
            <ac:picMk id="3" creationId="{53C57B9C-EFFF-E3D8-251A-BE5F2482D677}"/>
          </ac:picMkLst>
        </pc:picChg>
        <pc:picChg chg="del mod modCrop">
          <ac:chgData name="Aastha Kumar" userId="f94225b3-263d-47de-91f3-c17c89a7eef3" providerId="ADAL" clId="{C3AC8CCE-7144-493E-8AB4-8A0B134C9CFC}" dt="2024-08-25T18:25:07.363" v="59" actId="21"/>
          <ac:picMkLst>
            <pc:docMk/>
            <pc:sldMk cId="3878630817" sldId="430"/>
            <ac:picMk id="5" creationId="{00000000-0000-0000-0000-000000000000}"/>
          </ac:picMkLst>
        </pc:picChg>
        <pc:picChg chg="del mod modCrop">
          <ac:chgData name="Aastha Kumar" userId="f94225b3-263d-47de-91f3-c17c89a7eef3" providerId="ADAL" clId="{C3AC8CCE-7144-493E-8AB4-8A0B134C9CFC}" dt="2024-08-25T18:25:41.049" v="70" actId="21"/>
          <ac:picMkLst>
            <pc:docMk/>
            <pc:sldMk cId="3878630817" sldId="430"/>
            <ac:picMk id="10" creationId="{00000000-0000-0000-0000-000000000000}"/>
          </ac:picMkLst>
        </pc:picChg>
      </pc:sldChg>
      <pc:sldChg chg="delSp modSp del mod">
        <pc:chgData name="Aastha Kumar" userId="f94225b3-263d-47de-91f3-c17c89a7eef3" providerId="ADAL" clId="{C3AC8CCE-7144-493E-8AB4-8A0B134C9CFC}" dt="2024-08-25T18:28:21.011" v="116" actId="47"/>
        <pc:sldMkLst>
          <pc:docMk/>
          <pc:sldMk cId="1867554574" sldId="431"/>
        </pc:sldMkLst>
        <pc:spChg chg="del mod">
          <ac:chgData name="Aastha Kumar" userId="f94225b3-263d-47de-91f3-c17c89a7eef3" providerId="ADAL" clId="{C3AC8CCE-7144-493E-8AB4-8A0B134C9CFC}" dt="2024-08-25T18:27:14.138" v="99" actId="21"/>
          <ac:spMkLst>
            <pc:docMk/>
            <pc:sldMk cId="1867554574" sldId="431"/>
            <ac:spMk id="5" creationId="{00000000-0000-0000-0000-000000000000}"/>
          </ac:spMkLst>
        </pc:spChg>
      </pc:sldChg>
      <pc:sldChg chg="delSp modSp mod">
        <pc:chgData name="Aastha Kumar" userId="f94225b3-263d-47de-91f3-c17c89a7eef3" providerId="ADAL" clId="{C3AC8CCE-7144-493E-8AB4-8A0B134C9CFC}" dt="2024-08-25T18:21:26.152" v="36" actId="1076"/>
        <pc:sldMkLst>
          <pc:docMk/>
          <pc:sldMk cId="246820733" sldId="435"/>
        </pc:sldMkLst>
        <pc:spChg chg="mod">
          <ac:chgData name="Aastha Kumar" userId="f94225b3-263d-47de-91f3-c17c89a7eef3" providerId="ADAL" clId="{C3AC8CCE-7144-493E-8AB4-8A0B134C9CFC}" dt="2024-08-25T18:21:12.964" v="32" actId="255"/>
          <ac:spMkLst>
            <pc:docMk/>
            <pc:sldMk cId="246820733" sldId="435"/>
            <ac:spMk id="4" creationId="{28EA8EB3-1559-0487-3D3E-A8C4972D3C84}"/>
          </ac:spMkLst>
        </pc:spChg>
        <pc:picChg chg="del">
          <ac:chgData name="Aastha Kumar" userId="f94225b3-263d-47de-91f3-c17c89a7eef3" providerId="ADAL" clId="{C3AC8CCE-7144-493E-8AB4-8A0B134C9CFC}" dt="2024-08-25T18:20:55.737" v="25" actId="478"/>
          <ac:picMkLst>
            <pc:docMk/>
            <pc:sldMk cId="246820733" sldId="435"/>
            <ac:picMk id="8" creationId="{00000000-0000-0000-0000-000000000000}"/>
          </ac:picMkLst>
        </pc:picChg>
        <pc:picChg chg="mod">
          <ac:chgData name="Aastha Kumar" userId="f94225b3-263d-47de-91f3-c17c89a7eef3" providerId="ADAL" clId="{C3AC8CCE-7144-493E-8AB4-8A0B134C9CFC}" dt="2024-08-25T18:21:26.152" v="36" actId="1076"/>
          <ac:picMkLst>
            <pc:docMk/>
            <pc:sldMk cId="246820733" sldId="435"/>
            <ac:picMk id="12" creationId="{00000000-0000-0000-0000-000000000000}"/>
          </ac:picMkLst>
        </pc:picChg>
      </pc:sldChg>
      <pc:sldChg chg="addSp modSp mod">
        <pc:chgData name="Aastha Kumar" userId="f94225b3-263d-47de-91f3-c17c89a7eef3" providerId="ADAL" clId="{C3AC8CCE-7144-493E-8AB4-8A0B134C9CFC}" dt="2024-08-25T18:28:17.694" v="115" actId="1076"/>
        <pc:sldMkLst>
          <pc:docMk/>
          <pc:sldMk cId="3740424121" sldId="436"/>
        </pc:sldMkLst>
        <pc:spChg chg="add mod">
          <ac:chgData name="Aastha Kumar" userId="f94225b3-263d-47de-91f3-c17c89a7eef3" providerId="ADAL" clId="{C3AC8CCE-7144-493E-8AB4-8A0B134C9CFC}" dt="2024-08-25T18:28:06.598" v="113" actId="1076"/>
          <ac:spMkLst>
            <pc:docMk/>
            <pc:sldMk cId="3740424121" sldId="436"/>
            <ac:spMk id="2" creationId="{00000000-0000-0000-0000-000000000000}"/>
          </ac:spMkLst>
        </pc:spChg>
        <pc:spChg chg="mod">
          <ac:chgData name="Aastha Kumar" userId="f94225b3-263d-47de-91f3-c17c89a7eef3" providerId="ADAL" clId="{C3AC8CCE-7144-493E-8AB4-8A0B134C9CFC}" dt="2024-08-25T18:28:17.694" v="115" actId="1076"/>
          <ac:spMkLst>
            <pc:docMk/>
            <pc:sldMk cId="3740424121" sldId="436"/>
            <ac:spMk id="3" creationId="{00000000-0000-0000-0000-000000000000}"/>
          </ac:spMkLst>
        </pc:spChg>
        <pc:spChg chg="mod">
          <ac:chgData name="Aastha Kumar" userId="f94225b3-263d-47de-91f3-c17c89a7eef3" providerId="ADAL" clId="{C3AC8CCE-7144-493E-8AB4-8A0B134C9CFC}" dt="2024-08-25T18:27:33.956" v="103" actId="1076"/>
          <ac:spMkLst>
            <pc:docMk/>
            <pc:sldMk cId="3740424121" sldId="436"/>
            <ac:spMk id="6" creationId="{00000000-0000-0000-0000-000000000000}"/>
          </ac:spMkLst>
        </pc:spChg>
        <pc:graphicFrameChg chg="mod">
          <ac:chgData name="Aastha Kumar" userId="f94225b3-263d-47de-91f3-c17c89a7eef3" providerId="ADAL" clId="{C3AC8CCE-7144-493E-8AB4-8A0B134C9CFC}" dt="2024-08-25T18:28:13.688" v="114" actId="1076"/>
          <ac:graphicFrameMkLst>
            <pc:docMk/>
            <pc:sldMk cId="3740424121" sldId="436"/>
            <ac:graphicFrameMk id="4" creationId="{00000000-0000-0000-0000-000000000000}"/>
          </ac:graphicFrameMkLst>
        </pc:graphicFrameChg>
        <pc:graphicFrameChg chg="mod">
          <ac:chgData name="Aastha Kumar" userId="f94225b3-263d-47de-91f3-c17c89a7eef3" providerId="ADAL" clId="{C3AC8CCE-7144-493E-8AB4-8A0B134C9CFC}" dt="2024-08-25T18:28:00.069" v="111" actId="1076"/>
          <ac:graphicFrameMkLst>
            <pc:docMk/>
            <pc:sldMk cId="3740424121" sldId="436"/>
            <ac:graphicFrameMk id="5" creationId="{00000000-0000-0000-0000-000000000000}"/>
          </ac:graphicFrameMkLst>
        </pc:graphicFrameChg>
      </pc:sldChg>
    </pc:docChg>
  </pc:docChgLst>
  <pc:docChgLst>
    <pc:chgData name="Aastha Kumar" userId="f94225b3-263d-47de-91f3-c17c89a7eef3" providerId="ADAL" clId="{4DBFED46-8DD7-4D96-8288-E0745C2996A6}"/>
    <pc:docChg chg="delSld">
      <pc:chgData name="Aastha Kumar" userId="f94225b3-263d-47de-91f3-c17c89a7eef3" providerId="ADAL" clId="{4DBFED46-8DD7-4D96-8288-E0745C2996A6}" dt="2024-10-12T10:30:19.911" v="0" actId="2696"/>
      <pc:docMkLst>
        <pc:docMk/>
      </pc:docMkLst>
      <pc:sldChg chg="del">
        <pc:chgData name="Aastha Kumar" userId="f94225b3-263d-47de-91f3-c17c89a7eef3" providerId="ADAL" clId="{4DBFED46-8DD7-4D96-8288-E0745C2996A6}" dt="2024-10-12T10:30:19.911" v="0" actId="2696"/>
        <pc:sldMkLst>
          <pc:docMk/>
          <pc:sldMk cId="2559866776" sldId="351"/>
        </pc:sldMkLst>
      </pc:sldChg>
      <pc:sldChg chg="del">
        <pc:chgData name="Aastha Kumar" userId="f94225b3-263d-47de-91f3-c17c89a7eef3" providerId="ADAL" clId="{4DBFED46-8DD7-4D96-8288-E0745C2996A6}" dt="2024-10-12T10:30:19.911" v="0" actId="2696"/>
        <pc:sldMkLst>
          <pc:docMk/>
          <pc:sldMk cId="3879382024" sldId="352"/>
        </pc:sldMkLst>
      </pc:sldChg>
      <pc:sldChg chg="del">
        <pc:chgData name="Aastha Kumar" userId="f94225b3-263d-47de-91f3-c17c89a7eef3" providerId="ADAL" clId="{4DBFED46-8DD7-4D96-8288-E0745C2996A6}" dt="2024-10-12T10:30:19.911" v="0" actId="2696"/>
        <pc:sldMkLst>
          <pc:docMk/>
          <pc:sldMk cId="1136039003" sldId="353"/>
        </pc:sldMkLst>
      </pc:sldChg>
      <pc:sldChg chg="del">
        <pc:chgData name="Aastha Kumar" userId="f94225b3-263d-47de-91f3-c17c89a7eef3" providerId="ADAL" clId="{4DBFED46-8DD7-4D96-8288-E0745C2996A6}" dt="2024-10-12T10:30:19.911" v="0" actId="2696"/>
        <pc:sldMkLst>
          <pc:docMk/>
          <pc:sldMk cId="954961841" sldId="354"/>
        </pc:sldMkLst>
      </pc:sldChg>
      <pc:sldChg chg="del">
        <pc:chgData name="Aastha Kumar" userId="f94225b3-263d-47de-91f3-c17c89a7eef3" providerId="ADAL" clId="{4DBFED46-8DD7-4D96-8288-E0745C2996A6}" dt="2024-10-12T10:30:19.911" v="0" actId="2696"/>
        <pc:sldMkLst>
          <pc:docMk/>
          <pc:sldMk cId="3098156438" sldId="355"/>
        </pc:sldMkLst>
      </pc:sldChg>
      <pc:sldChg chg="del">
        <pc:chgData name="Aastha Kumar" userId="f94225b3-263d-47de-91f3-c17c89a7eef3" providerId="ADAL" clId="{4DBFED46-8DD7-4D96-8288-E0745C2996A6}" dt="2024-10-12T10:30:19.911" v="0" actId="2696"/>
        <pc:sldMkLst>
          <pc:docMk/>
          <pc:sldMk cId="401933311" sldId="356"/>
        </pc:sldMkLst>
      </pc:sldChg>
      <pc:sldChg chg="del">
        <pc:chgData name="Aastha Kumar" userId="f94225b3-263d-47de-91f3-c17c89a7eef3" providerId="ADAL" clId="{4DBFED46-8DD7-4D96-8288-E0745C2996A6}" dt="2024-10-12T10:30:19.911" v="0" actId="2696"/>
        <pc:sldMkLst>
          <pc:docMk/>
          <pc:sldMk cId="2180098814" sldId="357"/>
        </pc:sldMkLst>
      </pc:sldChg>
      <pc:sldChg chg="del">
        <pc:chgData name="Aastha Kumar" userId="f94225b3-263d-47de-91f3-c17c89a7eef3" providerId="ADAL" clId="{4DBFED46-8DD7-4D96-8288-E0745C2996A6}" dt="2024-10-12T10:30:19.911" v="0" actId="2696"/>
        <pc:sldMkLst>
          <pc:docMk/>
          <pc:sldMk cId="2677741463" sldId="35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01.484"/>
    </inkml:context>
    <inkml:brush xml:id="br0">
      <inkml:brushProperty name="width" value="0.025" units="cm"/>
      <inkml:brushProperty name="height" value="0.025" units="cm"/>
      <inkml:brushProperty name="color" value="#FFC114"/>
    </inkml:brush>
  </inkml:definitions>
  <inkml:trace contextRef="#ctx0" brushRef="#br0">0 2 24575,'78'0'0,"43"-1"0,197 23 0,-301-18 0,0 0 0,-1 1 0,1 1 0,-1 1 0,17 10 0,37 13 0,51 23 0,10 4 0,-50-32 0,71 27 0,227 78 0,-14-7 0,121 68 0,-183-75 0,-160-68 0,-18-7 0,-57-17 0,39 15 0,77 31 0,-149-57 0,138 35 0,26 10 0,69 33 0,36 13 0,-111-6 0,-140-67 0,2-3 0,73 27 0,-56-28 0,116 61 0,202 124 0,-342-189 0,95 31 0,-77-31 0,-15-5 0,-2-1 0,64 32 0,-12 1 0,3-4 0,122 36 0,-121-47 0,115 30 0,-160-49 0,-1 2 0,65 31 0,-10-4 0,-58-20 0,-44-19 0,0 0 0,0-1 0,0 0 0,1-1 0,-1-1 0,16 3 0,15-2 0,0 2 0,0 2 0,-1 2 0,68 25 0,-33-5 0,120 32 0,-119-40 0,55 13 0,-109-29 113,-1 1 0,44 19-1,-48-18-453,0 0 1,1-1-1,0-1 1,29 5-1,-28-9-6485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07.669"/>
    </inkml:context>
    <inkml:brush xml:id="br0">
      <inkml:brushProperty name="width" value="0.025" units="cm"/>
      <inkml:brushProperty name="height" value="0.025" units="cm"/>
      <inkml:brushProperty name="color" value="#F6630D"/>
    </inkml:brush>
  </inkml:definitions>
  <inkml:trace contextRef="#ctx0" brushRef="#br0">0 0 24575,'6'1'0,"1"1"0,-1 0 0,0 0 0,0 0 0,-1 0 0,1 1 0,0 0 0,-1 0 0,9 7 0,-4-3 0,675 359 0,-684-366 0,264 147 0,-235-130 0,48 19 0,-42-20 0,-11-3 0,0 1 0,26 20 0,17 10 0,88 63 0,-119-79 0,373 259 0,-289-199 0,153 147 0,-253-216 0,51 41 0,2-3 0,91 53 0,-8-12 0,248 112 0,-325-174 0,165 65 0,188 59 0,-193-69 0,-14-12 0,79 30 0,-20 7 0,-78-25 0,-37-16 0,466 220 0,-441-199 0,249 137 0,-33-7 0,-47-54 0,-214-103 0,-58-36 0,-31-12 0,88 43 0,50 17 0,-123-58 248,79 28-1861,-137-44-5213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20.962"/>
    </inkml:context>
    <inkml:brush xml:id="br0">
      <inkml:brushProperty name="width" value="0.025" units="cm"/>
      <inkml:brushProperty name="height" value="0.025" units="cm"/>
      <inkml:brushProperty name="color" value="#FF0066"/>
    </inkml:brush>
  </inkml:definitions>
  <inkml:trace contextRef="#ctx0" brushRef="#br0">1 31 24575,'0'-1'0,"0"0"0,0 0 0,0 1 0,1-1 0,-1 0 0,0 1 0,0-1 0,1 0 0,-1 1 0,1-1 0,-1 0 0,0 1 0,1-1 0,0 1 0,-1-1 0,1 1 0,-1-1 0,1 1 0,-1-1 0,1 1 0,0-1 0,-1 1 0,1 0 0,0-1 0,0 1 0,1 0 0,23-6 0,-21 6 0,67-6 0,0 3 0,106 9 0,-161-5 0,102 8 0,0 6 0,157 41 0,222 100 0,-377-114 0,131 28 0,41 17 0,-60-14 0,288 51 0,148 41 0,-462-108 0,265 40 0,-23-25 0,-8 29 0,-78-9 0,-15-18 0,-188-50 0,275 33 0,-324-47 0,170 8 0,84-19-1365,-339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27.405"/>
    </inkml:context>
    <inkml:brush xml:id="br0">
      <inkml:brushProperty name="width" value="0.025" units="cm"/>
      <inkml:brushProperty name="height" value="0.025" units="cm"/>
      <inkml:brushProperty name="color" value="#5B2D90"/>
    </inkml:brush>
  </inkml:definitions>
  <inkml:trace contextRef="#ctx0" brushRef="#br0">1 4485 24575,'584'-48'0,"-214"-26"0,-152 25 0,4-11 0,-82 18 0,183-64 0,-118 35 0,20-1 0,467-153 0,-302 71 0,14-5 0,-92 41 0,-204 72 0,1 5 0,149-36 0,448-82 0,-603 132 0,132-52 0,22-7 0,-96 37 0,229-101 0,-341 125 0,-35 17 0,1 0 0,0 1 0,22-7 0,10-2 0,-2-1 0,45-25 0,20-8 0,2 4 0,-2-4 0,124-79 0,-155 73 0,-3-4 0,80-80 0,-4 2 0,-133 121 0,-2 0 0,23-32 0,-26 32 0,0 0 0,2 0 0,23-19 0,-27 26 0,1 0 0,-1-1 0,-1 0 0,19-23 0,-14 13 0,2 0 0,0 2 0,31-26 0,69-46 0,-103 80 0,95-67 0,68-51 0,-98 75 0,-55 39 0,-1-1 0,32-27 0,25-32 0,114-79 0,111-73 0,-286 212 0,1 1 0,32-17 0,-36 23 0,0-2 0,0 0 0,-1-2 0,0 1 0,22-23 0,-23 19 0,0 2 0,1 0 0,32-20 0,20-16 0,-31 19 0,0 1 0,74-42 0,-76 51-341,-1-2 0,-1-2-1,42-38 1,-58 47-6485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33.580"/>
    </inkml:context>
    <inkml:brush xml:id="br0">
      <inkml:brushProperty name="width" value="0.025" units="cm"/>
      <inkml:brushProperty name="height" value="0.025" units="cm"/>
      <inkml:brushProperty name="color" value="#33CCFF"/>
    </inkml:brush>
  </inkml:definitions>
  <inkml:trace contextRef="#ctx0" brushRef="#br0">1 4617 24575,'5'0'0,"0"0"0,0-1 0,0 0 0,0 0 0,0-1 0,0 1 0,-1-1 0,1 0 0,0 0 0,7-5 0,3-3 0,23-22 0,-24 20 0,216-159 0,-43 34 0,-40 22 0,240-195 0,-21-24 0,-115 74 0,74-74 0,-34 44 0,25-47 0,-126 128 0,77-109 0,-26-18 0,-11 34 0,-105 145 0,7 3 0,-100 122 0,58-43 0,24-23 0,38-33 0,-56 53 0,-52 43 0,63-40 0,-93 65 0,0-1 0,18-19 0,-22 20 0,1 0 0,0 1 0,0 0 0,22-13 0,-24 17 0,-1 0 0,0 0 0,0 0 0,-1-1 0,1 0 0,-1-1 0,10-11 0,-11 10 0,1 1 0,0 0 0,1 1 0,0-1 0,0 1 0,0 1 0,1 0 0,0 0 0,0 0 0,17-5 0,-5 1-1365,-3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0A14B-95AA-4A6E-8428-FB2664DE572C}" type="datetimeFigureOut">
              <a:rPr lang="en-IN" smtClean="0"/>
              <a:t>12-10-2024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C9E1D-3559-4370-B571-8B0AA96B1813}" type="slidenum">
              <a:rPr lang="en-IN" smtClean="0"/>
              <a:t>‹#›</a:t>
            </a:fld>
            <a:endParaRPr lang="en-IN"/>
          </a:p>
        </p:txBody>
      </p:sp>
    </p:spTree>
    <p:extLst>
      <p:ext uri="{BB962C8B-B14F-4D97-AF65-F5344CB8AC3E}">
        <p14:creationId xmlns:p14="http://schemas.microsoft.com/office/powerpoint/2010/main" val="200016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FC9E1D-3559-4370-B571-8B0AA96B1813}" type="slidenum">
              <a:rPr lang="en-IN" smtClean="0"/>
              <a:t>25</a:t>
            </a:fld>
            <a:endParaRPr lang="en-IN"/>
          </a:p>
        </p:txBody>
      </p:sp>
    </p:spTree>
    <p:extLst>
      <p:ext uri="{BB962C8B-B14F-4D97-AF65-F5344CB8AC3E}">
        <p14:creationId xmlns:p14="http://schemas.microsoft.com/office/powerpoint/2010/main" val="209053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1378DF-D2B4-41E2-B476-F72E2EEB0123}" type="datetime1">
              <a:rPr lang="en-IN" smtClean="0"/>
              <a:t>12-10-2024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332601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CE74BE-0DA8-46FE-987D-11ABB546CB40}" type="datetime1">
              <a:rPr lang="en-IN" smtClean="0"/>
              <a:t>12-10-2024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111599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4F58D7-7B80-4F7D-88F4-CC93D8C1D1C8}" type="datetime1">
              <a:rPr lang="en-IN" smtClean="0"/>
              <a:t>12-10-2024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50046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9F1E89-6D29-4C74-8780-2CDF25C3236E}" type="datetime1">
              <a:rPr lang="en-IN" smtClean="0"/>
              <a:t>12-10-2024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133781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29229-A663-49CA-A68F-42315D612E8B}" type="datetime1">
              <a:rPr lang="en-IN" smtClean="0"/>
              <a:t>12-10-2024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17197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556855-18B7-4595-B8F1-3C825A9B9FD1}" type="datetime1">
              <a:rPr lang="en-IN" smtClean="0"/>
              <a:t>12-10-2024</a:t>
            </a:fld>
            <a:endParaRPr lang="en-IN"/>
          </a:p>
        </p:txBody>
      </p:sp>
      <p:sp>
        <p:nvSpPr>
          <p:cNvPr id="6" name="Footer Placeholder 5"/>
          <p:cNvSpPr>
            <a:spLocks noGrp="1"/>
          </p:cNvSpPr>
          <p:nvPr>
            <p:ph type="ftr" sz="quarter" idx="11"/>
          </p:nvPr>
        </p:nvSpPr>
        <p:spPr/>
        <p:txBody>
          <a:bodyPr/>
          <a:lstStyle/>
          <a:p>
            <a:r>
              <a:rPr lang="en-US"/>
              <a:t>Prepared by Dr. Rohith G, AP(Senior),VIT Chennai</a:t>
            </a:r>
            <a:endParaRPr lang="en-IN"/>
          </a:p>
        </p:txBody>
      </p:sp>
      <p:sp>
        <p:nvSpPr>
          <p:cNvPr id="7" name="Slide Number Placeholder 6"/>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66918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CA4BF8-C3CB-43BE-9DDB-2B31D72F0DA8}" type="datetime1">
              <a:rPr lang="en-IN" smtClean="0"/>
              <a:t>12-10-2024</a:t>
            </a:fld>
            <a:endParaRPr lang="en-IN"/>
          </a:p>
        </p:txBody>
      </p:sp>
      <p:sp>
        <p:nvSpPr>
          <p:cNvPr id="8" name="Footer Placeholder 7"/>
          <p:cNvSpPr>
            <a:spLocks noGrp="1"/>
          </p:cNvSpPr>
          <p:nvPr>
            <p:ph type="ftr" sz="quarter" idx="11"/>
          </p:nvPr>
        </p:nvSpPr>
        <p:spPr/>
        <p:txBody>
          <a:bodyPr/>
          <a:lstStyle/>
          <a:p>
            <a:r>
              <a:rPr lang="en-US"/>
              <a:t>Prepared by Dr. Rohith G, AP(Senior),VIT Chennai</a:t>
            </a:r>
            <a:endParaRPr lang="en-IN"/>
          </a:p>
        </p:txBody>
      </p:sp>
      <p:sp>
        <p:nvSpPr>
          <p:cNvPr id="9" name="Slide Number Placeholder 8"/>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92946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47B52D1-890D-416D-872E-C4CAFCF45D00}" type="datetime1">
              <a:rPr lang="en-IN" smtClean="0"/>
              <a:t>12-10-2024</a:t>
            </a:fld>
            <a:endParaRPr lang="en-IN"/>
          </a:p>
        </p:txBody>
      </p:sp>
      <p:sp>
        <p:nvSpPr>
          <p:cNvPr id="4" name="Footer Placeholder 3"/>
          <p:cNvSpPr>
            <a:spLocks noGrp="1"/>
          </p:cNvSpPr>
          <p:nvPr>
            <p:ph type="ftr" sz="quarter" idx="11"/>
          </p:nvPr>
        </p:nvSpPr>
        <p:spPr/>
        <p:txBody>
          <a:bodyPr/>
          <a:lstStyle/>
          <a:p>
            <a:r>
              <a:rPr lang="en-US"/>
              <a:t>Prepared by Dr. Rohith G, AP(Senior),VIT Chennai</a:t>
            </a:r>
            <a:endParaRPr lang="en-IN"/>
          </a:p>
        </p:txBody>
      </p:sp>
      <p:sp>
        <p:nvSpPr>
          <p:cNvPr id="5" name="Slide Number Placeholder 4"/>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103275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5A84C-5570-458D-A575-411B115854AB}" type="datetime1">
              <a:rPr lang="en-IN" smtClean="0"/>
              <a:t>12-10-2024</a:t>
            </a:fld>
            <a:endParaRPr lang="en-IN"/>
          </a:p>
        </p:txBody>
      </p:sp>
      <p:sp>
        <p:nvSpPr>
          <p:cNvPr id="3" name="Footer Placeholder 2"/>
          <p:cNvSpPr>
            <a:spLocks noGrp="1"/>
          </p:cNvSpPr>
          <p:nvPr>
            <p:ph type="ftr" sz="quarter" idx="11"/>
          </p:nvPr>
        </p:nvSpPr>
        <p:spPr/>
        <p:txBody>
          <a:bodyPr/>
          <a:lstStyle/>
          <a:p>
            <a:r>
              <a:rPr lang="en-US"/>
              <a:t>Prepared by Dr. Rohith G, AP(Senior),VIT Chennai</a:t>
            </a:r>
            <a:endParaRPr lang="en-IN"/>
          </a:p>
        </p:txBody>
      </p:sp>
      <p:sp>
        <p:nvSpPr>
          <p:cNvPr id="4" name="Slide Number Placeholder 3"/>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59021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C3049-F003-45B7-838F-49D0DDAE6A1A}" type="datetime1">
              <a:rPr lang="en-IN" smtClean="0"/>
              <a:t>12-10-2024</a:t>
            </a:fld>
            <a:endParaRPr lang="en-IN"/>
          </a:p>
        </p:txBody>
      </p:sp>
      <p:sp>
        <p:nvSpPr>
          <p:cNvPr id="6" name="Footer Placeholder 5"/>
          <p:cNvSpPr>
            <a:spLocks noGrp="1"/>
          </p:cNvSpPr>
          <p:nvPr>
            <p:ph type="ftr" sz="quarter" idx="11"/>
          </p:nvPr>
        </p:nvSpPr>
        <p:spPr/>
        <p:txBody>
          <a:bodyPr/>
          <a:lstStyle/>
          <a:p>
            <a:r>
              <a:rPr lang="en-US"/>
              <a:t>Prepared by Dr. Rohith G, AP(Senior),VIT Chennai</a:t>
            </a:r>
            <a:endParaRPr lang="en-IN"/>
          </a:p>
        </p:txBody>
      </p:sp>
      <p:sp>
        <p:nvSpPr>
          <p:cNvPr id="7" name="Slide Number Placeholder 6"/>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54422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804EC-BC02-4927-BC13-801DF8B887E5}" type="datetime1">
              <a:rPr lang="en-IN" smtClean="0"/>
              <a:t>12-10-2024</a:t>
            </a:fld>
            <a:endParaRPr lang="en-IN"/>
          </a:p>
        </p:txBody>
      </p:sp>
      <p:sp>
        <p:nvSpPr>
          <p:cNvPr id="6" name="Footer Placeholder 5"/>
          <p:cNvSpPr>
            <a:spLocks noGrp="1"/>
          </p:cNvSpPr>
          <p:nvPr>
            <p:ph type="ftr" sz="quarter" idx="11"/>
          </p:nvPr>
        </p:nvSpPr>
        <p:spPr/>
        <p:txBody>
          <a:bodyPr/>
          <a:lstStyle/>
          <a:p>
            <a:r>
              <a:rPr lang="en-US"/>
              <a:t>Prepared by Dr. Rohith G, AP(Senior),VIT Chennai</a:t>
            </a:r>
            <a:endParaRPr lang="en-IN"/>
          </a:p>
        </p:txBody>
      </p:sp>
      <p:sp>
        <p:nvSpPr>
          <p:cNvPr id="7" name="Slide Number Placeholder 6"/>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06282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BA05B-B509-49BC-A19E-750ADB34A9FE}" type="datetime1">
              <a:rPr lang="en-IN" smtClean="0"/>
              <a:t>12-10-2024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Dr. Rohith G, AP(Senior),VIT Chennai</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7C0DE-DCDD-4E4A-94B2-51DFA80EB953}" type="slidenum">
              <a:rPr lang="en-IN" smtClean="0"/>
              <a:t>‹#›</a:t>
            </a:fld>
            <a:endParaRPr lang="en-IN"/>
          </a:p>
        </p:txBody>
      </p:sp>
    </p:spTree>
    <p:extLst>
      <p:ext uri="{BB962C8B-B14F-4D97-AF65-F5344CB8AC3E}">
        <p14:creationId xmlns:p14="http://schemas.microsoft.com/office/powerpoint/2010/main" val="749678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detecting-spam-emails-using-tensorflow-in-pyth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geeksforgeeks.org/ml-rainfall-prediction-using-linear-regression/" TargetMode="External"/><Relationship Id="rId5" Type="http://schemas.openxmlformats.org/officeDocument/2006/relationships/hyperlink" Target="https://www.geeksforgeeks.org/house-price-prediction-using-machine-learning-in-python/" TargetMode="External"/><Relationship Id="rId4" Type="http://schemas.openxmlformats.org/officeDocument/2006/relationships/hyperlink" Target="https://www.geeksforgeeks.org/disease-prediction-using-machine-learning/" TargetMode="External"/></Relationships>
</file>

<file path=ppt/slides/_rels/slide2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4.png"/><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CDDD2A-2FE4-1538-2D21-BB8499BF01B3}"/>
              </a:ext>
            </a:extLst>
          </p:cNvPr>
          <p:cNvPicPr>
            <a:picLocks noChangeAspect="1"/>
          </p:cNvPicPr>
          <p:nvPr/>
        </p:nvPicPr>
        <p:blipFill rotWithShape="1">
          <a:blip r:embed="rId2"/>
          <a:srcRect t="18056" b="13195"/>
          <a:stretch/>
        </p:blipFill>
        <p:spPr>
          <a:xfrm>
            <a:off x="0" y="0"/>
            <a:ext cx="12192000" cy="4714875"/>
          </a:xfrm>
          <a:prstGeom prst="rect">
            <a:avLst/>
          </a:prstGeom>
        </p:spPr>
      </p:pic>
      <p:sp>
        <p:nvSpPr>
          <p:cNvPr id="4" name="TextBox 3">
            <a:extLst>
              <a:ext uri="{FF2B5EF4-FFF2-40B4-BE49-F238E27FC236}">
                <a16:creationId xmlns:a16="http://schemas.microsoft.com/office/drawing/2014/main" id="{857DEAFD-C2A3-0E1F-5CCC-033128A0C2B8}"/>
              </a:ext>
            </a:extLst>
          </p:cNvPr>
          <p:cNvSpPr txBox="1"/>
          <p:nvPr/>
        </p:nvSpPr>
        <p:spPr>
          <a:xfrm>
            <a:off x="76200" y="5086349"/>
            <a:ext cx="3829050" cy="1200329"/>
          </a:xfrm>
          <a:prstGeom prst="rect">
            <a:avLst/>
          </a:prstGeom>
          <a:noFill/>
        </p:spPr>
        <p:txBody>
          <a:bodyPr wrap="square" rtlCol="0">
            <a:spAutoFit/>
          </a:bodyPr>
          <a:lstStyle/>
          <a:p>
            <a:r>
              <a:rPr lang="en-US" dirty="0"/>
              <a:t>Labeled data = output already known to you. The model just needs to map the labeled inputs to the known outputs</a:t>
            </a:r>
            <a:endParaRPr lang="en-IN" dirty="0"/>
          </a:p>
        </p:txBody>
      </p:sp>
      <p:sp>
        <p:nvSpPr>
          <p:cNvPr id="5" name="TextBox 4">
            <a:extLst>
              <a:ext uri="{FF2B5EF4-FFF2-40B4-BE49-F238E27FC236}">
                <a16:creationId xmlns:a16="http://schemas.microsoft.com/office/drawing/2014/main" id="{6FF21B5C-7225-6187-EA67-D4AC860D1643}"/>
              </a:ext>
            </a:extLst>
          </p:cNvPr>
          <p:cNvSpPr txBox="1"/>
          <p:nvPr/>
        </p:nvSpPr>
        <p:spPr>
          <a:xfrm>
            <a:off x="4219575" y="5086349"/>
            <a:ext cx="3009900" cy="1200329"/>
          </a:xfrm>
          <a:prstGeom prst="rect">
            <a:avLst/>
          </a:prstGeom>
          <a:noFill/>
        </p:spPr>
        <p:txBody>
          <a:bodyPr wrap="square" rtlCol="0">
            <a:spAutoFit/>
          </a:bodyPr>
          <a:lstStyle/>
          <a:p>
            <a:r>
              <a:rPr lang="en-US" dirty="0"/>
              <a:t>The model learns from the data, identifies patterns in the input and returns corresponding output </a:t>
            </a:r>
            <a:endParaRPr lang="en-IN" dirty="0"/>
          </a:p>
        </p:txBody>
      </p:sp>
      <p:sp>
        <p:nvSpPr>
          <p:cNvPr id="6" name="TextBox 5">
            <a:extLst>
              <a:ext uri="{FF2B5EF4-FFF2-40B4-BE49-F238E27FC236}">
                <a16:creationId xmlns:a16="http://schemas.microsoft.com/office/drawing/2014/main" id="{13FFF923-6FBA-6EC2-93B3-8E9DC5333E25}"/>
              </a:ext>
            </a:extLst>
          </p:cNvPr>
          <p:cNvSpPr txBox="1"/>
          <p:nvPr/>
        </p:nvSpPr>
        <p:spPr>
          <a:xfrm>
            <a:off x="7743825" y="5086349"/>
            <a:ext cx="4448175" cy="1200329"/>
          </a:xfrm>
          <a:prstGeom prst="rect">
            <a:avLst/>
          </a:prstGeom>
          <a:noFill/>
        </p:spPr>
        <p:txBody>
          <a:bodyPr wrap="square" rtlCol="0">
            <a:spAutoFit/>
          </a:bodyPr>
          <a:lstStyle/>
          <a:p>
            <a:r>
              <a:rPr lang="en-US" dirty="0"/>
              <a:t>There might be diff paths to reach the end state and the robot is trained to find the best path via reward system. AKA it follows trial and error method to find the desired sol.</a:t>
            </a:r>
            <a:endParaRPr lang="en-IN" dirty="0"/>
          </a:p>
        </p:txBody>
      </p:sp>
      <p:sp>
        <p:nvSpPr>
          <p:cNvPr id="2" name="TextBox 1">
            <a:extLst>
              <a:ext uri="{FF2B5EF4-FFF2-40B4-BE49-F238E27FC236}">
                <a16:creationId xmlns:a16="http://schemas.microsoft.com/office/drawing/2014/main" id="{6FE2E7D7-F1D6-37F2-8767-B9BC6F44887C}"/>
              </a:ext>
            </a:extLst>
          </p:cNvPr>
          <p:cNvSpPr txBox="1"/>
          <p:nvPr/>
        </p:nvSpPr>
        <p:spPr>
          <a:xfrm>
            <a:off x="0" y="6368711"/>
            <a:ext cx="12192000" cy="369332"/>
          </a:xfrm>
          <a:prstGeom prst="rect">
            <a:avLst/>
          </a:prstGeom>
          <a:noFill/>
          <a:ln>
            <a:solidFill>
              <a:schemeClr val="tx1"/>
            </a:solidFill>
          </a:ln>
        </p:spPr>
        <p:txBody>
          <a:bodyPr wrap="square" rtlCol="0">
            <a:spAutoFit/>
          </a:bodyPr>
          <a:lstStyle/>
          <a:p>
            <a:r>
              <a:rPr lang="en-US" dirty="0"/>
              <a:t>Classification and Regression		           Cluster and Association 	        Reward based</a:t>
            </a:r>
            <a:endParaRPr lang="en-IN" dirty="0"/>
          </a:p>
        </p:txBody>
      </p:sp>
    </p:spTree>
    <p:extLst>
      <p:ext uri="{BB962C8B-B14F-4D97-AF65-F5344CB8AC3E}">
        <p14:creationId xmlns:p14="http://schemas.microsoft.com/office/powerpoint/2010/main" val="118781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679" y="296534"/>
            <a:ext cx="10515600" cy="839224"/>
          </a:xfrm>
        </p:spPr>
        <p:txBody>
          <a:bodyPr>
            <a:normAutofit/>
          </a:bodyPr>
          <a:lstStyle/>
          <a:p>
            <a:r>
              <a:rPr lang="en-US" sz="3600" u="sng" dirty="0">
                <a:latin typeface="Times New Roman" panose="02020603050405020304" pitchFamily="18" charset="0"/>
                <a:cs typeface="Times New Roman" panose="02020603050405020304" pitchFamily="18" charset="0"/>
              </a:rPr>
              <a:t>An Example of Bayes Theorem</a:t>
            </a:r>
            <a:endParaRPr lang="en-IN" sz="36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10</a:t>
            </a:fld>
            <a:endParaRPr lang="en-IN"/>
          </a:p>
        </p:txBody>
      </p:sp>
      <p:sp>
        <p:nvSpPr>
          <p:cNvPr id="6" name="Rectangle 3"/>
          <p:cNvSpPr txBox="1">
            <a:spLocks noChangeArrowheads="1"/>
          </p:cNvSpPr>
          <p:nvPr/>
        </p:nvSpPr>
        <p:spPr>
          <a:xfrm>
            <a:off x="209550" y="1174750"/>
            <a:ext cx="11822029"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t>A doctor knows that meningitis causes stiff neck 50% of the time</a:t>
            </a:r>
          </a:p>
          <a:p>
            <a:r>
              <a:rPr lang="en-US" sz="2500" dirty="0"/>
              <a:t>Prior probability of any patient having meningitis is 1/50,000</a:t>
            </a:r>
          </a:p>
          <a:p>
            <a:r>
              <a:rPr lang="en-US" sz="2500" dirty="0"/>
              <a:t>Prior probability of any patient having stiff neck is 1/20</a:t>
            </a:r>
          </a:p>
          <a:p>
            <a:pPr lvl="1">
              <a:buFont typeface="Wingdings" panose="05000000000000000000" pitchFamily="2" charset="2"/>
              <a:buNone/>
            </a:pPr>
            <a:endParaRPr lang="en-US" sz="2100" dirty="0"/>
          </a:p>
          <a:p>
            <a:r>
              <a:rPr lang="en-US" dirty="0"/>
              <a:t>If a patient has stiff neck, what’s the probability he/she has meningitis?</a:t>
            </a:r>
            <a:endParaRPr lang="en-US" sz="2400" dirty="0"/>
          </a:p>
          <a:p>
            <a:endParaRPr lang="en-US" dirty="0"/>
          </a:p>
        </p:txBody>
      </p:sp>
      <p:graphicFrame>
        <p:nvGraphicFramePr>
          <p:cNvPr id="7" name="Object 4"/>
          <p:cNvGraphicFramePr>
            <a:graphicFrameLocks noChangeAspect="1"/>
          </p:cNvGraphicFramePr>
          <p:nvPr/>
        </p:nvGraphicFramePr>
        <p:xfrm>
          <a:off x="1668378" y="4044683"/>
          <a:ext cx="7772400" cy="962025"/>
        </p:xfrm>
        <a:graphic>
          <a:graphicData uri="http://schemas.openxmlformats.org/presentationml/2006/ole">
            <mc:AlternateContent xmlns:mc="http://schemas.openxmlformats.org/markup-compatibility/2006">
              <mc:Choice xmlns:v="urn:schemas-microsoft-com:vml" Requires="v">
                <p:oleObj name="Equation" r:id="rId2" imgW="6362640" imgH="787320" progId="Equation.3">
                  <p:embed/>
                </p:oleObj>
              </mc:Choice>
              <mc:Fallback>
                <p:oleObj name="Equation" r:id="rId2" imgW="6362640" imgH="787320" progId="Equation.3">
                  <p:embed/>
                  <p:pic>
                    <p:nvPicPr>
                      <p:cNvPr id="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378" y="4044683"/>
                        <a:ext cx="77724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2"/>
          <p:cNvPicPr>
            <a:picLocks noChangeAspect="1"/>
          </p:cNvPicPr>
          <p:nvPr/>
        </p:nvPicPr>
        <p:blipFill rotWithShape="1">
          <a:blip r:embed="rId4"/>
          <a:srcRect l="14157" t="36281" b="26962"/>
          <a:stretch/>
        </p:blipFill>
        <p:spPr>
          <a:xfrm>
            <a:off x="3277270" y="5044280"/>
            <a:ext cx="5452417" cy="1686958"/>
          </a:xfrm>
          <a:prstGeom prst="rect">
            <a:avLst/>
          </a:prstGeom>
        </p:spPr>
      </p:pic>
    </p:spTree>
    <p:extLst>
      <p:ext uri="{BB962C8B-B14F-4D97-AF65-F5344CB8AC3E}">
        <p14:creationId xmlns:p14="http://schemas.microsoft.com/office/powerpoint/2010/main" val="48202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679" y="277283"/>
            <a:ext cx="10515600" cy="839224"/>
          </a:xfrm>
        </p:spPr>
        <p:txBody>
          <a:bodyPr>
            <a:normAutofit/>
          </a:bodyPr>
          <a:lstStyle/>
          <a:p>
            <a:r>
              <a:rPr lang="en-US" sz="3600" u="sng" dirty="0">
                <a:latin typeface="Times New Roman" panose="02020603050405020304" pitchFamily="18" charset="0"/>
                <a:cs typeface="Times New Roman" panose="02020603050405020304" pitchFamily="18" charset="0"/>
              </a:rPr>
              <a:t>Naïve Bayes Classification model Solved Example#1</a:t>
            </a:r>
            <a:endParaRPr lang="en-IN" sz="36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11</a:t>
            </a:fld>
            <a:endParaRPr lang="en-IN"/>
          </a:p>
        </p:txBody>
      </p:sp>
      <p:sp>
        <p:nvSpPr>
          <p:cNvPr id="6" name="Rectangle 5"/>
          <p:cNvSpPr/>
          <p:nvPr/>
        </p:nvSpPr>
        <p:spPr>
          <a:xfrm>
            <a:off x="745679" y="1000307"/>
            <a:ext cx="1092014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If the weather is sunny, then the Player should play or not?</a:t>
            </a:r>
            <a:endParaRPr lang="en-IN" sz="24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28790" y="1411125"/>
            <a:ext cx="6949377" cy="4996073"/>
          </a:xfrm>
          <a:prstGeom prst="rect">
            <a:avLst/>
          </a:prstGeom>
        </p:spPr>
      </p:pic>
    </p:spTree>
    <p:extLst>
      <p:ext uri="{BB962C8B-B14F-4D97-AF65-F5344CB8AC3E}">
        <p14:creationId xmlns:p14="http://schemas.microsoft.com/office/powerpoint/2010/main" val="150492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33843-C69A-5099-759D-8E5D54B8C7A9}"/>
              </a:ext>
            </a:extLst>
          </p:cNvPr>
          <p:cNvSpPr>
            <a:spLocks noGrp="1"/>
          </p:cNvSpPr>
          <p:nvPr>
            <p:ph type="sldNum" sz="quarter" idx="12"/>
          </p:nvPr>
        </p:nvSpPr>
        <p:spPr/>
        <p:txBody>
          <a:bodyPr/>
          <a:lstStyle/>
          <a:p>
            <a:fld id="{B1B7C0DE-DCDD-4E4A-94B2-51DFA80EB953}" type="slidenum">
              <a:rPr lang="en-IN" smtClean="0"/>
              <a:t>12</a:t>
            </a:fld>
            <a:endParaRPr lang="en-IN"/>
          </a:p>
        </p:txBody>
      </p:sp>
      <p:sp>
        <p:nvSpPr>
          <p:cNvPr id="4" name="TextBox 3">
            <a:extLst>
              <a:ext uri="{FF2B5EF4-FFF2-40B4-BE49-F238E27FC236}">
                <a16:creationId xmlns:a16="http://schemas.microsoft.com/office/drawing/2014/main" id="{28EA8EB3-1559-0487-3D3E-A8C4972D3C84}"/>
              </a:ext>
            </a:extLst>
          </p:cNvPr>
          <p:cNvSpPr txBox="1"/>
          <p:nvPr/>
        </p:nvSpPr>
        <p:spPr>
          <a:xfrm>
            <a:off x="123063" y="136525"/>
            <a:ext cx="11612880" cy="6555641"/>
          </a:xfrm>
          <a:prstGeom prst="rect">
            <a:avLst/>
          </a:prstGeom>
          <a:noFill/>
        </p:spPr>
        <p:txBody>
          <a:bodyPr wrap="square">
            <a:spAutoFit/>
          </a:bodyPr>
          <a:lstStyle/>
          <a:p>
            <a:pPr>
              <a:buFont typeface="+mj-lt"/>
              <a:buAutoNum type="arabicPeriod"/>
            </a:pPr>
            <a:r>
              <a:rPr lang="en-US" sz="2100" b="1" dirty="0"/>
              <a:t>Prior Probabilities:</a:t>
            </a:r>
            <a:endParaRPr lang="en-US" sz="2100" dirty="0"/>
          </a:p>
          <a:p>
            <a:pPr marL="742950" lvl="1" indent="-285750">
              <a:buFont typeface="+mj-lt"/>
              <a:buAutoNum type="arabicPeriod"/>
            </a:pPr>
            <a:r>
              <a:rPr lang="en-US" sz="2100" dirty="0"/>
              <a:t>P(Play = Yes): Total number of days when the player played / Total number of days = 10/14 ≈ 0.71</a:t>
            </a:r>
          </a:p>
          <a:p>
            <a:pPr marL="742950" lvl="1" indent="-285750">
              <a:buFont typeface="+mj-lt"/>
              <a:buAutoNum type="arabicPeriod"/>
            </a:pPr>
            <a:r>
              <a:rPr lang="en-US" sz="2100" dirty="0"/>
              <a:t>P(Play = No): Total number of days when the player didn't play / Total number of days = 4/14 ≈ 0.29</a:t>
            </a:r>
          </a:p>
          <a:p>
            <a:pPr>
              <a:buFont typeface="+mj-lt"/>
              <a:buAutoNum type="arabicPeriod"/>
            </a:pPr>
            <a:r>
              <a:rPr lang="en-US" sz="2100" b="1" dirty="0"/>
              <a:t>Likelihood Probabilities:</a:t>
            </a:r>
            <a:endParaRPr lang="en-US" sz="2100" dirty="0"/>
          </a:p>
          <a:p>
            <a:pPr marL="742950" lvl="1" indent="-285750">
              <a:buFont typeface="+mj-lt"/>
              <a:buAutoNum type="arabicPeriod"/>
            </a:pPr>
            <a:r>
              <a:rPr lang="en-US" sz="2100" dirty="0"/>
              <a:t>P(Weather = Sunny | Play = Yes): Number of sunny days when the player played / Total number of days when the player played = 3/10 ≈ 0.3</a:t>
            </a:r>
          </a:p>
          <a:p>
            <a:pPr marL="742950" lvl="1" indent="-285750">
              <a:buFont typeface="+mj-lt"/>
              <a:buAutoNum type="arabicPeriod"/>
            </a:pPr>
            <a:r>
              <a:rPr lang="en-US" sz="2100" dirty="0"/>
              <a:t>P(Weather = Sunny | Play = No): Number of sunny days when the player didn't play / Total number of days when the player didn't play = 2/4 ≈ 0.5</a:t>
            </a:r>
          </a:p>
          <a:p>
            <a:pPr>
              <a:buFont typeface="+mj-lt"/>
              <a:buAutoNum type="arabicPeriod"/>
            </a:pPr>
            <a:r>
              <a:rPr lang="en-US" sz="2100" b="1" dirty="0"/>
              <a:t>Posterior Probabilities (Using Bayes' Theorem):</a:t>
            </a:r>
            <a:endParaRPr lang="en-US" sz="2100" dirty="0"/>
          </a:p>
          <a:p>
            <a:pPr marL="742950" lvl="1" indent="-285750">
              <a:buFont typeface="+mj-lt"/>
              <a:buAutoNum type="arabicPeriod"/>
            </a:pPr>
            <a:r>
              <a:rPr lang="en-US" sz="2100" dirty="0"/>
              <a:t>P(Play = Yes | Weather = Sunny) = (P(Weather = Sunny | Play = Yes) * P(Play = Yes)) / P(Weather = Sunny)</a:t>
            </a:r>
          </a:p>
          <a:p>
            <a:pPr marL="742950" lvl="1" indent="-285750">
              <a:buFont typeface="+mj-lt"/>
              <a:buAutoNum type="arabicPeriod"/>
            </a:pPr>
            <a:r>
              <a:rPr lang="en-US" sz="2100" dirty="0"/>
              <a:t>P(Play = No | Weather = Sunny) = (P(Weather = Sunny | Play = No) * P(Play = No)) / P(Weather = Sunny)</a:t>
            </a:r>
          </a:p>
          <a:p>
            <a:pPr>
              <a:buFont typeface="+mj-lt"/>
              <a:buAutoNum type="arabicPeriod"/>
            </a:pPr>
            <a:r>
              <a:rPr lang="en-US" sz="2100" b="1" dirty="0"/>
              <a:t>Note:</a:t>
            </a:r>
            <a:r>
              <a:rPr lang="en-US" sz="2100" dirty="0"/>
              <a:t> Since we're only comparing the probabilities for "Yes" and "No" given the same weather condition, we can ignore the denominator (P(Weather = Sunny)) as it will be the same for both calculations.</a:t>
            </a:r>
          </a:p>
          <a:p>
            <a:pPr>
              <a:buFont typeface="+mj-lt"/>
              <a:buAutoNum type="arabicPeriod"/>
            </a:pPr>
            <a:r>
              <a:rPr lang="en-US" sz="2100" b="1" dirty="0"/>
              <a:t>Comparison:</a:t>
            </a:r>
            <a:endParaRPr lang="en-US" sz="2100" dirty="0"/>
          </a:p>
          <a:p>
            <a:pPr marL="742950" lvl="1" indent="-285750">
              <a:buFont typeface="+mj-lt"/>
              <a:buAutoNum type="arabicPeriod"/>
            </a:pPr>
            <a:r>
              <a:rPr lang="en-US" sz="2100" dirty="0"/>
              <a:t>P(Play = Yes | Weather = Sunny) ≈ 0.3 * 0.71 ≈ 0.213</a:t>
            </a:r>
          </a:p>
          <a:p>
            <a:pPr marL="742950" lvl="1" indent="-285750">
              <a:buFont typeface="+mj-lt"/>
              <a:buAutoNum type="arabicPeriod"/>
            </a:pPr>
            <a:r>
              <a:rPr lang="en-US" sz="2100" dirty="0"/>
              <a:t>P(Play = No | Weather = Sunny) ≈ 0.5 * 0.29 ≈ 0.145</a:t>
            </a:r>
          </a:p>
        </p:txBody>
      </p:sp>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58000" b="5890"/>
          <a:stretch/>
        </p:blipFill>
        <p:spPr>
          <a:xfrm>
            <a:off x="6723888" y="5757716"/>
            <a:ext cx="5468112" cy="934450"/>
          </a:xfrm>
          <a:prstGeom prst="rect">
            <a:avLst/>
          </a:prstGeom>
        </p:spPr>
      </p:pic>
    </p:spTree>
    <p:extLst>
      <p:ext uri="{BB962C8B-B14F-4D97-AF65-F5344CB8AC3E}">
        <p14:creationId xmlns:p14="http://schemas.microsoft.com/office/powerpoint/2010/main" val="24682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21" y="406068"/>
            <a:ext cx="10515600" cy="1325563"/>
          </a:xfrm>
        </p:spPr>
        <p:txBody>
          <a:bodyPr/>
          <a:lstStyle/>
          <a:p>
            <a:r>
              <a:rPr lang="en-IN" dirty="0"/>
              <a:t>Example-1</a:t>
            </a:r>
          </a:p>
        </p:txBody>
      </p:sp>
      <p:sp>
        <p:nvSpPr>
          <p:cNvPr id="3" name="Content Placeholder 2"/>
          <p:cNvSpPr>
            <a:spLocks noGrp="1"/>
          </p:cNvSpPr>
          <p:nvPr>
            <p:ph idx="1"/>
          </p:nvPr>
        </p:nvSpPr>
        <p:spPr>
          <a:xfrm>
            <a:off x="710821" y="1866568"/>
            <a:ext cx="4716439" cy="4351338"/>
          </a:xfrm>
        </p:spPr>
        <p:txBody>
          <a:bodyPr/>
          <a:lstStyle/>
          <a:p>
            <a:r>
              <a:rPr lang="en-IN" dirty="0"/>
              <a:t>Predict whether a person buys computer or not based on attributes such as age, income, student and </a:t>
            </a:r>
            <a:r>
              <a:rPr lang="en-IN" dirty="0" err="1"/>
              <a:t>credit_rating</a:t>
            </a:r>
            <a:r>
              <a:rPr lang="en-IN" dirty="0"/>
              <a:t>.</a:t>
            </a:r>
          </a:p>
        </p:txBody>
      </p:sp>
      <p:graphicFrame>
        <p:nvGraphicFramePr>
          <p:cNvPr id="4" name="Object 3"/>
          <p:cNvGraphicFramePr>
            <a:graphicFrameLocks/>
          </p:cNvGraphicFramePr>
          <p:nvPr/>
        </p:nvGraphicFramePr>
        <p:xfrm>
          <a:off x="5427260" y="826648"/>
          <a:ext cx="5799161" cy="5166360"/>
        </p:xfrm>
        <a:graphic>
          <a:graphicData uri="http://schemas.openxmlformats.org/presentationml/2006/ole">
            <mc:AlternateContent xmlns:mc="http://schemas.openxmlformats.org/markup-compatibility/2006">
              <mc:Choice xmlns:v="urn:schemas-microsoft-com:vml" Requires="v">
                <p:oleObj name="Worksheet" r:id="rId2" imgW="4324288" imgH="4457700" progId="Excel.Sheet.8">
                  <p:embed/>
                </p:oleObj>
              </mc:Choice>
              <mc:Fallback>
                <p:oleObj name="Worksheet" r:id="rId2" imgW="4324288" imgH="4457700" progId="Excel.Sheet.8">
                  <p:embed/>
                  <p:pic>
                    <p:nvPicPr>
                      <p:cNvPr id="4" name="Object 3"/>
                      <p:cNvPicPr>
                        <a:picLocks noChangeArrowheads="1"/>
                      </p:cNvPicPr>
                      <p:nvPr/>
                    </p:nvPicPr>
                    <p:blipFill>
                      <a:blip r:embed="rId3"/>
                      <a:srcRect/>
                      <a:stretch>
                        <a:fillRect/>
                      </a:stretch>
                    </p:blipFill>
                    <p:spPr bwMode="auto">
                      <a:xfrm>
                        <a:off x="5427260" y="826648"/>
                        <a:ext cx="5799161" cy="5166360"/>
                      </a:xfrm>
                      <a:prstGeom prst="rect">
                        <a:avLst/>
                      </a:prstGeom>
                      <a:noFill/>
                      <a:ln>
                        <a:noFill/>
                      </a:ln>
                      <a:effectLst/>
                    </p:spPr>
                  </p:pic>
                </p:oleObj>
              </mc:Fallback>
            </mc:AlternateContent>
          </a:graphicData>
        </a:graphic>
      </p:graphicFrame>
      <p:sp>
        <p:nvSpPr>
          <p:cNvPr id="5" name="Rectangle 4"/>
          <p:cNvSpPr/>
          <p:nvPr/>
        </p:nvSpPr>
        <p:spPr>
          <a:xfrm>
            <a:off x="532263" y="4163283"/>
            <a:ext cx="4239904" cy="478272"/>
          </a:xfrm>
          <a:prstGeom prst="rect">
            <a:avLst/>
          </a:prstGeom>
        </p:spPr>
        <p:txBody>
          <a:bodyPr wrap="square">
            <a:spAutoFit/>
          </a:bodyPr>
          <a:lstStyle/>
          <a:p>
            <a:pPr>
              <a:lnSpc>
                <a:spcPct val="110000"/>
              </a:lnSpc>
            </a:pPr>
            <a:r>
              <a:rPr lang="en-US" altLang="zh-TW" sz="2400" dirty="0">
                <a:solidFill>
                  <a:srgbClr val="0B5ED7"/>
                </a:solidFill>
                <a:ea typeface="新細明體" charset="-120"/>
              </a:rPr>
              <a:t>Test Data instance </a:t>
            </a:r>
          </a:p>
        </p:txBody>
      </p:sp>
      <p:graphicFrame>
        <p:nvGraphicFramePr>
          <p:cNvPr id="6" name="Table 5"/>
          <p:cNvGraphicFramePr>
            <a:graphicFrameLocks noGrp="1"/>
          </p:cNvGraphicFramePr>
          <p:nvPr/>
        </p:nvGraphicFramePr>
        <p:xfrm>
          <a:off x="388677" y="4641555"/>
          <a:ext cx="4383490" cy="318610"/>
        </p:xfrm>
        <a:graphic>
          <a:graphicData uri="http://schemas.openxmlformats.org/drawingml/2006/table">
            <a:tbl>
              <a:tblPr firstRow="1" bandRow="1">
                <a:tableStyleId>{5C22544A-7EE6-4342-B048-85BDC9FD1C3A}</a:tableStyleId>
              </a:tblPr>
              <a:tblGrid>
                <a:gridCol w="876698">
                  <a:extLst>
                    <a:ext uri="{9D8B030D-6E8A-4147-A177-3AD203B41FA5}">
                      <a16:colId xmlns:a16="http://schemas.microsoft.com/office/drawing/2014/main" val="20000"/>
                    </a:ext>
                  </a:extLst>
                </a:gridCol>
                <a:gridCol w="876698">
                  <a:extLst>
                    <a:ext uri="{9D8B030D-6E8A-4147-A177-3AD203B41FA5}">
                      <a16:colId xmlns:a16="http://schemas.microsoft.com/office/drawing/2014/main" val="20001"/>
                    </a:ext>
                  </a:extLst>
                </a:gridCol>
                <a:gridCol w="876698">
                  <a:extLst>
                    <a:ext uri="{9D8B030D-6E8A-4147-A177-3AD203B41FA5}">
                      <a16:colId xmlns:a16="http://schemas.microsoft.com/office/drawing/2014/main" val="20002"/>
                    </a:ext>
                  </a:extLst>
                </a:gridCol>
                <a:gridCol w="876698">
                  <a:extLst>
                    <a:ext uri="{9D8B030D-6E8A-4147-A177-3AD203B41FA5}">
                      <a16:colId xmlns:a16="http://schemas.microsoft.com/office/drawing/2014/main" val="20003"/>
                    </a:ext>
                  </a:extLst>
                </a:gridCol>
                <a:gridCol w="876698">
                  <a:extLst>
                    <a:ext uri="{9D8B030D-6E8A-4147-A177-3AD203B41FA5}">
                      <a16:colId xmlns:a16="http://schemas.microsoft.com/office/drawing/2014/main" val="20004"/>
                    </a:ext>
                  </a:extLst>
                </a:gridCol>
              </a:tblGrid>
              <a:tr h="318610">
                <a:tc>
                  <a:txBody>
                    <a:bodyPr/>
                    <a:lstStyle/>
                    <a:p>
                      <a:pPr marL="0" algn="l" defTabSz="914400" rtl="0" eaLnBrk="1" latinLnBrk="0" hangingPunct="1"/>
                      <a:r>
                        <a:rPr lang="en-US" sz="1400" b="1" kern="1200" dirty="0">
                          <a:solidFill>
                            <a:schemeClr val="lt1"/>
                          </a:solidFill>
                          <a:latin typeface="+mn-lt"/>
                          <a:ea typeface="+mn-ea"/>
                          <a:cs typeface="+mn-cs"/>
                        </a:rPr>
                        <a:t>&lt;=30</a:t>
                      </a:r>
                      <a:endParaRPr lang="en-IN" sz="1400" b="1" kern="1200" dirty="0">
                        <a:solidFill>
                          <a:schemeClr val="lt1"/>
                        </a:solidFill>
                        <a:latin typeface="+mn-lt"/>
                        <a:ea typeface="+mn-ea"/>
                        <a:cs typeface="+mn-cs"/>
                      </a:endParaRPr>
                    </a:p>
                  </a:txBody>
                  <a:tcPr/>
                </a:tc>
                <a:tc>
                  <a:txBody>
                    <a:bodyPr/>
                    <a:lstStyle/>
                    <a:p>
                      <a:pPr marL="0" algn="l" defTabSz="914400" rtl="0" eaLnBrk="1" latinLnBrk="0" hangingPunct="1"/>
                      <a:r>
                        <a:rPr lang="en-US" sz="1400" b="1" kern="1200" dirty="0">
                          <a:solidFill>
                            <a:schemeClr val="lt1"/>
                          </a:solidFill>
                          <a:latin typeface="+mn-lt"/>
                          <a:ea typeface="+mn-ea"/>
                          <a:cs typeface="+mn-cs"/>
                        </a:rPr>
                        <a:t>medium</a:t>
                      </a:r>
                      <a:endParaRPr lang="en-IN" sz="1400" b="1" kern="1200" dirty="0">
                        <a:solidFill>
                          <a:schemeClr val="lt1"/>
                        </a:solidFill>
                        <a:latin typeface="+mn-lt"/>
                        <a:ea typeface="+mn-ea"/>
                        <a:cs typeface="+mn-cs"/>
                      </a:endParaRPr>
                    </a:p>
                  </a:txBody>
                  <a:tcPr/>
                </a:tc>
                <a:tc>
                  <a:txBody>
                    <a:bodyPr/>
                    <a:lstStyle/>
                    <a:p>
                      <a:r>
                        <a:rPr lang="en-US" sz="1400" dirty="0"/>
                        <a:t>yes</a:t>
                      </a:r>
                      <a:endParaRPr lang="en-IN" sz="1400" dirty="0"/>
                    </a:p>
                  </a:txBody>
                  <a:tcPr/>
                </a:tc>
                <a:tc>
                  <a:txBody>
                    <a:bodyPr/>
                    <a:lstStyle/>
                    <a:p>
                      <a:r>
                        <a:rPr lang="en-US" sz="1400" dirty="0"/>
                        <a:t>fair</a:t>
                      </a:r>
                      <a:endParaRPr lang="en-IN" sz="1400" dirty="0"/>
                    </a:p>
                  </a:txBody>
                  <a:tcPr/>
                </a:tc>
                <a:tc>
                  <a:txBody>
                    <a:bodyPr/>
                    <a:lstStyle/>
                    <a:p>
                      <a:r>
                        <a:rPr lang="en-US" sz="1400" dirty="0"/>
                        <a:t>?</a:t>
                      </a:r>
                      <a:endParaRPr lang="en-IN" sz="1400"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5427260" y="357503"/>
            <a:ext cx="5213445" cy="400110"/>
          </a:xfrm>
          <a:prstGeom prst="rect">
            <a:avLst/>
          </a:prstGeom>
          <a:noFill/>
        </p:spPr>
        <p:txBody>
          <a:bodyPr wrap="square" rtlCol="0">
            <a:spAutoFit/>
          </a:bodyPr>
          <a:lstStyle/>
          <a:p>
            <a:r>
              <a:rPr lang="en-US" sz="2000" dirty="0">
                <a:solidFill>
                  <a:srgbClr val="C00000"/>
                </a:solidFill>
              </a:rPr>
              <a:t>Here all features are discrete</a:t>
            </a:r>
            <a:endParaRPr lang="en-IN" sz="2000" dirty="0">
              <a:solidFill>
                <a:srgbClr val="C00000"/>
              </a:solidFill>
            </a:endParaRPr>
          </a:p>
        </p:txBody>
      </p:sp>
    </p:spTree>
    <p:extLst>
      <p:ext uri="{BB962C8B-B14F-4D97-AF65-F5344CB8AC3E}">
        <p14:creationId xmlns:p14="http://schemas.microsoft.com/office/powerpoint/2010/main" val="307147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65988" y="228596"/>
            <a:ext cx="11811712"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110000"/>
              </a:lnSpc>
            </a:pPr>
            <a:r>
              <a:rPr lang="en-US" altLang="zh-TW" u="sng" dirty="0">
                <a:solidFill>
                  <a:srgbClr val="0B5ED7"/>
                </a:solidFill>
                <a:ea typeface="新細明體" charset="-120"/>
              </a:rPr>
              <a:t>Class prior probabilities </a:t>
            </a:r>
            <a:r>
              <a:rPr lang="en-US" altLang="zh-TW" dirty="0">
                <a:solidFill>
                  <a:srgbClr val="0B5ED7"/>
                </a:solidFill>
                <a:ea typeface="新細明體" charset="-120"/>
              </a:rPr>
              <a:t>P(C</a:t>
            </a:r>
            <a:r>
              <a:rPr lang="en-US" altLang="zh-TW" baseline="-25000" dirty="0">
                <a:solidFill>
                  <a:srgbClr val="0B5ED7"/>
                </a:solidFill>
                <a:ea typeface="新細明體" charset="-120"/>
              </a:rPr>
              <a:t>i</a:t>
            </a:r>
            <a:r>
              <a:rPr lang="en-US" altLang="zh-TW" dirty="0">
                <a:solidFill>
                  <a:srgbClr val="0B5ED7"/>
                </a:solidFill>
                <a:ea typeface="新細明體" charset="-120"/>
              </a:rPr>
              <a:t>):</a:t>
            </a:r>
          </a:p>
          <a:p>
            <a:pPr>
              <a:lnSpc>
                <a:spcPct val="80000"/>
              </a:lnSpc>
            </a:pPr>
            <a:endParaRPr lang="en-US" altLang="zh-TW" dirty="0">
              <a:solidFill>
                <a:srgbClr val="0B5ED7"/>
              </a:solidFill>
              <a:ea typeface="新細明體" charset="-120"/>
            </a:endParaRPr>
          </a:p>
          <a:p>
            <a:pPr>
              <a:lnSpc>
                <a:spcPct val="80000"/>
              </a:lnSpc>
            </a:pPr>
            <a:r>
              <a:rPr lang="en-US" altLang="zh-TW" dirty="0">
                <a:solidFill>
                  <a:srgbClr val="0B5ED7"/>
                </a:solidFill>
                <a:ea typeface="新細明體" charset="-120"/>
              </a:rPr>
              <a:t>P(</a:t>
            </a:r>
            <a:r>
              <a:rPr lang="en-US" altLang="zh-TW" dirty="0" err="1">
                <a:solidFill>
                  <a:srgbClr val="0B5ED7"/>
                </a:solidFill>
                <a:ea typeface="新細明體" charset="-120"/>
              </a:rPr>
              <a:t>buys_computer</a:t>
            </a:r>
            <a:r>
              <a:rPr lang="en-US" altLang="zh-TW" dirty="0">
                <a:solidFill>
                  <a:srgbClr val="0B5ED7"/>
                </a:solidFill>
                <a:ea typeface="新細明體" charset="-120"/>
              </a:rPr>
              <a:t> = “yes”)  = 9/14 = 0.643			P(</a:t>
            </a:r>
            <a:r>
              <a:rPr lang="en-US" altLang="zh-TW" dirty="0" err="1">
                <a:solidFill>
                  <a:srgbClr val="0B5ED7"/>
                </a:solidFill>
                <a:ea typeface="新細明體" charset="-120"/>
              </a:rPr>
              <a:t>buys_computer</a:t>
            </a:r>
            <a:r>
              <a:rPr lang="en-US" altLang="zh-TW" dirty="0">
                <a:solidFill>
                  <a:srgbClr val="0B5ED7"/>
                </a:solidFill>
                <a:ea typeface="新細明體" charset="-120"/>
              </a:rPr>
              <a:t> = “no”) = 5/14= 0.357</a:t>
            </a:r>
          </a:p>
        </p:txBody>
      </p:sp>
      <p:sp>
        <p:nvSpPr>
          <p:cNvPr id="7" name="Rectangle 6"/>
          <p:cNvSpPr/>
          <p:nvPr/>
        </p:nvSpPr>
        <p:spPr>
          <a:xfrm>
            <a:off x="265988" y="1164811"/>
            <a:ext cx="11373562" cy="686470"/>
          </a:xfrm>
          <a:prstGeom prst="rect">
            <a:avLst/>
          </a:prstGeom>
        </p:spPr>
        <p:txBody>
          <a:bodyPr wrap="square">
            <a:spAutoFit/>
          </a:bodyPr>
          <a:lstStyle/>
          <a:p>
            <a:pPr>
              <a:lnSpc>
                <a:spcPct val="110000"/>
              </a:lnSpc>
            </a:pPr>
            <a:r>
              <a:rPr lang="en-US" altLang="zh-TW" b="1" dirty="0">
                <a:solidFill>
                  <a:srgbClr val="00B050"/>
                </a:solidFill>
                <a:ea typeface="新細明體" charset="-120"/>
              </a:rPr>
              <a:t>Test Data instance : X = (age &lt;=30, Income = medium, Student = yes, </a:t>
            </a:r>
            <a:r>
              <a:rPr lang="en-US" altLang="zh-TW" b="1" dirty="0" err="1">
                <a:solidFill>
                  <a:srgbClr val="00B050"/>
                </a:solidFill>
                <a:ea typeface="新細明體" charset="-120"/>
              </a:rPr>
              <a:t>Credit_rating</a:t>
            </a:r>
            <a:r>
              <a:rPr lang="en-US" altLang="zh-TW" b="1" dirty="0">
                <a:solidFill>
                  <a:srgbClr val="00B050"/>
                </a:solidFill>
                <a:ea typeface="新細明體" charset="-120"/>
              </a:rPr>
              <a:t> = fair)</a:t>
            </a:r>
          </a:p>
          <a:p>
            <a:pPr>
              <a:lnSpc>
                <a:spcPct val="110000"/>
              </a:lnSpc>
            </a:pPr>
            <a:r>
              <a:rPr lang="en-US" altLang="zh-TW" b="1" dirty="0">
                <a:solidFill>
                  <a:srgbClr val="00B050"/>
                </a:solidFill>
                <a:ea typeface="新細明體" charset="-120"/>
              </a:rPr>
              <a:t>Only calculate P(</a:t>
            </a:r>
            <a:r>
              <a:rPr lang="en-US" altLang="zh-TW" b="1" dirty="0" err="1">
                <a:solidFill>
                  <a:srgbClr val="00B050"/>
                </a:solidFill>
                <a:ea typeface="新細明體" charset="-120"/>
              </a:rPr>
              <a:t>X|Ci</a:t>
            </a:r>
            <a:r>
              <a:rPr lang="en-US" altLang="zh-TW" b="1" dirty="0">
                <a:solidFill>
                  <a:srgbClr val="00B050"/>
                </a:solidFill>
                <a:ea typeface="新細明體" charset="-120"/>
              </a:rPr>
              <a:t>) for above mentioned criteria</a:t>
            </a:r>
          </a:p>
        </p:txBody>
      </p:sp>
      <p:sp>
        <p:nvSpPr>
          <p:cNvPr id="8" name="Content Placeholder 2"/>
          <p:cNvSpPr>
            <a:spLocks noGrp="1"/>
          </p:cNvSpPr>
          <p:nvPr>
            <p:ph idx="1"/>
          </p:nvPr>
        </p:nvSpPr>
        <p:spPr>
          <a:xfrm>
            <a:off x="190499" y="1947266"/>
            <a:ext cx="8086725" cy="4610326"/>
          </a:xfrm>
        </p:spPr>
        <p:txBody>
          <a:bodyPr>
            <a:noAutofit/>
          </a:bodyPr>
          <a:lstStyle/>
          <a:p>
            <a:pPr marL="0" indent="0">
              <a:lnSpc>
                <a:spcPct val="150000"/>
              </a:lnSpc>
              <a:buNone/>
            </a:pPr>
            <a:r>
              <a:rPr lang="en-US" altLang="zh-TW" sz="2000" dirty="0">
                <a:solidFill>
                  <a:srgbClr val="0B5ED7"/>
                </a:solidFill>
                <a:ea typeface="新細明體" charset="-120"/>
              </a:rPr>
              <a:t> </a:t>
            </a:r>
            <a:r>
              <a:rPr lang="en-US" altLang="zh-TW" sz="2000" u="sng" dirty="0">
                <a:solidFill>
                  <a:srgbClr val="0B5ED7"/>
                </a:solidFill>
                <a:ea typeface="新細明體" charset="-120"/>
              </a:rPr>
              <a:t>Class conditional probabilities </a:t>
            </a:r>
            <a:r>
              <a:rPr lang="en-US" altLang="zh-TW" sz="2000" dirty="0">
                <a:solidFill>
                  <a:srgbClr val="0B5ED7"/>
                </a:solidFill>
                <a:ea typeface="新細明體" charset="-120"/>
              </a:rPr>
              <a:t>P(</a:t>
            </a:r>
            <a:r>
              <a:rPr lang="en-US" altLang="zh-TW" sz="2000" dirty="0" err="1">
                <a:solidFill>
                  <a:srgbClr val="0B5ED7"/>
                </a:solidFill>
                <a:ea typeface="新細明體" charset="-120"/>
              </a:rPr>
              <a:t>X|C</a:t>
            </a:r>
            <a:r>
              <a:rPr lang="en-US" altLang="zh-TW" sz="2000" baseline="-25000" dirty="0" err="1">
                <a:solidFill>
                  <a:srgbClr val="0B5ED7"/>
                </a:solidFill>
                <a:ea typeface="新細明體" charset="-120"/>
              </a:rPr>
              <a:t>i</a:t>
            </a:r>
            <a:r>
              <a:rPr lang="en-US" altLang="zh-TW" sz="2000" dirty="0">
                <a:solidFill>
                  <a:srgbClr val="0B5ED7"/>
                </a:solidFill>
                <a:ea typeface="新細明體" charset="-120"/>
              </a:rPr>
              <a:t>):</a:t>
            </a:r>
          </a:p>
          <a:p>
            <a:pPr marL="0" indent="0">
              <a:lnSpc>
                <a:spcPct val="150000"/>
              </a:lnSpc>
              <a:buNone/>
            </a:pPr>
            <a:r>
              <a:rPr lang="en-US" altLang="zh-TW" sz="2000" dirty="0">
                <a:solidFill>
                  <a:srgbClr val="0B5ED7"/>
                </a:solidFill>
                <a:ea typeface="新細明體" charset="-120"/>
              </a:rPr>
              <a:t>P(age = “&lt;=30”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“yes”)  = </a:t>
            </a:r>
            <a:r>
              <a:rPr lang="en-US" altLang="zh-TW" sz="2000" b="1" dirty="0">
                <a:solidFill>
                  <a:srgbClr val="0B5ED7"/>
                </a:solidFill>
                <a:ea typeface="新細明體" charset="-120"/>
              </a:rPr>
              <a:t>2/9</a:t>
            </a:r>
            <a:r>
              <a:rPr lang="en-US" altLang="zh-TW" sz="2000" dirty="0">
                <a:solidFill>
                  <a:srgbClr val="0B5ED7"/>
                </a:solidFill>
                <a:ea typeface="新細明體" charset="-120"/>
              </a:rPr>
              <a:t> = 0.222</a:t>
            </a:r>
          </a:p>
          <a:p>
            <a:pPr>
              <a:lnSpc>
                <a:spcPct val="80000"/>
              </a:lnSpc>
              <a:buFont typeface="Wingdings" pitchFamily="2" charset="2"/>
              <a:buNone/>
            </a:pPr>
            <a:r>
              <a:rPr lang="en-US" altLang="zh-TW" sz="2000" dirty="0">
                <a:solidFill>
                  <a:srgbClr val="0B5ED7"/>
                </a:solidFill>
                <a:ea typeface="新細明體" charset="-120"/>
              </a:rPr>
              <a:t>P(age = “&lt;= 30”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“no”) = </a:t>
            </a:r>
            <a:r>
              <a:rPr lang="en-US" altLang="zh-TW" sz="2000" b="1" dirty="0">
                <a:solidFill>
                  <a:srgbClr val="0B5ED7"/>
                </a:solidFill>
                <a:ea typeface="新細明體" charset="-120"/>
              </a:rPr>
              <a:t>3/5</a:t>
            </a:r>
            <a:r>
              <a:rPr lang="en-US" altLang="zh-TW" sz="2000" dirty="0">
                <a:solidFill>
                  <a:srgbClr val="0B5ED7"/>
                </a:solidFill>
                <a:ea typeface="新細明體" charset="-120"/>
              </a:rPr>
              <a:t> = 0.6</a:t>
            </a:r>
          </a:p>
          <a:p>
            <a:pPr>
              <a:lnSpc>
                <a:spcPct val="80000"/>
              </a:lnSpc>
              <a:buFont typeface="Wingdings" pitchFamily="2" charset="2"/>
              <a:buNone/>
            </a:pPr>
            <a:endParaRPr lang="en-US" altLang="zh-TW" sz="2000" dirty="0">
              <a:solidFill>
                <a:srgbClr val="0B5ED7"/>
              </a:solidFill>
              <a:ea typeface="新細明體" charset="-120"/>
            </a:endParaRPr>
          </a:p>
          <a:p>
            <a:pPr>
              <a:lnSpc>
                <a:spcPct val="80000"/>
              </a:lnSpc>
              <a:buFont typeface="Wingdings" pitchFamily="2" charset="2"/>
              <a:buNone/>
            </a:pPr>
            <a:r>
              <a:rPr lang="en-US" altLang="zh-TW" sz="2000" dirty="0">
                <a:solidFill>
                  <a:srgbClr val="0B5ED7"/>
                </a:solidFill>
                <a:ea typeface="新細明體" charset="-120"/>
              </a:rPr>
              <a:t>P(income = “medium”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“yes”) = </a:t>
            </a:r>
            <a:r>
              <a:rPr lang="en-US" altLang="zh-TW" sz="2000" b="1" dirty="0">
                <a:solidFill>
                  <a:srgbClr val="0B5ED7"/>
                </a:solidFill>
                <a:ea typeface="新細明體" charset="-120"/>
              </a:rPr>
              <a:t>4/9</a:t>
            </a:r>
            <a:r>
              <a:rPr lang="en-US" altLang="zh-TW" sz="2000" dirty="0">
                <a:solidFill>
                  <a:srgbClr val="0B5ED7"/>
                </a:solidFill>
                <a:ea typeface="新細明體" charset="-120"/>
              </a:rPr>
              <a:t> = 0.444</a:t>
            </a:r>
          </a:p>
          <a:p>
            <a:pPr>
              <a:lnSpc>
                <a:spcPct val="80000"/>
              </a:lnSpc>
              <a:buFont typeface="Wingdings" pitchFamily="2" charset="2"/>
              <a:buNone/>
            </a:pPr>
            <a:r>
              <a:rPr lang="en-US" altLang="zh-TW" sz="2000" dirty="0">
                <a:solidFill>
                  <a:srgbClr val="0B5ED7"/>
                </a:solidFill>
                <a:ea typeface="新細明體" charset="-120"/>
              </a:rPr>
              <a:t>P(income = “medium”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“no”) = </a:t>
            </a:r>
            <a:r>
              <a:rPr lang="en-US" altLang="zh-TW" sz="2000" b="1" dirty="0">
                <a:solidFill>
                  <a:srgbClr val="0B5ED7"/>
                </a:solidFill>
                <a:ea typeface="新細明體" charset="-120"/>
              </a:rPr>
              <a:t>2/5</a:t>
            </a:r>
            <a:r>
              <a:rPr lang="en-US" altLang="zh-TW" sz="2000" dirty="0">
                <a:solidFill>
                  <a:srgbClr val="0B5ED7"/>
                </a:solidFill>
                <a:ea typeface="新細明體" charset="-120"/>
              </a:rPr>
              <a:t> = 0.4</a:t>
            </a:r>
          </a:p>
          <a:p>
            <a:pPr>
              <a:lnSpc>
                <a:spcPct val="80000"/>
              </a:lnSpc>
              <a:buFont typeface="Wingdings" pitchFamily="2" charset="2"/>
              <a:buNone/>
            </a:pPr>
            <a:endParaRPr lang="en-US" altLang="zh-TW" sz="2000" dirty="0">
              <a:solidFill>
                <a:srgbClr val="0B5ED7"/>
              </a:solidFill>
              <a:ea typeface="新細明體" charset="-120"/>
            </a:endParaRPr>
          </a:p>
          <a:p>
            <a:pPr>
              <a:lnSpc>
                <a:spcPct val="80000"/>
              </a:lnSpc>
              <a:buFont typeface="Wingdings" pitchFamily="2" charset="2"/>
              <a:buNone/>
            </a:pPr>
            <a:r>
              <a:rPr lang="en-US" altLang="zh-TW" sz="2000" dirty="0">
                <a:solidFill>
                  <a:srgbClr val="0B5ED7"/>
                </a:solidFill>
                <a:ea typeface="新細明體" charset="-120"/>
              </a:rPr>
              <a:t>P(student = “yes”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“yes) = </a:t>
            </a:r>
            <a:r>
              <a:rPr lang="en-US" altLang="zh-TW" sz="2000" b="1" dirty="0">
                <a:solidFill>
                  <a:srgbClr val="0B5ED7"/>
                </a:solidFill>
                <a:ea typeface="新細明體" charset="-120"/>
              </a:rPr>
              <a:t>6/9</a:t>
            </a:r>
            <a:r>
              <a:rPr lang="en-US" altLang="zh-TW" sz="2000" dirty="0">
                <a:solidFill>
                  <a:srgbClr val="0B5ED7"/>
                </a:solidFill>
                <a:ea typeface="新細明體" charset="-120"/>
              </a:rPr>
              <a:t> = 0.667</a:t>
            </a:r>
          </a:p>
          <a:p>
            <a:pPr>
              <a:lnSpc>
                <a:spcPct val="80000"/>
              </a:lnSpc>
              <a:buFont typeface="Wingdings" pitchFamily="2" charset="2"/>
              <a:buNone/>
            </a:pPr>
            <a:r>
              <a:rPr lang="en-US" altLang="zh-TW" sz="2000" dirty="0">
                <a:solidFill>
                  <a:srgbClr val="0B5ED7"/>
                </a:solidFill>
                <a:ea typeface="新細明體" charset="-120"/>
              </a:rPr>
              <a:t>P(student = “yes”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“no”) = </a:t>
            </a:r>
            <a:r>
              <a:rPr lang="en-US" altLang="zh-TW" sz="2000" b="1" dirty="0">
                <a:solidFill>
                  <a:srgbClr val="0B5ED7"/>
                </a:solidFill>
                <a:ea typeface="新細明體" charset="-120"/>
              </a:rPr>
              <a:t>1/5</a:t>
            </a:r>
            <a:r>
              <a:rPr lang="en-US" altLang="zh-TW" sz="2000" dirty="0">
                <a:solidFill>
                  <a:srgbClr val="0B5ED7"/>
                </a:solidFill>
                <a:ea typeface="新細明體" charset="-120"/>
              </a:rPr>
              <a:t> = 0.2</a:t>
            </a:r>
          </a:p>
          <a:p>
            <a:pPr>
              <a:lnSpc>
                <a:spcPct val="80000"/>
              </a:lnSpc>
              <a:buFont typeface="Wingdings" pitchFamily="2" charset="2"/>
              <a:buNone/>
            </a:pPr>
            <a:endParaRPr lang="en-US" altLang="zh-TW" sz="2000" dirty="0">
              <a:solidFill>
                <a:srgbClr val="0B5ED7"/>
              </a:solidFill>
              <a:ea typeface="新細明體" charset="-120"/>
            </a:endParaRPr>
          </a:p>
          <a:p>
            <a:pPr>
              <a:lnSpc>
                <a:spcPct val="80000"/>
              </a:lnSpc>
              <a:buFont typeface="Wingdings" pitchFamily="2" charset="2"/>
              <a:buNone/>
            </a:pPr>
            <a:r>
              <a:rPr lang="en-US" altLang="zh-TW" sz="2000" dirty="0">
                <a:solidFill>
                  <a:srgbClr val="0B5ED7"/>
                </a:solidFill>
                <a:ea typeface="新細明體" charset="-120"/>
              </a:rPr>
              <a:t>P(</a:t>
            </a:r>
            <a:r>
              <a:rPr lang="en-US" altLang="zh-TW" sz="2000" dirty="0" err="1">
                <a:solidFill>
                  <a:srgbClr val="0B5ED7"/>
                </a:solidFill>
                <a:ea typeface="新細明體" charset="-120"/>
              </a:rPr>
              <a:t>credit_rating</a:t>
            </a:r>
            <a:r>
              <a:rPr lang="en-US" altLang="zh-TW" sz="2000" dirty="0">
                <a:solidFill>
                  <a:srgbClr val="0B5ED7"/>
                </a:solidFill>
                <a:ea typeface="新細明體" charset="-120"/>
              </a:rPr>
              <a:t> = “fair”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“yes”) = </a:t>
            </a:r>
            <a:r>
              <a:rPr lang="en-US" altLang="zh-TW" sz="2000" b="1" dirty="0">
                <a:solidFill>
                  <a:srgbClr val="0B5ED7"/>
                </a:solidFill>
                <a:ea typeface="新細明體" charset="-120"/>
              </a:rPr>
              <a:t>6/9 </a:t>
            </a:r>
            <a:r>
              <a:rPr lang="en-US" altLang="zh-TW" sz="2000" dirty="0">
                <a:solidFill>
                  <a:srgbClr val="0B5ED7"/>
                </a:solidFill>
                <a:ea typeface="新細明體" charset="-120"/>
              </a:rPr>
              <a:t>= 0.667</a:t>
            </a:r>
          </a:p>
          <a:p>
            <a:pPr>
              <a:lnSpc>
                <a:spcPct val="80000"/>
              </a:lnSpc>
              <a:buFont typeface="Wingdings" pitchFamily="2" charset="2"/>
              <a:buNone/>
            </a:pPr>
            <a:r>
              <a:rPr lang="en-US" altLang="zh-TW" sz="2000" dirty="0">
                <a:solidFill>
                  <a:srgbClr val="0B5ED7"/>
                </a:solidFill>
                <a:ea typeface="新細明體" charset="-120"/>
              </a:rPr>
              <a:t>P(</a:t>
            </a:r>
            <a:r>
              <a:rPr lang="en-US" altLang="zh-TW" sz="2000" dirty="0" err="1">
                <a:solidFill>
                  <a:srgbClr val="0B5ED7"/>
                </a:solidFill>
                <a:ea typeface="新細明體" charset="-120"/>
              </a:rPr>
              <a:t>credit_rating</a:t>
            </a:r>
            <a:r>
              <a:rPr lang="en-US" altLang="zh-TW" sz="2000" dirty="0">
                <a:solidFill>
                  <a:srgbClr val="0B5ED7"/>
                </a:solidFill>
                <a:ea typeface="新細明體" charset="-120"/>
              </a:rPr>
              <a:t> = “fair”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“no”) = </a:t>
            </a:r>
            <a:r>
              <a:rPr lang="en-US" altLang="zh-TW" sz="2000" b="1" dirty="0">
                <a:solidFill>
                  <a:srgbClr val="0B5ED7"/>
                </a:solidFill>
                <a:ea typeface="新細明體" charset="-120"/>
              </a:rPr>
              <a:t>2/5</a:t>
            </a:r>
            <a:r>
              <a:rPr lang="en-US" altLang="zh-TW" sz="2000" dirty="0">
                <a:solidFill>
                  <a:srgbClr val="0B5ED7"/>
                </a:solidFill>
                <a:ea typeface="新細明體" charset="-120"/>
              </a:rPr>
              <a:t> = 0.4</a:t>
            </a:r>
          </a:p>
        </p:txBody>
      </p:sp>
      <p:sp>
        <p:nvSpPr>
          <p:cNvPr id="10" name="Rectangle 3"/>
          <p:cNvSpPr txBox="1">
            <a:spLocks noChangeArrowheads="1"/>
          </p:cNvSpPr>
          <p:nvPr/>
        </p:nvSpPr>
        <p:spPr>
          <a:xfrm>
            <a:off x="8143876" y="2219093"/>
            <a:ext cx="3695699" cy="4434484"/>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80000"/>
              </a:lnSpc>
              <a:buNone/>
            </a:pPr>
            <a:r>
              <a:rPr lang="en-US" altLang="zh-TW" sz="2400" u="sng" dirty="0">
                <a:solidFill>
                  <a:srgbClr val="0B5ED7"/>
                </a:solidFill>
                <a:ea typeface="新細明體" charset="-120"/>
              </a:rPr>
              <a:t>Posterior probabilities </a:t>
            </a:r>
          </a:p>
          <a:p>
            <a:pPr>
              <a:lnSpc>
                <a:spcPct val="80000"/>
              </a:lnSpc>
              <a:buNone/>
            </a:pPr>
            <a:r>
              <a:rPr lang="it-IT" altLang="zh-TW" sz="2400" dirty="0">
                <a:solidFill>
                  <a:srgbClr val="0B5ED7"/>
                </a:solidFill>
                <a:ea typeface="新細明體" charset="-120"/>
              </a:rPr>
              <a:t>P(Ci |X) = P(X|Ci)*P(Ci) :</a:t>
            </a:r>
            <a:endParaRPr lang="en-US" altLang="zh-TW" sz="2200" dirty="0">
              <a:solidFill>
                <a:srgbClr val="0B5ED7"/>
              </a:solidFill>
              <a:ea typeface="新細明體" charset="-120"/>
            </a:endParaRPr>
          </a:p>
          <a:p>
            <a:pPr>
              <a:lnSpc>
                <a:spcPct val="80000"/>
              </a:lnSpc>
              <a:buNone/>
            </a:pPr>
            <a:endParaRPr lang="en-US" altLang="zh-TW" sz="2200" dirty="0">
              <a:solidFill>
                <a:srgbClr val="0B5ED7"/>
              </a:solidFill>
              <a:ea typeface="新細明體" charset="-120"/>
            </a:endParaRPr>
          </a:p>
          <a:p>
            <a:pPr>
              <a:lnSpc>
                <a:spcPct val="80000"/>
              </a:lnSpc>
              <a:buNone/>
            </a:pPr>
            <a:r>
              <a:rPr lang="en-US" altLang="zh-TW" sz="2200" dirty="0">
                <a:solidFill>
                  <a:srgbClr val="0B5ED7"/>
                </a:solidFill>
                <a:ea typeface="新細明體" charset="-120"/>
              </a:rPr>
              <a:t>P(</a:t>
            </a:r>
            <a:r>
              <a:rPr lang="en-US" altLang="zh-TW" sz="2200" dirty="0" err="1">
                <a:solidFill>
                  <a:srgbClr val="0B5ED7"/>
                </a:solidFill>
                <a:ea typeface="新細明體" charset="-120"/>
              </a:rPr>
              <a:t>X|buys_computer</a:t>
            </a:r>
            <a:r>
              <a:rPr lang="en-US" altLang="zh-TW" sz="2200" dirty="0">
                <a:solidFill>
                  <a:srgbClr val="0B5ED7"/>
                </a:solidFill>
                <a:ea typeface="新細明體" charset="-120"/>
              </a:rPr>
              <a:t> = “yes”) * P(</a:t>
            </a:r>
            <a:r>
              <a:rPr lang="en-US" altLang="zh-TW" sz="2200" dirty="0" err="1">
                <a:solidFill>
                  <a:srgbClr val="0B5ED7"/>
                </a:solidFill>
                <a:ea typeface="新細明體" charset="-120"/>
              </a:rPr>
              <a:t>buys_computer</a:t>
            </a:r>
            <a:r>
              <a:rPr lang="en-US" altLang="zh-TW" sz="2200" dirty="0">
                <a:solidFill>
                  <a:srgbClr val="0B5ED7"/>
                </a:solidFill>
                <a:ea typeface="新細明體" charset="-120"/>
              </a:rPr>
              <a:t> = “yes”) </a:t>
            </a:r>
          </a:p>
          <a:p>
            <a:pPr>
              <a:lnSpc>
                <a:spcPct val="80000"/>
              </a:lnSpc>
              <a:buNone/>
            </a:pPr>
            <a:r>
              <a:rPr lang="en-US" altLang="zh-TW" sz="2200" dirty="0">
                <a:solidFill>
                  <a:srgbClr val="0B5ED7"/>
                </a:solidFill>
                <a:ea typeface="新細明體" charset="-120"/>
              </a:rPr>
              <a:t>=  </a:t>
            </a:r>
            <a:r>
              <a:rPr lang="en-US" altLang="zh-TW" sz="2200" dirty="0">
                <a:solidFill>
                  <a:srgbClr val="00B050"/>
                </a:solidFill>
                <a:ea typeface="新細明體" charset="-120"/>
              </a:rPr>
              <a:t>0.222 x 0.444 x 0.667 x 0.667 </a:t>
            </a:r>
            <a:r>
              <a:rPr lang="en-US" altLang="zh-TW" sz="2200" dirty="0">
                <a:solidFill>
                  <a:srgbClr val="0B5ED7"/>
                </a:solidFill>
                <a:ea typeface="新細明體" charset="-120"/>
              </a:rPr>
              <a:t>x</a:t>
            </a:r>
            <a:r>
              <a:rPr lang="en-US" altLang="zh-TW" sz="2200" dirty="0">
                <a:solidFill>
                  <a:srgbClr val="00B050"/>
                </a:solidFill>
                <a:ea typeface="新細明體" charset="-120"/>
              </a:rPr>
              <a:t> </a:t>
            </a:r>
            <a:r>
              <a:rPr lang="en-US" altLang="zh-TW" sz="2200" dirty="0">
                <a:solidFill>
                  <a:srgbClr val="0B5ED7"/>
                </a:solidFill>
                <a:ea typeface="新細明體" charset="-120"/>
              </a:rPr>
              <a:t>0.643</a:t>
            </a:r>
            <a:r>
              <a:rPr lang="en-US" altLang="zh-TW" sz="2400" dirty="0">
                <a:solidFill>
                  <a:srgbClr val="0B5ED7"/>
                </a:solidFill>
                <a:ea typeface="新細明體" charset="-120"/>
              </a:rPr>
              <a:t> </a:t>
            </a:r>
            <a:r>
              <a:rPr lang="en-US" altLang="zh-TW" sz="2200" dirty="0">
                <a:solidFill>
                  <a:srgbClr val="00B050"/>
                </a:solidFill>
                <a:ea typeface="新細明體" charset="-120"/>
              </a:rPr>
              <a:t> </a:t>
            </a:r>
            <a:r>
              <a:rPr lang="en-US" altLang="zh-TW" sz="2200" b="1" dirty="0">
                <a:solidFill>
                  <a:srgbClr val="0B5ED7"/>
                </a:solidFill>
                <a:ea typeface="新細明體" charset="-120"/>
              </a:rPr>
              <a:t>=  </a:t>
            </a:r>
            <a:r>
              <a:rPr lang="en-US" altLang="zh-TW" sz="2200" b="1" dirty="0">
                <a:solidFill>
                  <a:srgbClr val="FF0000"/>
                </a:solidFill>
                <a:ea typeface="新細明體" charset="-120"/>
              </a:rPr>
              <a:t>0.028</a:t>
            </a:r>
          </a:p>
          <a:p>
            <a:pPr>
              <a:lnSpc>
                <a:spcPct val="80000"/>
              </a:lnSpc>
              <a:buFont typeface="Wingdings" pitchFamily="2" charset="2"/>
              <a:buNone/>
            </a:pPr>
            <a:endParaRPr lang="en-US" altLang="zh-TW" sz="2200" dirty="0">
              <a:solidFill>
                <a:srgbClr val="0B5ED7"/>
              </a:solidFill>
              <a:ea typeface="新細明體" charset="-120"/>
            </a:endParaRPr>
          </a:p>
          <a:p>
            <a:pPr>
              <a:lnSpc>
                <a:spcPct val="80000"/>
              </a:lnSpc>
              <a:buNone/>
            </a:pPr>
            <a:r>
              <a:rPr lang="en-US" altLang="zh-TW" sz="2200" dirty="0">
                <a:solidFill>
                  <a:srgbClr val="0B5ED7"/>
                </a:solidFill>
                <a:ea typeface="新細明體" charset="-120"/>
              </a:rPr>
              <a:t>P(</a:t>
            </a:r>
            <a:r>
              <a:rPr lang="en-US" altLang="zh-TW" sz="2200" dirty="0" err="1">
                <a:solidFill>
                  <a:srgbClr val="0B5ED7"/>
                </a:solidFill>
                <a:ea typeface="新細明體" charset="-120"/>
              </a:rPr>
              <a:t>X|buys_computer</a:t>
            </a:r>
            <a:r>
              <a:rPr lang="en-US" altLang="zh-TW" sz="2200" dirty="0">
                <a:solidFill>
                  <a:srgbClr val="0B5ED7"/>
                </a:solidFill>
                <a:ea typeface="新細明體" charset="-120"/>
              </a:rPr>
              <a:t> = “no”) * P(</a:t>
            </a:r>
            <a:r>
              <a:rPr lang="en-US" altLang="zh-TW" sz="2200" dirty="0" err="1">
                <a:solidFill>
                  <a:srgbClr val="0B5ED7"/>
                </a:solidFill>
                <a:ea typeface="新細明體" charset="-120"/>
              </a:rPr>
              <a:t>buys_computer</a:t>
            </a:r>
            <a:r>
              <a:rPr lang="en-US" altLang="zh-TW" sz="2200" dirty="0">
                <a:solidFill>
                  <a:srgbClr val="0B5ED7"/>
                </a:solidFill>
                <a:ea typeface="新細明體" charset="-120"/>
              </a:rPr>
              <a:t> = “no”) </a:t>
            </a:r>
          </a:p>
          <a:p>
            <a:pPr>
              <a:lnSpc>
                <a:spcPct val="80000"/>
              </a:lnSpc>
              <a:buNone/>
            </a:pPr>
            <a:r>
              <a:rPr lang="en-US" altLang="zh-TW" sz="2200" dirty="0">
                <a:solidFill>
                  <a:srgbClr val="0B5ED7"/>
                </a:solidFill>
                <a:ea typeface="新細明體" charset="-120"/>
              </a:rPr>
              <a:t>= </a:t>
            </a:r>
            <a:r>
              <a:rPr lang="en-US" altLang="zh-TW" sz="2200" dirty="0">
                <a:solidFill>
                  <a:srgbClr val="00B050"/>
                </a:solidFill>
                <a:ea typeface="新細明體" charset="-120"/>
              </a:rPr>
              <a:t>0.6 x 0.4 x 0.2 x 0.4  </a:t>
            </a:r>
            <a:r>
              <a:rPr lang="en-US" altLang="zh-TW" sz="2200" dirty="0">
                <a:solidFill>
                  <a:srgbClr val="0B5ED7"/>
                </a:solidFill>
                <a:ea typeface="新細明體" charset="-120"/>
              </a:rPr>
              <a:t>x 0.357 =  </a:t>
            </a:r>
            <a:r>
              <a:rPr lang="en-US" altLang="zh-TW" sz="2200" b="1" dirty="0">
                <a:solidFill>
                  <a:srgbClr val="FF0000"/>
                </a:solidFill>
                <a:ea typeface="新細明體" charset="-120"/>
              </a:rPr>
              <a:t>0.007</a:t>
            </a:r>
          </a:p>
          <a:p>
            <a:pPr>
              <a:lnSpc>
                <a:spcPct val="80000"/>
              </a:lnSpc>
              <a:buFont typeface="Wingdings" pitchFamily="2" charset="2"/>
              <a:buNone/>
            </a:pPr>
            <a:endParaRPr lang="en-US" altLang="zh-TW" sz="2200" b="1" dirty="0">
              <a:solidFill>
                <a:srgbClr val="0B5ED7"/>
              </a:solidFill>
              <a:ea typeface="新細明體" charset="-120"/>
            </a:endParaRPr>
          </a:p>
          <a:p>
            <a:pPr>
              <a:lnSpc>
                <a:spcPct val="80000"/>
              </a:lnSpc>
              <a:buFont typeface="Wingdings" pitchFamily="2" charset="2"/>
              <a:buNone/>
            </a:pPr>
            <a:r>
              <a:rPr lang="en-US" altLang="zh-TW" sz="2200" b="1" dirty="0">
                <a:solidFill>
                  <a:srgbClr val="0B5ED7"/>
                </a:solidFill>
                <a:ea typeface="新細明體" charset="-120"/>
              </a:rPr>
              <a:t>Therefore,  X belongs to class (“</a:t>
            </a:r>
            <a:r>
              <a:rPr lang="en-US" altLang="zh-TW" sz="2200" b="1" dirty="0" err="1">
                <a:solidFill>
                  <a:srgbClr val="0B5ED7"/>
                </a:solidFill>
                <a:ea typeface="新細明體" charset="-120"/>
              </a:rPr>
              <a:t>buys_computer</a:t>
            </a:r>
            <a:r>
              <a:rPr lang="en-US" altLang="zh-TW" sz="2200" b="1" dirty="0">
                <a:solidFill>
                  <a:srgbClr val="0B5ED7"/>
                </a:solidFill>
                <a:ea typeface="新細明體" charset="-120"/>
              </a:rPr>
              <a:t> = yes”</a:t>
            </a:r>
            <a:endParaRPr lang="en-US" altLang="zh-TW" sz="2200" b="1" dirty="0">
              <a:ea typeface="新細明體" charset="-120"/>
            </a:endParaRPr>
          </a:p>
        </p:txBody>
      </p:sp>
    </p:spTree>
    <p:extLst>
      <p:ext uri="{BB962C8B-B14F-4D97-AF65-F5344CB8AC3E}">
        <p14:creationId xmlns:p14="http://schemas.microsoft.com/office/powerpoint/2010/main" val="251066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0AE2EF-5CC3-DA7D-D240-BE4272D5B6FD}"/>
              </a:ext>
            </a:extLst>
          </p:cNvPr>
          <p:cNvGraphicFramePr>
            <a:graphicFrameLocks noGrp="1"/>
          </p:cNvGraphicFramePr>
          <p:nvPr/>
        </p:nvGraphicFramePr>
        <p:xfrm>
          <a:off x="2861685" y="1917224"/>
          <a:ext cx="5507578" cy="4351334"/>
        </p:xfrm>
        <a:graphic>
          <a:graphicData uri="http://schemas.openxmlformats.org/drawingml/2006/table">
            <a:tbl>
              <a:tblPr firstRow="1" firstCol="1" bandRow="1">
                <a:tableStyleId>{5C22544A-7EE6-4342-B048-85BDC9FD1C3A}</a:tableStyleId>
              </a:tblPr>
              <a:tblGrid>
                <a:gridCol w="1499879">
                  <a:extLst>
                    <a:ext uri="{9D8B030D-6E8A-4147-A177-3AD203B41FA5}">
                      <a16:colId xmlns:a16="http://schemas.microsoft.com/office/drawing/2014/main" val="122539715"/>
                    </a:ext>
                  </a:extLst>
                </a:gridCol>
                <a:gridCol w="1381605">
                  <a:extLst>
                    <a:ext uri="{9D8B030D-6E8A-4147-A177-3AD203B41FA5}">
                      <a16:colId xmlns:a16="http://schemas.microsoft.com/office/drawing/2014/main" val="3605748231"/>
                    </a:ext>
                  </a:extLst>
                </a:gridCol>
                <a:gridCol w="1381605">
                  <a:extLst>
                    <a:ext uri="{9D8B030D-6E8A-4147-A177-3AD203B41FA5}">
                      <a16:colId xmlns:a16="http://schemas.microsoft.com/office/drawing/2014/main" val="2454481566"/>
                    </a:ext>
                  </a:extLst>
                </a:gridCol>
                <a:gridCol w="1244489">
                  <a:extLst>
                    <a:ext uri="{9D8B030D-6E8A-4147-A177-3AD203B41FA5}">
                      <a16:colId xmlns:a16="http://schemas.microsoft.com/office/drawing/2014/main" val="1326935431"/>
                    </a:ext>
                  </a:extLst>
                </a:gridCol>
              </a:tblGrid>
              <a:tr h="334718">
                <a:tc>
                  <a:txBody>
                    <a:bodyPr/>
                    <a:lstStyle/>
                    <a:p>
                      <a:pPr algn="just"/>
                      <a:r>
                        <a:rPr lang="en-US" sz="1800">
                          <a:effectLst/>
                        </a:rPr>
                        <a:t>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Eye Color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IQ level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Status</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4037143736"/>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Average</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Lazy</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1746460774"/>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Average</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Lazy</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38311364"/>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dirty="0">
                          <a:effectLst/>
                        </a:rPr>
                        <a:t>Average</a:t>
                      </a:r>
                      <a:endParaRPr lang="en-IN" sz="1400" dirty="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dirty="0">
                          <a:effectLst/>
                        </a:rPr>
                        <a:t>Lazy</a:t>
                      </a:r>
                      <a:endParaRPr lang="en-IN" sz="1400" dirty="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3860019531"/>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Lazy</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4180594785"/>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Lazy</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1123224619"/>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3304911124"/>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Excellent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1446554133"/>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Excellent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2848866977"/>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Excellent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407987847"/>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4211870939"/>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Average</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839802433"/>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dirty="0">
                          <a:effectLst/>
                        </a:rPr>
                        <a:t>Diligent</a:t>
                      </a:r>
                      <a:endParaRPr lang="en-IN" sz="1400" dirty="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1625115919"/>
                  </a:ext>
                </a:extLst>
              </a:tr>
            </a:tbl>
          </a:graphicData>
        </a:graphic>
      </p:graphicFrame>
      <p:sp>
        <p:nvSpPr>
          <p:cNvPr id="3" name="Rectangle 1">
            <a:extLst>
              <a:ext uri="{FF2B5EF4-FFF2-40B4-BE49-F238E27FC236}">
                <a16:creationId xmlns:a16="http://schemas.microsoft.com/office/drawing/2014/main" id="{762ACA11-0F4B-878E-8C18-DDD68340D8E6}"/>
              </a:ext>
            </a:extLst>
          </p:cNvPr>
          <p:cNvSpPr>
            <a:spLocks noChangeArrowheads="1"/>
          </p:cNvSpPr>
          <p:nvPr/>
        </p:nvSpPr>
        <p:spPr bwMode="auto">
          <a:xfrm>
            <a:off x="191474" y="228041"/>
            <a:ext cx="108480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ea typeface="Times New Roman" panose="02020603050405020304" pitchFamily="18" charset="0"/>
              </a:rPr>
              <a:t>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Consider the following Employee dataset. In the given dataset </a:t>
            </a:r>
            <a:r>
              <a:rPr kumimoji="0" lang="en-US" altLang="en-US"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Status</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is the target variable and it indicates whether an Employee is Lazy or Diligent.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Using Naïve Bayes Learning predict the class of an instance with the feature values: &lt;</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Weight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Normal,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Eye Color</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Black,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IQ level: Excellent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231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BBA79E-563D-4115-6258-66024EC72C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5126" y="128321"/>
            <a:ext cx="6410324" cy="6630916"/>
          </a:xfrm>
          <a:prstGeom prst="rect">
            <a:avLst/>
          </a:prstGeom>
        </p:spPr>
      </p:pic>
    </p:spTree>
    <p:extLst>
      <p:ext uri="{BB962C8B-B14F-4D97-AF65-F5344CB8AC3E}">
        <p14:creationId xmlns:p14="http://schemas.microsoft.com/office/powerpoint/2010/main" val="25490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121255118"/>
                  </p:ext>
                </p:extLst>
              </p:nvPr>
            </p:nvGraphicFramePr>
            <p:xfrm>
              <a:off x="270541" y="3315137"/>
              <a:ext cx="10546684" cy="3375749"/>
            </p:xfrm>
            <a:graphic>
              <a:graphicData uri="http://schemas.openxmlformats.org/drawingml/2006/table">
                <a:tbl>
                  <a:tblPr firstRow="1" bandRow="1">
                    <a:tableStyleId>{5C22544A-7EE6-4342-B048-85BDC9FD1C3A}</a:tableStyleId>
                  </a:tblPr>
                  <a:tblGrid>
                    <a:gridCol w="1438688">
                      <a:extLst>
                        <a:ext uri="{9D8B030D-6E8A-4147-A177-3AD203B41FA5}">
                          <a16:colId xmlns:a16="http://schemas.microsoft.com/office/drawing/2014/main" val="20000"/>
                        </a:ext>
                      </a:extLst>
                    </a:gridCol>
                    <a:gridCol w="2149022">
                      <a:extLst>
                        <a:ext uri="{9D8B030D-6E8A-4147-A177-3AD203B41FA5}">
                          <a16:colId xmlns:a16="http://schemas.microsoft.com/office/drawing/2014/main" val="20001"/>
                        </a:ext>
                      </a:extLst>
                    </a:gridCol>
                    <a:gridCol w="2305993">
                      <a:extLst>
                        <a:ext uri="{9D8B030D-6E8A-4147-A177-3AD203B41FA5}">
                          <a16:colId xmlns:a16="http://schemas.microsoft.com/office/drawing/2014/main" val="20002"/>
                        </a:ext>
                      </a:extLst>
                    </a:gridCol>
                    <a:gridCol w="2367486">
                      <a:extLst>
                        <a:ext uri="{9D8B030D-6E8A-4147-A177-3AD203B41FA5}">
                          <a16:colId xmlns:a16="http://schemas.microsoft.com/office/drawing/2014/main" val="20003"/>
                        </a:ext>
                      </a:extLst>
                    </a:gridCol>
                    <a:gridCol w="2285495">
                      <a:extLst>
                        <a:ext uri="{9D8B030D-6E8A-4147-A177-3AD203B41FA5}">
                          <a16:colId xmlns:a16="http://schemas.microsoft.com/office/drawing/2014/main" val="20004"/>
                        </a:ext>
                      </a:extLst>
                    </a:gridCol>
                  </a:tblGrid>
                  <a:tr h="290294">
                    <a:tc rowSpan="3">
                      <a:txBody>
                        <a:bodyPr/>
                        <a:lstStyle/>
                        <a:p>
                          <a:r>
                            <a:rPr lang="en-US" sz="2400" dirty="0"/>
                            <a:t>Euclidean Distance of P5(3,7) from </a:t>
                          </a:r>
                        </a:p>
                      </a:txBody>
                      <a:tcPr anchor="ctr"/>
                    </a:tc>
                    <a:tc>
                      <a:txBody>
                        <a:bodyPr/>
                        <a:lstStyle/>
                        <a:p>
                          <a:pPr algn="ctr"/>
                          <a:r>
                            <a:rPr lang="en-US" sz="2400" dirty="0"/>
                            <a:t>P1</a:t>
                          </a:r>
                        </a:p>
                      </a:txBody>
                      <a:tcPr anchor="ctr">
                        <a:solidFill>
                          <a:srgbClr val="71905D"/>
                        </a:solidFill>
                      </a:tcPr>
                    </a:tc>
                    <a:tc>
                      <a:txBody>
                        <a:bodyPr/>
                        <a:lstStyle/>
                        <a:p>
                          <a:pPr algn="ctr"/>
                          <a:r>
                            <a:rPr lang="en-US" sz="2400" dirty="0"/>
                            <a:t>P2</a:t>
                          </a:r>
                        </a:p>
                      </a:txBody>
                      <a:tcPr anchor="ctr">
                        <a:solidFill>
                          <a:srgbClr val="71905D"/>
                        </a:solidFill>
                      </a:tcPr>
                    </a:tc>
                    <a:tc>
                      <a:txBody>
                        <a:bodyPr/>
                        <a:lstStyle/>
                        <a:p>
                          <a:pPr algn="ctr"/>
                          <a:r>
                            <a:rPr lang="en-US" sz="2400" dirty="0"/>
                            <a:t>P3</a:t>
                          </a:r>
                        </a:p>
                      </a:txBody>
                      <a:tcPr anchor="ctr">
                        <a:solidFill>
                          <a:srgbClr val="71905D"/>
                        </a:solidFill>
                      </a:tcPr>
                    </a:tc>
                    <a:tc>
                      <a:txBody>
                        <a:bodyPr/>
                        <a:lstStyle/>
                        <a:p>
                          <a:pPr algn="ctr"/>
                          <a:r>
                            <a:rPr lang="en-US" sz="2400" dirty="0"/>
                            <a:t>P4</a:t>
                          </a:r>
                        </a:p>
                      </a:txBody>
                      <a:tcPr anchor="ctr">
                        <a:solidFill>
                          <a:srgbClr val="71905D"/>
                        </a:solidFill>
                      </a:tcPr>
                    </a:tc>
                    <a:extLst>
                      <a:ext uri="{0D108BD9-81ED-4DB2-BD59-A6C34878D82A}">
                        <a16:rowId xmlns:a16="http://schemas.microsoft.com/office/drawing/2014/main" val="10001"/>
                      </a:ext>
                    </a:extLst>
                  </a:tr>
                  <a:tr h="607495">
                    <a:tc vMerge="1">
                      <a:txBody>
                        <a:bodyPr/>
                        <a:lstStyle/>
                        <a:p>
                          <a:endParaRPr lang="en-US" dirty="0"/>
                        </a:p>
                      </a:txBody>
                      <a:tcPr/>
                    </a:tc>
                    <a:tc>
                      <a:txBody>
                        <a:bodyPr/>
                        <a:lstStyle/>
                        <a:p>
                          <a:pPr algn="ctr"/>
                          <a:r>
                            <a:rPr lang="en-US" sz="2400" dirty="0"/>
                            <a:t>(7,7)</a:t>
                          </a:r>
                        </a:p>
                      </a:txBody>
                      <a:tcPr anchor="ctr">
                        <a:solidFill>
                          <a:srgbClr val="D2DEEF"/>
                        </a:solidFill>
                      </a:tcPr>
                    </a:tc>
                    <a:tc>
                      <a:txBody>
                        <a:bodyPr/>
                        <a:lstStyle/>
                        <a:p>
                          <a:pPr algn="ctr"/>
                          <a:r>
                            <a:rPr lang="en-US" sz="2400" dirty="0"/>
                            <a:t>(7,4)</a:t>
                          </a:r>
                        </a:p>
                      </a:txBody>
                      <a:tcPr anchor="ctr">
                        <a:solidFill>
                          <a:srgbClr val="D2DEEF"/>
                        </a:solidFill>
                      </a:tcPr>
                    </a:tc>
                    <a:tc>
                      <a:txBody>
                        <a:bodyPr/>
                        <a:lstStyle/>
                        <a:p>
                          <a:pPr algn="ctr"/>
                          <a:r>
                            <a:rPr lang="en-US" sz="2400" dirty="0"/>
                            <a:t>(3,4)</a:t>
                          </a:r>
                        </a:p>
                      </a:txBody>
                      <a:tcPr anchor="ctr">
                        <a:solidFill>
                          <a:srgbClr val="D2DEEF"/>
                        </a:solidFill>
                      </a:tcPr>
                    </a:tc>
                    <a:tc>
                      <a:txBody>
                        <a:bodyPr/>
                        <a:lstStyle/>
                        <a:p>
                          <a:pPr algn="ctr"/>
                          <a:r>
                            <a:rPr lang="en-US" sz="2400" dirty="0"/>
                            <a:t>(1,4)</a:t>
                          </a:r>
                        </a:p>
                      </a:txBody>
                      <a:tcPr anchor="ctr">
                        <a:solidFill>
                          <a:srgbClr val="D2DEEF"/>
                        </a:solidFill>
                      </a:tcPr>
                    </a:tc>
                    <a:extLst>
                      <a:ext uri="{0D108BD9-81ED-4DB2-BD59-A6C34878D82A}">
                        <a16:rowId xmlns:a16="http://schemas.microsoft.com/office/drawing/2014/main" val="10002"/>
                      </a:ext>
                    </a:extLst>
                  </a:tr>
                  <a:tr h="1005868">
                    <a:tc vMerge="1">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ad>
                                  <m:radPr>
                                    <m:degHide m:val="on"/>
                                    <m:ctrlPr>
                                      <a:rPr lang="en-US" sz="2400" i="1" smtClean="0">
                                        <a:latin typeface="Cambria Math" panose="02040503050406030204" pitchFamily="18" charset="0"/>
                                      </a:rPr>
                                    </m:ctrlPr>
                                  </m:radPr>
                                  <m:deg/>
                                  <m:e>
                                    <m:r>
                                      <m:rPr>
                                        <m:nor/>
                                      </m:rPr>
                                      <a:rPr lang="en-US" sz="2400" dirty="0" smtClean="0"/>
                                      <m:t>(7−3) </m:t>
                                    </m:r>
                                    <m:r>
                                      <m:rPr>
                                        <m:nor/>
                                      </m:rPr>
                                      <a:rPr lang="en-US" sz="2400" baseline="30000" dirty="0" smtClean="0"/>
                                      <m:t>2</m:t>
                                    </m:r>
                                    <m:r>
                                      <m:rPr>
                                        <m:nor/>
                                      </m:rPr>
                                      <a:rPr lang="en-US" sz="2400" dirty="0" smtClean="0"/>
                                      <m:t> + (7−7)</m:t>
                                    </m:r>
                                    <m:r>
                                      <m:rPr>
                                        <m:nor/>
                                      </m:rPr>
                                      <a:rPr lang="en-US" sz="2400" baseline="30000" dirty="0" smtClean="0"/>
                                      <m:t>2</m:t>
                                    </m:r>
                                  </m:e>
                                </m:rad>
                                <m:r>
                                  <a:rPr lang="en-US" sz="2400" b="0" i="0" smtClean="0">
                                    <a:latin typeface="Cambria Math" panose="02040503050406030204" pitchFamily="18" charset="0"/>
                                    <a:ea typeface="Cambria Math"/>
                                  </a:rPr>
                                  <m:t>=</m:t>
                                </m:r>
                                <m:rad>
                                  <m:radPr>
                                    <m:degHide m:val="on"/>
                                    <m:ctrlPr>
                                      <a:rPr lang="en-US" sz="2400" b="0" i="1" smtClean="0">
                                        <a:latin typeface="Cambria Math" panose="02040503050406030204" pitchFamily="18" charset="0"/>
                                        <a:ea typeface="Cambria Math"/>
                                      </a:rPr>
                                    </m:ctrlPr>
                                  </m:radPr>
                                  <m:deg/>
                                  <m:e>
                                    <m:r>
                                      <a:rPr lang="en-US" sz="2400" b="0" i="1" smtClean="0">
                                        <a:latin typeface="Cambria Math"/>
                                        <a:ea typeface="Cambria Math"/>
                                      </a:rPr>
                                      <m:t>16</m:t>
                                    </m:r>
                                  </m:e>
                                </m:rad>
                                <m:r>
                                  <a:rPr lang="en-US" sz="2400" b="0" i="1" smtClean="0">
                                    <a:latin typeface="Cambria Math"/>
                                    <a:ea typeface="Cambria Math"/>
                                  </a:rPr>
                                  <m:t>=4</m:t>
                                </m:r>
                              </m:oMath>
                            </m:oMathPara>
                          </a14:m>
                          <a:endParaRPr lang="en-US" sz="2400" baseline="30000" dirty="0"/>
                        </a:p>
                      </a:txBody>
                      <a:tcPr>
                        <a:solidFill>
                          <a:srgbClr val="D2DEEF"/>
                        </a:solidFill>
                      </a:tcPr>
                    </a:tc>
                    <a:tc>
                      <a:txBody>
                        <a:bodyPr/>
                        <a:lstStyle/>
                        <a:p>
                          <a:pPr/>
                          <a14:m>
                            <m:oMathPara xmlns:m="http://schemas.openxmlformats.org/officeDocument/2006/math">
                              <m:oMathParaPr>
                                <m:jc m:val="centerGroup"/>
                              </m:oMathParaPr>
                              <m:oMath xmlns:m="http://schemas.openxmlformats.org/officeDocument/2006/math">
                                <m:rad>
                                  <m:radPr>
                                    <m:degHide m:val="on"/>
                                    <m:ctrlPr>
                                      <a:rPr lang="en-US" sz="2400" i="1" smtClean="0">
                                        <a:latin typeface="Cambria Math" panose="02040503050406030204" pitchFamily="18" charset="0"/>
                                      </a:rPr>
                                    </m:ctrlPr>
                                  </m:radPr>
                                  <m:deg/>
                                  <m:e>
                                    <m:r>
                                      <m:rPr>
                                        <m:nor/>
                                      </m:rPr>
                                      <a:rPr lang="en-US" sz="2400" dirty="0" smtClean="0"/>
                                      <m:t>(7−3) </m:t>
                                    </m:r>
                                    <m:r>
                                      <m:rPr>
                                        <m:nor/>
                                      </m:rPr>
                                      <a:rPr lang="en-US" sz="2400" baseline="30000" dirty="0" smtClean="0"/>
                                      <m:t>2</m:t>
                                    </m:r>
                                    <m:r>
                                      <m:rPr>
                                        <m:nor/>
                                      </m:rPr>
                                      <a:rPr lang="en-US" sz="2400" dirty="0" smtClean="0"/>
                                      <m:t> + (</m:t>
                                    </m:r>
                                    <m:r>
                                      <m:rPr>
                                        <m:nor/>
                                      </m:rPr>
                                      <a:rPr lang="en-US" sz="2400" b="0" i="0" dirty="0" smtClean="0"/>
                                      <m:t>4</m:t>
                                    </m:r>
                                    <m:r>
                                      <m:rPr>
                                        <m:nor/>
                                      </m:rPr>
                                      <a:rPr lang="en-US" sz="2400" dirty="0" smtClean="0"/>
                                      <m:t>−7)</m:t>
                                    </m:r>
                                    <m:r>
                                      <m:rPr>
                                        <m:nor/>
                                      </m:rPr>
                                      <a:rPr lang="en-US" sz="2400" baseline="30000" dirty="0" smtClean="0"/>
                                      <m:t>2</m:t>
                                    </m:r>
                                  </m:e>
                                </m:rad>
                              </m:oMath>
                            </m:oMathPara>
                          </a14:m>
                          <a:endParaRPr lang="en-US" sz="2400" dirty="0"/>
                        </a:p>
                        <a:p>
                          <a:r>
                            <a:rPr lang="en-US" sz="2400" dirty="0"/>
                            <a:t>=</a:t>
                          </a:r>
                          <a14:m>
                            <m:oMath xmlns:m="http://schemas.openxmlformats.org/officeDocument/2006/math">
                              <m:r>
                                <a:rPr lang="en-US" sz="2400" b="0" i="0" smtClean="0">
                                  <a:latin typeface="Cambria Math"/>
                                  <a:ea typeface="Cambria Math"/>
                                </a:rPr>
                                <m:t> </m:t>
                              </m:r>
                              <m:rad>
                                <m:radPr>
                                  <m:degHide m:val="on"/>
                                  <m:ctrlPr>
                                    <a:rPr lang="en-US" sz="2400" b="0" i="1" smtClean="0">
                                      <a:latin typeface="Cambria Math" panose="02040503050406030204" pitchFamily="18" charset="0"/>
                                      <a:ea typeface="Cambria Math"/>
                                    </a:rPr>
                                  </m:ctrlPr>
                                </m:radPr>
                                <m:deg/>
                                <m:e>
                                  <m:r>
                                    <a:rPr lang="en-US" sz="2400" b="0" i="1" smtClean="0">
                                      <a:latin typeface="Cambria Math"/>
                                      <a:ea typeface="Cambria Math"/>
                                    </a:rPr>
                                    <m:t>25</m:t>
                                  </m:r>
                                </m:e>
                              </m:rad>
                              <m:r>
                                <a:rPr lang="en-US" sz="2400" b="0" i="1" smtClean="0">
                                  <a:latin typeface="Cambria Math"/>
                                  <a:ea typeface="Cambria Math"/>
                                </a:rPr>
                                <m:t>=5</m:t>
                              </m:r>
                            </m:oMath>
                          </a14:m>
                          <a:endParaRPr lang="en-US" sz="2400" dirty="0"/>
                        </a:p>
                      </a:txBody>
                      <a:tcPr>
                        <a:solidFill>
                          <a:srgbClr val="D2DEEF"/>
                        </a:solidFill>
                      </a:tcPr>
                    </a:tc>
                    <a:tc>
                      <a:txBody>
                        <a:bodyPr/>
                        <a:lstStyle/>
                        <a:p>
                          <a:pPr/>
                          <a14:m>
                            <m:oMathPara xmlns:m="http://schemas.openxmlformats.org/officeDocument/2006/math">
                              <m:oMathParaPr>
                                <m:jc m:val="centerGroup"/>
                              </m:oMathParaPr>
                              <m:oMath xmlns:m="http://schemas.openxmlformats.org/officeDocument/2006/math">
                                <m:rad>
                                  <m:radPr>
                                    <m:degHide m:val="on"/>
                                    <m:ctrlPr>
                                      <a:rPr lang="en-US" sz="2400" i="1" smtClean="0">
                                        <a:latin typeface="Cambria Math" panose="02040503050406030204" pitchFamily="18" charset="0"/>
                                      </a:rPr>
                                    </m:ctrlPr>
                                  </m:radPr>
                                  <m:deg/>
                                  <m:e>
                                    <m:r>
                                      <m:rPr>
                                        <m:nor/>
                                      </m:rPr>
                                      <a:rPr lang="en-US" sz="2400" dirty="0" smtClean="0"/>
                                      <m:t>(</m:t>
                                    </m:r>
                                    <m:r>
                                      <m:rPr>
                                        <m:nor/>
                                      </m:rPr>
                                      <a:rPr lang="en-US" sz="2400" b="0" i="0" dirty="0" smtClean="0"/>
                                      <m:t>3</m:t>
                                    </m:r>
                                    <m:r>
                                      <m:rPr>
                                        <m:nor/>
                                      </m:rPr>
                                      <a:rPr lang="en-US" sz="2400" dirty="0" smtClean="0"/>
                                      <m:t>−3) </m:t>
                                    </m:r>
                                    <m:r>
                                      <m:rPr>
                                        <m:nor/>
                                      </m:rPr>
                                      <a:rPr lang="en-US" sz="2400" baseline="30000" dirty="0" smtClean="0"/>
                                      <m:t>2</m:t>
                                    </m:r>
                                    <m:r>
                                      <m:rPr>
                                        <m:nor/>
                                      </m:rPr>
                                      <a:rPr lang="en-US" sz="2400" dirty="0" smtClean="0"/>
                                      <m:t> + (</m:t>
                                    </m:r>
                                    <m:r>
                                      <m:rPr>
                                        <m:nor/>
                                      </m:rPr>
                                      <a:rPr lang="en-US" sz="2400" b="0" i="0" dirty="0" smtClean="0"/>
                                      <m:t>4</m:t>
                                    </m:r>
                                    <m:r>
                                      <m:rPr>
                                        <m:nor/>
                                      </m:rPr>
                                      <a:rPr lang="en-US" sz="2400" dirty="0" smtClean="0"/>
                                      <m:t>−7)</m:t>
                                    </m:r>
                                    <m:r>
                                      <m:rPr>
                                        <m:nor/>
                                      </m:rPr>
                                      <a:rPr lang="en-US" sz="2400" baseline="30000" dirty="0" smtClean="0"/>
                                      <m:t>2</m:t>
                                    </m:r>
                                  </m:e>
                                </m:rad>
                                <m:r>
                                  <a:rPr lang="en-US" sz="2400" b="0" i="0" smtClean="0">
                                    <a:latin typeface="Cambria Math" panose="02040503050406030204" pitchFamily="18" charset="0"/>
                                    <a:ea typeface="Cambria Math"/>
                                  </a:rPr>
                                  <m:t>=</m:t>
                                </m:r>
                                <m:rad>
                                  <m:radPr>
                                    <m:degHide m:val="on"/>
                                    <m:ctrlPr>
                                      <a:rPr lang="en-US" sz="2400" b="0" i="1" smtClean="0">
                                        <a:latin typeface="Cambria Math" panose="02040503050406030204" pitchFamily="18" charset="0"/>
                                        <a:ea typeface="Cambria Math"/>
                                      </a:rPr>
                                    </m:ctrlPr>
                                  </m:radPr>
                                  <m:deg/>
                                  <m:e>
                                    <m:r>
                                      <a:rPr lang="en-US" sz="2400" b="0" i="1" smtClean="0">
                                        <a:latin typeface="Cambria Math"/>
                                        <a:ea typeface="Cambria Math"/>
                                      </a:rPr>
                                      <m:t>9</m:t>
                                    </m:r>
                                  </m:e>
                                </m:rad>
                                <m:r>
                                  <a:rPr lang="en-US" sz="2400" b="0" i="1" smtClean="0">
                                    <a:latin typeface="Cambria Math"/>
                                    <a:ea typeface="Cambria Math"/>
                                  </a:rPr>
                                  <m:t>=3</m:t>
                                </m:r>
                              </m:oMath>
                            </m:oMathPara>
                          </a14:m>
                          <a:endParaRPr lang="en-US" sz="2400" baseline="30000" dirty="0"/>
                        </a:p>
                      </a:txBody>
                      <a:tcPr>
                        <a:solidFill>
                          <a:srgbClr val="D2DEEF"/>
                        </a:solidFill>
                      </a:tcPr>
                    </a:tc>
                    <a:tc>
                      <a:txBody>
                        <a:bodyPr/>
                        <a:lstStyle/>
                        <a:p>
                          <a:pPr/>
                          <a14:m>
                            <m:oMathPara xmlns:m="http://schemas.openxmlformats.org/officeDocument/2006/math">
                              <m:oMathParaPr>
                                <m:jc m:val="centerGroup"/>
                              </m:oMathParaPr>
                              <m:oMath xmlns:m="http://schemas.openxmlformats.org/officeDocument/2006/math">
                                <m:rad>
                                  <m:radPr>
                                    <m:degHide m:val="on"/>
                                    <m:ctrlPr>
                                      <a:rPr lang="en-US" sz="2400" i="1" smtClean="0">
                                        <a:latin typeface="Cambria Math" panose="02040503050406030204" pitchFamily="18" charset="0"/>
                                      </a:rPr>
                                    </m:ctrlPr>
                                  </m:radPr>
                                  <m:deg/>
                                  <m:e>
                                    <m:r>
                                      <m:rPr>
                                        <m:nor/>
                                      </m:rPr>
                                      <a:rPr lang="en-US" sz="2400" dirty="0" smtClean="0"/>
                                      <m:t>(</m:t>
                                    </m:r>
                                    <m:r>
                                      <m:rPr>
                                        <m:nor/>
                                      </m:rPr>
                                      <a:rPr lang="en-US" sz="2400" b="0" i="0" dirty="0" smtClean="0"/>
                                      <m:t>1</m:t>
                                    </m:r>
                                    <m:r>
                                      <m:rPr>
                                        <m:nor/>
                                      </m:rPr>
                                      <a:rPr lang="en-US" sz="2400" dirty="0" smtClean="0"/>
                                      <m:t>−3) </m:t>
                                    </m:r>
                                    <m:r>
                                      <m:rPr>
                                        <m:nor/>
                                      </m:rPr>
                                      <a:rPr lang="en-US" sz="2400" baseline="30000" dirty="0" smtClean="0"/>
                                      <m:t>2</m:t>
                                    </m:r>
                                    <m:r>
                                      <m:rPr>
                                        <m:nor/>
                                      </m:rPr>
                                      <a:rPr lang="en-US" sz="2400" dirty="0" smtClean="0"/>
                                      <m:t> + (</m:t>
                                    </m:r>
                                    <m:r>
                                      <m:rPr>
                                        <m:nor/>
                                      </m:rPr>
                                      <a:rPr lang="en-US" sz="2400" b="0" i="0" dirty="0" smtClean="0"/>
                                      <m:t>4</m:t>
                                    </m:r>
                                    <m:r>
                                      <m:rPr>
                                        <m:nor/>
                                      </m:rPr>
                                      <a:rPr lang="en-US" sz="2400" dirty="0" smtClean="0"/>
                                      <m:t>−7)</m:t>
                                    </m:r>
                                    <m:r>
                                      <m:rPr>
                                        <m:nor/>
                                      </m:rPr>
                                      <a:rPr lang="en-US" sz="2400" baseline="30000" dirty="0" smtClean="0"/>
                                      <m:t>2</m:t>
                                    </m:r>
                                  </m:e>
                                </m:rad>
                                <m:r>
                                  <a:rPr lang="en-US" sz="2400" b="0" i="0" smtClean="0">
                                    <a:latin typeface="Cambria Math" panose="02040503050406030204" pitchFamily="18" charset="0"/>
                                    <a:ea typeface="Cambria Math"/>
                                  </a:rPr>
                                  <m:t>=</m:t>
                                </m:r>
                                <m:rad>
                                  <m:radPr>
                                    <m:degHide m:val="on"/>
                                    <m:ctrlPr>
                                      <a:rPr lang="en-US" sz="2400" b="0" i="1" smtClean="0">
                                        <a:latin typeface="Cambria Math" panose="02040503050406030204" pitchFamily="18" charset="0"/>
                                        <a:ea typeface="Cambria Math"/>
                                      </a:rPr>
                                    </m:ctrlPr>
                                  </m:radPr>
                                  <m:deg/>
                                  <m:e>
                                    <m:r>
                                      <a:rPr lang="en-US" sz="2400" b="0" i="1" smtClean="0">
                                        <a:latin typeface="Cambria Math"/>
                                        <a:ea typeface="Cambria Math"/>
                                      </a:rPr>
                                      <m:t>13</m:t>
                                    </m:r>
                                  </m:e>
                                </m:rad>
                                <m:r>
                                  <a:rPr lang="en-US" sz="2400" b="0" i="1" smtClean="0">
                                    <a:latin typeface="Cambria Math"/>
                                    <a:ea typeface="Cambria Math"/>
                                  </a:rPr>
                                  <m:t>=3.60</m:t>
                                </m:r>
                              </m:oMath>
                            </m:oMathPara>
                          </a14:m>
                          <a:endParaRPr lang="en-US" sz="2400" baseline="30000" dirty="0"/>
                        </a:p>
                      </a:txBody>
                      <a:tcPr>
                        <a:solidFill>
                          <a:srgbClr val="D2DEEF"/>
                        </a:solidFill>
                      </a:tcPr>
                    </a:tc>
                    <a:extLst>
                      <a:ext uri="{0D108BD9-81ED-4DB2-BD59-A6C34878D82A}">
                        <a16:rowId xmlns:a16="http://schemas.microsoft.com/office/drawing/2014/main" val="10003"/>
                      </a:ext>
                    </a:extLst>
                  </a:tr>
                  <a:tr h="652593">
                    <a:tc>
                      <a:txBody>
                        <a:bodyPr/>
                        <a:lstStyle/>
                        <a:p>
                          <a:pPr algn="ctr"/>
                          <a:r>
                            <a:rPr lang="en-US" sz="2400" dirty="0"/>
                            <a:t>Rank</a:t>
                          </a:r>
                        </a:p>
                      </a:txBody>
                      <a:tcPr anchor="ctr"/>
                    </a:tc>
                    <a:tc>
                      <a:txBody>
                        <a:bodyPr/>
                        <a:lstStyle/>
                        <a:p>
                          <a:pPr marL="0" algn="ctr" defTabSz="914400" rtl="0" eaLnBrk="1" latinLnBrk="0" hangingPunct="1"/>
                          <a:r>
                            <a:rPr lang="en-US" sz="2400" kern="1200" dirty="0">
                              <a:solidFill>
                                <a:schemeClr val="dk1"/>
                              </a:solidFill>
                              <a:latin typeface="+mn-lt"/>
                              <a:ea typeface="+mn-ea"/>
                              <a:cs typeface="+mn-cs"/>
                            </a:rPr>
                            <a:t>3</a:t>
                          </a:r>
                        </a:p>
                      </a:txBody>
                      <a:tcPr anchor="ctr">
                        <a:solidFill>
                          <a:srgbClr val="D2DEEF"/>
                        </a:solidFill>
                      </a:tcPr>
                    </a:tc>
                    <a:tc>
                      <a:txBody>
                        <a:bodyPr/>
                        <a:lstStyle/>
                        <a:p>
                          <a:pPr algn="ctr"/>
                          <a:r>
                            <a:rPr lang="en-US" sz="2400" dirty="0"/>
                            <a:t>4</a:t>
                          </a:r>
                        </a:p>
                      </a:txBody>
                      <a:tcPr anchor="ctr">
                        <a:solidFill>
                          <a:srgbClr val="D2DEEF"/>
                        </a:solidFill>
                      </a:tcPr>
                    </a:tc>
                    <a:tc>
                      <a:txBody>
                        <a:bodyPr/>
                        <a:lstStyle/>
                        <a:p>
                          <a:pPr algn="ctr"/>
                          <a:r>
                            <a:rPr lang="en-US" sz="2400" dirty="0"/>
                            <a:t>1</a:t>
                          </a:r>
                        </a:p>
                      </a:txBody>
                      <a:tcPr anchor="ctr">
                        <a:solidFill>
                          <a:srgbClr val="D2DEEF"/>
                        </a:solidFill>
                      </a:tcPr>
                    </a:tc>
                    <a:tc>
                      <a:txBody>
                        <a:bodyPr/>
                        <a:lstStyle/>
                        <a:p>
                          <a:pPr algn="ctr"/>
                          <a:r>
                            <a:rPr lang="en-US" sz="2400" dirty="0"/>
                            <a:t>2</a:t>
                          </a:r>
                        </a:p>
                      </a:txBody>
                      <a:tcPr anchor="ctr">
                        <a:solidFill>
                          <a:srgbClr val="D2DEEF"/>
                        </a:solidFill>
                      </a:tcPr>
                    </a:tc>
                    <a:extLst>
                      <a:ext uri="{0D108BD9-81ED-4DB2-BD59-A6C34878D82A}">
                        <a16:rowId xmlns:a16="http://schemas.microsoft.com/office/drawing/2014/main" val="1979252728"/>
                      </a:ext>
                    </a:extLst>
                  </a:tr>
                  <a:tr h="652593">
                    <a:tc>
                      <a:txBody>
                        <a:bodyPr/>
                        <a:lstStyle/>
                        <a:p>
                          <a:pPr algn="ctr"/>
                          <a:r>
                            <a:rPr lang="en-US" sz="2400" dirty="0"/>
                            <a:t>Class</a:t>
                          </a:r>
                        </a:p>
                      </a:txBody>
                      <a:tcPr anchor="ctr"/>
                    </a:tc>
                    <a:tc>
                      <a:txBody>
                        <a:bodyPr/>
                        <a:lstStyle/>
                        <a:p>
                          <a:pPr marL="0" algn="ctr" defTabSz="914400" rtl="0" eaLnBrk="1" latinLnBrk="0" hangingPunct="1"/>
                          <a:r>
                            <a:rPr lang="en-US" sz="2400" kern="1200" dirty="0">
                              <a:solidFill>
                                <a:schemeClr val="dk1"/>
                              </a:solidFill>
                              <a:latin typeface="+mn-lt"/>
                              <a:ea typeface="+mn-ea"/>
                              <a:cs typeface="+mn-cs"/>
                            </a:rPr>
                            <a:t>BAD</a:t>
                          </a:r>
                        </a:p>
                      </a:txBody>
                      <a:tcPr anchor="ctr">
                        <a:solidFill>
                          <a:srgbClr val="D2DEEF"/>
                        </a:solidFill>
                      </a:tcPr>
                    </a:tc>
                    <a:tc>
                      <a:txBody>
                        <a:bodyPr/>
                        <a:lstStyle/>
                        <a:p>
                          <a:pPr algn="ctr"/>
                          <a:r>
                            <a:rPr lang="en-US" sz="2400" dirty="0"/>
                            <a:t>BAD</a:t>
                          </a:r>
                        </a:p>
                      </a:txBody>
                      <a:tcPr anchor="ctr">
                        <a:solidFill>
                          <a:srgbClr val="D2DEEF"/>
                        </a:solidFill>
                      </a:tcPr>
                    </a:tc>
                    <a:tc>
                      <a:txBody>
                        <a:bodyPr/>
                        <a:lstStyle/>
                        <a:p>
                          <a:pPr algn="ctr"/>
                          <a:r>
                            <a:rPr lang="en-US" sz="2400" dirty="0"/>
                            <a:t>GOOD</a:t>
                          </a:r>
                        </a:p>
                      </a:txBody>
                      <a:tcPr anchor="ctr">
                        <a:solidFill>
                          <a:srgbClr val="D2DEEF"/>
                        </a:solidFill>
                      </a:tcPr>
                    </a:tc>
                    <a:tc>
                      <a:txBody>
                        <a:bodyPr/>
                        <a:lstStyle/>
                        <a:p>
                          <a:pPr algn="ctr"/>
                          <a:r>
                            <a:rPr lang="en-US" sz="2400" dirty="0"/>
                            <a:t>GOOD</a:t>
                          </a:r>
                        </a:p>
                      </a:txBody>
                      <a:tcPr anchor="ctr">
                        <a:solidFill>
                          <a:srgbClr val="D2DEEF"/>
                        </a:solidFill>
                      </a:tcPr>
                    </a:tc>
                    <a:extLst>
                      <a:ext uri="{0D108BD9-81ED-4DB2-BD59-A6C34878D82A}">
                        <a16:rowId xmlns:a16="http://schemas.microsoft.com/office/drawing/2014/main" val="214334712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121255118"/>
                  </p:ext>
                </p:extLst>
              </p:nvPr>
            </p:nvGraphicFramePr>
            <p:xfrm>
              <a:off x="270541" y="3315137"/>
              <a:ext cx="10546684" cy="3375749"/>
            </p:xfrm>
            <a:graphic>
              <a:graphicData uri="http://schemas.openxmlformats.org/drawingml/2006/table">
                <a:tbl>
                  <a:tblPr firstRow="1" bandRow="1">
                    <a:tableStyleId>{5C22544A-7EE6-4342-B048-85BDC9FD1C3A}</a:tableStyleId>
                  </a:tblPr>
                  <a:tblGrid>
                    <a:gridCol w="1438688">
                      <a:extLst>
                        <a:ext uri="{9D8B030D-6E8A-4147-A177-3AD203B41FA5}">
                          <a16:colId xmlns:a16="http://schemas.microsoft.com/office/drawing/2014/main" val="20000"/>
                        </a:ext>
                      </a:extLst>
                    </a:gridCol>
                    <a:gridCol w="2149022">
                      <a:extLst>
                        <a:ext uri="{9D8B030D-6E8A-4147-A177-3AD203B41FA5}">
                          <a16:colId xmlns:a16="http://schemas.microsoft.com/office/drawing/2014/main" val="20001"/>
                        </a:ext>
                      </a:extLst>
                    </a:gridCol>
                    <a:gridCol w="2305993">
                      <a:extLst>
                        <a:ext uri="{9D8B030D-6E8A-4147-A177-3AD203B41FA5}">
                          <a16:colId xmlns:a16="http://schemas.microsoft.com/office/drawing/2014/main" val="20002"/>
                        </a:ext>
                      </a:extLst>
                    </a:gridCol>
                    <a:gridCol w="2367486">
                      <a:extLst>
                        <a:ext uri="{9D8B030D-6E8A-4147-A177-3AD203B41FA5}">
                          <a16:colId xmlns:a16="http://schemas.microsoft.com/office/drawing/2014/main" val="20003"/>
                        </a:ext>
                      </a:extLst>
                    </a:gridCol>
                    <a:gridCol w="2285495">
                      <a:extLst>
                        <a:ext uri="{9D8B030D-6E8A-4147-A177-3AD203B41FA5}">
                          <a16:colId xmlns:a16="http://schemas.microsoft.com/office/drawing/2014/main" val="20004"/>
                        </a:ext>
                      </a:extLst>
                    </a:gridCol>
                  </a:tblGrid>
                  <a:tr h="457200">
                    <a:tc rowSpan="3">
                      <a:txBody>
                        <a:bodyPr/>
                        <a:lstStyle/>
                        <a:p>
                          <a:r>
                            <a:rPr lang="en-US" sz="2400" dirty="0"/>
                            <a:t>Euclidean Distance of P5(3,7) from </a:t>
                          </a:r>
                        </a:p>
                      </a:txBody>
                      <a:tcPr anchor="ctr"/>
                    </a:tc>
                    <a:tc>
                      <a:txBody>
                        <a:bodyPr/>
                        <a:lstStyle/>
                        <a:p>
                          <a:pPr algn="ctr"/>
                          <a:r>
                            <a:rPr lang="en-US" sz="2400" dirty="0"/>
                            <a:t>P1</a:t>
                          </a:r>
                        </a:p>
                      </a:txBody>
                      <a:tcPr anchor="ctr">
                        <a:solidFill>
                          <a:srgbClr val="71905D"/>
                        </a:solidFill>
                      </a:tcPr>
                    </a:tc>
                    <a:tc>
                      <a:txBody>
                        <a:bodyPr/>
                        <a:lstStyle/>
                        <a:p>
                          <a:pPr algn="ctr"/>
                          <a:r>
                            <a:rPr lang="en-US" sz="2400" dirty="0"/>
                            <a:t>P2</a:t>
                          </a:r>
                        </a:p>
                      </a:txBody>
                      <a:tcPr anchor="ctr">
                        <a:solidFill>
                          <a:srgbClr val="71905D"/>
                        </a:solidFill>
                      </a:tcPr>
                    </a:tc>
                    <a:tc>
                      <a:txBody>
                        <a:bodyPr/>
                        <a:lstStyle/>
                        <a:p>
                          <a:pPr algn="ctr"/>
                          <a:r>
                            <a:rPr lang="en-US" sz="2400" dirty="0"/>
                            <a:t>P3</a:t>
                          </a:r>
                        </a:p>
                      </a:txBody>
                      <a:tcPr anchor="ctr">
                        <a:solidFill>
                          <a:srgbClr val="71905D"/>
                        </a:solidFill>
                      </a:tcPr>
                    </a:tc>
                    <a:tc>
                      <a:txBody>
                        <a:bodyPr/>
                        <a:lstStyle/>
                        <a:p>
                          <a:pPr algn="ctr"/>
                          <a:r>
                            <a:rPr lang="en-US" sz="2400" dirty="0"/>
                            <a:t>P4</a:t>
                          </a:r>
                        </a:p>
                      </a:txBody>
                      <a:tcPr anchor="ctr">
                        <a:solidFill>
                          <a:srgbClr val="71905D"/>
                        </a:solidFill>
                      </a:tcPr>
                    </a:tc>
                    <a:extLst>
                      <a:ext uri="{0D108BD9-81ED-4DB2-BD59-A6C34878D82A}">
                        <a16:rowId xmlns:a16="http://schemas.microsoft.com/office/drawing/2014/main" val="10001"/>
                      </a:ext>
                    </a:extLst>
                  </a:tr>
                  <a:tr h="607495">
                    <a:tc vMerge="1">
                      <a:txBody>
                        <a:bodyPr/>
                        <a:lstStyle/>
                        <a:p>
                          <a:endParaRPr lang="en-US" dirty="0"/>
                        </a:p>
                      </a:txBody>
                      <a:tcPr/>
                    </a:tc>
                    <a:tc>
                      <a:txBody>
                        <a:bodyPr/>
                        <a:lstStyle/>
                        <a:p>
                          <a:pPr algn="ctr"/>
                          <a:r>
                            <a:rPr lang="en-US" sz="2400" dirty="0"/>
                            <a:t>(7,7)</a:t>
                          </a:r>
                        </a:p>
                      </a:txBody>
                      <a:tcPr anchor="ctr">
                        <a:solidFill>
                          <a:srgbClr val="D2DEEF"/>
                        </a:solidFill>
                      </a:tcPr>
                    </a:tc>
                    <a:tc>
                      <a:txBody>
                        <a:bodyPr/>
                        <a:lstStyle/>
                        <a:p>
                          <a:pPr algn="ctr"/>
                          <a:r>
                            <a:rPr lang="en-US" sz="2400" dirty="0"/>
                            <a:t>(7,4)</a:t>
                          </a:r>
                        </a:p>
                      </a:txBody>
                      <a:tcPr anchor="ctr">
                        <a:solidFill>
                          <a:srgbClr val="D2DEEF"/>
                        </a:solidFill>
                      </a:tcPr>
                    </a:tc>
                    <a:tc>
                      <a:txBody>
                        <a:bodyPr/>
                        <a:lstStyle/>
                        <a:p>
                          <a:pPr algn="ctr"/>
                          <a:r>
                            <a:rPr lang="en-US" sz="2400" dirty="0"/>
                            <a:t>(3,4)</a:t>
                          </a:r>
                        </a:p>
                      </a:txBody>
                      <a:tcPr anchor="ctr">
                        <a:solidFill>
                          <a:srgbClr val="D2DEEF"/>
                        </a:solidFill>
                      </a:tcPr>
                    </a:tc>
                    <a:tc>
                      <a:txBody>
                        <a:bodyPr/>
                        <a:lstStyle/>
                        <a:p>
                          <a:pPr algn="ctr"/>
                          <a:r>
                            <a:rPr lang="en-US" sz="2400" dirty="0"/>
                            <a:t>(1,4)</a:t>
                          </a:r>
                        </a:p>
                      </a:txBody>
                      <a:tcPr anchor="ctr">
                        <a:solidFill>
                          <a:srgbClr val="D2DEEF"/>
                        </a:solidFill>
                      </a:tcPr>
                    </a:tc>
                    <a:extLst>
                      <a:ext uri="{0D108BD9-81ED-4DB2-BD59-A6C34878D82A}">
                        <a16:rowId xmlns:a16="http://schemas.microsoft.com/office/drawing/2014/main" val="10002"/>
                      </a:ext>
                    </a:extLst>
                  </a:tr>
                  <a:tr h="1005868">
                    <a:tc vMerge="1">
                      <a:txBody>
                        <a:bodyPr/>
                        <a:lstStyle/>
                        <a:p>
                          <a:endParaRPr lang="en-US" dirty="0"/>
                        </a:p>
                      </a:txBody>
                      <a:tcPr/>
                    </a:tc>
                    <a:tc>
                      <a:txBody>
                        <a:bodyPr/>
                        <a:lstStyle/>
                        <a:p>
                          <a:endParaRPr lang="en-US"/>
                        </a:p>
                      </a:txBody>
                      <a:tcPr>
                        <a:blipFill>
                          <a:blip r:embed="rId2"/>
                          <a:stretch>
                            <a:fillRect l="-67139" t="-110303" r="-324646" b="-134545"/>
                          </a:stretch>
                        </a:blipFill>
                      </a:tcPr>
                    </a:tc>
                    <a:tc>
                      <a:txBody>
                        <a:bodyPr/>
                        <a:lstStyle/>
                        <a:p>
                          <a:endParaRPr lang="en-US"/>
                        </a:p>
                      </a:txBody>
                      <a:tcPr>
                        <a:blipFill>
                          <a:blip r:embed="rId2"/>
                          <a:stretch>
                            <a:fillRect l="-156085" t="-110303" r="-203175" b="-134545"/>
                          </a:stretch>
                        </a:blipFill>
                      </a:tcPr>
                    </a:tc>
                    <a:tc>
                      <a:txBody>
                        <a:bodyPr/>
                        <a:lstStyle/>
                        <a:p>
                          <a:endParaRPr lang="en-US"/>
                        </a:p>
                      </a:txBody>
                      <a:tcPr>
                        <a:blipFill>
                          <a:blip r:embed="rId2"/>
                          <a:stretch>
                            <a:fillRect l="-248843" t="-110303" r="-97429" b="-134545"/>
                          </a:stretch>
                        </a:blipFill>
                      </a:tcPr>
                    </a:tc>
                    <a:tc>
                      <a:txBody>
                        <a:bodyPr/>
                        <a:lstStyle/>
                        <a:p>
                          <a:endParaRPr lang="en-US"/>
                        </a:p>
                      </a:txBody>
                      <a:tcPr>
                        <a:blipFill>
                          <a:blip r:embed="rId2"/>
                          <a:stretch>
                            <a:fillRect l="-361867" t="-110303" r="-1067" b="-134545"/>
                          </a:stretch>
                        </a:blipFill>
                      </a:tcPr>
                    </a:tc>
                    <a:extLst>
                      <a:ext uri="{0D108BD9-81ED-4DB2-BD59-A6C34878D82A}">
                        <a16:rowId xmlns:a16="http://schemas.microsoft.com/office/drawing/2014/main" val="10003"/>
                      </a:ext>
                    </a:extLst>
                  </a:tr>
                  <a:tr h="652593">
                    <a:tc>
                      <a:txBody>
                        <a:bodyPr/>
                        <a:lstStyle/>
                        <a:p>
                          <a:pPr algn="ctr"/>
                          <a:r>
                            <a:rPr lang="en-US" sz="2400" dirty="0"/>
                            <a:t>Rank</a:t>
                          </a:r>
                        </a:p>
                      </a:txBody>
                      <a:tcPr anchor="ctr"/>
                    </a:tc>
                    <a:tc>
                      <a:txBody>
                        <a:bodyPr/>
                        <a:lstStyle/>
                        <a:p>
                          <a:pPr marL="0" algn="ctr" defTabSz="914400" rtl="0" eaLnBrk="1" latinLnBrk="0" hangingPunct="1"/>
                          <a:r>
                            <a:rPr lang="en-US" sz="2400" kern="1200" dirty="0">
                              <a:solidFill>
                                <a:schemeClr val="dk1"/>
                              </a:solidFill>
                              <a:latin typeface="+mn-lt"/>
                              <a:ea typeface="+mn-ea"/>
                              <a:cs typeface="+mn-cs"/>
                            </a:rPr>
                            <a:t>3</a:t>
                          </a:r>
                        </a:p>
                      </a:txBody>
                      <a:tcPr anchor="ctr">
                        <a:solidFill>
                          <a:srgbClr val="D2DEEF"/>
                        </a:solidFill>
                      </a:tcPr>
                    </a:tc>
                    <a:tc>
                      <a:txBody>
                        <a:bodyPr/>
                        <a:lstStyle/>
                        <a:p>
                          <a:pPr algn="ctr"/>
                          <a:r>
                            <a:rPr lang="en-US" sz="2400" dirty="0"/>
                            <a:t>4</a:t>
                          </a:r>
                        </a:p>
                      </a:txBody>
                      <a:tcPr anchor="ctr">
                        <a:solidFill>
                          <a:srgbClr val="D2DEEF"/>
                        </a:solidFill>
                      </a:tcPr>
                    </a:tc>
                    <a:tc>
                      <a:txBody>
                        <a:bodyPr/>
                        <a:lstStyle/>
                        <a:p>
                          <a:pPr algn="ctr"/>
                          <a:r>
                            <a:rPr lang="en-US" sz="2400" dirty="0"/>
                            <a:t>1</a:t>
                          </a:r>
                        </a:p>
                      </a:txBody>
                      <a:tcPr anchor="ctr">
                        <a:solidFill>
                          <a:srgbClr val="D2DEEF"/>
                        </a:solidFill>
                      </a:tcPr>
                    </a:tc>
                    <a:tc>
                      <a:txBody>
                        <a:bodyPr/>
                        <a:lstStyle/>
                        <a:p>
                          <a:pPr algn="ctr"/>
                          <a:r>
                            <a:rPr lang="en-US" sz="2400" dirty="0"/>
                            <a:t>2</a:t>
                          </a:r>
                        </a:p>
                      </a:txBody>
                      <a:tcPr anchor="ctr">
                        <a:solidFill>
                          <a:srgbClr val="D2DEEF"/>
                        </a:solidFill>
                      </a:tcPr>
                    </a:tc>
                    <a:extLst>
                      <a:ext uri="{0D108BD9-81ED-4DB2-BD59-A6C34878D82A}">
                        <a16:rowId xmlns:a16="http://schemas.microsoft.com/office/drawing/2014/main" val="1979252728"/>
                      </a:ext>
                    </a:extLst>
                  </a:tr>
                  <a:tr h="652593">
                    <a:tc>
                      <a:txBody>
                        <a:bodyPr/>
                        <a:lstStyle/>
                        <a:p>
                          <a:pPr algn="ctr"/>
                          <a:r>
                            <a:rPr lang="en-US" sz="2400" dirty="0"/>
                            <a:t>Class</a:t>
                          </a:r>
                        </a:p>
                      </a:txBody>
                      <a:tcPr anchor="ctr"/>
                    </a:tc>
                    <a:tc>
                      <a:txBody>
                        <a:bodyPr/>
                        <a:lstStyle/>
                        <a:p>
                          <a:pPr marL="0" algn="ctr" defTabSz="914400" rtl="0" eaLnBrk="1" latinLnBrk="0" hangingPunct="1"/>
                          <a:r>
                            <a:rPr lang="en-US" sz="2400" kern="1200" dirty="0">
                              <a:solidFill>
                                <a:schemeClr val="dk1"/>
                              </a:solidFill>
                              <a:latin typeface="+mn-lt"/>
                              <a:ea typeface="+mn-ea"/>
                              <a:cs typeface="+mn-cs"/>
                            </a:rPr>
                            <a:t>BAD</a:t>
                          </a:r>
                        </a:p>
                      </a:txBody>
                      <a:tcPr anchor="ctr">
                        <a:solidFill>
                          <a:srgbClr val="D2DEEF"/>
                        </a:solidFill>
                      </a:tcPr>
                    </a:tc>
                    <a:tc>
                      <a:txBody>
                        <a:bodyPr/>
                        <a:lstStyle/>
                        <a:p>
                          <a:pPr algn="ctr"/>
                          <a:r>
                            <a:rPr lang="en-US" sz="2400" dirty="0"/>
                            <a:t>BAD</a:t>
                          </a:r>
                        </a:p>
                      </a:txBody>
                      <a:tcPr anchor="ctr">
                        <a:solidFill>
                          <a:srgbClr val="D2DEEF"/>
                        </a:solidFill>
                      </a:tcPr>
                    </a:tc>
                    <a:tc>
                      <a:txBody>
                        <a:bodyPr/>
                        <a:lstStyle/>
                        <a:p>
                          <a:pPr algn="ctr"/>
                          <a:r>
                            <a:rPr lang="en-US" sz="2400" dirty="0"/>
                            <a:t>GOOD</a:t>
                          </a:r>
                        </a:p>
                      </a:txBody>
                      <a:tcPr anchor="ctr">
                        <a:solidFill>
                          <a:srgbClr val="D2DEEF"/>
                        </a:solidFill>
                      </a:tcPr>
                    </a:tc>
                    <a:tc>
                      <a:txBody>
                        <a:bodyPr/>
                        <a:lstStyle/>
                        <a:p>
                          <a:pPr algn="ctr"/>
                          <a:r>
                            <a:rPr lang="en-US" sz="2400" dirty="0"/>
                            <a:t>GOOD</a:t>
                          </a:r>
                        </a:p>
                      </a:txBody>
                      <a:tcPr anchor="ctr">
                        <a:solidFill>
                          <a:srgbClr val="D2DEEF"/>
                        </a:solidFill>
                      </a:tcPr>
                    </a:tc>
                    <a:extLst>
                      <a:ext uri="{0D108BD9-81ED-4DB2-BD59-A6C34878D82A}">
                        <a16:rowId xmlns:a16="http://schemas.microsoft.com/office/drawing/2014/main" val="2143347123"/>
                      </a:ext>
                    </a:extLst>
                  </a:tr>
                </a:tbl>
              </a:graphicData>
            </a:graphic>
          </p:graphicFrame>
        </mc:Fallback>
      </mc:AlternateContent>
      <p:sp>
        <p:nvSpPr>
          <p:cNvPr id="3" name="TextBox 2"/>
          <p:cNvSpPr txBox="1"/>
          <p:nvPr/>
        </p:nvSpPr>
        <p:spPr>
          <a:xfrm>
            <a:off x="3923071" y="5750856"/>
            <a:ext cx="7159624" cy="523220"/>
          </a:xfrm>
          <a:prstGeom prst="rect">
            <a:avLst/>
          </a:prstGeom>
          <a:noFill/>
        </p:spPr>
        <p:txBody>
          <a:bodyPr wrap="square" rtlCol="0">
            <a:spAutoFit/>
          </a:bodyPr>
          <a:lstStyle/>
          <a:p>
            <a:r>
              <a:rPr lang="en-IN" sz="2800" dirty="0">
                <a:solidFill>
                  <a:srgbClr val="FF0000"/>
                </a:solidFill>
              </a:rPr>
              <a:t>2 Good, 1 BAD  -- so GOOD (majority voting)</a:t>
            </a:r>
          </a:p>
        </p:txBody>
      </p:sp>
      <p:graphicFrame>
        <p:nvGraphicFramePr>
          <p:cNvPr id="5" name="Table 4"/>
          <p:cNvGraphicFramePr>
            <a:graphicFrameLocks noGrp="1"/>
          </p:cNvGraphicFramePr>
          <p:nvPr>
            <p:extLst>
              <p:ext uri="{D42A27DB-BD31-4B8C-83A1-F6EECF244321}">
                <p14:modId xmlns:p14="http://schemas.microsoft.com/office/powerpoint/2010/main" val="3489521813"/>
              </p:ext>
            </p:extLst>
          </p:nvPr>
        </p:nvGraphicFramePr>
        <p:xfrm>
          <a:off x="78658" y="164091"/>
          <a:ext cx="3724275" cy="2560320"/>
        </p:xfrm>
        <a:graphic>
          <a:graphicData uri="http://schemas.openxmlformats.org/drawingml/2006/table">
            <a:tbl>
              <a:tblPr firstRow="1" bandRow="1">
                <a:tableStyleId>{5C22544A-7EE6-4342-B048-85BDC9FD1C3A}</a:tableStyleId>
              </a:tblPr>
              <a:tblGrid>
                <a:gridCol w="904875">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tblGrid>
              <a:tr h="370840">
                <a:tc>
                  <a:txBody>
                    <a:bodyPr/>
                    <a:lstStyle/>
                    <a:p>
                      <a:pPr algn="ctr"/>
                      <a:r>
                        <a:rPr lang="en-US" sz="2200" dirty="0"/>
                        <a:t>Points</a:t>
                      </a:r>
                    </a:p>
                  </a:txBody>
                  <a:tcPr/>
                </a:tc>
                <a:tc>
                  <a:txBody>
                    <a:bodyPr/>
                    <a:lstStyle/>
                    <a:p>
                      <a:pPr algn="ctr"/>
                      <a:r>
                        <a:rPr lang="en-US" sz="2200" dirty="0"/>
                        <a:t>X1</a:t>
                      </a:r>
                    </a:p>
                  </a:txBody>
                  <a:tcPr/>
                </a:tc>
                <a:tc>
                  <a:txBody>
                    <a:bodyPr/>
                    <a:lstStyle/>
                    <a:p>
                      <a:pPr algn="ctr"/>
                      <a:r>
                        <a:rPr lang="en-US" sz="2200" dirty="0"/>
                        <a:t>X2</a:t>
                      </a:r>
                    </a:p>
                  </a:txBody>
                  <a:tcPr/>
                </a:tc>
                <a:tc>
                  <a:txBody>
                    <a:bodyPr/>
                    <a:lstStyle/>
                    <a:p>
                      <a:pPr algn="ctr"/>
                      <a:r>
                        <a:rPr lang="en-US" sz="2200" dirty="0"/>
                        <a:t>Y</a:t>
                      </a:r>
                    </a:p>
                  </a:txBody>
                  <a:tcPr/>
                </a:tc>
                <a:extLst>
                  <a:ext uri="{0D108BD9-81ED-4DB2-BD59-A6C34878D82A}">
                    <a16:rowId xmlns:a16="http://schemas.microsoft.com/office/drawing/2014/main" val="10000"/>
                  </a:ext>
                </a:extLst>
              </a:tr>
              <a:tr h="370840">
                <a:tc>
                  <a:txBody>
                    <a:bodyPr/>
                    <a:lstStyle/>
                    <a:p>
                      <a:pPr algn="ctr"/>
                      <a:r>
                        <a:rPr lang="en-US" sz="2200" dirty="0"/>
                        <a:t>P1</a:t>
                      </a:r>
                    </a:p>
                  </a:txBody>
                  <a:tcPr anchor="ctr"/>
                </a:tc>
                <a:tc>
                  <a:txBody>
                    <a:bodyPr/>
                    <a:lstStyle/>
                    <a:p>
                      <a:pPr algn="ctr"/>
                      <a:r>
                        <a:rPr lang="en-US" sz="2200" dirty="0"/>
                        <a:t>7</a:t>
                      </a:r>
                    </a:p>
                  </a:txBody>
                  <a:tcPr anchor="ctr"/>
                </a:tc>
                <a:tc>
                  <a:txBody>
                    <a:bodyPr/>
                    <a:lstStyle/>
                    <a:p>
                      <a:pPr algn="ctr"/>
                      <a:r>
                        <a:rPr lang="en-US" sz="2200" dirty="0"/>
                        <a:t>7</a:t>
                      </a:r>
                    </a:p>
                  </a:txBody>
                  <a:tcPr anchor="ctr"/>
                </a:tc>
                <a:tc>
                  <a:txBody>
                    <a:bodyPr/>
                    <a:lstStyle/>
                    <a:p>
                      <a:pPr algn="ctr"/>
                      <a:r>
                        <a:rPr lang="en-US" sz="2200" dirty="0"/>
                        <a:t>BAD</a:t>
                      </a:r>
                    </a:p>
                  </a:txBody>
                  <a:tcPr anchor="ctr"/>
                </a:tc>
                <a:extLst>
                  <a:ext uri="{0D108BD9-81ED-4DB2-BD59-A6C34878D82A}">
                    <a16:rowId xmlns:a16="http://schemas.microsoft.com/office/drawing/2014/main" val="10001"/>
                  </a:ext>
                </a:extLst>
              </a:tr>
              <a:tr h="370840">
                <a:tc>
                  <a:txBody>
                    <a:bodyPr/>
                    <a:lstStyle/>
                    <a:p>
                      <a:pPr algn="ctr"/>
                      <a:r>
                        <a:rPr lang="en-US" sz="2200" dirty="0"/>
                        <a:t>P2</a:t>
                      </a:r>
                    </a:p>
                  </a:txBody>
                  <a:tcPr anchor="ctr"/>
                </a:tc>
                <a:tc>
                  <a:txBody>
                    <a:bodyPr/>
                    <a:lstStyle/>
                    <a:p>
                      <a:pPr algn="ctr"/>
                      <a:r>
                        <a:rPr lang="en-US" sz="2200" dirty="0"/>
                        <a:t>7</a:t>
                      </a:r>
                    </a:p>
                  </a:txBody>
                  <a:tcPr anchor="ctr"/>
                </a:tc>
                <a:tc>
                  <a:txBody>
                    <a:bodyPr/>
                    <a:lstStyle/>
                    <a:p>
                      <a:pPr algn="ctr"/>
                      <a:r>
                        <a:rPr lang="en-US" sz="2200" dirty="0"/>
                        <a:t>4</a:t>
                      </a:r>
                    </a:p>
                  </a:txBody>
                  <a:tcPr anchor="ctr"/>
                </a:tc>
                <a:tc>
                  <a:txBody>
                    <a:bodyPr/>
                    <a:lstStyle/>
                    <a:p>
                      <a:pPr algn="ctr"/>
                      <a:r>
                        <a:rPr lang="en-US" sz="2200" dirty="0"/>
                        <a:t>BAD</a:t>
                      </a:r>
                    </a:p>
                  </a:txBody>
                  <a:tcPr anchor="ctr"/>
                </a:tc>
                <a:extLst>
                  <a:ext uri="{0D108BD9-81ED-4DB2-BD59-A6C34878D82A}">
                    <a16:rowId xmlns:a16="http://schemas.microsoft.com/office/drawing/2014/main" val="10002"/>
                  </a:ext>
                </a:extLst>
              </a:tr>
              <a:tr h="370840">
                <a:tc>
                  <a:txBody>
                    <a:bodyPr/>
                    <a:lstStyle/>
                    <a:p>
                      <a:pPr algn="ctr"/>
                      <a:r>
                        <a:rPr lang="en-US" sz="2200" dirty="0"/>
                        <a:t>P3</a:t>
                      </a:r>
                    </a:p>
                  </a:txBody>
                  <a:tcPr anchor="ctr"/>
                </a:tc>
                <a:tc>
                  <a:txBody>
                    <a:bodyPr/>
                    <a:lstStyle/>
                    <a:p>
                      <a:pPr algn="ctr"/>
                      <a:r>
                        <a:rPr lang="en-US" sz="2200" dirty="0"/>
                        <a:t>3</a:t>
                      </a:r>
                    </a:p>
                  </a:txBody>
                  <a:tcPr anchor="ctr"/>
                </a:tc>
                <a:tc>
                  <a:txBody>
                    <a:bodyPr/>
                    <a:lstStyle/>
                    <a:p>
                      <a:pPr algn="ctr"/>
                      <a:r>
                        <a:rPr lang="en-US" sz="2200" dirty="0"/>
                        <a:t>4</a:t>
                      </a:r>
                    </a:p>
                  </a:txBody>
                  <a:tcPr anchor="ctr"/>
                </a:tc>
                <a:tc>
                  <a:txBody>
                    <a:bodyPr/>
                    <a:lstStyle/>
                    <a:p>
                      <a:pPr algn="ctr"/>
                      <a:r>
                        <a:rPr lang="en-US" sz="2200" dirty="0"/>
                        <a:t>GOOD</a:t>
                      </a:r>
                    </a:p>
                  </a:txBody>
                  <a:tcPr anchor="ctr"/>
                </a:tc>
                <a:extLst>
                  <a:ext uri="{0D108BD9-81ED-4DB2-BD59-A6C34878D82A}">
                    <a16:rowId xmlns:a16="http://schemas.microsoft.com/office/drawing/2014/main" val="10003"/>
                  </a:ext>
                </a:extLst>
              </a:tr>
              <a:tr h="370840">
                <a:tc>
                  <a:txBody>
                    <a:bodyPr/>
                    <a:lstStyle/>
                    <a:p>
                      <a:pPr algn="ctr"/>
                      <a:r>
                        <a:rPr lang="en-US" sz="2200" dirty="0"/>
                        <a:t>P4</a:t>
                      </a:r>
                    </a:p>
                  </a:txBody>
                  <a:tcPr anchor="ctr"/>
                </a:tc>
                <a:tc>
                  <a:txBody>
                    <a:bodyPr/>
                    <a:lstStyle/>
                    <a:p>
                      <a:pPr algn="ctr"/>
                      <a:r>
                        <a:rPr lang="en-US" sz="2200" dirty="0"/>
                        <a:t>1</a:t>
                      </a:r>
                    </a:p>
                  </a:txBody>
                  <a:tcPr anchor="ctr"/>
                </a:tc>
                <a:tc>
                  <a:txBody>
                    <a:bodyPr/>
                    <a:lstStyle/>
                    <a:p>
                      <a:pPr algn="ctr"/>
                      <a:r>
                        <a:rPr lang="en-US" sz="2200" dirty="0"/>
                        <a:t>4</a:t>
                      </a:r>
                    </a:p>
                  </a:txBody>
                  <a:tcPr anchor="ctr"/>
                </a:tc>
                <a:tc>
                  <a:txBody>
                    <a:bodyPr/>
                    <a:lstStyle/>
                    <a:p>
                      <a:pPr algn="ctr"/>
                      <a:r>
                        <a:rPr lang="en-US" sz="2200" dirty="0"/>
                        <a:t>GOOD</a:t>
                      </a:r>
                    </a:p>
                  </a:txBody>
                  <a:tcPr anchor="ctr"/>
                </a:tc>
                <a:extLst>
                  <a:ext uri="{0D108BD9-81ED-4DB2-BD59-A6C34878D82A}">
                    <a16:rowId xmlns:a16="http://schemas.microsoft.com/office/drawing/2014/main" val="10004"/>
                  </a:ext>
                </a:extLst>
              </a:tr>
              <a:tr h="370840">
                <a:tc>
                  <a:txBody>
                    <a:bodyPr/>
                    <a:lstStyle/>
                    <a:p>
                      <a:pPr algn="ctr"/>
                      <a:r>
                        <a:rPr lang="en-US" sz="2200" b="1" dirty="0">
                          <a:solidFill>
                            <a:schemeClr val="accent2">
                              <a:lumMod val="75000"/>
                            </a:schemeClr>
                          </a:solidFill>
                        </a:rPr>
                        <a:t>P5</a:t>
                      </a:r>
                    </a:p>
                  </a:txBody>
                  <a:tcPr anchor="ctr"/>
                </a:tc>
                <a:tc>
                  <a:txBody>
                    <a:bodyPr/>
                    <a:lstStyle/>
                    <a:p>
                      <a:pPr algn="ctr"/>
                      <a:r>
                        <a:rPr lang="en-US" sz="2200" b="1" dirty="0">
                          <a:solidFill>
                            <a:schemeClr val="accent2">
                              <a:lumMod val="75000"/>
                            </a:schemeClr>
                          </a:solidFill>
                        </a:rPr>
                        <a:t>3</a:t>
                      </a:r>
                    </a:p>
                  </a:txBody>
                  <a:tcPr anchor="ctr"/>
                </a:tc>
                <a:tc>
                  <a:txBody>
                    <a:bodyPr/>
                    <a:lstStyle/>
                    <a:p>
                      <a:pPr algn="ctr"/>
                      <a:r>
                        <a:rPr lang="en-US" sz="2200" b="1" dirty="0">
                          <a:solidFill>
                            <a:schemeClr val="accent2">
                              <a:lumMod val="75000"/>
                            </a:schemeClr>
                          </a:solidFill>
                        </a:rPr>
                        <a:t>7</a:t>
                      </a:r>
                    </a:p>
                  </a:txBody>
                  <a:tcPr anchor="ctr"/>
                </a:tc>
                <a:tc>
                  <a:txBody>
                    <a:bodyPr/>
                    <a:lstStyle/>
                    <a:p>
                      <a:pPr algn="ctr"/>
                      <a:r>
                        <a:rPr lang="en-US" sz="2200" b="1" dirty="0">
                          <a:solidFill>
                            <a:schemeClr val="accent2">
                              <a:lumMod val="75000"/>
                            </a:schemeClr>
                          </a:solidFill>
                        </a:rPr>
                        <a:t>?</a:t>
                      </a:r>
                    </a:p>
                  </a:txBody>
                  <a:tcPr anchor="ctr"/>
                </a:tc>
                <a:extLst>
                  <a:ext uri="{0D108BD9-81ED-4DB2-BD59-A6C34878D82A}">
                    <a16:rowId xmlns:a16="http://schemas.microsoft.com/office/drawing/2014/main" val="10005"/>
                  </a:ext>
                </a:extLst>
              </a:tr>
            </a:tbl>
          </a:graphicData>
        </a:graphic>
      </p:graphicFrame>
      <p:sp>
        <p:nvSpPr>
          <p:cNvPr id="6" name="Title 1"/>
          <p:cNvSpPr txBox="1">
            <a:spLocks/>
          </p:cNvSpPr>
          <p:nvPr/>
        </p:nvSpPr>
        <p:spPr>
          <a:xfrm>
            <a:off x="5197474" y="167114"/>
            <a:ext cx="6007432" cy="524965"/>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KNN Example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 Nearest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NeighBour</a:t>
            </a:r>
            <a:r>
              <a:rPr lang="en-US"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a:t>
            </a:r>
          </a:p>
        </p:txBody>
      </p:sp>
      <p:sp>
        <p:nvSpPr>
          <p:cNvPr id="2" name="Rectangle 1"/>
          <p:cNvSpPr/>
          <p:nvPr/>
        </p:nvSpPr>
        <p:spPr>
          <a:xfrm>
            <a:off x="3923071" y="583924"/>
            <a:ext cx="8190271" cy="2569934"/>
          </a:xfrm>
          <a:prstGeom prst="rect">
            <a:avLst/>
          </a:prstGeom>
        </p:spPr>
        <p:txBody>
          <a:bodyPr wrap="square">
            <a:spAutoFit/>
          </a:bodyPr>
          <a:lstStyle/>
          <a:p>
            <a:r>
              <a:rPr lang="en-US" sz="2300" b="1" i="1" dirty="0">
                <a:latin typeface="Times New Roman" panose="02020603050405020304" pitchFamily="18" charset="0"/>
                <a:cs typeface="Times New Roman" panose="02020603050405020304" pitchFamily="18" charset="0"/>
              </a:rPr>
              <a:t>Advantages</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It is simple to implement.</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It can be more effective if the training data is large.</a:t>
            </a:r>
          </a:p>
          <a:p>
            <a:r>
              <a:rPr lang="en-US" sz="2300" b="1" i="1" dirty="0">
                <a:latin typeface="Times New Roman" panose="02020603050405020304" pitchFamily="18" charset="0"/>
                <a:cs typeface="Times New Roman" panose="02020603050405020304" pitchFamily="18" charset="0"/>
              </a:rPr>
              <a:t>Disadvantages:</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Always needs to determine the value of K which is complex.</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computation cost is high because of calculating the distance for all the training samples.</a:t>
            </a:r>
          </a:p>
        </p:txBody>
      </p:sp>
    </p:spTree>
    <p:extLst>
      <p:ext uri="{BB962C8B-B14F-4D97-AF65-F5344CB8AC3E}">
        <p14:creationId xmlns:p14="http://schemas.microsoft.com/office/powerpoint/2010/main" val="374042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88900"/>
            <a:ext cx="6400800" cy="977900"/>
          </a:xfrm>
        </p:spPr>
        <p:txBody>
          <a:bodyPr/>
          <a:lstStyle/>
          <a:p>
            <a:r>
              <a:rPr lang="en-US" dirty="0"/>
              <a:t>KNN</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a:t>Classification</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 name="Picture 4">
            <a:extLst>
              <a:ext uri="{FF2B5EF4-FFF2-40B4-BE49-F238E27FC236}">
                <a16:creationId xmlns:a16="http://schemas.microsoft.com/office/drawing/2014/main" id="{1A78ABA0-BEB0-48AE-FB1E-5DF60385A1AF}"/>
              </a:ext>
            </a:extLst>
          </p:cNvPr>
          <p:cNvPicPr>
            <a:picLocks noChangeAspect="1"/>
          </p:cNvPicPr>
          <p:nvPr/>
        </p:nvPicPr>
        <p:blipFill>
          <a:blip r:embed="rId2"/>
          <a:stretch>
            <a:fillRect/>
          </a:stretch>
        </p:blipFill>
        <p:spPr>
          <a:xfrm>
            <a:off x="4765040" y="3732491"/>
            <a:ext cx="3477895" cy="2849490"/>
          </a:xfrm>
          <a:prstGeom prst="rect">
            <a:avLst/>
          </a:prstGeom>
        </p:spPr>
      </p:pic>
      <p:sp>
        <p:nvSpPr>
          <p:cNvPr id="6" name="TextBox 5">
            <a:extLst>
              <a:ext uri="{FF2B5EF4-FFF2-40B4-BE49-F238E27FC236}">
                <a16:creationId xmlns:a16="http://schemas.microsoft.com/office/drawing/2014/main" id="{712DFEB2-76FF-A40E-46A7-031F6BEBFEE0}"/>
              </a:ext>
            </a:extLst>
          </p:cNvPr>
          <p:cNvSpPr txBox="1"/>
          <p:nvPr/>
        </p:nvSpPr>
        <p:spPr>
          <a:xfrm>
            <a:off x="8852536" y="3172077"/>
            <a:ext cx="5029200" cy="3970318"/>
          </a:xfrm>
          <a:prstGeom prst="rect">
            <a:avLst/>
          </a:prstGeom>
          <a:noFill/>
        </p:spPr>
        <p:txBody>
          <a:bodyPr wrap="square" rtlCol="0">
            <a:spAutoFit/>
          </a:bodyPr>
          <a:lstStyle/>
          <a:p>
            <a:r>
              <a:rPr lang="en-US" dirty="0"/>
              <a:t>For k=2:</a:t>
            </a:r>
            <a:br>
              <a:rPr lang="en-US" dirty="0"/>
            </a:br>
            <a:r>
              <a:rPr lang="en-US" dirty="0"/>
              <a:t>k=rank=1, label=B</a:t>
            </a:r>
          </a:p>
          <a:p>
            <a:r>
              <a:rPr lang="en-US" dirty="0"/>
              <a:t>k=rank=2, label=B</a:t>
            </a:r>
          </a:p>
          <a:p>
            <a:r>
              <a:rPr lang="en-US" dirty="0"/>
              <a:t>class=B</a:t>
            </a:r>
          </a:p>
          <a:p>
            <a:endParaRPr lang="en-US" dirty="0"/>
          </a:p>
          <a:p>
            <a:r>
              <a:rPr lang="en-US" dirty="0"/>
              <a:t>Similarly:</a:t>
            </a:r>
          </a:p>
          <a:p>
            <a:r>
              <a:rPr lang="en-US" dirty="0"/>
              <a:t>For k=4:</a:t>
            </a:r>
          </a:p>
          <a:p>
            <a:r>
              <a:rPr lang="en-US" dirty="0"/>
              <a:t>k=rank=1, label=B</a:t>
            </a:r>
          </a:p>
          <a:p>
            <a:r>
              <a:rPr lang="en-US" dirty="0"/>
              <a:t>k=rank=2, label=B</a:t>
            </a:r>
          </a:p>
          <a:p>
            <a:r>
              <a:rPr lang="en-US" dirty="0"/>
              <a:t>k=rank=3, label=A</a:t>
            </a:r>
          </a:p>
          <a:p>
            <a:r>
              <a:rPr lang="en-US" dirty="0"/>
              <a:t>k=rank=4, label=B</a:t>
            </a:r>
          </a:p>
          <a:p>
            <a:r>
              <a:rPr lang="en-US" dirty="0"/>
              <a:t>As B’s occurrence is max, class=B</a:t>
            </a:r>
          </a:p>
          <a:p>
            <a:endParaRPr lang="en-US" dirty="0"/>
          </a:p>
          <a:p>
            <a:endParaRPr lang="en-IN" dirty="0"/>
          </a:p>
        </p:txBody>
      </p:sp>
      <p:pic>
        <p:nvPicPr>
          <p:cNvPr id="3" name="Picture 2"/>
          <p:cNvPicPr>
            <a:picLocks noChangeAspect="1"/>
          </p:cNvPicPr>
          <p:nvPr/>
        </p:nvPicPr>
        <p:blipFill>
          <a:blip r:embed="rId3"/>
          <a:stretch>
            <a:fillRect/>
          </a:stretch>
        </p:blipFill>
        <p:spPr>
          <a:xfrm>
            <a:off x="281167" y="1066800"/>
            <a:ext cx="4155079" cy="3730792"/>
          </a:xfrm>
          <a:prstGeom prst="rect">
            <a:avLst/>
          </a:prstGeom>
        </p:spPr>
      </p:pic>
      <p:sp>
        <p:nvSpPr>
          <p:cNvPr id="7" name="Content Placeholder 2"/>
          <p:cNvSpPr>
            <a:spLocks noGrp="1"/>
          </p:cNvSpPr>
          <p:nvPr>
            <p:ph idx="1"/>
          </p:nvPr>
        </p:nvSpPr>
        <p:spPr>
          <a:xfrm>
            <a:off x="5045847" y="1659731"/>
            <a:ext cx="6689147" cy="4351338"/>
          </a:xfrm>
        </p:spPr>
        <p:txBody>
          <a:bodyPr/>
          <a:lstStyle/>
          <a:p>
            <a:pPr marL="0" indent="0">
              <a:buNone/>
            </a:pPr>
            <a:r>
              <a:rPr lang="en-US" dirty="0"/>
              <a:t>Classify the data point: (&lt;1, 0, 1, 2&gt; using KNN with K=2 on the following dataset.</a:t>
            </a:r>
            <a:endParaRPr lang="en-IN" dirty="0"/>
          </a:p>
        </p:txBody>
      </p:sp>
    </p:spTree>
    <p:extLst>
      <p:ext uri="{BB962C8B-B14F-4D97-AF65-F5344CB8AC3E}">
        <p14:creationId xmlns:p14="http://schemas.microsoft.com/office/powerpoint/2010/main" val="61998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04" y="277283"/>
            <a:ext cx="10515600" cy="839224"/>
          </a:xfrm>
        </p:spPr>
        <p:txBody>
          <a:bodyPr>
            <a:normAutofit/>
          </a:bodyPr>
          <a:lstStyle/>
          <a:p>
            <a:r>
              <a:rPr lang="en-US" sz="3600" u="sng" dirty="0">
                <a:latin typeface="Times New Roman" panose="02020603050405020304" pitchFamily="18" charset="0"/>
                <a:cs typeface="Times New Roman" panose="02020603050405020304" pitchFamily="18" charset="0"/>
              </a:rPr>
              <a:t>K-Nearest Neighbor(KNN) Algorithm-Solved Example</a:t>
            </a:r>
            <a:endParaRPr lang="en-IN" sz="36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19</a:t>
            </a:fld>
            <a:endParaRPr lang="en-IN"/>
          </a:p>
        </p:txBody>
      </p:sp>
      <p:pic>
        <p:nvPicPr>
          <p:cNvPr id="14338" name="Picture 2" descr="https://cdn.analyticsvidhya.com/wp-content/uploads/2018/08/Screenshot-from-2018-08-22-15-0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30" y="1163495"/>
            <a:ext cx="5908170" cy="32435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cdn.analyticsvidhya.com/wp-content/uploads/2018/08/Screenshot-from-2018-08-22-12-49-33.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590044" y="1163495"/>
            <a:ext cx="5383633" cy="32435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83830" y="4407051"/>
            <a:ext cx="5908170" cy="307777"/>
          </a:xfrm>
          <a:prstGeom prst="rect">
            <a:avLst/>
          </a:prstGeom>
        </p:spPr>
        <p:txBody>
          <a:bodyPr wrap="square">
            <a:spAutoFit/>
          </a:bodyPr>
          <a:lstStyle/>
          <a:p>
            <a:pPr algn="ctr"/>
            <a:r>
              <a:rPr lang="en-US" sz="1400" b="1" dirty="0">
                <a:solidFill>
                  <a:srgbClr val="222222"/>
                </a:solidFill>
                <a:latin typeface="Times New Roman" panose="02020603050405020304" pitchFamily="18" charset="0"/>
                <a:cs typeface="Times New Roman" panose="02020603050405020304" pitchFamily="18" charset="0"/>
              </a:rPr>
              <a:t>The distance between the new point and each training point is calculated.</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67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556" y="199136"/>
            <a:ext cx="5899999" cy="662782"/>
          </a:xfrm>
        </p:spPr>
        <p:txBody>
          <a:bodyPr>
            <a:noAutofit/>
          </a:bodyPr>
          <a:lstStyle/>
          <a:p>
            <a:r>
              <a:rPr lang="en-IN" dirty="0"/>
              <a:t>Supervised learning</a:t>
            </a:r>
          </a:p>
        </p:txBody>
      </p:sp>
      <p:sp>
        <p:nvSpPr>
          <p:cNvPr id="10" name="Title 1"/>
          <p:cNvSpPr txBox="1">
            <a:spLocks/>
          </p:cNvSpPr>
          <p:nvPr/>
        </p:nvSpPr>
        <p:spPr>
          <a:xfrm>
            <a:off x="6648451" y="168220"/>
            <a:ext cx="5334000" cy="6627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Unsupervised learning</a:t>
            </a:r>
          </a:p>
        </p:txBody>
      </p:sp>
      <p:sp>
        <p:nvSpPr>
          <p:cNvPr id="12" name="TextBox 11">
            <a:extLst>
              <a:ext uri="{FF2B5EF4-FFF2-40B4-BE49-F238E27FC236}">
                <a16:creationId xmlns:a16="http://schemas.microsoft.com/office/drawing/2014/main" id="{B8733E40-D873-87F3-6941-AC1568452D7E}"/>
              </a:ext>
            </a:extLst>
          </p:cNvPr>
          <p:cNvSpPr txBox="1"/>
          <p:nvPr/>
        </p:nvSpPr>
        <p:spPr>
          <a:xfrm>
            <a:off x="6082452" y="1120676"/>
            <a:ext cx="5899999" cy="1569660"/>
          </a:xfrm>
          <a:prstGeom prst="rect">
            <a:avLst/>
          </a:prstGeom>
          <a:noFill/>
        </p:spPr>
        <p:txBody>
          <a:bodyPr wrap="square" rtlCol="0">
            <a:spAutoFit/>
          </a:bodyPr>
          <a:lstStyle/>
          <a:p>
            <a:r>
              <a:rPr lang="en-US" sz="2400" dirty="0"/>
              <a:t>Examples of unsupervised learning:</a:t>
            </a:r>
          </a:p>
          <a:p>
            <a:pPr marL="285750" indent="-285750">
              <a:buFont typeface="Arial" panose="020B0604020202020204" pitchFamily="34" charset="0"/>
              <a:buChar char="•"/>
            </a:pPr>
            <a:r>
              <a:rPr lang="en-US" sz="2400" dirty="0"/>
              <a:t>Computing clusters</a:t>
            </a:r>
          </a:p>
          <a:p>
            <a:pPr marL="285750" indent="-285750">
              <a:buFont typeface="Arial" panose="020B0604020202020204" pitchFamily="34" charset="0"/>
              <a:buChar char="•"/>
            </a:pPr>
            <a:r>
              <a:rPr lang="en-US" sz="2400" dirty="0"/>
              <a:t>Market segmentation</a:t>
            </a:r>
          </a:p>
          <a:p>
            <a:pPr marL="285750" indent="-285750">
              <a:buFont typeface="Arial" panose="020B0604020202020204" pitchFamily="34" charset="0"/>
              <a:buChar char="•"/>
            </a:pPr>
            <a:r>
              <a:rPr lang="en-US" sz="2400" dirty="0"/>
              <a:t>Genomics – </a:t>
            </a:r>
            <a:r>
              <a:rPr lang="en-US" sz="2400" dirty="0" err="1"/>
              <a:t>grping</a:t>
            </a:r>
            <a:r>
              <a:rPr lang="en-US" sz="2400" dirty="0"/>
              <a:t> ppl by genetic similarity</a:t>
            </a:r>
            <a:endParaRPr lang="en-IN" sz="2400" dirty="0"/>
          </a:p>
        </p:txBody>
      </p:sp>
      <p:sp>
        <p:nvSpPr>
          <p:cNvPr id="13" name="TextBox 12">
            <a:extLst>
              <a:ext uri="{FF2B5EF4-FFF2-40B4-BE49-F238E27FC236}">
                <a16:creationId xmlns:a16="http://schemas.microsoft.com/office/drawing/2014/main" id="{9B2C59AA-C792-CEE3-E573-2FAC24161C11}"/>
              </a:ext>
            </a:extLst>
          </p:cNvPr>
          <p:cNvSpPr txBox="1"/>
          <p:nvPr/>
        </p:nvSpPr>
        <p:spPr>
          <a:xfrm>
            <a:off x="404556" y="1120676"/>
            <a:ext cx="5195631" cy="1569660"/>
          </a:xfrm>
          <a:prstGeom prst="rect">
            <a:avLst/>
          </a:prstGeom>
          <a:noFill/>
        </p:spPr>
        <p:txBody>
          <a:bodyPr wrap="square" rtlCol="0">
            <a:spAutoFit/>
          </a:bodyPr>
          <a:lstStyle/>
          <a:p>
            <a:r>
              <a:rPr lang="en-US" sz="2400" dirty="0"/>
              <a:t>Examples of supervised learning:</a:t>
            </a:r>
          </a:p>
          <a:p>
            <a:pPr marL="285750" indent="-285750">
              <a:buFont typeface="Arial" panose="020B0604020202020204" pitchFamily="34" charset="0"/>
              <a:buChar char="•"/>
            </a:pPr>
            <a:r>
              <a:rPr lang="en-US" sz="2400" dirty="0"/>
              <a:t>Weather prediction</a:t>
            </a:r>
          </a:p>
          <a:p>
            <a:pPr marL="285750" indent="-285750">
              <a:buFont typeface="Arial" panose="020B0604020202020204" pitchFamily="34" charset="0"/>
              <a:buChar char="•"/>
            </a:pPr>
            <a:r>
              <a:rPr lang="en-US" sz="2400" dirty="0"/>
              <a:t>Sales forecast</a:t>
            </a:r>
          </a:p>
          <a:p>
            <a:pPr marL="285750" indent="-285750">
              <a:buFont typeface="Arial" panose="020B0604020202020204" pitchFamily="34" charset="0"/>
              <a:buChar char="•"/>
            </a:pPr>
            <a:r>
              <a:rPr lang="en-US" sz="2400" dirty="0"/>
              <a:t>Stock price analysis</a:t>
            </a:r>
            <a:endParaRPr lang="en-IN" sz="2400" dirty="0"/>
          </a:p>
        </p:txBody>
      </p:sp>
      <p:pic>
        <p:nvPicPr>
          <p:cNvPr id="14" name="Picture 13">
            <a:extLst>
              <a:ext uri="{FF2B5EF4-FFF2-40B4-BE49-F238E27FC236}">
                <a16:creationId xmlns:a16="http://schemas.microsoft.com/office/drawing/2014/main" id="{992840E2-3581-FCF5-6C09-6216D739D6B3}"/>
              </a:ext>
            </a:extLst>
          </p:cNvPr>
          <p:cNvPicPr>
            <a:picLocks noChangeAspect="1"/>
          </p:cNvPicPr>
          <p:nvPr/>
        </p:nvPicPr>
        <p:blipFill rotWithShape="1">
          <a:blip r:embed="rId2"/>
          <a:srcRect l="8985" t="27779" r="10469" b="43471"/>
          <a:stretch/>
        </p:blipFill>
        <p:spPr>
          <a:xfrm>
            <a:off x="1172314" y="3252257"/>
            <a:ext cx="9820276" cy="1971675"/>
          </a:xfrm>
          <a:prstGeom prst="rect">
            <a:avLst/>
          </a:prstGeom>
        </p:spPr>
      </p:pic>
      <p:graphicFrame>
        <p:nvGraphicFramePr>
          <p:cNvPr id="15" name="Table 14">
            <a:extLst>
              <a:ext uri="{FF2B5EF4-FFF2-40B4-BE49-F238E27FC236}">
                <a16:creationId xmlns:a16="http://schemas.microsoft.com/office/drawing/2014/main" id="{380B4F54-6ADE-9DA5-E7D1-311C4DF68C5B}"/>
              </a:ext>
            </a:extLst>
          </p:cNvPr>
          <p:cNvGraphicFramePr>
            <a:graphicFrameLocks noGrp="1"/>
          </p:cNvGraphicFramePr>
          <p:nvPr/>
        </p:nvGraphicFramePr>
        <p:xfrm>
          <a:off x="310301" y="5331829"/>
          <a:ext cx="11858626" cy="1529310"/>
        </p:xfrm>
        <a:graphic>
          <a:graphicData uri="http://schemas.openxmlformats.org/drawingml/2006/table">
            <a:tbl>
              <a:tblPr>
                <a:tableStyleId>{2D5ABB26-0587-4C30-8999-92F81FD0307C}</a:tableStyleId>
              </a:tblPr>
              <a:tblGrid>
                <a:gridCol w="5929313">
                  <a:extLst>
                    <a:ext uri="{9D8B030D-6E8A-4147-A177-3AD203B41FA5}">
                      <a16:colId xmlns:a16="http://schemas.microsoft.com/office/drawing/2014/main" val="405765307"/>
                    </a:ext>
                  </a:extLst>
                </a:gridCol>
                <a:gridCol w="5929313">
                  <a:extLst>
                    <a:ext uri="{9D8B030D-6E8A-4147-A177-3AD203B41FA5}">
                      <a16:colId xmlns:a16="http://schemas.microsoft.com/office/drawing/2014/main" val="573554695"/>
                    </a:ext>
                  </a:extLst>
                </a:gridCol>
              </a:tblGrid>
              <a:tr h="615401">
                <a:tc>
                  <a:txBody>
                    <a:bodyPr/>
                    <a:lstStyle/>
                    <a:p>
                      <a:pPr marL="342900" indent="-342900" algn="l" fontAlgn="ctr">
                        <a:buFont typeface="Arial" panose="020B0604020202020204" pitchFamily="34" charset="0"/>
                        <a:buChar char="•"/>
                      </a:pPr>
                      <a:r>
                        <a:rPr lang="en-US" sz="2000" b="0" dirty="0">
                          <a:effectLst/>
                        </a:rPr>
                        <a:t>target variables are discrete.</a:t>
                      </a:r>
                    </a:p>
                  </a:txBody>
                  <a:tcPr marL="43882" marR="43882" marT="61435" marB="61435" anchor="ctr"/>
                </a:tc>
                <a:tc>
                  <a:txBody>
                    <a:bodyPr/>
                    <a:lstStyle/>
                    <a:p>
                      <a:pPr marL="342900" indent="-342900" algn="l" fontAlgn="ctr">
                        <a:buFont typeface="Arial" panose="020B0604020202020204" pitchFamily="34" charset="0"/>
                        <a:buChar char="•"/>
                      </a:pPr>
                      <a:r>
                        <a:rPr lang="en-US" sz="2000" b="0" dirty="0">
                          <a:effectLst/>
                        </a:rPr>
                        <a:t>target variables are continuous.</a:t>
                      </a:r>
                    </a:p>
                  </a:txBody>
                  <a:tcPr marL="43882" marR="43882" marT="61435" marB="61435" anchor="ctr"/>
                </a:tc>
                <a:extLst>
                  <a:ext uri="{0D108BD9-81ED-4DB2-BD59-A6C34878D82A}">
                    <a16:rowId xmlns:a16="http://schemas.microsoft.com/office/drawing/2014/main" val="47605463"/>
                  </a:ext>
                </a:extLst>
              </a:tr>
              <a:tr h="913909">
                <a:tc>
                  <a:txBody>
                    <a:bodyPr/>
                    <a:lstStyle/>
                    <a:p>
                      <a:pPr marL="342900" indent="-342900" algn="l" fontAlgn="ctr">
                        <a:buFont typeface="Arial" panose="020B0604020202020204" pitchFamily="34" charset="0"/>
                        <a:buChar char="•"/>
                      </a:pPr>
                      <a:r>
                        <a:rPr lang="en-US" sz="2000" b="0" dirty="0">
                          <a:effectLst/>
                        </a:rPr>
                        <a:t>Problems like </a:t>
                      </a:r>
                      <a:r>
                        <a:rPr lang="en-US" sz="2000" b="0" u="sng" dirty="0">
                          <a:effectLst/>
                          <a:hlinkClick r:id="rId3"/>
                        </a:rPr>
                        <a:t>Spam Email Classification</a:t>
                      </a:r>
                      <a:r>
                        <a:rPr lang="en-US" sz="2000" b="0" dirty="0">
                          <a:effectLst/>
                        </a:rPr>
                        <a:t>, </a:t>
                      </a:r>
                      <a:r>
                        <a:rPr lang="en-US" sz="2000" b="0" u="sng" dirty="0">
                          <a:effectLst/>
                          <a:hlinkClick r:id="rId4"/>
                        </a:rPr>
                        <a:t>Disease prediction</a:t>
                      </a:r>
                      <a:r>
                        <a:rPr lang="en-US" sz="2000" b="0" dirty="0">
                          <a:effectLst/>
                        </a:rPr>
                        <a:t> </a:t>
                      </a:r>
                    </a:p>
                  </a:txBody>
                  <a:tcPr marL="43882" marR="43882" marT="61435" marB="61435" anchor="ctr"/>
                </a:tc>
                <a:tc>
                  <a:txBody>
                    <a:bodyPr/>
                    <a:lstStyle/>
                    <a:p>
                      <a:pPr marL="342900" indent="-342900" algn="l" fontAlgn="ctr">
                        <a:buFont typeface="Arial" panose="020B0604020202020204" pitchFamily="34" charset="0"/>
                        <a:buChar char="•"/>
                      </a:pPr>
                      <a:r>
                        <a:rPr lang="en-US" sz="2000" b="0" dirty="0">
                          <a:effectLst/>
                        </a:rPr>
                        <a:t>Problems like </a:t>
                      </a:r>
                      <a:r>
                        <a:rPr lang="en-US" sz="2000" b="0" u="sng" dirty="0">
                          <a:effectLst/>
                          <a:hlinkClick r:id="rId5"/>
                        </a:rPr>
                        <a:t>House Price Prediction</a:t>
                      </a:r>
                      <a:r>
                        <a:rPr lang="en-US" sz="2000" b="0" dirty="0">
                          <a:effectLst/>
                        </a:rPr>
                        <a:t>, </a:t>
                      </a:r>
                      <a:r>
                        <a:rPr lang="en-US" sz="2000" b="0" u="sng" dirty="0">
                          <a:effectLst/>
                          <a:hlinkClick r:id="rId6"/>
                        </a:rPr>
                        <a:t>Rainfall Prediction</a:t>
                      </a:r>
                      <a:endParaRPr lang="en-US" sz="2000" b="0" dirty="0">
                        <a:effectLst/>
                      </a:endParaRPr>
                    </a:p>
                  </a:txBody>
                  <a:tcPr marL="43882" marR="43882" marT="61435" marB="61435" anchor="ctr"/>
                </a:tc>
                <a:extLst>
                  <a:ext uri="{0D108BD9-81ED-4DB2-BD59-A6C34878D82A}">
                    <a16:rowId xmlns:a16="http://schemas.microsoft.com/office/drawing/2014/main" val="3036816781"/>
                  </a:ext>
                </a:extLst>
              </a:tr>
            </a:tbl>
          </a:graphicData>
        </a:graphic>
      </p:graphicFrame>
    </p:spTree>
    <p:extLst>
      <p:ext uri="{BB962C8B-B14F-4D97-AF65-F5344CB8AC3E}">
        <p14:creationId xmlns:p14="http://schemas.microsoft.com/office/powerpoint/2010/main" val="26426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B7C0DE-DCDD-4E4A-94B2-51DFA80EB953}" type="slidenum">
              <a:rPr lang="en-IN" smtClean="0"/>
              <a:t>20</a:t>
            </a:fld>
            <a:endParaRPr lang="en-IN"/>
          </a:p>
        </p:txBody>
      </p:sp>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8685" r="19613" b="42901"/>
          <a:stretch/>
        </p:blipFill>
        <p:spPr>
          <a:xfrm>
            <a:off x="0" y="0"/>
            <a:ext cx="5305424" cy="3267973"/>
          </a:xfrm>
          <a:prstGeom prst="rect">
            <a:avLst/>
          </a:prstGeom>
        </p:spPr>
      </p:pic>
      <p:pic>
        <p:nvPicPr>
          <p:cNvPr id="9" name="Picture 8"/>
          <p:cNvPicPr>
            <a:picLocks noChangeAspect="1"/>
          </p:cNvPicPr>
          <p:nvPr/>
        </p:nvPicPr>
        <p:blipFill rotWithShape="1">
          <a:blip r:embed="rId4"/>
          <a:srcRect t="76156" r="61741"/>
          <a:stretch/>
        </p:blipFill>
        <p:spPr>
          <a:xfrm>
            <a:off x="7508967" y="1948747"/>
            <a:ext cx="3958496" cy="1642151"/>
          </a:xfrm>
          <a:prstGeom prst="rect">
            <a:avLst/>
          </a:prstGeom>
        </p:spPr>
      </p:pic>
      <p:sp>
        <p:nvSpPr>
          <p:cNvPr id="7" name="Rectangle 6"/>
          <p:cNvSpPr/>
          <p:nvPr/>
        </p:nvSpPr>
        <p:spPr>
          <a:xfrm>
            <a:off x="4914901" y="136525"/>
            <a:ext cx="6882124" cy="646331"/>
          </a:xfrm>
          <a:prstGeom prst="rect">
            <a:avLst/>
          </a:prstGeom>
        </p:spPr>
        <p:txBody>
          <a:bodyPr wrap="square">
            <a:spAutoFit/>
          </a:bodyPr>
          <a:lstStyle/>
          <a:p>
            <a:r>
              <a:rPr lang="en-US" b="1" dirty="0">
                <a:solidFill>
                  <a:srgbClr val="222222"/>
                </a:solidFill>
                <a:latin typeface="Times New Roman" panose="02020603050405020304" pitchFamily="18" charset="0"/>
                <a:cs typeface="Times New Roman" panose="02020603050405020304" pitchFamily="18" charset="0"/>
              </a:rPr>
              <a:t>The closest k data points are selected (based on the distance). In this example, points 1, 5, 6 will be selected if the value of k is 3.</a:t>
            </a:r>
            <a:endParaRPr lang="en-IN"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EEA0F78-DAA8-17FC-585B-1026B160DEC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28712" t="60034" r="29443" b="27764"/>
          <a:stretch/>
        </p:blipFill>
        <p:spPr>
          <a:xfrm>
            <a:off x="5305424" y="1008087"/>
            <a:ext cx="3876675" cy="752475"/>
          </a:xfrm>
          <a:prstGeom prst="rect">
            <a:avLst/>
          </a:prstGeom>
        </p:spPr>
      </p:pic>
      <p:pic>
        <p:nvPicPr>
          <p:cNvPr id="5" name="Picture 4"/>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13354" t="1" r="14194" b="42292"/>
          <a:stretch/>
        </p:blipFill>
        <p:spPr>
          <a:xfrm>
            <a:off x="14786" y="3538619"/>
            <a:ext cx="5320962" cy="3319381"/>
          </a:xfrm>
          <a:prstGeom prst="rect">
            <a:avLst/>
          </a:prstGeom>
        </p:spPr>
      </p:pic>
      <p:sp>
        <p:nvSpPr>
          <p:cNvPr id="3" name="Rectangle 2"/>
          <p:cNvSpPr/>
          <p:nvPr/>
        </p:nvSpPr>
        <p:spPr>
          <a:xfrm>
            <a:off x="4914901" y="4131592"/>
            <a:ext cx="7038974" cy="707886"/>
          </a:xfrm>
          <a:prstGeom prst="rect">
            <a:avLst/>
          </a:prstGeom>
        </p:spPr>
        <p:txBody>
          <a:bodyPr wrap="square">
            <a:spAutoFit/>
          </a:bodyPr>
          <a:lstStyle/>
          <a:p>
            <a:r>
              <a:rPr lang="en-US" sz="2000" dirty="0">
                <a:solidFill>
                  <a:srgbClr val="222222"/>
                </a:solidFill>
                <a:latin typeface="Times New Roman" panose="02020603050405020304" pitchFamily="18" charset="0"/>
                <a:cs typeface="Times New Roman" panose="02020603050405020304" pitchFamily="18" charset="0"/>
              </a:rPr>
              <a:t>In our example, for a value k = 5, the closest points are ID1, ID4, ID5, ID6 and ID10.</a:t>
            </a: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77991" r="68939"/>
          <a:stretch/>
        </p:blipFill>
        <p:spPr>
          <a:xfrm>
            <a:off x="8939924" y="5038725"/>
            <a:ext cx="3237290" cy="1796540"/>
          </a:xfrm>
          <a:prstGeom prst="rect">
            <a:avLst/>
          </a:prstGeom>
        </p:spPr>
      </p:pic>
      <p:pic>
        <p:nvPicPr>
          <p:cNvPr id="8" name="Picture 7">
            <a:extLst>
              <a:ext uri="{FF2B5EF4-FFF2-40B4-BE49-F238E27FC236}">
                <a16:creationId xmlns:a16="http://schemas.microsoft.com/office/drawing/2014/main" id="{53C57B9C-EFFF-E3D8-251A-BE5F2482D677}"/>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30807" t="61740" r="29373" b="22866"/>
          <a:stretch/>
        </p:blipFill>
        <p:spPr>
          <a:xfrm>
            <a:off x="4731436" y="5109298"/>
            <a:ext cx="4118510" cy="1247052"/>
          </a:xfrm>
          <a:prstGeom prst="rect">
            <a:avLst/>
          </a:prstGeom>
        </p:spPr>
      </p:pic>
    </p:spTree>
    <p:extLst>
      <p:ext uri="{BB962C8B-B14F-4D97-AF65-F5344CB8AC3E}">
        <p14:creationId xmlns:p14="http://schemas.microsoft.com/office/powerpoint/2010/main" val="11585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 y="119817"/>
            <a:ext cx="11759184" cy="750227"/>
          </a:xfrm>
        </p:spPr>
        <p:txBody>
          <a:bodyPr>
            <a:noAutofit/>
          </a:bodyPr>
          <a:lstStyle/>
          <a:p>
            <a:r>
              <a:rPr lang="en-US" sz="2000" u="sng" dirty="0">
                <a:latin typeface="Times New Roman" panose="02020603050405020304" pitchFamily="18" charset="0"/>
                <a:cs typeface="Times New Roman" panose="02020603050405020304" pitchFamily="18" charset="0"/>
              </a:rPr>
              <a:t>Regression analysis is a statistical method to model the relationship/correlation between a dependent (target) and independent (predictor) variables with one or more independent variables. </a:t>
            </a:r>
          </a:p>
        </p:txBody>
      </p:sp>
      <p:sp>
        <p:nvSpPr>
          <p:cNvPr id="5" name="Slide Number Placeholder 4"/>
          <p:cNvSpPr>
            <a:spLocks noGrp="1"/>
          </p:cNvSpPr>
          <p:nvPr>
            <p:ph type="sldNum" sz="quarter" idx="12"/>
          </p:nvPr>
        </p:nvSpPr>
        <p:spPr/>
        <p:txBody>
          <a:bodyPr/>
          <a:lstStyle/>
          <a:p>
            <a:fld id="{B1B7C0DE-DCDD-4E4A-94B2-51DFA80EB953}" type="slidenum">
              <a:rPr lang="en-IN" smtClean="0"/>
              <a:t>21</a:t>
            </a:fld>
            <a:endParaRPr lang="en-IN"/>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06402231"/>
                  </p:ext>
                </p:extLst>
              </p:nvPr>
            </p:nvGraphicFramePr>
            <p:xfrm>
              <a:off x="305615" y="1096078"/>
              <a:ext cx="4732548" cy="2349462"/>
            </p:xfrm>
            <a:graphic>
              <a:graphicData uri="http://schemas.openxmlformats.org/drawingml/2006/table">
                <a:tbl>
                  <a:tblPr firstRow="1" bandRow="1">
                    <a:tableStyleId>{5C22544A-7EE6-4342-B048-85BDC9FD1C3A}</a:tableStyleId>
                  </a:tblPr>
                  <a:tblGrid>
                    <a:gridCol w="1183137">
                      <a:extLst>
                        <a:ext uri="{9D8B030D-6E8A-4147-A177-3AD203B41FA5}">
                          <a16:colId xmlns:a16="http://schemas.microsoft.com/office/drawing/2014/main" val="20000"/>
                        </a:ext>
                      </a:extLst>
                    </a:gridCol>
                    <a:gridCol w="1183137">
                      <a:extLst>
                        <a:ext uri="{9D8B030D-6E8A-4147-A177-3AD203B41FA5}">
                          <a16:colId xmlns:a16="http://schemas.microsoft.com/office/drawing/2014/main" val="20001"/>
                        </a:ext>
                      </a:extLst>
                    </a:gridCol>
                    <a:gridCol w="1183137">
                      <a:extLst>
                        <a:ext uri="{9D8B030D-6E8A-4147-A177-3AD203B41FA5}">
                          <a16:colId xmlns:a16="http://schemas.microsoft.com/office/drawing/2014/main" val="20002"/>
                        </a:ext>
                      </a:extLst>
                    </a:gridCol>
                    <a:gridCol w="1183137">
                      <a:extLst>
                        <a:ext uri="{9D8B030D-6E8A-4147-A177-3AD203B41FA5}">
                          <a16:colId xmlns:a16="http://schemas.microsoft.com/office/drawing/2014/main" val="20003"/>
                        </a:ext>
                      </a:extLst>
                    </a:gridCol>
                  </a:tblGrid>
                  <a:tr h="391577">
                    <a:tc>
                      <a:txBody>
                        <a:bodyPr/>
                        <a:lstStyle/>
                        <a:p>
                          <a:r>
                            <a:rPr lang="en-US" dirty="0">
                              <a:latin typeface="Times New Roman" panose="02020603050405020304" pitchFamily="18" charset="0"/>
                              <a:cs typeface="Times New Roman" panose="02020603050405020304" pitchFamily="18" charset="0"/>
                            </a:rPr>
                            <a:t>X</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XY</a:t>
                          </a:r>
                          <a:endParaRPr lang="en-IN"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𝟐</m:t>
                                    </m:r>
                                  </m:sup>
                                </m:sSup>
                              </m:oMath>
                            </m:oMathPara>
                          </a14:m>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91577">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1"/>
                      </a:ext>
                    </a:extLst>
                  </a:tr>
                  <a:tr h="391577">
                    <a:tc>
                      <a:txBody>
                        <a:bodyPr/>
                        <a:lstStyle/>
                        <a:p>
                          <a:r>
                            <a:rPr lang="en-US" dirty="0"/>
                            <a:t>2</a:t>
                          </a:r>
                          <a:endParaRPr lang="en-IN" dirty="0"/>
                        </a:p>
                      </a:txBody>
                      <a:tcPr/>
                    </a:tc>
                    <a:tc>
                      <a:txBody>
                        <a:bodyPr/>
                        <a:lstStyle/>
                        <a:p>
                          <a:r>
                            <a:rPr lang="en-US" dirty="0"/>
                            <a:t>4</a:t>
                          </a:r>
                          <a:endParaRPr lang="en-IN" dirty="0"/>
                        </a:p>
                      </a:txBody>
                      <a:tcPr/>
                    </a:tc>
                    <a:tc>
                      <a:txBody>
                        <a:bodyPr/>
                        <a:lstStyle/>
                        <a:p>
                          <a:r>
                            <a:rPr lang="en-US" dirty="0"/>
                            <a:t>8</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2"/>
                      </a:ext>
                    </a:extLst>
                  </a:tr>
                  <a:tr h="391577">
                    <a:tc>
                      <a:txBody>
                        <a:bodyPr/>
                        <a:lstStyle/>
                        <a:p>
                          <a:r>
                            <a:rPr lang="en-US" dirty="0"/>
                            <a:t>3</a:t>
                          </a:r>
                          <a:endParaRPr lang="en-IN" dirty="0"/>
                        </a:p>
                      </a:txBody>
                      <a:tcPr/>
                    </a:tc>
                    <a:tc>
                      <a:txBody>
                        <a:bodyPr/>
                        <a:lstStyle/>
                        <a:p>
                          <a:r>
                            <a:rPr lang="en-US" dirty="0"/>
                            <a:t>5</a:t>
                          </a:r>
                          <a:endParaRPr lang="en-IN" dirty="0"/>
                        </a:p>
                      </a:txBody>
                      <a:tcPr/>
                    </a:tc>
                    <a:tc>
                      <a:txBody>
                        <a:bodyPr/>
                        <a:lstStyle/>
                        <a:p>
                          <a:r>
                            <a:rPr lang="en-US" dirty="0"/>
                            <a:t>15</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3"/>
                      </a:ext>
                    </a:extLst>
                  </a:tr>
                  <a:tr h="391577">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28</a:t>
                          </a:r>
                          <a:endParaRPr lang="en-IN" dirty="0"/>
                        </a:p>
                      </a:txBody>
                      <a:tcPr/>
                    </a:tc>
                    <a:tc>
                      <a:txBody>
                        <a:bodyPr/>
                        <a:lstStyle/>
                        <a:p>
                          <a:r>
                            <a:rPr lang="en-US" dirty="0"/>
                            <a:t>16</a:t>
                          </a:r>
                          <a:endParaRPr lang="en-IN" dirty="0"/>
                        </a:p>
                      </a:txBody>
                      <a:tcPr/>
                    </a:tc>
                    <a:extLst>
                      <a:ext uri="{0D108BD9-81ED-4DB2-BD59-A6C34878D82A}">
                        <a16:rowId xmlns:a16="http://schemas.microsoft.com/office/drawing/2014/main" val="10004"/>
                      </a:ext>
                    </a:extLst>
                  </a:tr>
                  <a:tr h="391577">
                    <a:tc>
                      <a:txBody>
                        <a:bodyPr/>
                        <a:lstStyle/>
                        <a:p>
                          <a:r>
                            <a:rPr lang="en-US" b="1" dirty="0">
                              <a:latin typeface="Times New Roman" panose="02020603050405020304" pitchFamily="18" charset="0"/>
                              <a:cs typeface="Times New Roman" panose="02020603050405020304" pitchFamily="18" charset="0"/>
                            </a:rPr>
                            <a:t>Sum=10</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19</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54</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30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06402231"/>
                  </p:ext>
                </p:extLst>
              </p:nvPr>
            </p:nvGraphicFramePr>
            <p:xfrm>
              <a:off x="305615" y="1096078"/>
              <a:ext cx="4732548" cy="2349462"/>
            </p:xfrm>
            <a:graphic>
              <a:graphicData uri="http://schemas.openxmlformats.org/drawingml/2006/table">
                <a:tbl>
                  <a:tblPr firstRow="1" bandRow="1">
                    <a:tableStyleId>{5C22544A-7EE6-4342-B048-85BDC9FD1C3A}</a:tableStyleId>
                  </a:tblPr>
                  <a:tblGrid>
                    <a:gridCol w="1183137">
                      <a:extLst>
                        <a:ext uri="{9D8B030D-6E8A-4147-A177-3AD203B41FA5}">
                          <a16:colId xmlns:a16="http://schemas.microsoft.com/office/drawing/2014/main" val="20000"/>
                        </a:ext>
                      </a:extLst>
                    </a:gridCol>
                    <a:gridCol w="1183137">
                      <a:extLst>
                        <a:ext uri="{9D8B030D-6E8A-4147-A177-3AD203B41FA5}">
                          <a16:colId xmlns:a16="http://schemas.microsoft.com/office/drawing/2014/main" val="20001"/>
                        </a:ext>
                      </a:extLst>
                    </a:gridCol>
                    <a:gridCol w="1183137">
                      <a:extLst>
                        <a:ext uri="{9D8B030D-6E8A-4147-A177-3AD203B41FA5}">
                          <a16:colId xmlns:a16="http://schemas.microsoft.com/office/drawing/2014/main" val="20002"/>
                        </a:ext>
                      </a:extLst>
                    </a:gridCol>
                    <a:gridCol w="1183137">
                      <a:extLst>
                        <a:ext uri="{9D8B030D-6E8A-4147-A177-3AD203B41FA5}">
                          <a16:colId xmlns:a16="http://schemas.microsoft.com/office/drawing/2014/main" val="20003"/>
                        </a:ext>
                      </a:extLst>
                    </a:gridCol>
                  </a:tblGrid>
                  <a:tr h="391577">
                    <a:tc>
                      <a:txBody>
                        <a:bodyPr/>
                        <a:lstStyle/>
                        <a:p>
                          <a:r>
                            <a:rPr lang="en-US" dirty="0">
                              <a:latin typeface="Times New Roman" panose="02020603050405020304" pitchFamily="18" charset="0"/>
                              <a:cs typeface="Times New Roman" panose="02020603050405020304" pitchFamily="18" charset="0"/>
                            </a:rPr>
                            <a:t>X</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XY</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301031" t="-7692" r="-2062" b="-512308"/>
                          </a:stretch>
                        </a:blipFill>
                      </a:tcPr>
                    </a:tc>
                    <a:extLst>
                      <a:ext uri="{0D108BD9-81ED-4DB2-BD59-A6C34878D82A}">
                        <a16:rowId xmlns:a16="http://schemas.microsoft.com/office/drawing/2014/main" val="10000"/>
                      </a:ext>
                    </a:extLst>
                  </a:tr>
                  <a:tr h="391577">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1"/>
                      </a:ext>
                    </a:extLst>
                  </a:tr>
                  <a:tr h="391577">
                    <a:tc>
                      <a:txBody>
                        <a:bodyPr/>
                        <a:lstStyle/>
                        <a:p>
                          <a:r>
                            <a:rPr lang="en-US" dirty="0"/>
                            <a:t>2</a:t>
                          </a:r>
                          <a:endParaRPr lang="en-IN" dirty="0"/>
                        </a:p>
                      </a:txBody>
                      <a:tcPr/>
                    </a:tc>
                    <a:tc>
                      <a:txBody>
                        <a:bodyPr/>
                        <a:lstStyle/>
                        <a:p>
                          <a:r>
                            <a:rPr lang="en-US" dirty="0"/>
                            <a:t>4</a:t>
                          </a:r>
                          <a:endParaRPr lang="en-IN" dirty="0"/>
                        </a:p>
                      </a:txBody>
                      <a:tcPr/>
                    </a:tc>
                    <a:tc>
                      <a:txBody>
                        <a:bodyPr/>
                        <a:lstStyle/>
                        <a:p>
                          <a:r>
                            <a:rPr lang="en-US" dirty="0"/>
                            <a:t>8</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2"/>
                      </a:ext>
                    </a:extLst>
                  </a:tr>
                  <a:tr h="391577">
                    <a:tc>
                      <a:txBody>
                        <a:bodyPr/>
                        <a:lstStyle/>
                        <a:p>
                          <a:r>
                            <a:rPr lang="en-US" dirty="0"/>
                            <a:t>3</a:t>
                          </a:r>
                          <a:endParaRPr lang="en-IN" dirty="0"/>
                        </a:p>
                      </a:txBody>
                      <a:tcPr/>
                    </a:tc>
                    <a:tc>
                      <a:txBody>
                        <a:bodyPr/>
                        <a:lstStyle/>
                        <a:p>
                          <a:r>
                            <a:rPr lang="en-US" dirty="0"/>
                            <a:t>5</a:t>
                          </a:r>
                          <a:endParaRPr lang="en-IN" dirty="0"/>
                        </a:p>
                      </a:txBody>
                      <a:tcPr/>
                    </a:tc>
                    <a:tc>
                      <a:txBody>
                        <a:bodyPr/>
                        <a:lstStyle/>
                        <a:p>
                          <a:r>
                            <a:rPr lang="en-US" dirty="0"/>
                            <a:t>15</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3"/>
                      </a:ext>
                    </a:extLst>
                  </a:tr>
                  <a:tr h="391577">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28</a:t>
                          </a:r>
                          <a:endParaRPr lang="en-IN" dirty="0"/>
                        </a:p>
                      </a:txBody>
                      <a:tcPr/>
                    </a:tc>
                    <a:tc>
                      <a:txBody>
                        <a:bodyPr/>
                        <a:lstStyle/>
                        <a:p>
                          <a:r>
                            <a:rPr lang="en-US" dirty="0"/>
                            <a:t>16</a:t>
                          </a:r>
                          <a:endParaRPr lang="en-IN" dirty="0"/>
                        </a:p>
                      </a:txBody>
                      <a:tcPr/>
                    </a:tc>
                    <a:extLst>
                      <a:ext uri="{0D108BD9-81ED-4DB2-BD59-A6C34878D82A}">
                        <a16:rowId xmlns:a16="http://schemas.microsoft.com/office/drawing/2014/main" val="10004"/>
                      </a:ext>
                    </a:extLst>
                  </a:tr>
                  <a:tr h="391577">
                    <a:tc>
                      <a:txBody>
                        <a:bodyPr/>
                        <a:lstStyle/>
                        <a:p>
                          <a:r>
                            <a:rPr lang="en-US" b="1" dirty="0">
                              <a:latin typeface="Times New Roman" panose="02020603050405020304" pitchFamily="18" charset="0"/>
                              <a:cs typeface="Times New Roman" panose="02020603050405020304" pitchFamily="18" charset="0"/>
                            </a:rPr>
                            <a:t>Sum=10</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19</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54</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30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p:cNvSpPr/>
              <p:nvPr/>
            </p:nvSpPr>
            <p:spPr>
              <a:xfrm>
                <a:off x="5367347" y="1121866"/>
                <a:ext cx="3788538" cy="13909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𝑦</m:t>
                                  </m:r>
                                </m:e>
                              </m:nary>
                            </m:e>
                          </m:d>
                          <m:r>
                            <a:rPr lang="en-US" i="1">
                              <a:latin typeface="Cambria Math" panose="02040503050406030204" pitchFamily="18" charset="0"/>
                              <a:cs typeface="Times New Roman" panose="02020603050405020304" pitchFamily="18" charset="0"/>
                            </a:rPr>
                            <m:t>∗(</m:t>
                          </m:r>
                          <m:nary>
                            <m:naryPr>
                              <m:chr m:val="∑"/>
                              <m:subHide m:val="on"/>
                              <m:supHide m:val="on"/>
                              <m:ctrlPr>
                                <a:rPr lang="en-US" i="1">
                                  <a:latin typeface="Cambria Math" panose="02040503050406030204" pitchFamily="18" charset="0"/>
                                  <a:cs typeface="Times New Roman" panose="02020603050405020304" pitchFamily="18" charset="0"/>
                                </a:rPr>
                              </m:ctrlPr>
                            </m:naryPr>
                            <m:sub/>
                            <m:sup/>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𝑥</m:t>
                                      </m:r>
                                    </m:e>
                                  </m:nary>
                                </m:e>
                              </m:d>
                              <m:d>
                                <m:dPr>
                                  <m:ctrlPr>
                                    <a:rPr lang="en-US" i="1">
                                      <a:latin typeface="Cambria Math" panose="02040503050406030204" pitchFamily="18" charset="0"/>
                                      <a:cs typeface="Times New Roman" panose="02020603050405020304" pitchFamily="18" charset="0"/>
                                    </a:rPr>
                                  </m:ctrlPr>
                                </m:d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𝑥𝑦</m:t>
                                      </m:r>
                                    </m:e>
                                  </m:nary>
                                </m:e>
                              </m:d>
                            </m:e>
                          </m:nary>
                        </m:num>
                        <m:den>
                          <m:r>
                            <a:rPr lang="en-US" i="1">
                              <a:latin typeface="Cambria Math" panose="02040503050406030204" pitchFamily="18" charset="0"/>
                              <a:cs typeface="Times New Roman" panose="02020603050405020304" pitchFamily="18" charset="0"/>
                            </a:rPr>
                            <m:t>𝑛</m:t>
                          </m:r>
                          <m:d>
                            <m:dPr>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𝑥</m:t>
                                      </m:r>
                                    </m:e>
                                  </m:nary>
                                </m:e>
                                <m:sup>
                                  <m:r>
                                    <a:rPr lang="en-US" i="1">
                                      <a:latin typeface="Cambria Math" panose="02040503050406030204" pitchFamily="18" charset="0"/>
                                      <a:cs typeface="Times New Roman" panose="02020603050405020304" pitchFamily="18" charset="0"/>
                                    </a:rPr>
                                    <m:t>2</m:t>
                                  </m:r>
                                </m:sup>
                              </m:sSup>
                            </m:e>
                          </m:d>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𝑥</m:t>
                                      </m:r>
                                    </m:e>
                                  </m:nary>
                                </m:e>
                              </m:d>
                            </m:e>
                            <m:sup>
                              <m:r>
                                <a:rPr lang="en-US" i="1">
                                  <a:latin typeface="Cambria Math" panose="02040503050406030204" pitchFamily="18" charset="0"/>
                                  <a:cs typeface="Times New Roman" panose="02020603050405020304" pitchFamily="18" charset="0"/>
                                </a:rPr>
                                <m:t>2</m:t>
                              </m:r>
                            </m:sup>
                          </m:sSup>
                        </m:den>
                      </m:f>
                    </m:oMath>
                  </m:oMathPara>
                </a14:m>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19</m:t>
                                </m:r>
                              </m:e>
                            </m:d>
                            <m:r>
                              <a:rPr lang="en-US" sz="2400" i="1">
                                <a:latin typeface="Cambria Math" panose="02040503050406030204" pitchFamily="18" charset="0"/>
                                <a:cs typeface="Times New Roman" panose="02020603050405020304" pitchFamily="18" charset="0"/>
                              </a:rPr>
                              <m:t>∗</m:t>
                            </m:r>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30</m:t>
                                </m:r>
                              </m:e>
                            </m:d>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10</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54</m:t>
                            </m:r>
                          </m:e>
                        </m:d>
                        <m:r>
                          <a:rPr lang="en-US" sz="2400" b="0" i="1" smtClean="0">
                            <a:latin typeface="Cambria Math" panose="02040503050406030204" pitchFamily="18" charset="0"/>
                            <a:cs typeface="Times New Roman" panose="02020603050405020304" pitchFamily="18" charset="0"/>
                          </a:rPr>
                          <m:t>)</m:t>
                        </m:r>
                      </m:num>
                      <m:den>
                        <m:r>
                          <a:rPr lang="en-US" sz="2400" b="0" i="1" smtClean="0">
                            <a:latin typeface="Cambria Math" panose="02040503050406030204" pitchFamily="18" charset="0"/>
                            <a:cs typeface="Times New Roman" panose="02020603050405020304" pitchFamily="18" charset="0"/>
                          </a:rPr>
                          <m:t>4</m:t>
                        </m:r>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30</m:t>
                            </m:r>
                          </m:e>
                        </m:d>
                        <m:r>
                          <a:rPr lang="en-US" sz="2400" i="1">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10</m:t>
                                </m:r>
                              </m:e>
                            </m:d>
                          </m:e>
                          <m:sup>
                            <m:r>
                              <a:rPr lang="en-US" sz="2400" i="1">
                                <a:latin typeface="Cambria Math" panose="02040503050406030204" pitchFamily="18" charset="0"/>
                                <a:cs typeface="Times New Roman" panose="02020603050405020304" pitchFamily="18" charset="0"/>
                              </a:rPr>
                              <m:t>2</m:t>
                            </m:r>
                          </m:sup>
                        </m:sSup>
                      </m:den>
                    </m:f>
                  </m:oMath>
                </a14:m>
                <a:r>
                  <a:rPr lang="en-US" dirty="0">
                    <a:latin typeface="Times New Roman" panose="02020603050405020304" pitchFamily="18" charset="0"/>
                    <a:cs typeface="Times New Roman" panose="02020603050405020304" pitchFamily="18" charset="0"/>
                  </a:rPr>
                  <a:t> =1.5</a:t>
                </a:r>
                <a:endParaRPr lang="en-IN" dirty="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5367347" y="1121866"/>
                <a:ext cx="3788538" cy="13909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367347" y="2972494"/>
                <a:ext cx="3399970" cy="1372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d>
                            <m:dPr>
                              <m:ctrlPr>
                                <a:rPr lang="en-US" i="1">
                                  <a:latin typeface="Cambria Math" panose="02040503050406030204" pitchFamily="18" charset="0"/>
                                  <a:cs typeface="Times New Roman" panose="02020603050405020304" pitchFamily="18" charset="0"/>
                                </a:rPr>
                              </m:ctrlPr>
                            </m:d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𝑥𝑦</m:t>
                                  </m:r>
                                </m:e>
                              </m:nary>
                            </m:e>
                          </m:d>
                          <m:r>
                            <a:rPr lang="en-US" b="0" i="1" smtClean="0">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𝑥</m:t>
                                  </m:r>
                                </m:e>
                              </m:nary>
                            </m:e>
                          </m:d>
                          <m:d>
                            <m:dPr>
                              <m:ctrlPr>
                                <a:rPr lang="en-US" i="1">
                                  <a:latin typeface="Cambria Math" panose="02040503050406030204" pitchFamily="18" charset="0"/>
                                  <a:cs typeface="Times New Roman" panose="02020603050405020304" pitchFamily="18" charset="0"/>
                                </a:rPr>
                              </m:ctrlPr>
                            </m:d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cs typeface="Times New Roman" panose="02020603050405020304" pitchFamily="18" charset="0"/>
                                    </a:rPr>
                                    <m:t>𝑦</m:t>
                                  </m:r>
                                </m:e>
                              </m:nary>
                            </m:e>
                          </m:d>
                        </m:num>
                        <m:den>
                          <m:r>
                            <a:rPr lang="en-US" i="1">
                              <a:latin typeface="Cambria Math" panose="02040503050406030204" pitchFamily="18" charset="0"/>
                              <a:cs typeface="Times New Roman" panose="02020603050405020304" pitchFamily="18" charset="0"/>
                            </a:rPr>
                            <m:t>𝑛</m:t>
                          </m:r>
                          <m:d>
                            <m:dPr>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𝑥</m:t>
                                      </m:r>
                                    </m:e>
                                  </m:nary>
                                </m:e>
                                <m:sup>
                                  <m:r>
                                    <a:rPr lang="en-US" i="1">
                                      <a:latin typeface="Cambria Math" panose="02040503050406030204" pitchFamily="18" charset="0"/>
                                      <a:cs typeface="Times New Roman" panose="02020603050405020304" pitchFamily="18" charset="0"/>
                                    </a:rPr>
                                    <m:t>2</m:t>
                                  </m:r>
                                </m:sup>
                              </m:sSup>
                            </m:e>
                          </m:d>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cs typeface="Times New Roman" panose="02020603050405020304" pitchFamily="18" charset="0"/>
                                        </a:rPr>
                                        <m:t>𝑥</m:t>
                                      </m:r>
                                    </m:e>
                                  </m:nary>
                                </m:e>
                              </m:d>
                            </m:e>
                            <m:sup>
                              <m:r>
                                <a:rPr lang="en-US" i="1">
                                  <a:latin typeface="Cambria Math" panose="02040503050406030204" pitchFamily="18" charset="0"/>
                                  <a:cs typeface="Times New Roman" panose="02020603050405020304" pitchFamily="18" charset="0"/>
                                </a:rPr>
                                <m:t>2</m:t>
                              </m:r>
                            </m:sup>
                          </m:sSup>
                        </m:den>
                      </m:f>
                    </m:oMath>
                  </m:oMathPara>
                </a14:m>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4</m:t>
                            </m:r>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54</m:t>
                                </m:r>
                              </m:e>
                            </m:d>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10</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19</m:t>
                            </m:r>
                          </m:e>
                        </m:d>
                        <m:r>
                          <a:rPr lang="en-US" sz="2400" b="0" i="1" smtClean="0">
                            <a:latin typeface="Cambria Math" panose="02040503050406030204" pitchFamily="18" charset="0"/>
                            <a:cs typeface="Times New Roman" panose="02020603050405020304" pitchFamily="18" charset="0"/>
                          </a:rPr>
                          <m:t>)</m:t>
                        </m:r>
                      </m:num>
                      <m:den>
                        <m:r>
                          <a:rPr lang="en-US" sz="2400" b="0" i="1" smtClean="0">
                            <a:latin typeface="Cambria Math" panose="02040503050406030204" pitchFamily="18" charset="0"/>
                            <a:cs typeface="Times New Roman" panose="02020603050405020304" pitchFamily="18" charset="0"/>
                          </a:rPr>
                          <m:t>4</m:t>
                        </m:r>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30</m:t>
                            </m:r>
                          </m:e>
                        </m:d>
                        <m:r>
                          <a:rPr lang="en-US" sz="2400" i="1">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10</m:t>
                                </m:r>
                              </m:e>
                            </m:d>
                          </m:e>
                          <m:sup>
                            <m:r>
                              <a:rPr lang="en-US" sz="2400" i="1">
                                <a:latin typeface="Cambria Math" panose="02040503050406030204" pitchFamily="18" charset="0"/>
                                <a:cs typeface="Times New Roman" panose="02020603050405020304" pitchFamily="18" charset="0"/>
                              </a:rPr>
                              <m:t>2</m:t>
                            </m:r>
                          </m:sup>
                        </m:sSup>
                      </m:den>
                    </m:f>
                  </m:oMath>
                </a14:m>
                <a:r>
                  <a:rPr lang="en-US" dirty="0">
                    <a:latin typeface="Times New Roman" panose="02020603050405020304" pitchFamily="18" charset="0"/>
                    <a:cs typeface="Times New Roman" panose="02020603050405020304" pitchFamily="18" charset="0"/>
                  </a:rPr>
                  <a:t> =1.3</a:t>
                </a:r>
                <a:endParaRPr lang="en-IN"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367347" y="2972494"/>
                <a:ext cx="3399970" cy="1372683"/>
              </a:xfrm>
              <a:prstGeom prst="rect">
                <a:avLst/>
              </a:prstGeom>
              <a:blipFill>
                <a:blip r:embed="rId4"/>
                <a:stretch>
                  <a:fillRect/>
                </a:stretch>
              </a:blipFill>
            </p:spPr>
            <p:txBody>
              <a:bodyPr/>
              <a:lstStyle/>
              <a:p>
                <a:r>
                  <a:rPr lang="en-IN">
                    <a:noFill/>
                  </a:rPr>
                  <a:t> </a:t>
                </a:r>
              </a:p>
            </p:txBody>
          </p:sp>
        </mc:Fallback>
      </mc:AlternateContent>
      <p:sp>
        <p:nvSpPr>
          <p:cNvPr id="11" name="Text Box 4"/>
          <p:cNvSpPr txBox="1">
            <a:spLocks noChangeArrowheads="1"/>
          </p:cNvSpPr>
          <p:nvPr/>
        </p:nvSpPr>
        <p:spPr bwMode="auto">
          <a:xfrm>
            <a:off x="6096000" y="5205841"/>
            <a:ext cx="2961708" cy="954107"/>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r>
              <a:rPr lang="en-GB" sz="2800" b="1" dirty="0">
                <a:latin typeface="Times New Roman" panose="02020603050405020304" pitchFamily="18" charset="0"/>
                <a:cs typeface="Times New Roman" panose="02020603050405020304" pitchFamily="18" charset="0"/>
              </a:rPr>
              <a:t>y = </a:t>
            </a:r>
            <a:r>
              <a:rPr lang="en-GB" sz="2800" b="1" dirty="0" err="1">
                <a:latin typeface="Times New Roman" panose="02020603050405020304" pitchFamily="18" charset="0"/>
                <a:cs typeface="Times New Roman" panose="02020603050405020304" pitchFamily="18" charset="0"/>
              </a:rPr>
              <a:t>ax</a:t>
            </a:r>
            <a:r>
              <a:rPr lang="en-GB" sz="2800" b="1" dirty="0">
                <a:latin typeface="Times New Roman" panose="02020603050405020304" pitchFamily="18" charset="0"/>
                <a:cs typeface="Times New Roman" panose="02020603050405020304" pitchFamily="18" charset="0"/>
              </a:rPr>
              <a:t> + b</a:t>
            </a:r>
          </a:p>
          <a:p>
            <a:r>
              <a:rPr lang="en-GB" sz="2800" b="1" dirty="0">
                <a:latin typeface="Times New Roman" panose="02020603050405020304" pitchFamily="18" charset="0"/>
                <a:cs typeface="Times New Roman" panose="02020603050405020304" pitchFamily="18" charset="0"/>
              </a:rPr>
              <a:t>y  = 1.5X+1.3</a:t>
            </a:r>
            <a:endParaRPr lang="en-US" sz="2800" b="1" dirty="0">
              <a:latin typeface="Times New Roman" panose="02020603050405020304" pitchFamily="18" charset="0"/>
              <a:cs typeface="Times New Roman" panose="02020603050405020304" pitchFamily="18" charset="0"/>
            </a:endParaRPr>
          </a:p>
        </p:txBody>
      </p:sp>
      <p:pic>
        <p:nvPicPr>
          <p:cNvPr id="82" name="Picture 81">
            <a:extLst>
              <a:ext uri="{FF2B5EF4-FFF2-40B4-BE49-F238E27FC236}">
                <a16:creationId xmlns:a16="http://schemas.microsoft.com/office/drawing/2014/main" id="{271C1F88-84BF-215B-91E7-760D27096E04}"/>
              </a:ext>
            </a:extLst>
          </p:cNvPr>
          <p:cNvPicPr>
            <a:picLocks noChangeAspect="1"/>
          </p:cNvPicPr>
          <p:nvPr/>
        </p:nvPicPr>
        <p:blipFill>
          <a:blip r:embed="rId5"/>
          <a:stretch>
            <a:fillRect/>
          </a:stretch>
        </p:blipFill>
        <p:spPr>
          <a:xfrm>
            <a:off x="838200" y="3553682"/>
            <a:ext cx="3920068" cy="3304318"/>
          </a:xfrm>
          <a:prstGeom prst="rect">
            <a:avLst/>
          </a:prstGeom>
        </p:spPr>
      </p:pic>
    </p:spTree>
    <p:extLst>
      <p:ext uri="{BB962C8B-B14F-4D97-AF65-F5344CB8AC3E}">
        <p14:creationId xmlns:p14="http://schemas.microsoft.com/office/powerpoint/2010/main" val="373362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0D2E-EB40-B40F-808B-B0066CE959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436D6C-B702-182C-4FD9-C5FE98CDB9B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4CFEDF0-5B21-48D4-7298-C205D81E4822}"/>
              </a:ext>
            </a:extLst>
          </p:cNvPr>
          <p:cNvPicPr>
            <a:picLocks noChangeAspect="1"/>
          </p:cNvPicPr>
          <p:nvPr/>
        </p:nvPicPr>
        <p:blipFill>
          <a:blip r:embed="rId2"/>
          <a:stretch>
            <a:fillRect/>
          </a:stretch>
        </p:blipFill>
        <p:spPr>
          <a:xfrm>
            <a:off x="547687" y="66097"/>
            <a:ext cx="11096625" cy="6762750"/>
          </a:xfrm>
          <a:prstGeom prst="rect">
            <a:avLst/>
          </a:prstGeom>
        </p:spPr>
      </p:pic>
    </p:spTree>
    <p:extLst>
      <p:ext uri="{BB962C8B-B14F-4D97-AF65-F5344CB8AC3E}">
        <p14:creationId xmlns:p14="http://schemas.microsoft.com/office/powerpoint/2010/main" val="294068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87BD-A94B-08D0-9772-576BF5350A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CEBC52A-2448-16A5-64D0-FA30DBCA66AC}"/>
              </a:ext>
            </a:extLst>
          </p:cNvPr>
          <p:cNvPicPr>
            <a:picLocks noGrp="1" noChangeAspect="1"/>
          </p:cNvPicPr>
          <p:nvPr>
            <p:ph idx="1"/>
          </p:nvPr>
        </p:nvPicPr>
        <p:blipFill>
          <a:blip r:embed="rId2"/>
          <a:stretch>
            <a:fillRect/>
          </a:stretch>
        </p:blipFill>
        <p:spPr>
          <a:xfrm>
            <a:off x="600341" y="365126"/>
            <a:ext cx="9680715" cy="5811838"/>
          </a:xfrm>
        </p:spPr>
      </p:pic>
    </p:spTree>
    <p:extLst>
      <p:ext uri="{BB962C8B-B14F-4D97-AF65-F5344CB8AC3E}">
        <p14:creationId xmlns:p14="http://schemas.microsoft.com/office/powerpoint/2010/main" val="4168161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B72EF-BE0E-EF2A-1325-E21C5F8EC45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49841C1-ABB0-28FA-58E4-E42A75521D2D}"/>
              </a:ext>
            </a:extLst>
          </p:cNvPr>
          <p:cNvPicPr>
            <a:picLocks noChangeAspect="1"/>
          </p:cNvPicPr>
          <p:nvPr/>
        </p:nvPicPr>
        <p:blipFill>
          <a:blip r:embed="rId2"/>
          <a:stretch>
            <a:fillRect/>
          </a:stretch>
        </p:blipFill>
        <p:spPr>
          <a:xfrm>
            <a:off x="695325" y="1223962"/>
            <a:ext cx="10801350" cy="4410075"/>
          </a:xfrm>
          <a:prstGeom prst="rect">
            <a:avLst/>
          </a:prstGeom>
        </p:spPr>
      </p:pic>
    </p:spTree>
    <p:extLst>
      <p:ext uri="{BB962C8B-B14F-4D97-AF65-F5344CB8AC3E}">
        <p14:creationId xmlns:p14="http://schemas.microsoft.com/office/powerpoint/2010/main" val="889236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4" y="-61929"/>
            <a:ext cx="10515600" cy="1325563"/>
          </a:xfrm>
        </p:spPr>
        <p:txBody>
          <a:bodyPr/>
          <a:lstStyle/>
          <a:p>
            <a:r>
              <a:rPr lang="en-US" u="sng" dirty="0">
                <a:latin typeface="Times New Roman" panose="02020603050405020304" pitchFamily="18" charset="0"/>
                <a:cs typeface="Times New Roman" panose="02020603050405020304" pitchFamily="18" charset="0"/>
              </a:rPr>
              <a:t>Logistic Regression</a:t>
            </a:r>
            <a:endParaRPr lang="en-IN"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25</a:t>
            </a:fld>
            <a:endParaRPr lang="en-IN"/>
          </a:p>
        </p:txBody>
      </p:sp>
      <p:sp>
        <p:nvSpPr>
          <p:cNvPr id="6" name="Rectangle 5"/>
          <p:cNvSpPr/>
          <p:nvPr/>
        </p:nvSpPr>
        <p:spPr>
          <a:xfrm>
            <a:off x="1395111" y="881737"/>
            <a:ext cx="10257074" cy="1421928"/>
          </a:xfrm>
          <a:prstGeom prst="rect">
            <a:avLst/>
          </a:prstGeom>
        </p:spPr>
        <p:txBody>
          <a:bodyPr wrap="square">
            <a:spAutoFit/>
          </a:bodyPr>
          <a:lstStyle/>
          <a:p>
            <a:pPr marL="342900" indent="-342900">
              <a:lnSpc>
                <a:spcPct val="90000"/>
              </a:lnSpc>
              <a:buFont typeface="Arial" panose="020B0604020202020204" pitchFamily="34" charset="0"/>
              <a:buChar char="•"/>
            </a:pPr>
            <a:r>
              <a:rPr lang="en-US" altLang="en-US" sz="2400" b="1" dirty="0">
                <a:solidFill>
                  <a:srgbClr val="7030A0"/>
                </a:solidFill>
                <a:latin typeface="Times New Roman" panose="02020603050405020304" pitchFamily="18" charset="0"/>
                <a:cs typeface="Times New Roman" panose="02020603050405020304" pitchFamily="18" charset="0"/>
              </a:rPr>
              <a:t>Logistic regression </a:t>
            </a:r>
            <a:r>
              <a:rPr lang="en-US" altLang="en-US" sz="2400" dirty="0">
                <a:latin typeface="Times New Roman" panose="02020603050405020304" pitchFamily="18" charset="0"/>
                <a:cs typeface="Times New Roman" panose="02020603050405020304" pitchFamily="18" charset="0"/>
              </a:rPr>
              <a:t>estimates the probability of a certain event occurring using the </a:t>
            </a:r>
            <a:r>
              <a:rPr lang="en-US" altLang="en-US" sz="2400" b="1" dirty="0">
                <a:solidFill>
                  <a:srgbClr val="FF0000"/>
                </a:solidFill>
                <a:latin typeface="Times New Roman" panose="02020603050405020304" pitchFamily="18" charset="0"/>
                <a:cs typeface="Times New Roman" panose="02020603050405020304" pitchFamily="18" charset="0"/>
              </a:rPr>
              <a:t>odds ratio </a:t>
            </a:r>
            <a:r>
              <a:rPr lang="en-US" altLang="en-US" sz="2400" dirty="0">
                <a:latin typeface="Times New Roman" panose="02020603050405020304" pitchFamily="18" charset="0"/>
                <a:cs typeface="Times New Roman" panose="02020603050405020304" pitchFamily="18" charset="0"/>
              </a:rPr>
              <a:t>by calculating the logarithm of the odds.</a:t>
            </a:r>
          </a:p>
          <a:p>
            <a:pPr marL="342900" indent="-342900">
              <a:lnSpc>
                <a:spcPct val="9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Uses </a:t>
            </a:r>
            <a:r>
              <a:rPr lang="en-US" altLang="en-US" sz="2400" dirty="0">
                <a:solidFill>
                  <a:srgbClr val="7030A0"/>
                </a:solidFill>
                <a:latin typeface="Times New Roman" panose="02020603050405020304" pitchFamily="18" charset="0"/>
                <a:cs typeface="Times New Roman" panose="02020603050405020304" pitchFamily="18" charset="0"/>
              </a:rPr>
              <a:t>Maximum likelihood estimation </a:t>
            </a:r>
            <a:r>
              <a:rPr lang="en-US" altLang="en-US" sz="2400" dirty="0">
                <a:latin typeface="Times New Roman" panose="02020603050405020304" pitchFamily="18" charset="0"/>
                <a:cs typeface="Times New Roman" panose="02020603050405020304" pitchFamily="18" charset="0"/>
              </a:rPr>
              <a:t>(MLE) to </a:t>
            </a:r>
            <a:r>
              <a:rPr lang="en-US" altLang="en-US" sz="2400" b="1" dirty="0">
                <a:solidFill>
                  <a:srgbClr val="C00000"/>
                </a:solidFill>
                <a:latin typeface="Times New Roman" panose="02020603050405020304" pitchFamily="18" charset="0"/>
                <a:cs typeface="Times New Roman" panose="02020603050405020304" pitchFamily="18" charset="0"/>
              </a:rPr>
              <a:t>transform the probability of an event occurring into its odds, a nonlinear model</a:t>
            </a:r>
            <a:r>
              <a:rPr lang="en-US" altLang="en-US" sz="2400" dirty="0">
                <a:latin typeface="Times New Roman" panose="02020603050405020304" pitchFamily="18" charset="0"/>
                <a:cs typeface="Times New Roman" panose="02020603050405020304" pitchFamily="18" charset="0"/>
              </a:rPr>
              <a:t>.</a:t>
            </a:r>
          </a:p>
        </p:txBody>
      </p:sp>
      <p:pic>
        <p:nvPicPr>
          <p:cNvPr id="6146" name="Picture 2" descr="Linear Regression vs Logistic Regression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719" y="2179549"/>
            <a:ext cx="6908562" cy="29608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95111" y="5116984"/>
            <a:ext cx="10138610" cy="1421928"/>
          </a:xfrm>
          <a:prstGeom prst="rect">
            <a:avLst/>
          </a:prstGeom>
        </p:spPr>
        <p:txBody>
          <a:bodyPr wrap="square">
            <a:spAutoFit/>
          </a:bodyPr>
          <a:lstStyle/>
          <a:p>
            <a:pPr marL="342900" indent="-342900" algn="just">
              <a:lnSpc>
                <a:spcPct val="90000"/>
              </a:lnSpc>
              <a:buFont typeface="Arial" panose="020B0604020202020204" pitchFamily="34" charset="0"/>
              <a:buChar char="•"/>
            </a:pPr>
            <a:r>
              <a:rPr lang="en-US" altLang="en-US" sz="2400" b="1" dirty="0">
                <a:solidFill>
                  <a:srgbClr val="FF0000"/>
                </a:solidFill>
                <a:latin typeface="Times New Roman" panose="02020603050405020304" pitchFamily="18" charset="0"/>
                <a:cs typeface="Times New Roman" panose="02020603050405020304" pitchFamily="18" charset="0"/>
              </a:rPr>
              <a:t>Odds ratio is the </a:t>
            </a:r>
            <a:r>
              <a:rPr lang="en-US" altLang="en-US" sz="2400" b="1" u="sng" dirty="0">
                <a:solidFill>
                  <a:srgbClr val="00B050"/>
                </a:solidFill>
                <a:latin typeface="Times New Roman" panose="02020603050405020304" pitchFamily="18" charset="0"/>
                <a:cs typeface="Times New Roman" panose="02020603050405020304" pitchFamily="18" charset="0"/>
              </a:rPr>
              <a:t>probability of occurrence of a particular event over the probability of non occurrence and  </a:t>
            </a:r>
            <a:r>
              <a:rPr lang="en-US" altLang="en-US" sz="2400" b="1" dirty="0">
                <a:solidFill>
                  <a:srgbClr val="FF0000"/>
                </a:solidFill>
                <a:latin typeface="Times New Roman" panose="02020603050405020304" pitchFamily="18" charset="0"/>
                <a:cs typeface="Times New Roman" panose="02020603050405020304" pitchFamily="18" charset="0"/>
              </a:rPr>
              <a:t>providing an estimate of the magnitude of the relationship between binary variables. i.e. </a:t>
            </a:r>
            <a:r>
              <a:rPr lang="en-US" altLang="en-US" sz="2400" b="1" dirty="0">
                <a:solidFill>
                  <a:srgbClr val="7030A0"/>
                </a:solidFill>
                <a:latin typeface="Times New Roman" panose="02020603050405020304" pitchFamily="18" charset="0"/>
                <a:cs typeface="Times New Roman" panose="02020603050405020304" pitchFamily="18" charset="0"/>
              </a:rPr>
              <a:t>probability of success divided by the probability of failure</a:t>
            </a:r>
          </a:p>
        </p:txBody>
      </p:sp>
    </p:spTree>
    <p:extLst>
      <p:ext uri="{BB962C8B-B14F-4D97-AF65-F5344CB8AC3E}">
        <p14:creationId xmlns:p14="http://schemas.microsoft.com/office/powerpoint/2010/main" val="833159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465" y="129762"/>
            <a:ext cx="11685069" cy="933650"/>
          </a:xfrm>
        </p:spPr>
        <p:txBody>
          <a:bodyPr>
            <a:normAutofit/>
          </a:bodyPr>
          <a:lstStyle/>
          <a:p>
            <a:pPr algn="ctr"/>
            <a:r>
              <a:rPr lang="en-US" sz="3600" u="sng" dirty="0">
                <a:latin typeface="Times New Roman" panose="02020603050405020304" pitchFamily="18" charset="0"/>
                <a:cs typeface="Times New Roman" panose="02020603050405020304" pitchFamily="18" charset="0"/>
              </a:rPr>
              <a:t>What Logistic Regression predicts?</a:t>
            </a:r>
            <a:endParaRPr lang="en-IN" sz="36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26</a:t>
            </a:fld>
            <a:endParaRPr lang="en-IN"/>
          </a:p>
        </p:txBody>
      </p:sp>
      <p:sp>
        <p:nvSpPr>
          <p:cNvPr id="5" name="Rectangle 4"/>
          <p:cNvSpPr/>
          <p:nvPr/>
        </p:nvSpPr>
        <p:spPr>
          <a:xfrm>
            <a:off x="924026" y="764024"/>
            <a:ext cx="10722542" cy="5755422"/>
          </a:xfrm>
          <a:prstGeom prst="rect">
            <a:avLst/>
          </a:prstGeom>
        </p:spPr>
        <p:txBody>
          <a:bodyPr wrap="square">
            <a:spAutoFit/>
          </a:bodyPr>
          <a:lstStyle/>
          <a:p>
            <a:pPr marL="457200" indent="-457200">
              <a:buClr>
                <a:srgbClr val="FF0000"/>
              </a:buClr>
              <a:buSzPct val="11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Probability of  Y occurring given known values for X(s). </a:t>
            </a:r>
          </a:p>
          <a:p>
            <a:pPr marL="800100" lvl="1" indent="-342900">
              <a:buClr>
                <a:srgbClr val="FF0000"/>
              </a:buClr>
              <a:buSzPct val="11000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In Logistic Regression, the Dependent Variable is transformed into the </a:t>
            </a:r>
            <a:r>
              <a:rPr lang="en-US" altLang="en-US" sz="2000" b="1" dirty="0">
                <a:solidFill>
                  <a:srgbClr val="7030A0"/>
                </a:solidFill>
                <a:latin typeface="Times New Roman" panose="02020603050405020304" pitchFamily="18" charset="0"/>
                <a:cs typeface="Times New Roman" panose="02020603050405020304" pitchFamily="18" charset="0"/>
              </a:rPr>
              <a:t>natural log of the odds</a:t>
            </a:r>
            <a:r>
              <a:rPr lang="en-US" altLang="en-US" sz="2000" dirty="0">
                <a:latin typeface="Times New Roman" panose="02020603050405020304" pitchFamily="18" charset="0"/>
                <a:cs typeface="Times New Roman" panose="02020603050405020304" pitchFamily="18" charset="0"/>
              </a:rPr>
              <a:t>. This is called </a:t>
            </a:r>
            <a:r>
              <a:rPr lang="en-US" altLang="en-US" sz="2000" dirty="0" err="1">
                <a:latin typeface="Times New Roman" panose="02020603050405020304" pitchFamily="18" charset="0"/>
                <a:cs typeface="Times New Roman" panose="02020603050405020304" pitchFamily="18" charset="0"/>
              </a:rPr>
              <a:t>logit</a:t>
            </a:r>
            <a:r>
              <a:rPr lang="en-US" altLang="en-US" sz="2000" dirty="0">
                <a:latin typeface="Times New Roman" panose="02020603050405020304" pitchFamily="18" charset="0"/>
                <a:cs typeface="Times New Roman" panose="02020603050405020304" pitchFamily="18" charset="0"/>
              </a:rPr>
              <a:t> (short for </a:t>
            </a:r>
            <a:r>
              <a:rPr lang="en-US" altLang="en-US" sz="2000" i="1" u="sng" dirty="0">
                <a:latin typeface="Times New Roman" panose="02020603050405020304" pitchFamily="18" charset="0"/>
                <a:cs typeface="Times New Roman" panose="02020603050405020304" pitchFamily="18" charset="0"/>
              </a:rPr>
              <a:t>log</a:t>
            </a:r>
            <a:r>
              <a:rPr lang="en-US" altLang="en-US" sz="2000" dirty="0">
                <a:latin typeface="Times New Roman" panose="02020603050405020304" pitchFamily="18" charset="0"/>
                <a:cs typeface="Times New Roman" panose="02020603050405020304" pitchFamily="18" charset="0"/>
              </a:rPr>
              <a:t>istic probability un</a:t>
            </a:r>
            <a:r>
              <a:rPr lang="en-US" altLang="en-US" sz="2000" i="1" u="sng" dirty="0">
                <a:latin typeface="Times New Roman" panose="02020603050405020304" pitchFamily="18" charset="0"/>
                <a:cs typeface="Times New Roman" panose="02020603050405020304" pitchFamily="18" charset="0"/>
              </a:rPr>
              <a:t>it</a:t>
            </a:r>
            <a:r>
              <a:rPr lang="en-US" altLang="en-US" sz="2000" dirty="0">
                <a:latin typeface="Times New Roman" panose="02020603050405020304" pitchFamily="18" charset="0"/>
                <a:cs typeface="Times New Roman" panose="02020603050405020304" pitchFamily="18" charset="0"/>
              </a:rPr>
              <a:t>). </a:t>
            </a:r>
          </a:p>
          <a:p>
            <a:pPr marL="800100" lvl="1" indent="-342900">
              <a:buClr>
                <a:srgbClr val="FF0000"/>
              </a:buClr>
              <a:buSzPct val="11000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800100" lvl="1" indent="-342900">
              <a:buClr>
                <a:srgbClr val="FF0000"/>
              </a:buClr>
              <a:buSzPct val="11000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457200" indent="-457200" algn="just">
              <a:buClr>
                <a:srgbClr val="FF0000"/>
              </a:buClr>
              <a:buSzPct val="110000"/>
              <a:buFont typeface="Arial" panose="020B0604020202020204" pitchFamily="34" charset="0"/>
              <a:buChar char="•"/>
            </a:pPr>
            <a:r>
              <a:rPr lang="en-US" altLang="en-US" sz="2400" b="1" dirty="0">
                <a:solidFill>
                  <a:srgbClr val="7030A0"/>
                </a:solidFill>
                <a:latin typeface="Times New Roman" panose="02020603050405020304" pitchFamily="18" charset="0"/>
                <a:cs typeface="Times New Roman" panose="02020603050405020304" pitchFamily="18" charset="0"/>
              </a:rPr>
              <a:t>The probabilities which ranged between 0.0 and 1.0 are transformed into odds ratios that range between 0 and infinity and  approximated as a sigmoid function applied to a linear combination of input features in the range 0 to 1.</a:t>
            </a:r>
          </a:p>
          <a:p>
            <a:pPr marL="914400" lvl="1" indent="-457200">
              <a:buClr>
                <a:srgbClr val="FF0000"/>
              </a:buClr>
              <a:buSzPct val="11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If the probability for group membership in the modeled </a:t>
            </a:r>
            <a:r>
              <a:rPr lang="en-US" altLang="en-US" sz="2400" b="1" dirty="0">
                <a:solidFill>
                  <a:srgbClr val="00B050"/>
                </a:solidFill>
                <a:latin typeface="Times New Roman" panose="02020603050405020304" pitchFamily="18" charset="0"/>
                <a:cs typeface="Times New Roman" panose="02020603050405020304" pitchFamily="18" charset="0"/>
              </a:rPr>
              <a:t>category is above some cut point (the default is 0.50)</a:t>
            </a:r>
            <a:r>
              <a:rPr lang="en-US" altLang="en-US" sz="2400" dirty="0">
                <a:latin typeface="Times New Roman" panose="02020603050405020304" pitchFamily="18" charset="0"/>
                <a:cs typeface="Times New Roman" panose="02020603050405020304" pitchFamily="18" charset="0"/>
              </a:rPr>
              <a:t>, the subject is </a:t>
            </a:r>
            <a:r>
              <a:rPr lang="en-US" altLang="en-US" sz="2400" b="1" dirty="0">
                <a:solidFill>
                  <a:srgbClr val="7030A0"/>
                </a:solidFill>
                <a:latin typeface="Times New Roman" panose="02020603050405020304" pitchFamily="18" charset="0"/>
                <a:cs typeface="Times New Roman" panose="02020603050405020304" pitchFamily="18" charset="0"/>
              </a:rPr>
              <a:t>predicted to be a member of the modeled group.</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Example: </a:t>
            </a:r>
            <a:r>
              <a:rPr lang="en-US" altLang="en-US" sz="2400" dirty="0">
                <a:latin typeface="Times New Roman" panose="02020603050405020304" pitchFamily="18" charset="0"/>
                <a:cs typeface="Times New Roman" panose="02020603050405020304" pitchFamily="18" charset="0"/>
              </a:rPr>
              <a:t>Default their payment.</a:t>
            </a:r>
          </a:p>
          <a:p>
            <a:pPr marL="914400" lvl="1" indent="-457200">
              <a:buClr>
                <a:srgbClr val="FF0000"/>
              </a:buClr>
              <a:buSzPct val="11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If the </a:t>
            </a:r>
            <a:r>
              <a:rPr lang="en-US" altLang="en-US" sz="2400" b="1" dirty="0">
                <a:solidFill>
                  <a:srgbClr val="0070C0"/>
                </a:solidFill>
                <a:latin typeface="Times New Roman" panose="02020603050405020304" pitchFamily="18" charset="0"/>
                <a:cs typeface="Times New Roman" panose="02020603050405020304" pitchFamily="18" charset="0"/>
              </a:rPr>
              <a:t>probability is below the cut point</a:t>
            </a:r>
            <a:r>
              <a:rPr lang="en-US" altLang="en-US" sz="2400" dirty="0">
                <a:latin typeface="Times New Roman" panose="02020603050405020304" pitchFamily="18" charset="0"/>
                <a:cs typeface="Times New Roman" panose="02020603050405020304" pitchFamily="18" charset="0"/>
              </a:rPr>
              <a:t>, the subject is </a:t>
            </a: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predicted to be a member of the other group</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Example: </a:t>
            </a:r>
            <a:r>
              <a:rPr lang="en-US" altLang="en-US" sz="2400" dirty="0">
                <a:latin typeface="Times New Roman" panose="02020603050405020304" pitchFamily="18" charset="0"/>
                <a:cs typeface="Times New Roman" panose="02020603050405020304" pitchFamily="18" charset="0"/>
              </a:rPr>
              <a:t>No Default their payment.</a:t>
            </a:r>
          </a:p>
          <a:p>
            <a:pPr marL="457200" indent="-457200">
              <a:buClr>
                <a:srgbClr val="FF0000"/>
              </a:buClr>
              <a:buSzPct val="11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For any given case, </a:t>
            </a:r>
            <a:r>
              <a:rPr lang="en-US" altLang="en-US" sz="2400" b="1" dirty="0">
                <a:solidFill>
                  <a:srgbClr val="0070C0"/>
                </a:solidFill>
                <a:latin typeface="Times New Roman" panose="02020603050405020304" pitchFamily="18" charset="0"/>
                <a:cs typeface="Times New Roman" panose="02020603050405020304" pitchFamily="18" charset="0"/>
              </a:rPr>
              <a:t>logistic regression computes the probability that a case with a particular set of values for the independent variable is a member of the modeled category.</a:t>
            </a:r>
          </a:p>
        </p:txBody>
      </p:sp>
      <p:pic>
        <p:nvPicPr>
          <p:cNvPr id="6" name="Picture 5"/>
          <p:cNvPicPr>
            <a:picLocks noChangeAspect="1"/>
          </p:cNvPicPr>
          <p:nvPr/>
        </p:nvPicPr>
        <p:blipFill rotWithShape="1">
          <a:blip r:embed="rId2"/>
          <a:srcRect r="49516" b="69250"/>
          <a:stretch/>
        </p:blipFill>
        <p:spPr>
          <a:xfrm>
            <a:off x="7351946" y="1553028"/>
            <a:ext cx="3678606" cy="465691"/>
          </a:xfrm>
          <a:prstGeom prst="rect">
            <a:avLst/>
          </a:prstGeom>
        </p:spPr>
      </p:pic>
      <p:pic>
        <p:nvPicPr>
          <p:cNvPr id="7" name="Picture 6"/>
          <p:cNvPicPr>
            <a:picLocks noChangeAspect="1"/>
          </p:cNvPicPr>
          <p:nvPr/>
        </p:nvPicPr>
        <p:blipFill rotWithShape="1">
          <a:blip r:embed="rId2"/>
          <a:srcRect t="65780" b="6256"/>
          <a:stretch/>
        </p:blipFill>
        <p:spPr>
          <a:xfrm>
            <a:off x="1766085" y="2018719"/>
            <a:ext cx="7286625" cy="423511"/>
          </a:xfrm>
          <a:prstGeom prst="rect">
            <a:avLst/>
          </a:prstGeom>
        </p:spPr>
      </p:pic>
    </p:spTree>
    <p:extLst>
      <p:ext uri="{BB962C8B-B14F-4D97-AF65-F5344CB8AC3E}">
        <p14:creationId xmlns:p14="http://schemas.microsoft.com/office/powerpoint/2010/main" val="10255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7" y="105878"/>
            <a:ext cx="11685069" cy="933650"/>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Logistic Regression-Solved Example#1</a:t>
            </a:r>
            <a:endParaRPr lang="en-IN" sz="3600" b="1"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27</a:t>
            </a:fld>
            <a:endParaRPr lang="en-IN"/>
          </a:p>
        </p:txBody>
      </p:sp>
      <mc:AlternateContent xmlns:mc="http://schemas.openxmlformats.org/markup-compatibility/2006" xmlns:a14="http://schemas.microsoft.com/office/drawing/2010/main">
        <mc:Choice Requires="a14">
          <p:sp>
            <p:nvSpPr>
              <p:cNvPr id="5" name="Rectangle 4"/>
              <p:cNvSpPr/>
              <p:nvPr/>
            </p:nvSpPr>
            <p:spPr>
              <a:xfrm>
                <a:off x="704338" y="847644"/>
                <a:ext cx="10951855" cy="3108543"/>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A dataset consist of women and men Instagram users with a sample size of 1069. Let the probability of men and women using Instagram be</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𝑚𝑒𝑛</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𝑎𝑛𝑑</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 </m:t>
                        </m:r>
                        <m:r>
                          <a:rPr lang="en-US" sz="2800" i="1">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𝑤𝑜</m:t>
                        </m:r>
                        <m:r>
                          <a:rPr lang="en-US" sz="2800" i="1">
                            <a:latin typeface="Cambria Math" panose="02040503050406030204" pitchFamily="18" charset="0"/>
                            <a:cs typeface="Times New Roman" panose="02020603050405020304" pitchFamily="18" charset="0"/>
                          </a:rPr>
                          <m:t>𝑚𝑒𝑛</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𝑟𝑒𝑠𝑝𝑒𝑐𝑡𝑖𝑣𝑒𝑙𝑦</m:t>
                    </m:r>
                    <m:r>
                      <a:rPr lang="en-US" sz="2800" b="0" i="1" smtClean="0">
                        <a:latin typeface="Cambria Math" panose="02040503050406030204" pitchFamily="18" charset="0"/>
                        <a:cs typeface="Times New Roman" panose="02020603050405020304" pitchFamily="18" charset="0"/>
                      </a:rPr>
                      <m:t>.</m:t>
                    </m:r>
                  </m:oMath>
                </a14:m>
                <a:r>
                  <a:rPr lang="en-US" sz="2800" dirty="0"/>
                  <a:t> </a:t>
                </a:r>
                <a:r>
                  <a:rPr lang="en-US" sz="2800" dirty="0">
                    <a:latin typeface="Times New Roman" panose="02020603050405020304" pitchFamily="18" charset="0"/>
                    <a:cs typeface="Times New Roman" panose="02020603050405020304" pitchFamily="18" charset="0"/>
                  </a:rPr>
                  <a:t>The sample proportion of women who are Instagram users is given as 61.08%, and the sample proportion for men is 43.98%. The difference is 0.170951, and the 95% confidence interval is (0.111429, 0.2292).Establish a logistic regression model specifies the relationship between p and x.</a:t>
                </a:r>
              </a:p>
            </p:txBody>
          </p:sp>
        </mc:Choice>
        <mc:Fallback xmlns="">
          <p:sp>
            <p:nvSpPr>
              <p:cNvPr id="5" name="Rectangle 4"/>
              <p:cNvSpPr>
                <a:spLocks noRot="1" noChangeAspect="1" noMove="1" noResize="1" noEditPoints="1" noAdjustHandles="1" noChangeArrowheads="1" noChangeShapeType="1" noTextEdit="1"/>
              </p:cNvSpPr>
              <p:nvPr/>
            </p:nvSpPr>
            <p:spPr>
              <a:xfrm>
                <a:off x="704338" y="847644"/>
                <a:ext cx="10951855" cy="3108543"/>
              </a:xfrm>
              <a:prstGeom prst="rect">
                <a:avLst/>
              </a:prstGeom>
              <a:blipFill rotWithShape="0">
                <a:blip r:embed="rId2"/>
                <a:stretch>
                  <a:fillRect l="-1169" t="-1961" r="-1114" b="-45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019611" y="4482637"/>
                <a:ext cx="9346341" cy="757451"/>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Logistic regression equation for women         log (</a:t>
                </a:r>
                <a14:m>
                  <m:oMath xmlns:m="http://schemas.openxmlformats.org/officeDocument/2006/math">
                    <m:f>
                      <m:fPr>
                        <m:ctrlPr>
                          <a:rPr lang="en-US" sz="2800" i="1" smtClean="0">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 </m:t>
                            </m:r>
                            <m:r>
                              <a:rPr lang="en-US" sz="2800" i="1">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𝑤𝑜</m:t>
                            </m:r>
                            <m:r>
                              <a:rPr lang="en-US" sz="2800" i="1">
                                <a:latin typeface="Cambria Math" panose="02040503050406030204" pitchFamily="18" charset="0"/>
                                <a:cs typeface="Times New Roman" panose="02020603050405020304" pitchFamily="18" charset="0"/>
                              </a:rPr>
                              <m:t>𝑚𝑒𝑛</m:t>
                            </m:r>
                          </m:sub>
                        </m:sSub>
                      </m:num>
                      <m:den>
                        <m:r>
                          <a:rPr lang="en-US" sz="2800" b="0" i="1" smtClean="0">
                            <a:latin typeface="Cambria Math" panose="02040503050406030204" pitchFamily="18" charset="0"/>
                            <a:cs typeface="Times New Roman" panose="02020603050405020304" pitchFamily="18" charset="0"/>
                          </a:rPr>
                          <m:t>1−</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 </m:t>
                            </m:r>
                            <m:r>
                              <a:rPr lang="en-US" sz="2800" i="1">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𝑤𝑜</m:t>
                            </m:r>
                            <m:r>
                              <a:rPr lang="en-US" sz="2800" i="1">
                                <a:latin typeface="Cambria Math" panose="02040503050406030204" pitchFamily="18" charset="0"/>
                                <a:cs typeface="Times New Roman" panose="02020603050405020304" pitchFamily="18" charset="0"/>
                              </a:rPr>
                              <m:t>𝑚𝑒𝑛</m:t>
                            </m:r>
                          </m:sub>
                        </m:sSub>
                      </m:den>
                    </m:f>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b="0" i="1" smtClean="0">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endParaRPr lang="en-IN" sz="2800" dirty="0"/>
              </a:p>
            </p:txBody>
          </p:sp>
        </mc:Choice>
        <mc:Fallback xmlns="">
          <p:sp>
            <p:nvSpPr>
              <p:cNvPr id="9" name="Rectangle 8"/>
              <p:cNvSpPr>
                <a:spLocks noRot="1" noChangeAspect="1" noMove="1" noResize="1" noEditPoints="1" noAdjustHandles="1" noChangeArrowheads="1" noChangeShapeType="1" noTextEdit="1"/>
              </p:cNvSpPr>
              <p:nvPr/>
            </p:nvSpPr>
            <p:spPr>
              <a:xfrm>
                <a:off x="1019611" y="4482637"/>
                <a:ext cx="9346341" cy="757451"/>
              </a:xfrm>
              <a:prstGeom prst="rect">
                <a:avLst/>
              </a:prstGeom>
              <a:blipFill rotWithShape="0">
                <a:blip r:embed="rId3"/>
                <a:stretch>
                  <a:fillRect l="-978" b="-1600"/>
                </a:stretch>
              </a:blipFill>
            </p:spPr>
            <p:txBody>
              <a:bodyPr/>
              <a:lstStyle/>
              <a:p>
                <a:r>
                  <a:rPr lang="en-IN">
                    <a:noFill/>
                  </a:rPr>
                  <a:t> </a:t>
                </a:r>
              </a:p>
            </p:txBody>
          </p:sp>
        </mc:Fallback>
      </mc:AlternateContent>
      <p:sp>
        <p:nvSpPr>
          <p:cNvPr id="13" name="Rectangle 12"/>
          <p:cNvSpPr/>
          <p:nvPr/>
        </p:nvSpPr>
        <p:spPr>
          <a:xfrm>
            <a:off x="906469" y="3971312"/>
            <a:ext cx="1401346" cy="523220"/>
          </a:xfrm>
          <a:prstGeom prst="rect">
            <a:avLst/>
          </a:prstGeom>
        </p:spPr>
        <p:txBody>
          <a:bodyPr wrap="none">
            <a:spAutoFit/>
          </a:bodyPr>
          <a:lstStyle/>
          <a:p>
            <a:r>
              <a:rPr lang="en-US" sz="2800" u="sng" dirty="0">
                <a:latin typeface="Times New Roman" panose="02020603050405020304" pitchFamily="18" charset="0"/>
                <a:cs typeface="Times New Roman" panose="02020603050405020304" pitchFamily="18" charset="0"/>
              </a:rPr>
              <a:t>Solution</a:t>
            </a:r>
            <a:endParaRPr lang="en-IN" sz="2800" u="sng" dirty="0"/>
          </a:p>
        </p:txBody>
      </p:sp>
      <p:sp>
        <p:nvSpPr>
          <p:cNvPr id="14" name="Striped Right Arrow 13"/>
          <p:cNvSpPr/>
          <p:nvPr/>
        </p:nvSpPr>
        <p:spPr>
          <a:xfrm>
            <a:off x="6108001" y="4662076"/>
            <a:ext cx="528411" cy="3851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 name="Rectangle 14"/>
              <p:cNvSpPr/>
              <p:nvPr/>
            </p:nvSpPr>
            <p:spPr>
              <a:xfrm>
                <a:off x="1487276" y="5312995"/>
                <a:ext cx="7967694" cy="757451"/>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Logistic regression equation for men         log (</a:t>
                </a:r>
                <a14:m>
                  <m:oMath xmlns:m="http://schemas.openxmlformats.org/officeDocument/2006/math">
                    <m:f>
                      <m:fPr>
                        <m:ctrlPr>
                          <a:rPr lang="en-US" sz="2800" i="1" smtClean="0">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 </m:t>
                            </m:r>
                            <m:r>
                              <a:rPr lang="en-US" sz="2800" i="1">
                                <a:latin typeface="Cambria Math" panose="02040503050406030204" pitchFamily="18" charset="0"/>
                                <a:cs typeface="Times New Roman" panose="02020603050405020304" pitchFamily="18" charset="0"/>
                              </a:rPr>
                              <m:t>𝑃</m:t>
                            </m:r>
                          </m:e>
                          <m:sub>
                            <m:r>
                              <a:rPr lang="en-US" sz="2800" i="1">
                                <a:latin typeface="Cambria Math" panose="02040503050406030204" pitchFamily="18" charset="0"/>
                                <a:cs typeface="Times New Roman" panose="02020603050405020304" pitchFamily="18" charset="0"/>
                              </a:rPr>
                              <m:t>𝑚𝑒𝑛</m:t>
                            </m:r>
                          </m:sub>
                        </m:sSub>
                      </m:num>
                      <m:den>
                        <m:r>
                          <a:rPr lang="en-US" sz="2800" b="0" i="1" smtClean="0">
                            <a:latin typeface="Cambria Math" panose="02040503050406030204" pitchFamily="18" charset="0"/>
                            <a:cs typeface="Times New Roman" panose="02020603050405020304" pitchFamily="18" charset="0"/>
                          </a:rPr>
                          <m:t>1−</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 </m:t>
                            </m:r>
                            <m:r>
                              <a:rPr lang="en-US" sz="2800" i="1">
                                <a:latin typeface="Cambria Math" panose="02040503050406030204" pitchFamily="18" charset="0"/>
                                <a:cs typeface="Times New Roman" panose="02020603050405020304" pitchFamily="18" charset="0"/>
                              </a:rPr>
                              <m:t>𝑃</m:t>
                            </m:r>
                          </m:e>
                          <m:sub>
                            <m:r>
                              <a:rPr lang="en-US" sz="2800" i="1">
                                <a:latin typeface="Cambria Math" panose="02040503050406030204" pitchFamily="18" charset="0"/>
                                <a:cs typeface="Times New Roman" panose="02020603050405020304" pitchFamily="18" charset="0"/>
                              </a:rPr>
                              <m:t>𝑚𝑒𝑛</m:t>
                            </m:r>
                          </m:sub>
                        </m:sSub>
                      </m:den>
                    </m:f>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b="0" i="1" smtClean="0">
                            <a:latin typeface="Cambria Math" panose="02040503050406030204" pitchFamily="18" charset="0"/>
                            <a:cs typeface="Times New Roman" panose="02020603050405020304" pitchFamily="18" charset="0"/>
                          </a:rPr>
                          <m:t>0</m:t>
                        </m:r>
                      </m:sub>
                    </m:sSub>
                  </m:oMath>
                </a14:m>
                <a:endParaRPr lang="en-IN" sz="2800" dirty="0"/>
              </a:p>
            </p:txBody>
          </p:sp>
        </mc:Choice>
        <mc:Fallback xmlns="">
          <p:sp>
            <p:nvSpPr>
              <p:cNvPr id="15" name="Rectangle 14"/>
              <p:cNvSpPr>
                <a:spLocks noRot="1" noChangeAspect="1" noMove="1" noResize="1" noEditPoints="1" noAdjustHandles="1" noChangeArrowheads="1" noChangeShapeType="1" noTextEdit="1"/>
              </p:cNvSpPr>
              <p:nvPr/>
            </p:nvSpPr>
            <p:spPr>
              <a:xfrm>
                <a:off x="1487276" y="5312995"/>
                <a:ext cx="7967694" cy="757451"/>
              </a:xfrm>
              <a:prstGeom prst="rect">
                <a:avLst/>
              </a:prstGeom>
              <a:blipFill rotWithShape="0">
                <a:blip r:embed="rId4"/>
                <a:stretch>
                  <a:fillRect l="-1224"/>
                </a:stretch>
              </a:blipFill>
            </p:spPr>
            <p:txBody>
              <a:bodyPr/>
              <a:lstStyle/>
              <a:p>
                <a:r>
                  <a:rPr lang="en-IN">
                    <a:noFill/>
                  </a:rPr>
                  <a:t> </a:t>
                </a:r>
              </a:p>
            </p:txBody>
          </p:sp>
        </mc:Fallback>
      </mc:AlternateContent>
      <p:sp>
        <p:nvSpPr>
          <p:cNvPr id="16" name="Striped Right Arrow 15"/>
          <p:cNvSpPr/>
          <p:nvPr/>
        </p:nvSpPr>
        <p:spPr>
          <a:xfrm>
            <a:off x="6132985" y="5499160"/>
            <a:ext cx="528411" cy="3851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7" name="Rectangle 16"/>
              <p:cNvSpPr/>
              <p:nvPr/>
            </p:nvSpPr>
            <p:spPr>
              <a:xfrm>
                <a:off x="8556368" y="3593165"/>
                <a:ext cx="2797432" cy="66268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400" dirty="0">
                    <a:cs typeface="Times New Roman" panose="02020603050405020304" pitchFamily="18" charset="0"/>
                  </a:rPr>
                  <a:t>Odds=</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0</m:t>
                            </m:r>
                          </m:sub>
                        </m:sSub>
                      </m:num>
                      <m:den>
                        <m:r>
                          <a:rPr lang="en-US" sz="2400" i="1">
                            <a:latin typeface="Cambria Math" panose="02040503050406030204" pitchFamily="18" charset="0"/>
                            <a:cs typeface="Times New Roman" panose="02020603050405020304" pitchFamily="18" charset="0"/>
                          </a:rPr>
                          <m:t>1−</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0</m:t>
                            </m:r>
                          </m:sub>
                        </m:sSub>
                      </m:den>
                    </m:f>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𝑠𝑢𝑐𝑐𝑒𝑠𝑠</m:t>
                        </m:r>
                      </m:num>
                      <m:den>
                        <m:r>
                          <a:rPr lang="en-US" sz="2400" b="0" i="1" smtClean="0">
                            <a:latin typeface="Cambria Math" panose="02040503050406030204" pitchFamily="18" charset="0"/>
                            <a:cs typeface="Times New Roman" panose="02020603050405020304" pitchFamily="18" charset="0"/>
                          </a:rPr>
                          <m:t>𝑓𝑎𝑖𝑙𝑢𝑟𝑒</m:t>
                        </m:r>
                      </m:den>
                    </m:f>
                  </m:oMath>
                </a14:m>
                <a:endParaRPr lang="en-IN" sz="2400" dirty="0"/>
              </a:p>
            </p:txBody>
          </p:sp>
        </mc:Choice>
        <mc:Fallback xmlns="">
          <p:sp>
            <p:nvSpPr>
              <p:cNvPr id="17" name="Rectangle 16"/>
              <p:cNvSpPr>
                <a:spLocks noRot="1" noChangeAspect="1" noMove="1" noResize="1" noEditPoints="1" noAdjustHandles="1" noChangeArrowheads="1" noChangeShapeType="1" noTextEdit="1"/>
              </p:cNvSpPr>
              <p:nvPr/>
            </p:nvSpPr>
            <p:spPr>
              <a:xfrm>
                <a:off x="8556368" y="3593165"/>
                <a:ext cx="2797432" cy="662682"/>
              </a:xfrm>
              <a:prstGeom prst="rect">
                <a:avLst/>
              </a:prstGeom>
              <a:blipFill rotWithShape="0">
                <a:blip r:embed="rId5"/>
                <a:stretch>
                  <a:fillRect l="-3254" b="-901"/>
                </a:stretch>
              </a:blipFill>
            </p:spPr>
            <p:txBody>
              <a:bodyPr/>
              <a:lstStyle/>
              <a:p>
                <a:r>
                  <a:rPr lang="en-IN">
                    <a:noFill/>
                  </a:rPr>
                  <a:t> </a:t>
                </a:r>
              </a:p>
            </p:txBody>
          </p:sp>
        </mc:Fallback>
      </mc:AlternateContent>
      <p:pic>
        <p:nvPicPr>
          <p:cNvPr id="12" name="Picture 2" descr="Light bulb icon vector. Light bulb ideas symbol illustration | KNOW -  Digitize your workforc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792" t="18410" r="22593" b="22114"/>
          <a:stretch/>
        </p:blipFill>
        <p:spPr bwMode="auto">
          <a:xfrm flipH="1">
            <a:off x="7981308" y="3446750"/>
            <a:ext cx="575060" cy="61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079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7" y="86627"/>
            <a:ext cx="11685069" cy="933650"/>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Logistic Regression-Solved Example#1 (Contd.)</a:t>
            </a:r>
            <a:endParaRPr lang="en-IN" sz="3600" b="1"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28</a:t>
            </a:fld>
            <a:endParaRPr lang="en-IN"/>
          </a:p>
        </p:txBody>
      </p:sp>
      <mc:AlternateContent xmlns:mc="http://schemas.openxmlformats.org/markup-compatibility/2006" xmlns:a14="http://schemas.microsoft.com/office/drawing/2010/main">
        <mc:Choice Requires="a14">
          <p:sp>
            <p:nvSpPr>
              <p:cNvPr id="17" name="Rectangle 16"/>
              <p:cNvSpPr/>
              <p:nvPr/>
            </p:nvSpPr>
            <p:spPr>
              <a:xfrm>
                <a:off x="1433672" y="1039527"/>
                <a:ext cx="8942361" cy="7284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Odds for women=</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0</m:t>
                            </m:r>
                          </m:sub>
                        </m:sSub>
                      </m:num>
                      <m:den>
                        <m:r>
                          <a:rPr lang="en-US" sz="2400" i="1">
                            <a:latin typeface="Cambria Math" panose="02040503050406030204" pitchFamily="18" charset="0"/>
                            <a:cs typeface="Times New Roman" panose="02020603050405020304" pitchFamily="18" charset="0"/>
                          </a:rPr>
                          <m:t>1−</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0</m:t>
                            </m:r>
                          </m:sub>
                        </m:sSub>
                      </m:den>
                    </m:f>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m:rPr>
                            <m:nor/>
                          </m:rPr>
                          <a:rPr lang="en-US" sz="2400" b="0" i="0" smtClean="0">
                            <a:latin typeface="Cambria Math" panose="02040503050406030204" pitchFamily="18" charset="0"/>
                            <a:cs typeface="Times New Roman" panose="02020603050405020304" pitchFamily="18" charset="0"/>
                          </a:rPr>
                          <m:t>0.</m:t>
                        </m:r>
                        <m:r>
                          <m:rPr>
                            <m:nor/>
                          </m:rPr>
                          <a:rPr lang="en-US" sz="2400" dirty="0">
                            <a:latin typeface="Times New Roman" panose="02020603050405020304" pitchFamily="18" charset="0"/>
                            <a:cs typeface="Times New Roman" panose="02020603050405020304" pitchFamily="18" charset="0"/>
                          </a:rPr>
                          <m:t>6108</m:t>
                        </m:r>
                      </m:num>
                      <m:den>
                        <m:r>
                          <a:rPr lang="en-US" sz="2400" b="0" i="1" smtClean="0">
                            <a:latin typeface="Cambria Math" panose="02040503050406030204" pitchFamily="18" charset="0"/>
                            <a:cs typeface="Times New Roman" panose="02020603050405020304" pitchFamily="18" charset="0"/>
                          </a:rPr>
                          <m:t>1−</m:t>
                        </m:r>
                        <m:r>
                          <m:rPr>
                            <m:nor/>
                          </m:rPr>
                          <a:rPr lang="en-US" sz="2400" b="0" i="0" smtClean="0">
                            <a:latin typeface="Cambria Math" panose="02040503050406030204" pitchFamily="18" charset="0"/>
                            <a:cs typeface="Times New Roman" panose="02020603050405020304" pitchFamily="18" charset="0"/>
                          </a:rPr>
                          <m:t>0.</m:t>
                        </m:r>
                        <m:r>
                          <m:rPr>
                            <m:nor/>
                          </m:rPr>
                          <a:rPr lang="en-US" sz="2400" dirty="0">
                            <a:latin typeface="Times New Roman" panose="02020603050405020304" pitchFamily="18" charset="0"/>
                            <a:cs typeface="Times New Roman" panose="02020603050405020304" pitchFamily="18" charset="0"/>
                          </a:rPr>
                          <m:t>6</m:t>
                        </m:r>
                        <m:r>
                          <m:rPr>
                            <m:nor/>
                          </m:rPr>
                          <a:rPr lang="en-US" sz="2400" dirty="0" smtClean="0">
                            <a:latin typeface="Times New Roman" panose="02020603050405020304" pitchFamily="18" charset="0"/>
                            <a:cs typeface="Times New Roman" panose="02020603050405020304" pitchFamily="18" charset="0"/>
                          </a:rPr>
                          <m:t>1</m:t>
                        </m:r>
                        <m:r>
                          <m:rPr>
                            <m:nor/>
                          </m:rPr>
                          <a:rPr lang="en-US" sz="2400" dirty="0">
                            <a:latin typeface="Times New Roman" panose="02020603050405020304" pitchFamily="18" charset="0"/>
                            <a:cs typeface="Times New Roman" panose="02020603050405020304" pitchFamily="18" charset="0"/>
                          </a:rPr>
                          <m:t>08</m:t>
                        </m:r>
                      </m:den>
                    </m:f>
                  </m:oMath>
                </a14:m>
                <a:r>
                  <a:rPr lang="en-IN" sz="2400" dirty="0">
                    <a:latin typeface="Times New Roman" panose="02020603050405020304" pitchFamily="18" charset="0"/>
                    <a:cs typeface="Times New Roman" panose="02020603050405020304" pitchFamily="18" charset="0"/>
                  </a:rPr>
                  <a:t>=1.5694</a:t>
                </a:r>
              </a:p>
            </p:txBody>
          </p:sp>
        </mc:Choice>
        <mc:Fallback xmlns="">
          <p:sp>
            <p:nvSpPr>
              <p:cNvPr id="17" name="Rectangle 16"/>
              <p:cNvSpPr>
                <a:spLocks noRot="1" noChangeAspect="1" noMove="1" noResize="1" noEditPoints="1" noAdjustHandles="1" noChangeArrowheads="1" noChangeShapeType="1" noTextEdit="1"/>
              </p:cNvSpPr>
              <p:nvPr/>
            </p:nvSpPr>
            <p:spPr>
              <a:xfrm>
                <a:off x="1433672" y="1039527"/>
                <a:ext cx="8942361" cy="728405"/>
              </a:xfrm>
              <a:prstGeom prst="rect">
                <a:avLst/>
              </a:prstGeom>
              <a:blipFill rotWithShape="0">
                <a:blip r:embed="rId2"/>
                <a:stretch>
                  <a:fillRect l="-1363" b="-67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433672" y="1766327"/>
                <a:ext cx="8942361" cy="7284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Odds for men=</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0</m:t>
                            </m:r>
                          </m:sub>
                        </m:sSub>
                      </m:num>
                      <m:den>
                        <m:r>
                          <a:rPr lang="en-US" sz="2400" i="1">
                            <a:latin typeface="Cambria Math" panose="02040503050406030204" pitchFamily="18" charset="0"/>
                            <a:cs typeface="Times New Roman" panose="02020603050405020304" pitchFamily="18" charset="0"/>
                          </a:rPr>
                          <m:t>1−</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0</m:t>
                            </m:r>
                          </m:sub>
                        </m:sSub>
                      </m:den>
                    </m:f>
                    <m:r>
                      <a:rPr lang="en-US" sz="2400" b="0" i="1"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m:rPr>
                            <m:nor/>
                          </m:rPr>
                          <a:rPr lang="en-US" sz="2400" b="0" i="0" smtClean="0">
                            <a:latin typeface="Cambria Math" panose="02040503050406030204" pitchFamily="18" charset="0"/>
                            <a:cs typeface="Times New Roman" panose="02020603050405020304" pitchFamily="18" charset="0"/>
                          </a:rPr>
                          <m:t>0.</m:t>
                        </m:r>
                        <m:r>
                          <m:rPr>
                            <m:nor/>
                          </m:rPr>
                          <a:rPr lang="en-US" sz="2400" b="0" i="0" dirty="0" smtClean="0">
                            <a:latin typeface="Times New Roman" panose="02020603050405020304" pitchFamily="18" charset="0"/>
                            <a:cs typeface="Times New Roman" panose="02020603050405020304" pitchFamily="18" charset="0"/>
                          </a:rPr>
                          <m:t>439</m:t>
                        </m:r>
                        <m:r>
                          <m:rPr>
                            <m:nor/>
                          </m:rPr>
                          <a:rPr lang="en-US" sz="2400" dirty="0">
                            <a:latin typeface="Times New Roman" panose="02020603050405020304" pitchFamily="18" charset="0"/>
                            <a:cs typeface="Times New Roman" panose="02020603050405020304" pitchFamily="18" charset="0"/>
                          </a:rPr>
                          <m:t>8</m:t>
                        </m:r>
                      </m:num>
                      <m:den>
                        <m:r>
                          <a:rPr lang="en-US" sz="2400" b="0" i="1" smtClean="0">
                            <a:latin typeface="Cambria Math" panose="02040503050406030204" pitchFamily="18" charset="0"/>
                            <a:cs typeface="Times New Roman" panose="02020603050405020304" pitchFamily="18" charset="0"/>
                          </a:rPr>
                          <m:t>1−</m:t>
                        </m:r>
                        <m:r>
                          <m:rPr>
                            <m:nor/>
                          </m:rPr>
                          <a:rPr lang="en-US" sz="2400" b="0" i="0" smtClean="0">
                            <a:latin typeface="Cambria Math" panose="02040503050406030204" pitchFamily="18" charset="0"/>
                            <a:cs typeface="Times New Roman" panose="02020603050405020304" pitchFamily="18" charset="0"/>
                          </a:rPr>
                          <m:t>0.</m:t>
                        </m:r>
                        <m:r>
                          <m:rPr>
                            <m:nor/>
                          </m:rPr>
                          <a:rPr lang="en-US" sz="2400" b="0" i="0" dirty="0" smtClean="0">
                            <a:latin typeface="Times New Roman" panose="02020603050405020304" pitchFamily="18" charset="0"/>
                            <a:cs typeface="Times New Roman" panose="02020603050405020304" pitchFamily="18" charset="0"/>
                          </a:rPr>
                          <m:t>4398</m:t>
                        </m:r>
                      </m:den>
                    </m:f>
                  </m:oMath>
                </a14:m>
                <a:r>
                  <a:rPr lang="en-IN" sz="2400" dirty="0">
                    <a:latin typeface="Times New Roman" panose="02020603050405020304" pitchFamily="18" charset="0"/>
                    <a:cs typeface="Times New Roman" panose="02020603050405020304" pitchFamily="18" charset="0"/>
                  </a:rPr>
                  <a:t>=0.7851</a:t>
                </a:r>
              </a:p>
            </p:txBody>
          </p:sp>
        </mc:Choice>
        <mc:Fallback xmlns="">
          <p:sp>
            <p:nvSpPr>
              <p:cNvPr id="18" name="Rectangle 17"/>
              <p:cNvSpPr>
                <a:spLocks noRot="1" noChangeAspect="1" noMove="1" noResize="1" noEditPoints="1" noAdjustHandles="1" noChangeArrowheads="1" noChangeShapeType="1" noTextEdit="1"/>
              </p:cNvSpPr>
              <p:nvPr/>
            </p:nvSpPr>
            <p:spPr>
              <a:xfrm>
                <a:off x="1433672" y="1766327"/>
                <a:ext cx="8942361" cy="728405"/>
              </a:xfrm>
              <a:prstGeom prst="rect">
                <a:avLst/>
              </a:prstGeom>
              <a:blipFill rotWithShape="0">
                <a:blip r:embed="rId3"/>
                <a:stretch>
                  <a:fillRect l="-1363" b="-67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358457" y="2494732"/>
                <a:ext cx="8929689" cy="662554"/>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Log of Odds for women=</a:t>
                </a:r>
                <a:r>
                  <a:rPr lang="en-US" sz="2000" dirty="0">
                    <a:latin typeface="Times New Roman" panose="02020603050405020304" pitchFamily="18" charset="0"/>
                    <a:cs typeface="Times New Roman" panose="02020603050405020304" pitchFamily="18" charset="0"/>
                  </a:rPr>
                  <a:t>log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𝑤𝑜𝑚𝑒𝑛</m:t>
                            </m:r>
                          </m:sub>
                        </m:sSub>
                      </m:num>
                      <m:den>
                        <m:r>
                          <a:rPr lang="en-US" sz="2400" i="1">
                            <a:latin typeface="Cambria Math" panose="02040503050406030204" pitchFamily="18" charset="0"/>
                            <a:cs typeface="Times New Roman" panose="02020603050405020304" pitchFamily="18" charset="0"/>
                          </a:rPr>
                          <m:t>1−</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𝑤𝑜𝑚𝑒𝑛</m:t>
                            </m:r>
                          </m:sub>
                        </m:sSub>
                      </m:den>
                    </m:f>
                    <m:r>
                      <a:rPr lang="en-US" sz="2400" i="1">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=log(1.5694)=0.4507=</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m:rPr>
                        <m:nor/>
                      </m:rPr>
                      <a:rPr lang="en-US" sz="2400" dirty="0">
                        <a:latin typeface="Times New Roman" panose="020206030504050203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Sub>
                  </m:oMath>
                </a14:m>
                <a:endParaRPr lang="en-IN" sz="2400" dirty="0"/>
              </a:p>
            </p:txBody>
          </p:sp>
        </mc:Choice>
        <mc:Fallback xmlns="">
          <p:sp>
            <p:nvSpPr>
              <p:cNvPr id="6" name="Rectangle 5"/>
              <p:cNvSpPr>
                <a:spLocks noRot="1" noChangeAspect="1" noMove="1" noResize="1" noEditPoints="1" noAdjustHandles="1" noChangeArrowheads="1" noChangeShapeType="1" noTextEdit="1"/>
              </p:cNvSpPr>
              <p:nvPr/>
            </p:nvSpPr>
            <p:spPr>
              <a:xfrm>
                <a:off x="1358457" y="2494732"/>
                <a:ext cx="8929689" cy="662554"/>
              </a:xfrm>
              <a:prstGeom prst="rect">
                <a:avLst/>
              </a:prstGeom>
              <a:blipFill rotWithShape="0">
                <a:blip r:embed="rId4"/>
                <a:stretch>
                  <a:fillRect l="-1092" b="-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637590" y="3066462"/>
                <a:ext cx="7730771" cy="662554"/>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Log of Odds for men=</a:t>
                </a:r>
                <a:r>
                  <a:rPr lang="en-US" sz="2000" dirty="0">
                    <a:latin typeface="Times New Roman" panose="02020603050405020304" pitchFamily="18" charset="0"/>
                    <a:cs typeface="Times New Roman" panose="02020603050405020304" pitchFamily="18" charset="0"/>
                  </a:rPr>
                  <a:t>log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𝑚𝑒𝑛</m:t>
                            </m:r>
                          </m:sub>
                        </m:sSub>
                      </m:num>
                      <m:den>
                        <m:r>
                          <a:rPr lang="en-US" sz="2400" i="1">
                            <a:latin typeface="Cambria Math" panose="02040503050406030204" pitchFamily="18" charset="0"/>
                            <a:cs typeface="Times New Roman" panose="02020603050405020304" pitchFamily="18" charset="0"/>
                          </a:rPr>
                          <m:t>1−</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𝑚𝑒𝑛</m:t>
                            </m:r>
                          </m:sub>
                        </m:sSub>
                      </m:den>
                    </m:f>
                    <m:r>
                      <a:rPr lang="en-US" sz="2400" i="1">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=log(0.7851)=-0.2419=</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oMath>
                </a14:m>
                <a:endParaRPr lang="en-IN" sz="2400" dirty="0"/>
              </a:p>
            </p:txBody>
          </p:sp>
        </mc:Choice>
        <mc:Fallback xmlns="">
          <p:sp>
            <p:nvSpPr>
              <p:cNvPr id="19" name="Rectangle 18"/>
              <p:cNvSpPr>
                <a:spLocks noRot="1" noChangeAspect="1" noMove="1" noResize="1" noEditPoints="1" noAdjustHandles="1" noChangeArrowheads="1" noChangeShapeType="1" noTextEdit="1"/>
              </p:cNvSpPr>
              <p:nvPr/>
            </p:nvSpPr>
            <p:spPr>
              <a:xfrm>
                <a:off x="1637590" y="3066462"/>
                <a:ext cx="7730771" cy="662554"/>
              </a:xfrm>
              <a:prstGeom prst="rect">
                <a:avLst/>
              </a:prstGeom>
              <a:blipFill rotWithShape="0">
                <a:blip r:embed="rId5"/>
                <a:stretch>
                  <a:fillRect l="-1262" b="-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982312" y="4917109"/>
                <a:ext cx="8697317" cy="57342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400" b="1" dirty="0">
                    <a:solidFill>
                      <a:srgbClr val="FF0000"/>
                    </a:solidFill>
                    <a:latin typeface="Times New Roman" panose="02020603050405020304" pitchFamily="18" charset="0"/>
                    <a:cs typeface="Times New Roman" panose="02020603050405020304" pitchFamily="18" charset="0"/>
                  </a:rPr>
                  <a:t>Best fit regression equation y</a:t>
                </a:r>
                <a14:m>
                  <m:oMath xmlns:m="http://schemas.openxmlformats.org/officeDocument/2006/math">
                    <m:r>
                      <a:rPr lang="en-US" sz="3200" b="1" i="1">
                        <a:solidFill>
                          <a:srgbClr val="FF0000"/>
                        </a:solidFill>
                        <a:latin typeface="Cambria Math" panose="02040503050406030204" pitchFamily="18" charset="0"/>
                        <a:cs typeface="Times New Roman" panose="02020603050405020304" pitchFamily="18" charset="0"/>
                      </a:rPr>
                      <m:t>=</m:t>
                    </m:r>
                    <m:sSub>
                      <m:sSubPr>
                        <m:ctrlPr>
                          <a:rPr lang="en-US" sz="2800" b="1" i="1">
                            <a:solidFill>
                              <a:srgbClr val="FF0000"/>
                            </a:solidFill>
                            <a:latin typeface="Cambria Math" panose="02040503050406030204" pitchFamily="18" charset="0"/>
                            <a:cs typeface="Times New Roman" panose="02020603050405020304" pitchFamily="18" charset="0"/>
                          </a:rPr>
                        </m:ctrlPr>
                      </m:sSubPr>
                      <m:e>
                        <m:r>
                          <a:rPr lang="en-US" sz="28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𝒃</m:t>
                        </m:r>
                      </m:e>
                      <m:sub>
                        <m:r>
                          <a:rPr lang="en-US" sz="2800" b="1" i="1">
                            <a:solidFill>
                              <a:srgbClr val="FF0000"/>
                            </a:solidFill>
                            <a:latin typeface="Cambria Math" panose="02040503050406030204" pitchFamily="18" charset="0"/>
                            <a:cs typeface="Times New Roman" panose="02020603050405020304" pitchFamily="18" charset="0"/>
                          </a:rPr>
                          <m:t>𝟎</m:t>
                        </m:r>
                      </m:sub>
                    </m:sSub>
                    <m:r>
                      <m:rPr>
                        <m:nor/>
                      </m:rPr>
                      <a:rPr lang="en-US" sz="2800" b="1" dirty="0">
                        <a:solidFill>
                          <a:srgbClr val="FF0000"/>
                        </a:solidFill>
                        <a:latin typeface="Times New Roman" panose="02020603050405020304" pitchFamily="18" charset="0"/>
                        <a:cs typeface="Times New Roman" panose="02020603050405020304" pitchFamily="18" charset="0"/>
                      </a:rPr>
                      <m:t>+</m:t>
                    </m:r>
                    <m:sSub>
                      <m:sSubPr>
                        <m:ctrlPr>
                          <a:rPr lang="en-US" sz="2800" b="1" i="1">
                            <a:solidFill>
                              <a:srgbClr val="FF0000"/>
                            </a:solidFill>
                            <a:latin typeface="Cambria Math" panose="02040503050406030204" pitchFamily="18" charset="0"/>
                            <a:cs typeface="Times New Roman" panose="02020603050405020304" pitchFamily="18" charset="0"/>
                          </a:rPr>
                        </m:ctrlPr>
                      </m:sSubPr>
                      <m:e>
                        <m:r>
                          <a:rPr lang="en-US" sz="28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𝒃</m:t>
                        </m:r>
                      </m:e>
                      <m:sub>
                        <m:r>
                          <a:rPr lang="en-US" sz="2800" b="1" i="1" smtClean="0">
                            <a:solidFill>
                              <a:srgbClr val="FF0000"/>
                            </a:solidFill>
                            <a:latin typeface="Cambria Math" panose="02040503050406030204" pitchFamily="18" charset="0"/>
                            <a:cs typeface="Times New Roman" panose="02020603050405020304" pitchFamily="18" charset="0"/>
                          </a:rPr>
                          <m:t>𝟏</m:t>
                        </m:r>
                      </m:sub>
                    </m:sSub>
                    <m:r>
                      <a:rPr lang="en-US" sz="2800" b="1" i="1" smtClean="0">
                        <a:solidFill>
                          <a:srgbClr val="FF0000"/>
                        </a:solidFill>
                        <a:latin typeface="Cambria Math" panose="02040503050406030204" pitchFamily="18" charset="0"/>
                        <a:cs typeface="Times New Roman" panose="02020603050405020304" pitchFamily="18" charset="0"/>
                      </a:rPr>
                      <m:t>𝒙</m:t>
                    </m:r>
                    <m:r>
                      <m:rPr>
                        <m:nor/>
                      </m:rPr>
                      <a:rPr lang="en-US" sz="2800" b="1"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=−0.2419+0.6926</m:t>
                    </m:r>
                    <m:r>
                      <a:rPr lang="en-US" sz="2800" b="1" i="1">
                        <a:solidFill>
                          <a:srgbClr val="FF0000"/>
                        </a:solidFill>
                        <a:latin typeface="Cambria Math" panose="02040503050406030204" pitchFamily="18" charset="0"/>
                        <a:cs typeface="Times New Roman" panose="02020603050405020304" pitchFamily="18" charset="0"/>
                      </a:rPr>
                      <m:t>𝒙</m:t>
                    </m:r>
                  </m:oMath>
                </a14:m>
                <a:endParaRPr lang="en-IN" sz="2800" b="1"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982312" y="4917109"/>
                <a:ext cx="8697317" cy="573427"/>
              </a:xfrm>
              <a:prstGeom prst="rect">
                <a:avLst/>
              </a:prstGeom>
              <a:blipFill rotWithShape="0">
                <a:blip r:embed="rId6"/>
                <a:stretch>
                  <a:fillRect l="-980" b="-187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248227" y="4363997"/>
                <a:ext cx="10082312"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Slope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400" i="1">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Log (odds for women)-Log(odds for men)=</a:t>
                </a:r>
                <a14:m>
                  <m:oMath xmlns:m="http://schemas.openxmlformats.org/officeDocument/2006/math">
                    <m:r>
                      <m:rPr>
                        <m:nor/>
                      </m:rPr>
                      <a:rPr lang="en-US" sz="2400" dirty="0">
                        <a:latin typeface="Times New Roman" panose="02020603050405020304" pitchFamily="18" charset="0"/>
                        <a:cs typeface="Times New Roman" panose="02020603050405020304" pitchFamily="18" charset="0"/>
                      </a:rPr>
                      <m:t>0.4507</m:t>
                    </m:r>
                  </m:oMath>
                </a14:m>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0.2419)=0.6926</a:t>
                </a:r>
                <a:endParaRPr lang="en-IN" sz="2400" dirty="0">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248227" y="4363997"/>
                <a:ext cx="10082312" cy="461665"/>
              </a:xfrm>
              <a:prstGeom prst="rect">
                <a:avLst/>
              </a:prstGeom>
              <a:blipFill rotWithShape="0">
                <a:blip r:embed="rId7"/>
                <a:stretch>
                  <a:fillRect l="-967" t="-10526" r="-60"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780783" y="3673196"/>
                <a:ext cx="241867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r>
                        <a:rPr lang="en-US" sz="2800" b="0" i="0" smtClean="0">
                          <a:latin typeface="Cambria Math" panose="02040503050406030204" pitchFamily="18" charset="0"/>
                          <a:cs typeface="Times New Roman" panose="02020603050405020304" pitchFamily="18" charset="0"/>
                        </a:rPr>
                        <m:t>−0.2419</m:t>
                      </m:r>
                    </m:oMath>
                  </m:oMathPara>
                </a14:m>
                <a:endParaRPr lang="en-IN" sz="2800" dirty="0"/>
              </a:p>
            </p:txBody>
          </p:sp>
        </mc:Choice>
        <mc:Fallback xmlns="">
          <p:sp>
            <p:nvSpPr>
              <p:cNvPr id="10" name="Rectangle 9"/>
              <p:cNvSpPr>
                <a:spLocks noRot="1" noChangeAspect="1" noMove="1" noResize="1" noEditPoints="1" noAdjustHandles="1" noChangeArrowheads="1" noChangeShapeType="1" noTextEdit="1"/>
              </p:cNvSpPr>
              <p:nvPr/>
            </p:nvSpPr>
            <p:spPr>
              <a:xfrm>
                <a:off x="4780783" y="3673196"/>
                <a:ext cx="2418675" cy="523220"/>
              </a:xfrm>
              <a:prstGeom prst="rect">
                <a:avLst/>
              </a:prstGeom>
              <a:blipFill rotWithShape="0">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010432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F113-2E2F-EF91-D585-B0DE598ED549}"/>
              </a:ext>
            </a:extLst>
          </p:cNvPr>
          <p:cNvSpPr>
            <a:spLocks noGrp="1"/>
          </p:cNvSpPr>
          <p:nvPr>
            <p:ph type="title"/>
          </p:nvPr>
        </p:nvSpPr>
        <p:spPr>
          <a:xfrm>
            <a:off x="161925" y="83127"/>
            <a:ext cx="11668125" cy="697923"/>
          </a:xfrm>
        </p:spPr>
        <p:txBody>
          <a:bodyPr>
            <a:noAutofit/>
          </a:bodyPr>
          <a:lstStyle/>
          <a:p>
            <a:r>
              <a:rPr lang="en-US" sz="2000" b="1" dirty="0"/>
              <a:t>Example: The dataset of disease or disease-free for five patients is given in Table 6.4. Use logistic regression as the classifier. </a:t>
            </a:r>
            <a:r>
              <a:rPr lang="en-US" sz="2000" b="1" dirty="0">
                <a:solidFill>
                  <a:srgbClr val="FF0000"/>
                </a:solidFill>
              </a:rPr>
              <a:t>Assume the hypothesis for linear regression is : 2 × glucose level − 56. </a:t>
            </a:r>
            <a:endParaRPr lang="en-IN" sz="2000" b="1" dirty="0">
              <a:solidFill>
                <a:srgbClr val="FF0000"/>
              </a:solidFill>
            </a:endParaRPr>
          </a:p>
        </p:txBody>
      </p:sp>
      <p:sp>
        <p:nvSpPr>
          <p:cNvPr id="3" name="Content Placeholder 2">
            <a:extLst>
              <a:ext uri="{FF2B5EF4-FFF2-40B4-BE49-F238E27FC236}">
                <a16:creationId xmlns:a16="http://schemas.microsoft.com/office/drawing/2014/main" id="{8574EA31-C179-954F-242D-7A350FDA6D22}"/>
              </a:ext>
            </a:extLst>
          </p:cNvPr>
          <p:cNvSpPr>
            <a:spLocks noGrp="1"/>
          </p:cNvSpPr>
          <p:nvPr>
            <p:ph idx="1"/>
          </p:nvPr>
        </p:nvSpPr>
        <p:spPr>
          <a:xfrm>
            <a:off x="161925" y="869513"/>
            <a:ext cx="8039100" cy="4351338"/>
          </a:xfrm>
        </p:spPr>
        <p:txBody>
          <a:bodyPr>
            <a:normAutofit/>
          </a:bodyPr>
          <a:lstStyle/>
          <a:p>
            <a:pPr marL="0" indent="0">
              <a:buNone/>
            </a:pPr>
            <a:r>
              <a:rPr lang="en-US" sz="2000" dirty="0"/>
              <a:t>1. Determine the probability of having a disease who has glucose level 30.</a:t>
            </a:r>
          </a:p>
          <a:p>
            <a:pPr marL="0" indent="0">
              <a:buNone/>
            </a:pPr>
            <a:r>
              <a:rPr lang="en-US" sz="2000" dirty="0"/>
              <a:t>2. At least how much glucose level ensures disease case with a probability of more than 98%?</a:t>
            </a:r>
            <a:endParaRPr lang="en-IN" sz="2000" dirty="0"/>
          </a:p>
        </p:txBody>
      </p:sp>
      <p:pic>
        <p:nvPicPr>
          <p:cNvPr id="5" name="Picture 4">
            <a:extLst>
              <a:ext uri="{FF2B5EF4-FFF2-40B4-BE49-F238E27FC236}">
                <a16:creationId xmlns:a16="http://schemas.microsoft.com/office/drawing/2014/main" id="{E5528857-15CD-4B1D-3A23-D32E76A6B46C}"/>
              </a:ext>
            </a:extLst>
          </p:cNvPr>
          <p:cNvPicPr>
            <a:picLocks noChangeAspect="1"/>
          </p:cNvPicPr>
          <p:nvPr/>
        </p:nvPicPr>
        <p:blipFill rotWithShape="1">
          <a:blip r:embed="rId2"/>
          <a:srcRect l="32247" t="26402" r="32652" b="3117"/>
          <a:stretch/>
        </p:blipFill>
        <p:spPr>
          <a:xfrm>
            <a:off x="8426182" y="516079"/>
            <a:ext cx="3657600" cy="2336224"/>
          </a:xfrm>
          <a:prstGeom prst="rect">
            <a:avLst/>
          </a:prstGeom>
        </p:spPr>
      </p:pic>
      <p:pic>
        <p:nvPicPr>
          <p:cNvPr id="10" name="Picture 9">
            <a:extLst>
              <a:ext uri="{FF2B5EF4-FFF2-40B4-BE49-F238E27FC236}">
                <a16:creationId xmlns:a16="http://schemas.microsoft.com/office/drawing/2014/main" id="{26B9D8B9-8DA0-FFCB-D372-EB8BF28715F1}"/>
              </a:ext>
            </a:extLst>
          </p:cNvPr>
          <p:cNvPicPr>
            <a:picLocks noChangeAspect="1"/>
          </p:cNvPicPr>
          <p:nvPr/>
        </p:nvPicPr>
        <p:blipFill rotWithShape="1">
          <a:blip r:embed="rId3"/>
          <a:srcRect l="1544" t="12049" r="19386" b="6827"/>
          <a:stretch/>
        </p:blipFill>
        <p:spPr>
          <a:xfrm>
            <a:off x="181986" y="1954827"/>
            <a:ext cx="5162550" cy="1990490"/>
          </a:xfrm>
          <a:prstGeom prst="rect">
            <a:avLst/>
          </a:prstGeom>
        </p:spPr>
      </p:pic>
      <p:pic>
        <p:nvPicPr>
          <p:cNvPr id="4" name="Picture 3">
            <a:extLst>
              <a:ext uri="{FF2B5EF4-FFF2-40B4-BE49-F238E27FC236}">
                <a16:creationId xmlns:a16="http://schemas.microsoft.com/office/drawing/2014/main" id="{96FB9884-072A-3F51-52A2-5F010FEC34A0}"/>
              </a:ext>
            </a:extLst>
          </p:cNvPr>
          <p:cNvPicPr>
            <a:picLocks noChangeAspect="1"/>
          </p:cNvPicPr>
          <p:nvPr/>
        </p:nvPicPr>
        <p:blipFill>
          <a:blip r:embed="rId4"/>
          <a:stretch>
            <a:fillRect/>
          </a:stretch>
        </p:blipFill>
        <p:spPr>
          <a:xfrm>
            <a:off x="4413621" y="4099008"/>
            <a:ext cx="7733290" cy="2741093"/>
          </a:xfrm>
          <a:prstGeom prst="rect">
            <a:avLst/>
          </a:prstGeom>
        </p:spPr>
      </p:pic>
    </p:spTree>
    <p:extLst>
      <p:ext uri="{BB962C8B-B14F-4D97-AF65-F5344CB8AC3E}">
        <p14:creationId xmlns:p14="http://schemas.microsoft.com/office/powerpoint/2010/main" val="296116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a:solidFill>
                  <a:srgbClr val="7030A0"/>
                </a:solidFill>
                <a:latin typeface="Times New Roman" panose="02020603050405020304" pitchFamily="18" charset="0"/>
                <a:cs typeface="Times New Roman" panose="02020603050405020304" pitchFamily="18" charset="0"/>
              </a:rPr>
              <a:t>What is Supervised Machine Learning?</a:t>
            </a:r>
            <a:endParaRPr lang="en-IN" sz="3600" b="1" u="sng" dirty="0">
              <a:solidFill>
                <a:srgbClr val="7030A0"/>
              </a:solidFill>
            </a:endParaRPr>
          </a:p>
        </p:txBody>
      </p:sp>
      <p:sp>
        <p:nvSpPr>
          <p:cNvPr id="4" name="Rectangle 3"/>
          <p:cNvSpPr/>
          <p:nvPr/>
        </p:nvSpPr>
        <p:spPr>
          <a:xfrm>
            <a:off x="1052805" y="4718104"/>
            <a:ext cx="10381164" cy="1815882"/>
          </a:xfrm>
          <a:prstGeom prst="rect">
            <a:avLst/>
          </a:prstGeom>
        </p:spPr>
        <p:txBody>
          <a:bodyPr wrap="square">
            <a:spAutoFit/>
          </a:bodyPr>
          <a:lstStyle/>
          <a:p>
            <a:pPr marL="457200" indent="-457200">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If the output happens to be a </a:t>
            </a:r>
            <a:r>
              <a:rPr lang="en-US" sz="2800" b="1" i="0" u="none" strike="noStrike" baseline="0" dirty="0">
                <a:latin typeface="Times New Roman" panose="02020603050405020304" pitchFamily="18" charset="0"/>
                <a:cs typeface="Times New Roman" panose="02020603050405020304" pitchFamily="18" charset="0"/>
              </a:rPr>
              <a:t>categorical one</a:t>
            </a:r>
            <a:r>
              <a:rPr lang="en-US" sz="2800" b="0" i="0" u="none" strike="noStrike" baseline="0" dirty="0">
                <a:latin typeface="Times New Roman" panose="02020603050405020304" pitchFamily="18" charset="0"/>
                <a:cs typeface="Times New Roman" panose="02020603050405020304" pitchFamily="18" charset="0"/>
              </a:rPr>
              <a:t>, then the supervised learning paradigm is called </a:t>
            </a:r>
            <a:r>
              <a:rPr lang="en-US" sz="2800" b="1" i="0" u="none" strike="noStrike" baseline="0" dirty="0">
                <a:latin typeface="Times New Roman" panose="02020603050405020304" pitchFamily="18" charset="0"/>
                <a:cs typeface="Times New Roman" panose="02020603050405020304" pitchFamily="18" charset="0"/>
              </a:rPr>
              <a:t>`classification'. </a:t>
            </a:r>
          </a:p>
          <a:p>
            <a:pPr marL="457200" indent="-457200">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If the</a:t>
            </a:r>
            <a:r>
              <a:rPr lang="en-US" sz="2800" b="0" i="0" u="none" strike="noStrike"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output is a </a:t>
            </a:r>
            <a:r>
              <a:rPr lang="en-US" sz="2800" b="1" i="0" u="none" strike="noStrike" baseline="0" dirty="0">
                <a:latin typeface="Times New Roman" panose="02020603050405020304" pitchFamily="18" charset="0"/>
                <a:cs typeface="Times New Roman" panose="02020603050405020304" pitchFamily="18" charset="0"/>
              </a:rPr>
              <a:t>continuous value,</a:t>
            </a:r>
            <a:r>
              <a:rPr lang="en-US" sz="2800" b="0" i="0" u="none" strike="noStrike" baseline="0" dirty="0">
                <a:latin typeface="Times New Roman" panose="02020603050405020304" pitchFamily="18" charset="0"/>
                <a:cs typeface="Times New Roman" panose="02020603050405020304" pitchFamily="18" charset="0"/>
              </a:rPr>
              <a:t> then the learning paradigm is called</a:t>
            </a:r>
            <a:r>
              <a:rPr lang="en-US" sz="2800" b="0" i="0" u="none" strike="noStrike" dirty="0">
                <a:latin typeface="Times New Roman" panose="02020603050405020304" pitchFamily="18" charset="0"/>
                <a:cs typeface="Times New Roman" panose="02020603050405020304" pitchFamily="18" charset="0"/>
              </a:rPr>
              <a:t> </a:t>
            </a:r>
            <a:r>
              <a:rPr lang="en-IN" sz="2800" b="1" i="0" u="none" strike="noStrike" baseline="0" dirty="0">
                <a:latin typeface="Times New Roman" panose="02020603050405020304" pitchFamily="18" charset="0"/>
                <a:cs typeface="Times New Roman" panose="02020603050405020304" pitchFamily="18" charset="0"/>
              </a:rPr>
              <a:t>`regression'.</a:t>
            </a:r>
            <a:endParaRPr lang="en-IN"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9530932" y="2969428"/>
            <a:ext cx="2687136" cy="1384995"/>
          </a:xfrm>
          <a:prstGeom prst="rect">
            <a:avLst/>
          </a:prstGeom>
        </p:spPr>
        <p:txBody>
          <a:bodyPr wrap="square">
            <a:spAutoFit/>
          </a:bodyPr>
          <a:lstStyle/>
          <a:p>
            <a:r>
              <a:rPr lang="en-US" sz="2800" b="1" i="0" u="none" strike="noStrike" baseline="0" dirty="0">
                <a:latin typeface="Times New Roman" panose="02020603050405020304" pitchFamily="18" charset="0"/>
                <a:cs typeface="Times New Roman" panose="02020603050405020304" pitchFamily="18" charset="0"/>
              </a:rPr>
              <a:t>Learning an input and output map. </a:t>
            </a:r>
            <a:endParaRPr lang="en-US" sz="2800" b="1"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1170500" y="750763"/>
            <a:ext cx="8217944" cy="4382552"/>
            <a:chOff x="1052805" y="796031"/>
            <a:chExt cx="7872579" cy="4239961"/>
          </a:xfrm>
        </p:grpSpPr>
        <p:pic>
          <p:nvPicPr>
            <p:cNvPr id="12292" name="Picture 4" descr="Supervised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805" y="796031"/>
              <a:ext cx="7872579" cy="4239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47731" y="3304515"/>
              <a:ext cx="796705" cy="2897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Rectangle 6"/>
          <p:cNvSpPr/>
          <p:nvPr/>
        </p:nvSpPr>
        <p:spPr>
          <a:xfrm>
            <a:off x="1647731" y="3220110"/>
            <a:ext cx="838691" cy="369332"/>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Labels</a:t>
            </a:r>
            <a:endParaRPr lang="en-IN" dirty="0">
              <a:solidFill>
                <a:srgbClr val="FF0000"/>
              </a:solidFill>
            </a:endParaRPr>
          </a:p>
        </p:txBody>
      </p:sp>
      <p:sp>
        <p:nvSpPr>
          <p:cNvPr id="9" name="Slide Number Placeholder 8"/>
          <p:cNvSpPr>
            <a:spLocks noGrp="1"/>
          </p:cNvSpPr>
          <p:nvPr>
            <p:ph type="sldNum" sz="quarter" idx="12"/>
          </p:nvPr>
        </p:nvSpPr>
        <p:spPr/>
        <p:txBody>
          <a:bodyPr/>
          <a:lstStyle/>
          <a:p>
            <a:fld id="{B1B7C0DE-DCDD-4E4A-94B2-51DFA80EB953}" type="slidenum">
              <a:rPr lang="en-IN" smtClean="0"/>
              <a:t>3</a:t>
            </a:fld>
            <a:endParaRPr lang="en-IN"/>
          </a:p>
        </p:txBody>
      </p:sp>
    </p:spTree>
    <p:extLst>
      <p:ext uri="{BB962C8B-B14F-4D97-AF65-F5344CB8AC3E}">
        <p14:creationId xmlns:p14="http://schemas.microsoft.com/office/powerpoint/2010/main" val="392475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a:solidFill>
                  <a:srgbClr val="7030A0"/>
                </a:solidFill>
                <a:latin typeface="Times New Roman" panose="02020603050405020304" pitchFamily="18" charset="0"/>
                <a:cs typeface="Times New Roman" panose="02020603050405020304" pitchFamily="18" charset="0"/>
              </a:rPr>
              <a:t>What is Unsupervised Machine Learning?</a:t>
            </a:r>
            <a:endParaRPr lang="en-IN" sz="3600" b="1" u="sng" dirty="0">
              <a:solidFill>
                <a:srgbClr val="7030A0"/>
              </a:solidFill>
            </a:endParaRPr>
          </a:p>
        </p:txBody>
      </p:sp>
      <p:sp>
        <p:nvSpPr>
          <p:cNvPr id="5" name="Rectangle 4"/>
          <p:cNvSpPr/>
          <p:nvPr/>
        </p:nvSpPr>
        <p:spPr>
          <a:xfrm>
            <a:off x="9675562" y="2044005"/>
            <a:ext cx="2807452" cy="138499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Discovering patterns in the data. </a:t>
            </a:r>
          </a:p>
        </p:txBody>
      </p:sp>
      <p:pic>
        <p:nvPicPr>
          <p:cNvPr id="18434" name="Picture 2" descr="Unsupervised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247" y="533458"/>
            <a:ext cx="8181474" cy="4090737"/>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1B7C0DE-DCDD-4E4A-94B2-51DFA80EB953}" type="slidenum">
              <a:rPr lang="en-IN" smtClean="0"/>
              <a:t>4</a:t>
            </a:fld>
            <a:endParaRPr lang="en-IN"/>
          </a:p>
        </p:txBody>
      </p:sp>
      <p:pic>
        <p:nvPicPr>
          <p:cNvPr id="17412" name="Picture 4" descr="Unsupervised Machine Learning Example in Keras | by Andrej Baranovskij |  Towards Data Science"/>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4650" t="66545" r="3670" b="3043"/>
          <a:stretch/>
        </p:blipFill>
        <p:spPr bwMode="auto">
          <a:xfrm>
            <a:off x="1205247" y="4581038"/>
            <a:ext cx="8359066" cy="19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3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146051"/>
            <a:ext cx="10515600" cy="787400"/>
          </a:xfrm>
        </p:spPr>
        <p:txBody>
          <a:bodyPr/>
          <a:lstStyle/>
          <a:p>
            <a:r>
              <a:rPr lang="en-IN" dirty="0"/>
              <a:t>Reinforcement Learning</a:t>
            </a:r>
          </a:p>
        </p:txBody>
      </p:sp>
      <p:pic>
        <p:nvPicPr>
          <p:cNvPr id="4" name="Picture 3"/>
          <p:cNvPicPr>
            <a:picLocks noChangeAspect="1"/>
          </p:cNvPicPr>
          <p:nvPr/>
        </p:nvPicPr>
        <p:blipFill rotWithShape="1">
          <a:blip r:embed="rId2"/>
          <a:srcRect t="43381"/>
          <a:stretch/>
        </p:blipFill>
        <p:spPr>
          <a:xfrm>
            <a:off x="104775" y="3702948"/>
            <a:ext cx="8801101" cy="2728704"/>
          </a:xfrm>
          <a:prstGeom prst="rect">
            <a:avLst/>
          </a:prstGeom>
        </p:spPr>
      </p:pic>
      <p:pic>
        <p:nvPicPr>
          <p:cNvPr id="2050" name="Picture 2" descr="The Ultimate Beginner's Guide to Reinforcement Learning | by Siddharth  Sharma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3702948"/>
            <a:ext cx="6667500" cy="25717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47649" y="1054100"/>
            <a:ext cx="11839576" cy="4351338"/>
          </a:xfrm>
        </p:spPr>
        <p:txBody>
          <a:bodyPr/>
          <a:lstStyle/>
          <a:p>
            <a:r>
              <a:rPr lang="en-US" i="1" dirty="0"/>
              <a:t>Reinforcement learning is learning which maps situations to actions—The learner is not told which actions to take, but instead must discover which actions yield the most reward by trying them.</a:t>
            </a:r>
          </a:p>
          <a:p>
            <a:r>
              <a:rPr lang="en-US" dirty="0"/>
              <a:t>There is no fixed training dataset, rather a goal or set of goals that an agent is required to achieve.</a:t>
            </a:r>
            <a:endParaRPr lang="en-IN" dirty="0"/>
          </a:p>
        </p:txBody>
      </p:sp>
    </p:spTree>
    <p:extLst>
      <p:ext uri="{BB962C8B-B14F-4D97-AF65-F5344CB8AC3E}">
        <p14:creationId xmlns:p14="http://schemas.microsoft.com/office/powerpoint/2010/main" val="418958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725" y="847725"/>
            <a:ext cx="10852814" cy="6496050"/>
          </a:xfrm>
        </p:spPr>
        <p:txBody>
          <a:bodyPr>
            <a:normAutofit/>
          </a:bodyPr>
          <a:lstStyle/>
          <a:p>
            <a:pPr marL="0" indent="0">
              <a:buNone/>
            </a:pPr>
            <a:r>
              <a:rPr lang="en-IN" sz="2800" dirty="0"/>
              <a:t>Which method of ML will use for the given problems?</a:t>
            </a:r>
          </a:p>
          <a:p>
            <a:pPr algn="l">
              <a:buFont typeface="+mj-lt"/>
              <a:buAutoNum type="arabicPeriod"/>
            </a:pPr>
            <a:endParaRPr lang="en-US" dirty="0"/>
          </a:p>
          <a:p>
            <a:pPr algn="l">
              <a:buFont typeface="+mj-lt"/>
              <a:buAutoNum type="arabicPeriod"/>
            </a:pPr>
            <a:r>
              <a:rPr lang="en-US" dirty="0"/>
              <a:t>Spam Email Detection: Supervised Learning - Classification</a:t>
            </a:r>
          </a:p>
          <a:p>
            <a:pPr algn="l">
              <a:buFont typeface="+mj-lt"/>
              <a:buAutoNum type="arabicPeriod"/>
            </a:pPr>
            <a:r>
              <a:rPr lang="en-US" dirty="0"/>
              <a:t>Grade History of Students: Supervised Learning - Regression</a:t>
            </a:r>
          </a:p>
          <a:p>
            <a:pPr algn="l">
              <a:buFont typeface="+mj-lt"/>
              <a:buAutoNum type="arabicPeriod"/>
            </a:pPr>
            <a:r>
              <a:rPr lang="en-US" dirty="0"/>
              <a:t>Product Recommendation: Unsupervised learning</a:t>
            </a:r>
          </a:p>
          <a:p>
            <a:pPr algn="l">
              <a:buFont typeface="+mj-lt"/>
              <a:buAutoNum type="arabicPeriod"/>
            </a:pPr>
            <a:r>
              <a:rPr lang="en-US" dirty="0"/>
              <a:t>Suggestion of Friends in Facebook: Unsupervised Learning</a:t>
            </a:r>
          </a:p>
          <a:p>
            <a:pPr algn="l">
              <a:buFont typeface="+mj-lt"/>
              <a:buAutoNum type="arabicPeriod"/>
            </a:pPr>
            <a:r>
              <a:rPr lang="en-US" dirty="0"/>
              <a:t>Sales Report Generation: Unsupervised Learning</a:t>
            </a:r>
          </a:p>
          <a:p>
            <a:pPr algn="l">
              <a:buFont typeface="+mj-lt"/>
              <a:buAutoNum type="arabicPeriod"/>
            </a:pPr>
            <a:r>
              <a:rPr lang="en-US" dirty="0"/>
              <a:t>Predict Next Year's Sale Based on History Data: Supervised Learning – regression</a:t>
            </a:r>
          </a:p>
          <a:p>
            <a:pPr algn="l">
              <a:buFont typeface="+mj-lt"/>
              <a:buAutoNum type="arabicPeriod"/>
            </a:pPr>
            <a:r>
              <a:rPr lang="en-US" dirty="0"/>
              <a:t>Updating Facebook User Profiles: Reinforcement Learning</a:t>
            </a:r>
          </a:p>
        </p:txBody>
      </p:sp>
    </p:spTree>
    <p:extLst>
      <p:ext uri="{BB962C8B-B14F-4D97-AF65-F5344CB8AC3E}">
        <p14:creationId xmlns:p14="http://schemas.microsoft.com/office/powerpoint/2010/main" val="9086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0" y="610973"/>
            <a:ext cx="10515600" cy="5818401"/>
          </a:xfrm>
        </p:spPr>
        <p:txBody>
          <a:bodyPr>
            <a:normAutofit/>
          </a:bodyPr>
          <a:lstStyle/>
          <a:p>
            <a:pPr marL="0" indent="0">
              <a:buNone/>
            </a:pPr>
            <a:r>
              <a:rPr lang="en-IN" sz="2400" dirty="0"/>
              <a:t>Suppose you are a business analyst of an online food ordering system.</a:t>
            </a:r>
          </a:p>
          <a:p>
            <a:pPr marL="0" indent="0">
              <a:buNone/>
            </a:pPr>
            <a:endParaRPr lang="en-IN" sz="2400" dirty="0"/>
          </a:p>
          <a:p>
            <a:pPr marL="514350" indent="-514350">
              <a:buFont typeface="+mj-lt"/>
              <a:buAutoNum type="alphaUcPeriod"/>
            </a:pPr>
            <a:r>
              <a:rPr lang="en-IN" sz="2400" dirty="0"/>
              <a:t>How will you identify customers for advertising new products?</a:t>
            </a:r>
          </a:p>
          <a:p>
            <a:pPr marL="0" indent="0">
              <a:buNone/>
            </a:pPr>
            <a:r>
              <a:rPr lang="en-IN" sz="2400" dirty="0"/>
              <a:t>       Customer Segmentation using Unsupervised learning (clustering)</a:t>
            </a:r>
          </a:p>
          <a:p>
            <a:pPr marL="514350" indent="-514350">
              <a:buAutoNum type="alphaUcPeriod" startAt="2"/>
            </a:pPr>
            <a:r>
              <a:rPr lang="en-IN" sz="2400" dirty="0"/>
              <a:t>How will you know whether a customer buys a product or not?</a:t>
            </a:r>
          </a:p>
          <a:p>
            <a:pPr marL="0" indent="0">
              <a:buNone/>
            </a:pPr>
            <a:r>
              <a:rPr lang="en-IN" sz="2400" dirty="0"/>
              <a:t>      Supervised Learning : Classification (class1: </a:t>
            </a:r>
            <a:r>
              <a:rPr lang="en-IN" sz="2400" dirty="0" err="1"/>
              <a:t>Buys_yes</a:t>
            </a:r>
            <a:r>
              <a:rPr lang="en-IN" sz="2400" dirty="0"/>
              <a:t> , class2: </a:t>
            </a:r>
            <a:r>
              <a:rPr lang="en-IN" sz="2400" dirty="0" err="1"/>
              <a:t>Buys_no</a:t>
            </a:r>
            <a:r>
              <a:rPr lang="en-IN" sz="2400" dirty="0"/>
              <a:t>)</a:t>
            </a:r>
          </a:p>
          <a:p>
            <a:pPr marL="0" indent="0">
              <a:buNone/>
            </a:pPr>
            <a:r>
              <a:rPr lang="en-IN" sz="2400" dirty="0"/>
              <a:t>       (Age, Income, </a:t>
            </a:r>
            <a:r>
              <a:rPr lang="en-IN" sz="2400" dirty="0" err="1"/>
              <a:t>Credit_card</a:t>
            </a:r>
            <a:r>
              <a:rPr lang="en-IN" sz="2400" dirty="0"/>
              <a:t>, employed, </a:t>
            </a:r>
            <a:r>
              <a:rPr lang="en-IN" sz="2400" b="1" dirty="0"/>
              <a:t>Buys</a:t>
            </a:r>
            <a:r>
              <a:rPr lang="en-IN" sz="2400" dirty="0"/>
              <a:t>)</a:t>
            </a:r>
          </a:p>
          <a:p>
            <a:pPr marL="0" indent="0">
              <a:buNone/>
            </a:pPr>
            <a:r>
              <a:rPr lang="en-IN" sz="2400" dirty="0"/>
              <a:t>C.  How will you determine the sales (in Rupees) of certain products?</a:t>
            </a:r>
          </a:p>
          <a:p>
            <a:pPr marL="0" indent="0">
              <a:buNone/>
            </a:pPr>
            <a:r>
              <a:rPr lang="en-IN" sz="2400" dirty="0"/>
              <a:t>      Supervised Learning : Regression </a:t>
            </a:r>
          </a:p>
          <a:p>
            <a:pPr marL="0" indent="0">
              <a:buNone/>
            </a:pPr>
            <a:r>
              <a:rPr lang="en-IN" sz="2400" dirty="0"/>
              <a:t>      (Advertisement, </a:t>
            </a:r>
            <a:r>
              <a:rPr lang="en-IN" sz="2400" dirty="0" err="1"/>
              <a:t>product_rating</a:t>
            </a:r>
            <a:r>
              <a:rPr lang="en-IN" sz="2400" dirty="0"/>
              <a:t>, </a:t>
            </a:r>
            <a:r>
              <a:rPr lang="en-IN" sz="2400" b="1" dirty="0"/>
              <a:t>Sales</a:t>
            </a:r>
            <a:r>
              <a:rPr lang="en-IN" sz="2400" dirty="0"/>
              <a:t>)</a:t>
            </a:r>
          </a:p>
          <a:p>
            <a:pPr marL="514350" indent="-514350">
              <a:buFont typeface="+mj-lt"/>
              <a:buAutoNum type="alphaUcPeriod"/>
            </a:pPr>
            <a:endParaRPr lang="en-IN" sz="2400" dirty="0"/>
          </a:p>
          <a:p>
            <a:endParaRPr lang="en-IN" sz="2400" dirty="0"/>
          </a:p>
        </p:txBody>
      </p:sp>
    </p:spTree>
    <p:extLst>
      <p:ext uri="{BB962C8B-B14F-4D97-AF65-F5344CB8AC3E}">
        <p14:creationId xmlns:p14="http://schemas.microsoft.com/office/powerpoint/2010/main" val="13181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390843"/>
            <a:ext cx="10515600" cy="1325563"/>
          </a:xfrm>
        </p:spPr>
        <p:txBody>
          <a:bodyPr/>
          <a:lstStyle/>
          <a:p>
            <a:r>
              <a:rPr lang="en-IN" dirty="0"/>
              <a:t>Match the following</a:t>
            </a:r>
          </a:p>
        </p:txBody>
      </p:sp>
      <p:graphicFrame>
        <p:nvGraphicFramePr>
          <p:cNvPr id="4" name="Table 3"/>
          <p:cNvGraphicFramePr>
            <a:graphicFrameLocks noGrp="1"/>
          </p:cNvGraphicFramePr>
          <p:nvPr/>
        </p:nvGraphicFramePr>
        <p:xfrm>
          <a:off x="781050" y="2781030"/>
          <a:ext cx="9853684" cy="2610390"/>
        </p:xfrm>
        <a:graphic>
          <a:graphicData uri="http://schemas.openxmlformats.org/drawingml/2006/table">
            <a:tbl>
              <a:tblPr firstRow="1" bandRow="1">
                <a:tableStyleId>{5940675A-B579-460E-94D1-54222C63F5DA}</a:tableStyleId>
              </a:tblPr>
              <a:tblGrid>
                <a:gridCol w="4926842">
                  <a:extLst>
                    <a:ext uri="{9D8B030D-6E8A-4147-A177-3AD203B41FA5}">
                      <a16:colId xmlns:a16="http://schemas.microsoft.com/office/drawing/2014/main" val="20000"/>
                    </a:ext>
                  </a:extLst>
                </a:gridCol>
                <a:gridCol w="4926842">
                  <a:extLst>
                    <a:ext uri="{9D8B030D-6E8A-4147-A177-3AD203B41FA5}">
                      <a16:colId xmlns:a16="http://schemas.microsoft.com/office/drawing/2014/main" val="20001"/>
                    </a:ext>
                  </a:extLst>
                </a:gridCol>
              </a:tblGrid>
              <a:tr h="461203">
                <a:tc>
                  <a:txBody>
                    <a:bodyPr/>
                    <a:lstStyle/>
                    <a:p>
                      <a:r>
                        <a:rPr lang="en-IN" dirty="0"/>
                        <a:t>A. Face Recognition</a:t>
                      </a:r>
                    </a:p>
                  </a:txBody>
                  <a:tcPr/>
                </a:tc>
                <a:tc>
                  <a:txBody>
                    <a:bodyPr/>
                    <a:lstStyle/>
                    <a:p>
                      <a:r>
                        <a:rPr lang="en-IN" dirty="0"/>
                        <a:t>P.  Reinforcement</a:t>
                      </a:r>
                      <a:r>
                        <a:rPr lang="en-IN" baseline="0" dirty="0"/>
                        <a:t> Learning</a:t>
                      </a:r>
                      <a:endParaRPr lang="en-IN" dirty="0"/>
                    </a:p>
                  </a:txBody>
                  <a:tcPr/>
                </a:tc>
                <a:extLst>
                  <a:ext uri="{0D108BD9-81ED-4DB2-BD59-A6C34878D82A}">
                    <a16:rowId xmlns:a16="http://schemas.microsoft.com/office/drawing/2014/main" val="10000"/>
                  </a:ext>
                </a:extLst>
              </a:tr>
              <a:tr h="461203">
                <a:tc>
                  <a:txBody>
                    <a:bodyPr/>
                    <a:lstStyle/>
                    <a:p>
                      <a:r>
                        <a:rPr lang="en-IN" dirty="0"/>
                        <a:t>B. Malware</a:t>
                      </a:r>
                      <a:r>
                        <a:rPr lang="en-IN" baseline="0" dirty="0"/>
                        <a:t> detection</a:t>
                      </a:r>
                      <a:endParaRPr lang="en-IN" dirty="0"/>
                    </a:p>
                  </a:txBody>
                  <a:tcPr/>
                </a:tc>
                <a:tc>
                  <a:txBody>
                    <a:bodyPr/>
                    <a:lstStyle/>
                    <a:p>
                      <a:r>
                        <a:rPr lang="en-IN" dirty="0"/>
                        <a:t>Q. Regression</a:t>
                      </a:r>
                    </a:p>
                  </a:txBody>
                  <a:tcPr/>
                </a:tc>
                <a:extLst>
                  <a:ext uri="{0D108BD9-81ED-4DB2-BD59-A6C34878D82A}">
                    <a16:rowId xmlns:a16="http://schemas.microsoft.com/office/drawing/2014/main" val="10001"/>
                  </a:ext>
                </a:extLst>
              </a:tr>
              <a:tr h="461203">
                <a:tc>
                  <a:txBody>
                    <a:bodyPr/>
                    <a:lstStyle/>
                    <a:p>
                      <a:r>
                        <a:rPr lang="en-IN" dirty="0"/>
                        <a:t>C. Group similar gene profiles</a:t>
                      </a:r>
                    </a:p>
                  </a:txBody>
                  <a:tcPr/>
                </a:tc>
                <a:tc>
                  <a:txBody>
                    <a:bodyPr/>
                    <a:lstStyle/>
                    <a:p>
                      <a:r>
                        <a:rPr lang="en-IN" dirty="0"/>
                        <a:t>R. Classification</a:t>
                      </a:r>
                    </a:p>
                  </a:txBody>
                  <a:tcPr/>
                </a:tc>
                <a:extLst>
                  <a:ext uri="{0D108BD9-81ED-4DB2-BD59-A6C34878D82A}">
                    <a16:rowId xmlns:a16="http://schemas.microsoft.com/office/drawing/2014/main" val="10002"/>
                  </a:ext>
                </a:extLst>
              </a:tr>
              <a:tr h="461203">
                <a:tc>
                  <a:txBody>
                    <a:bodyPr/>
                    <a:lstStyle/>
                    <a:p>
                      <a:r>
                        <a:rPr lang="en-IN" dirty="0"/>
                        <a:t>D. Gaming</a:t>
                      </a:r>
                    </a:p>
                  </a:txBody>
                  <a:tcPr/>
                </a:tc>
                <a:tc>
                  <a:txBody>
                    <a:bodyPr/>
                    <a:lstStyle/>
                    <a:p>
                      <a:r>
                        <a:rPr lang="en-IN" dirty="0"/>
                        <a:t>S.  Unsupervised learning</a:t>
                      </a:r>
                    </a:p>
                  </a:txBody>
                  <a:tcPr/>
                </a:tc>
                <a:extLst>
                  <a:ext uri="{0D108BD9-81ED-4DB2-BD59-A6C34878D82A}">
                    <a16:rowId xmlns:a16="http://schemas.microsoft.com/office/drawing/2014/main" val="10003"/>
                  </a:ext>
                </a:extLst>
              </a:tr>
              <a:tr h="765578">
                <a:tc>
                  <a:txBody>
                    <a:bodyPr/>
                    <a:lstStyle/>
                    <a:p>
                      <a:r>
                        <a:rPr lang="en-IN" dirty="0"/>
                        <a:t>E.  Predicting the</a:t>
                      </a:r>
                      <a:r>
                        <a:rPr lang="en-IN" baseline="0" dirty="0"/>
                        <a:t> </a:t>
                      </a:r>
                      <a:r>
                        <a:rPr lang="en-IN" dirty="0"/>
                        <a:t>remaining useful time of batteries</a:t>
                      </a:r>
                    </a:p>
                  </a:txBody>
                  <a:tcPr/>
                </a:tc>
                <a:tc>
                  <a:txBody>
                    <a:bodyPr/>
                    <a:lstStyle/>
                    <a:p>
                      <a:r>
                        <a:rPr lang="en-IN" dirty="0"/>
                        <a:t>T. Anomaly detection</a:t>
                      </a: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3409283D-D568-5DD6-8247-A7E518F65BC6}"/>
                  </a:ext>
                </a:extLst>
              </p14:cNvPr>
              <p14:cNvContentPartPr/>
              <p14:nvPr/>
            </p14:nvContentPartPr>
            <p14:xfrm>
              <a:off x="2952345" y="2990010"/>
              <a:ext cx="2943000" cy="1029960"/>
            </p14:xfrm>
          </p:contentPart>
        </mc:Choice>
        <mc:Fallback xmlns="">
          <p:pic>
            <p:nvPicPr>
              <p:cNvPr id="9" name="Ink 8">
                <a:extLst>
                  <a:ext uri="{FF2B5EF4-FFF2-40B4-BE49-F238E27FC236}">
                    <a16:creationId xmlns:a16="http://schemas.microsoft.com/office/drawing/2014/main" id="{3409283D-D568-5DD6-8247-A7E518F65BC6}"/>
                  </a:ext>
                </a:extLst>
              </p:cNvPr>
              <p:cNvPicPr/>
              <p:nvPr/>
            </p:nvPicPr>
            <p:blipFill>
              <a:blip r:embed="rId3"/>
              <a:stretch>
                <a:fillRect/>
              </a:stretch>
            </p:blipFill>
            <p:spPr>
              <a:xfrm>
                <a:off x="2948025" y="2985690"/>
                <a:ext cx="2951640" cy="1038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2066F13-1CF5-A893-C05D-52734B8D1385}"/>
                  </a:ext>
                </a:extLst>
              </p14:cNvPr>
              <p14:cNvContentPartPr/>
              <p14:nvPr/>
            </p14:nvContentPartPr>
            <p14:xfrm>
              <a:off x="3066825" y="3457290"/>
              <a:ext cx="3015000" cy="1531080"/>
            </p14:xfrm>
          </p:contentPart>
        </mc:Choice>
        <mc:Fallback xmlns="">
          <p:pic>
            <p:nvPicPr>
              <p:cNvPr id="10" name="Ink 9">
                <a:extLst>
                  <a:ext uri="{FF2B5EF4-FFF2-40B4-BE49-F238E27FC236}">
                    <a16:creationId xmlns:a16="http://schemas.microsoft.com/office/drawing/2014/main" id="{B2066F13-1CF5-A893-C05D-52734B8D1385}"/>
                  </a:ext>
                </a:extLst>
              </p:cNvPr>
              <p:cNvPicPr/>
              <p:nvPr/>
            </p:nvPicPr>
            <p:blipFill>
              <a:blip r:embed="rId5"/>
              <a:stretch>
                <a:fillRect/>
              </a:stretch>
            </p:blipFill>
            <p:spPr>
              <a:xfrm>
                <a:off x="3062505" y="3452970"/>
                <a:ext cx="3023640" cy="153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5F90001F-BC9D-417E-DA1C-CC5FAB9D130F}"/>
                  </a:ext>
                </a:extLst>
              </p14:cNvPr>
              <p14:cNvContentPartPr/>
              <p14:nvPr/>
            </p14:nvContentPartPr>
            <p14:xfrm>
              <a:off x="3619065" y="4008450"/>
              <a:ext cx="2562120" cy="506880"/>
            </p14:xfrm>
          </p:contentPart>
        </mc:Choice>
        <mc:Fallback xmlns="">
          <p:pic>
            <p:nvPicPr>
              <p:cNvPr id="12" name="Ink 11">
                <a:extLst>
                  <a:ext uri="{FF2B5EF4-FFF2-40B4-BE49-F238E27FC236}">
                    <a16:creationId xmlns:a16="http://schemas.microsoft.com/office/drawing/2014/main" id="{5F90001F-BC9D-417E-DA1C-CC5FAB9D130F}"/>
                  </a:ext>
                </a:extLst>
              </p:cNvPr>
              <p:cNvPicPr/>
              <p:nvPr/>
            </p:nvPicPr>
            <p:blipFill>
              <a:blip r:embed="rId7"/>
              <a:stretch>
                <a:fillRect/>
              </a:stretch>
            </p:blipFill>
            <p:spPr>
              <a:xfrm>
                <a:off x="3614745" y="4004130"/>
                <a:ext cx="257076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07F042B4-8975-74C6-FCB6-BEC6C3FC8FFB}"/>
                  </a:ext>
                </a:extLst>
              </p14:cNvPr>
              <p14:cNvContentPartPr/>
              <p14:nvPr/>
            </p14:nvContentPartPr>
            <p14:xfrm>
              <a:off x="2152425" y="2881290"/>
              <a:ext cx="3612960" cy="1614600"/>
            </p14:xfrm>
          </p:contentPart>
        </mc:Choice>
        <mc:Fallback xmlns="">
          <p:pic>
            <p:nvPicPr>
              <p:cNvPr id="13" name="Ink 12">
                <a:extLst>
                  <a:ext uri="{FF2B5EF4-FFF2-40B4-BE49-F238E27FC236}">
                    <a16:creationId xmlns:a16="http://schemas.microsoft.com/office/drawing/2014/main" id="{07F042B4-8975-74C6-FCB6-BEC6C3FC8FFB}"/>
                  </a:ext>
                </a:extLst>
              </p:cNvPr>
              <p:cNvPicPr/>
              <p:nvPr/>
            </p:nvPicPr>
            <p:blipFill>
              <a:blip r:embed="rId9"/>
              <a:stretch>
                <a:fillRect/>
              </a:stretch>
            </p:blipFill>
            <p:spPr>
              <a:xfrm>
                <a:off x="2148105" y="2876970"/>
                <a:ext cx="3621600" cy="162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4D100927-2545-2E0F-6260-EAB1B910C373}"/>
                  </a:ext>
                </a:extLst>
              </p14:cNvPr>
              <p14:cNvContentPartPr/>
              <p14:nvPr/>
            </p14:nvContentPartPr>
            <p14:xfrm>
              <a:off x="4047825" y="3471330"/>
              <a:ext cx="1728360" cy="1662480"/>
            </p14:xfrm>
          </p:contentPart>
        </mc:Choice>
        <mc:Fallback xmlns="">
          <p:pic>
            <p:nvPicPr>
              <p:cNvPr id="14" name="Ink 13">
                <a:extLst>
                  <a:ext uri="{FF2B5EF4-FFF2-40B4-BE49-F238E27FC236}">
                    <a16:creationId xmlns:a16="http://schemas.microsoft.com/office/drawing/2014/main" id="{4D100927-2545-2E0F-6260-EAB1B910C373}"/>
                  </a:ext>
                </a:extLst>
              </p:cNvPr>
              <p:cNvPicPr/>
              <p:nvPr/>
            </p:nvPicPr>
            <p:blipFill>
              <a:blip r:embed="rId11"/>
              <a:stretch>
                <a:fillRect/>
              </a:stretch>
            </p:blipFill>
            <p:spPr>
              <a:xfrm>
                <a:off x="4043505" y="3467010"/>
                <a:ext cx="1737000" cy="1671120"/>
              </a:xfrm>
              <a:prstGeom prst="rect">
                <a:avLst/>
              </a:prstGeom>
            </p:spPr>
          </p:pic>
        </mc:Fallback>
      </mc:AlternateContent>
    </p:spTree>
    <p:extLst>
      <p:ext uri="{BB962C8B-B14F-4D97-AF65-F5344CB8AC3E}">
        <p14:creationId xmlns:p14="http://schemas.microsoft.com/office/powerpoint/2010/main" val="355741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30" y="-132348"/>
            <a:ext cx="11321549" cy="1325563"/>
          </a:xfrm>
        </p:spPr>
        <p:txBody>
          <a:bodyPr>
            <a:normAutofit/>
          </a:bodyPr>
          <a:lstStyle/>
          <a:p>
            <a:pPr algn="ctr"/>
            <a:r>
              <a:rPr lang="en-US" sz="3600" b="1" u="sng" dirty="0">
                <a:solidFill>
                  <a:srgbClr val="7030A0"/>
                </a:solidFill>
                <a:latin typeface="Times New Roman" panose="02020603050405020304" pitchFamily="18" charset="0"/>
                <a:cs typeface="Times New Roman" panose="02020603050405020304" pitchFamily="18" charset="0"/>
              </a:rPr>
              <a:t>Supervised and Unsupervised Algorithms</a:t>
            </a:r>
            <a:endParaRPr lang="en-IN" sz="3600" b="1" u="sng" dirty="0">
              <a:solidFill>
                <a:srgbClr val="7030A0"/>
              </a:solidFill>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9</a:t>
            </a:fld>
            <a:endParaRPr lang="en-IN"/>
          </a:p>
        </p:txBody>
      </p:sp>
      <p:pic>
        <p:nvPicPr>
          <p:cNvPr id="20482" name="Picture 2" descr="What is supervised and unsupervised learning in data science? - Quora"/>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rcRect t="16280"/>
          <a:stretch/>
        </p:blipFill>
        <p:spPr bwMode="auto">
          <a:xfrm>
            <a:off x="2002055" y="959994"/>
            <a:ext cx="8547233" cy="5121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76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2008</TotalTime>
  <Words>2324</Words>
  <Application>Microsoft Office PowerPoint</Application>
  <PresentationFormat>Widescreen</PresentationFormat>
  <Paragraphs>318</Paragraphs>
  <Slides>29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9" baseType="lpstr">
      <vt:lpstr>新細明體</vt:lpstr>
      <vt:lpstr>Arial</vt:lpstr>
      <vt:lpstr>Calibri</vt:lpstr>
      <vt:lpstr>Calibri Light</vt:lpstr>
      <vt:lpstr>Cambria Math</vt:lpstr>
      <vt:lpstr>Times New Roman</vt:lpstr>
      <vt:lpstr>Wingdings</vt:lpstr>
      <vt:lpstr>Office Theme</vt:lpstr>
      <vt:lpstr>Equation</vt:lpstr>
      <vt:lpstr>Worksheet</vt:lpstr>
      <vt:lpstr>PowerPoint Presentation</vt:lpstr>
      <vt:lpstr>Supervised learning</vt:lpstr>
      <vt:lpstr>What is Supervised Machine Learning?</vt:lpstr>
      <vt:lpstr>What is Unsupervised Machine Learning?</vt:lpstr>
      <vt:lpstr>Reinforcement Learning</vt:lpstr>
      <vt:lpstr>PowerPoint Presentation</vt:lpstr>
      <vt:lpstr>PowerPoint Presentation</vt:lpstr>
      <vt:lpstr>Match the following</vt:lpstr>
      <vt:lpstr>Supervised and Unsupervised Algorithms</vt:lpstr>
      <vt:lpstr>An Example of Bayes Theorem</vt:lpstr>
      <vt:lpstr>Naïve Bayes Classification model Solved Example#1</vt:lpstr>
      <vt:lpstr>PowerPoint Presentation</vt:lpstr>
      <vt:lpstr>Example-1</vt:lpstr>
      <vt:lpstr>PowerPoint Presentation</vt:lpstr>
      <vt:lpstr>PowerPoint Presentation</vt:lpstr>
      <vt:lpstr>PowerPoint Presentation</vt:lpstr>
      <vt:lpstr>PowerPoint Presentation</vt:lpstr>
      <vt:lpstr>KNN Classification</vt:lpstr>
      <vt:lpstr>K-Nearest Neighbor(KNN) Algorithm-Solved Example</vt:lpstr>
      <vt:lpstr>PowerPoint Presentation</vt:lpstr>
      <vt:lpstr>Regression analysis is a statistical method to model the relationship/correlation between a dependent (target) and independent (predictor) variables with one or more independent variables. </vt:lpstr>
      <vt:lpstr>PowerPoint Presentation</vt:lpstr>
      <vt:lpstr>PowerPoint Presentation</vt:lpstr>
      <vt:lpstr>PowerPoint Presentation</vt:lpstr>
      <vt:lpstr>Logistic Regression</vt:lpstr>
      <vt:lpstr>What Logistic Regression predicts?</vt:lpstr>
      <vt:lpstr>Logistic Regression-Solved Example#1</vt:lpstr>
      <vt:lpstr>Logistic Regression-Solved Example#1 (Contd.)</vt:lpstr>
      <vt:lpstr>Example: The dataset of disease or disease-free for five patients is given in Table 6.4. Use logistic regression as the classifier. Assume the hypothesis for linear regression is : 2 × glucose level − 56.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ECE3047 - Machine Learning Fundamentals</dc:title>
  <dc:creator>Microsoft account</dc:creator>
  <cp:lastModifiedBy>Aastha Kumar</cp:lastModifiedBy>
  <cp:revision>537</cp:revision>
  <dcterms:created xsi:type="dcterms:W3CDTF">2022-07-20T05:09:46Z</dcterms:created>
  <dcterms:modified xsi:type="dcterms:W3CDTF">2024-10-12T10:30:56Z</dcterms:modified>
</cp:coreProperties>
</file>