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sldIdLst>
    <p:sldId id="257" r:id="rId4"/>
    <p:sldId id="259" r:id="rId5"/>
    <p:sldId id="261" r:id="rId6"/>
    <p:sldId id="262" r:id="rId7"/>
    <p:sldId id="264" r:id="rId8"/>
    <p:sldId id="265" r:id="rId9"/>
    <p:sldId id="267" r:id="rId10"/>
    <p:sldId id="269"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7" autoAdjust="0"/>
    <p:restoredTop sz="93842" autoAdjust="0"/>
  </p:normalViewPr>
  <p:slideViewPr>
    <p:cSldViewPr snapToGrid="0">
      <p:cViewPr varScale="1">
        <p:scale>
          <a:sx n="67" d="100"/>
          <a:sy n="67" d="100"/>
        </p:scale>
        <p:origin x="5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slide" Target="slides/slide9.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tha Kumar" userId="f94225b3-263d-47de-91f3-c17c89a7eef3" providerId="ADAL" clId="{ABB12D62-99A0-488D-BF16-D8EB03ECA594}"/>
    <pc:docChg chg="custSel delSld modSld">
      <pc:chgData name="Aastha Kumar" userId="f94225b3-263d-47de-91f3-c17c89a7eef3" providerId="ADAL" clId="{ABB12D62-99A0-488D-BF16-D8EB03ECA594}" dt="2024-11-30T15:56:01.292" v="124" actId="47"/>
      <pc:docMkLst>
        <pc:docMk/>
      </pc:docMkLst>
      <pc:sldChg chg="modSp mod">
        <pc:chgData name="Aastha Kumar" userId="f94225b3-263d-47de-91f3-c17c89a7eef3" providerId="ADAL" clId="{ABB12D62-99A0-488D-BF16-D8EB03ECA594}" dt="2024-11-30T15:55:59.449" v="123" actId="20577"/>
        <pc:sldMkLst>
          <pc:docMk/>
          <pc:sldMk cId="3146464959" sldId="257"/>
        </pc:sldMkLst>
        <pc:spChg chg="mod">
          <ac:chgData name="Aastha Kumar" userId="f94225b3-263d-47de-91f3-c17c89a7eef3" providerId="ADAL" clId="{ABB12D62-99A0-488D-BF16-D8EB03ECA594}" dt="2024-11-30T15:52:57.865" v="112" actId="1076"/>
          <ac:spMkLst>
            <pc:docMk/>
            <pc:sldMk cId="3146464959" sldId="257"/>
            <ac:spMk id="2" creationId="{531CB5B4-D228-AEC7-104D-3C225FE83A3B}"/>
          </ac:spMkLst>
        </pc:spChg>
        <pc:spChg chg="mod">
          <ac:chgData name="Aastha Kumar" userId="f94225b3-263d-47de-91f3-c17c89a7eef3" providerId="ADAL" clId="{ABB12D62-99A0-488D-BF16-D8EB03ECA594}" dt="2024-11-30T15:55:59.449" v="123" actId="20577"/>
          <ac:spMkLst>
            <pc:docMk/>
            <pc:sldMk cId="3146464959" sldId="257"/>
            <ac:spMk id="3" creationId="{13CCC1ED-70F7-3743-4B03-328CAC19199E}"/>
          </ac:spMkLst>
        </pc:spChg>
      </pc:sldChg>
      <pc:sldChg chg="modSp del mod">
        <pc:chgData name="Aastha Kumar" userId="f94225b3-263d-47de-91f3-c17c89a7eef3" providerId="ADAL" clId="{ABB12D62-99A0-488D-BF16-D8EB03ECA594}" dt="2024-11-30T15:56:01.292" v="124" actId="47"/>
        <pc:sldMkLst>
          <pc:docMk/>
          <pc:sldMk cId="3272337448" sldId="258"/>
        </pc:sldMkLst>
        <pc:spChg chg="mod">
          <ac:chgData name="Aastha Kumar" userId="f94225b3-263d-47de-91f3-c17c89a7eef3" providerId="ADAL" clId="{ABB12D62-99A0-488D-BF16-D8EB03ECA594}" dt="2024-11-30T15:55:54.697" v="118" actId="21"/>
          <ac:spMkLst>
            <pc:docMk/>
            <pc:sldMk cId="3272337448" sldId="258"/>
            <ac:spMk id="3" creationId="{5DD33FF7-FB75-2720-0294-6068E15E2E87}"/>
          </ac:spMkLst>
        </pc:spChg>
      </pc:sldChg>
      <pc:sldChg chg="modSp mod">
        <pc:chgData name="Aastha Kumar" userId="f94225b3-263d-47de-91f3-c17c89a7eef3" providerId="ADAL" clId="{ABB12D62-99A0-488D-BF16-D8EB03ECA594}" dt="2024-11-30T13:26:46.878" v="68" actId="20577"/>
        <pc:sldMkLst>
          <pc:docMk/>
          <pc:sldMk cId="1287356690" sldId="269"/>
        </pc:sldMkLst>
        <pc:spChg chg="mod">
          <ac:chgData name="Aastha Kumar" userId="f94225b3-263d-47de-91f3-c17c89a7eef3" providerId="ADAL" clId="{ABB12D62-99A0-488D-BF16-D8EB03ECA594}" dt="2024-11-30T13:26:46.878" v="68" actId="20577"/>
          <ac:spMkLst>
            <pc:docMk/>
            <pc:sldMk cId="1287356690" sldId="269"/>
            <ac:spMk id="3" creationId="{31AD8262-1855-CB70-CC46-B7B9AC8699C9}"/>
          </ac:spMkLst>
        </pc:spChg>
      </pc:sldChg>
      <pc:sldChg chg="modSp mod">
        <pc:chgData name="Aastha Kumar" userId="f94225b3-263d-47de-91f3-c17c89a7eef3" providerId="ADAL" clId="{ABB12D62-99A0-488D-BF16-D8EB03ECA594}" dt="2024-11-30T13:31:32.697" v="108" actId="20577"/>
        <pc:sldMkLst>
          <pc:docMk/>
          <pc:sldMk cId="2127401400" sldId="271"/>
        </pc:sldMkLst>
        <pc:spChg chg="mod">
          <ac:chgData name="Aastha Kumar" userId="f94225b3-263d-47de-91f3-c17c89a7eef3" providerId="ADAL" clId="{ABB12D62-99A0-488D-BF16-D8EB03ECA594}" dt="2024-11-30T13:31:32.697" v="108" actId="20577"/>
          <ac:spMkLst>
            <pc:docMk/>
            <pc:sldMk cId="2127401400" sldId="271"/>
            <ac:spMk id="3" creationId="{C1007453-6D5C-B7CC-5FE1-71399E10A7B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D75E-D14B-FD34-462C-958792580E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D39D41-CC4C-9A15-76F3-5153ADC576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A435FB-F611-32E1-9A8A-76D75E8E6783}"/>
              </a:ext>
            </a:extLst>
          </p:cNvPr>
          <p:cNvSpPr>
            <a:spLocks noGrp="1"/>
          </p:cNvSpPr>
          <p:nvPr>
            <p:ph type="dt" sz="half" idx="10"/>
          </p:nvPr>
        </p:nvSpPr>
        <p:spPr/>
        <p:txBody>
          <a:bodyPr/>
          <a:lstStyle/>
          <a:p>
            <a:fld id="{5A5144DD-6868-4F0D-ACC5-584E63BD8EA9}" type="datetimeFigureOut">
              <a:rPr lang="en-IN" smtClean="0"/>
              <a:t>30-11-2024</a:t>
            </a:fld>
            <a:endParaRPr lang="en-IN"/>
          </a:p>
        </p:txBody>
      </p:sp>
      <p:sp>
        <p:nvSpPr>
          <p:cNvPr id="5" name="Footer Placeholder 4">
            <a:extLst>
              <a:ext uri="{FF2B5EF4-FFF2-40B4-BE49-F238E27FC236}">
                <a16:creationId xmlns:a16="http://schemas.microsoft.com/office/drawing/2014/main" id="{BE97D273-36B9-6AA7-603B-0F8655995F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6333D5-EAB9-E3DE-2248-6D780F0A173B}"/>
              </a:ext>
            </a:extLst>
          </p:cNvPr>
          <p:cNvSpPr>
            <a:spLocks noGrp="1"/>
          </p:cNvSpPr>
          <p:nvPr>
            <p:ph type="sldNum" sz="quarter" idx="12"/>
          </p:nvPr>
        </p:nvSpPr>
        <p:spPr/>
        <p:txBody>
          <a:bodyPr/>
          <a:lstStyle/>
          <a:p>
            <a:fld id="{E8A756DE-A16E-4780-BCB7-0DEB02438ADA}" type="slidenum">
              <a:rPr lang="en-IN" smtClean="0"/>
              <a:t>‹#›</a:t>
            </a:fld>
            <a:endParaRPr lang="en-IN"/>
          </a:p>
        </p:txBody>
      </p:sp>
    </p:spTree>
    <p:extLst>
      <p:ext uri="{BB962C8B-B14F-4D97-AF65-F5344CB8AC3E}">
        <p14:creationId xmlns:p14="http://schemas.microsoft.com/office/powerpoint/2010/main" val="105959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E835-1642-1917-11C0-2DBEC107F4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4C670B-3711-D204-535F-5AA2D2A23E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319237-4075-610B-01D4-FA573E1CE55E}"/>
              </a:ext>
            </a:extLst>
          </p:cNvPr>
          <p:cNvSpPr>
            <a:spLocks noGrp="1"/>
          </p:cNvSpPr>
          <p:nvPr>
            <p:ph type="dt" sz="half" idx="10"/>
          </p:nvPr>
        </p:nvSpPr>
        <p:spPr/>
        <p:txBody>
          <a:bodyPr/>
          <a:lstStyle/>
          <a:p>
            <a:fld id="{5A5144DD-6868-4F0D-ACC5-584E63BD8EA9}" type="datetimeFigureOut">
              <a:rPr lang="en-IN" smtClean="0"/>
              <a:t>30-11-2024</a:t>
            </a:fld>
            <a:endParaRPr lang="en-IN"/>
          </a:p>
        </p:txBody>
      </p:sp>
      <p:sp>
        <p:nvSpPr>
          <p:cNvPr id="5" name="Footer Placeholder 4">
            <a:extLst>
              <a:ext uri="{FF2B5EF4-FFF2-40B4-BE49-F238E27FC236}">
                <a16:creationId xmlns:a16="http://schemas.microsoft.com/office/drawing/2014/main" id="{E4471665-6CB8-117E-F0EC-65904384F4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0E1865-AF06-EB1A-2D2A-5DB224A5F47C}"/>
              </a:ext>
            </a:extLst>
          </p:cNvPr>
          <p:cNvSpPr>
            <a:spLocks noGrp="1"/>
          </p:cNvSpPr>
          <p:nvPr>
            <p:ph type="sldNum" sz="quarter" idx="12"/>
          </p:nvPr>
        </p:nvSpPr>
        <p:spPr/>
        <p:txBody>
          <a:bodyPr/>
          <a:lstStyle/>
          <a:p>
            <a:fld id="{E8A756DE-A16E-4780-BCB7-0DEB02438ADA}" type="slidenum">
              <a:rPr lang="en-IN" smtClean="0"/>
              <a:t>‹#›</a:t>
            </a:fld>
            <a:endParaRPr lang="en-IN"/>
          </a:p>
        </p:txBody>
      </p:sp>
    </p:spTree>
    <p:extLst>
      <p:ext uri="{BB962C8B-B14F-4D97-AF65-F5344CB8AC3E}">
        <p14:creationId xmlns:p14="http://schemas.microsoft.com/office/powerpoint/2010/main" val="267265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AD97E4-BD3A-FE58-3B07-FF4611F8F6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D956C9-87CE-D84C-5B38-A252765A57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6BEDC-80E6-8948-E976-7C1DBF4B2A86}"/>
              </a:ext>
            </a:extLst>
          </p:cNvPr>
          <p:cNvSpPr>
            <a:spLocks noGrp="1"/>
          </p:cNvSpPr>
          <p:nvPr>
            <p:ph type="dt" sz="half" idx="10"/>
          </p:nvPr>
        </p:nvSpPr>
        <p:spPr/>
        <p:txBody>
          <a:bodyPr/>
          <a:lstStyle/>
          <a:p>
            <a:fld id="{5A5144DD-6868-4F0D-ACC5-584E63BD8EA9}" type="datetimeFigureOut">
              <a:rPr lang="en-IN" smtClean="0"/>
              <a:t>30-11-2024</a:t>
            </a:fld>
            <a:endParaRPr lang="en-IN"/>
          </a:p>
        </p:txBody>
      </p:sp>
      <p:sp>
        <p:nvSpPr>
          <p:cNvPr id="5" name="Footer Placeholder 4">
            <a:extLst>
              <a:ext uri="{FF2B5EF4-FFF2-40B4-BE49-F238E27FC236}">
                <a16:creationId xmlns:a16="http://schemas.microsoft.com/office/drawing/2014/main" id="{4EA9B7F8-0970-6BBD-AED9-87B225CD6B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5C1C49-7E40-9861-5821-149F6FA3B7DE}"/>
              </a:ext>
            </a:extLst>
          </p:cNvPr>
          <p:cNvSpPr>
            <a:spLocks noGrp="1"/>
          </p:cNvSpPr>
          <p:nvPr>
            <p:ph type="sldNum" sz="quarter" idx="12"/>
          </p:nvPr>
        </p:nvSpPr>
        <p:spPr/>
        <p:txBody>
          <a:bodyPr/>
          <a:lstStyle/>
          <a:p>
            <a:fld id="{E8A756DE-A16E-4780-BCB7-0DEB02438ADA}" type="slidenum">
              <a:rPr lang="en-IN" smtClean="0"/>
              <a:t>‹#›</a:t>
            </a:fld>
            <a:endParaRPr lang="en-IN"/>
          </a:p>
        </p:txBody>
      </p:sp>
    </p:spTree>
    <p:extLst>
      <p:ext uri="{BB962C8B-B14F-4D97-AF65-F5344CB8AC3E}">
        <p14:creationId xmlns:p14="http://schemas.microsoft.com/office/powerpoint/2010/main" val="83291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CEA71-80F1-08CC-58C2-68C42C1058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AB287A-963C-EEBF-E1F4-2647DB0272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064964-E0BD-B261-9AB1-DBEC6B888BCD}"/>
              </a:ext>
            </a:extLst>
          </p:cNvPr>
          <p:cNvSpPr>
            <a:spLocks noGrp="1"/>
          </p:cNvSpPr>
          <p:nvPr>
            <p:ph type="dt" sz="half" idx="10"/>
          </p:nvPr>
        </p:nvSpPr>
        <p:spPr/>
        <p:txBody>
          <a:bodyPr/>
          <a:lstStyle/>
          <a:p>
            <a:fld id="{5A5144DD-6868-4F0D-ACC5-584E63BD8EA9}" type="datetimeFigureOut">
              <a:rPr lang="en-IN" smtClean="0"/>
              <a:t>30-11-2024</a:t>
            </a:fld>
            <a:endParaRPr lang="en-IN"/>
          </a:p>
        </p:txBody>
      </p:sp>
      <p:sp>
        <p:nvSpPr>
          <p:cNvPr id="5" name="Footer Placeholder 4">
            <a:extLst>
              <a:ext uri="{FF2B5EF4-FFF2-40B4-BE49-F238E27FC236}">
                <a16:creationId xmlns:a16="http://schemas.microsoft.com/office/drawing/2014/main" id="{3B5A3DF5-F630-3C8C-87B7-16EE05A1CA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7EA62C-ADC6-C984-E0E1-AD6E9E7157E2}"/>
              </a:ext>
            </a:extLst>
          </p:cNvPr>
          <p:cNvSpPr>
            <a:spLocks noGrp="1"/>
          </p:cNvSpPr>
          <p:nvPr>
            <p:ph type="sldNum" sz="quarter" idx="12"/>
          </p:nvPr>
        </p:nvSpPr>
        <p:spPr/>
        <p:txBody>
          <a:bodyPr/>
          <a:lstStyle/>
          <a:p>
            <a:fld id="{E8A756DE-A16E-4780-BCB7-0DEB02438ADA}" type="slidenum">
              <a:rPr lang="en-IN" smtClean="0"/>
              <a:t>‹#›</a:t>
            </a:fld>
            <a:endParaRPr lang="en-IN"/>
          </a:p>
        </p:txBody>
      </p:sp>
    </p:spTree>
    <p:extLst>
      <p:ext uri="{BB962C8B-B14F-4D97-AF65-F5344CB8AC3E}">
        <p14:creationId xmlns:p14="http://schemas.microsoft.com/office/powerpoint/2010/main" val="3241786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5FFB-B13A-2711-AF4F-CC12A62296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CF46A2-9B0D-68F5-957F-1056E0E9A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567D73-08D0-2A49-39F1-580FEDA552E6}"/>
              </a:ext>
            </a:extLst>
          </p:cNvPr>
          <p:cNvSpPr>
            <a:spLocks noGrp="1"/>
          </p:cNvSpPr>
          <p:nvPr>
            <p:ph type="dt" sz="half" idx="10"/>
          </p:nvPr>
        </p:nvSpPr>
        <p:spPr/>
        <p:txBody>
          <a:bodyPr/>
          <a:lstStyle/>
          <a:p>
            <a:fld id="{5A5144DD-6868-4F0D-ACC5-584E63BD8EA9}" type="datetimeFigureOut">
              <a:rPr lang="en-IN" smtClean="0"/>
              <a:t>30-11-2024</a:t>
            </a:fld>
            <a:endParaRPr lang="en-IN"/>
          </a:p>
        </p:txBody>
      </p:sp>
      <p:sp>
        <p:nvSpPr>
          <p:cNvPr id="5" name="Footer Placeholder 4">
            <a:extLst>
              <a:ext uri="{FF2B5EF4-FFF2-40B4-BE49-F238E27FC236}">
                <a16:creationId xmlns:a16="http://schemas.microsoft.com/office/drawing/2014/main" id="{75599E85-4E58-2C5D-0969-88C8A81CB2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735164-591B-8D7D-3228-C3A67B9379CF}"/>
              </a:ext>
            </a:extLst>
          </p:cNvPr>
          <p:cNvSpPr>
            <a:spLocks noGrp="1"/>
          </p:cNvSpPr>
          <p:nvPr>
            <p:ph type="sldNum" sz="quarter" idx="12"/>
          </p:nvPr>
        </p:nvSpPr>
        <p:spPr/>
        <p:txBody>
          <a:bodyPr/>
          <a:lstStyle/>
          <a:p>
            <a:fld id="{E8A756DE-A16E-4780-BCB7-0DEB02438ADA}" type="slidenum">
              <a:rPr lang="en-IN" smtClean="0"/>
              <a:t>‹#›</a:t>
            </a:fld>
            <a:endParaRPr lang="en-IN"/>
          </a:p>
        </p:txBody>
      </p:sp>
    </p:spTree>
    <p:extLst>
      <p:ext uri="{BB962C8B-B14F-4D97-AF65-F5344CB8AC3E}">
        <p14:creationId xmlns:p14="http://schemas.microsoft.com/office/powerpoint/2010/main" val="719714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A367-BBBA-FCE4-F844-DD7FF5CC71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A661C9-3FB8-162A-5126-42C0890851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A37A05-D2DE-338F-6B48-FC663E78A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A42775-3E1D-75CA-F978-B5505ADEC78D}"/>
              </a:ext>
            </a:extLst>
          </p:cNvPr>
          <p:cNvSpPr>
            <a:spLocks noGrp="1"/>
          </p:cNvSpPr>
          <p:nvPr>
            <p:ph type="dt" sz="half" idx="10"/>
          </p:nvPr>
        </p:nvSpPr>
        <p:spPr/>
        <p:txBody>
          <a:bodyPr/>
          <a:lstStyle/>
          <a:p>
            <a:fld id="{5A5144DD-6868-4F0D-ACC5-584E63BD8EA9}" type="datetimeFigureOut">
              <a:rPr lang="en-IN" smtClean="0"/>
              <a:t>30-11-2024</a:t>
            </a:fld>
            <a:endParaRPr lang="en-IN"/>
          </a:p>
        </p:txBody>
      </p:sp>
      <p:sp>
        <p:nvSpPr>
          <p:cNvPr id="6" name="Footer Placeholder 5">
            <a:extLst>
              <a:ext uri="{FF2B5EF4-FFF2-40B4-BE49-F238E27FC236}">
                <a16:creationId xmlns:a16="http://schemas.microsoft.com/office/drawing/2014/main" id="{73DE1364-20CB-9270-16F3-D408F7EA0A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7318ED-6D2F-16B5-6189-08F918CAC149}"/>
              </a:ext>
            </a:extLst>
          </p:cNvPr>
          <p:cNvSpPr>
            <a:spLocks noGrp="1"/>
          </p:cNvSpPr>
          <p:nvPr>
            <p:ph type="sldNum" sz="quarter" idx="12"/>
          </p:nvPr>
        </p:nvSpPr>
        <p:spPr/>
        <p:txBody>
          <a:bodyPr/>
          <a:lstStyle/>
          <a:p>
            <a:fld id="{E8A756DE-A16E-4780-BCB7-0DEB02438ADA}" type="slidenum">
              <a:rPr lang="en-IN" smtClean="0"/>
              <a:t>‹#›</a:t>
            </a:fld>
            <a:endParaRPr lang="en-IN"/>
          </a:p>
        </p:txBody>
      </p:sp>
    </p:spTree>
    <p:extLst>
      <p:ext uri="{BB962C8B-B14F-4D97-AF65-F5344CB8AC3E}">
        <p14:creationId xmlns:p14="http://schemas.microsoft.com/office/powerpoint/2010/main" val="1302687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FE2E1-3170-C748-549F-461A445A4F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659ADE-2E4C-53C8-B47F-F9E8B9D780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856DDA-ADE4-64AE-7899-8306484908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B18981-4F70-7C3E-6626-6B8C872923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DCCCEC-5291-5995-80D4-D641ED48D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6003446-6E30-416F-78EA-2EEEACABDF63}"/>
              </a:ext>
            </a:extLst>
          </p:cNvPr>
          <p:cNvSpPr>
            <a:spLocks noGrp="1"/>
          </p:cNvSpPr>
          <p:nvPr>
            <p:ph type="dt" sz="half" idx="10"/>
          </p:nvPr>
        </p:nvSpPr>
        <p:spPr/>
        <p:txBody>
          <a:bodyPr/>
          <a:lstStyle/>
          <a:p>
            <a:fld id="{5A5144DD-6868-4F0D-ACC5-584E63BD8EA9}" type="datetimeFigureOut">
              <a:rPr lang="en-IN" smtClean="0"/>
              <a:t>30-11-2024</a:t>
            </a:fld>
            <a:endParaRPr lang="en-IN"/>
          </a:p>
        </p:txBody>
      </p:sp>
      <p:sp>
        <p:nvSpPr>
          <p:cNvPr id="8" name="Footer Placeholder 7">
            <a:extLst>
              <a:ext uri="{FF2B5EF4-FFF2-40B4-BE49-F238E27FC236}">
                <a16:creationId xmlns:a16="http://schemas.microsoft.com/office/drawing/2014/main" id="{61EB004A-4EBA-F51F-16A2-84F641DEF7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10D374-ADB0-A5B8-0E12-4C2423B7C211}"/>
              </a:ext>
            </a:extLst>
          </p:cNvPr>
          <p:cNvSpPr>
            <a:spLocks noGrp="1"/>
          </p:cNvSpPr>
          <p:nvPr>
            <p:ph type="sldNum" sz="quarter" idx="12"/>
          </p:nvPr>
        </p:nvSpPr>
        <p:spPr/>
        <p:txBody>
          <a:bodyPr/>
          <a:lstStyle/>
          <a:p>
            <a:fld id="{E8A756DE-A16E-4780-BCB7-0DEB02438ADA}" type="slidenum">
              <a:rPr lang="en-IN" smtClean="0"/>
              <a:t>‹#›</a:t>
            </a:fld>
            <a:endParaRPr lang="en-IN"/>
          </a:p>
        </p:txBody>
      </p:sp>
    </p:spTree>
    <p:extLst>
      <p:ext uri="{BB962C8B-B14F-4D97-AF65-F5344CB8AC3E}">
        <p14:creationId xmlns:p14="http://schemas.microsoft.com/office/powerpoint/2010/main" val="3963600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CAE1C-7D78-BD4C-F909-2C907B3C67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F02DD2-4328-C6B1-4BDC-854360A8B846}"/>
              </a:ext>
            </a:extLst>
          </p:cNvPr>
          <p:cNvSpPr>
            <a:spLocks noGrp="1"/>
          </p:cNvSpPr>
          <p:nvPr>
            <p:ph type="dt" sz="half" idx="10"/>
          </p:nvPr>
        </p:nvSpPr>
        <p:spPr/>
        <p:txBody>
          <a:bodyPr/>
          <a:lstStyle/>
          <a:p>
            <a:fld id="{5A5144DD-6868-4F0D-ACC5-584E63BD8EA9}" type="datetimeFigureOut">
              <a:rPr lang="en-IN" smtClean="0"/>
              <a:t>30-11-2024</a:t>
            </a:fld>
            <a:endParaRPr lang="en-IN"/>
          </a:p>
        </p:txBody>
      </p:sp>
      <p:sp>
        <p:nvSpPr>
          <p:cNvPr id="4" name="Footer Placeholder 3">
            <a:extLst>
              <a:ext uri="{FF2B5EF4-FFF2-40B4-BE49-F238E27FC236}">
                <a16:creationId xmlns:a16="http://schemas.microsoft.com/office/drawing/2014/main" id="{BE03D45C-4CE1-A6C9-EAAE-D61D68147A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0E6485-7F0E-97D3-62F5-3D217502DE00}"/>
              </a:ext>
            </a:extLst>
          </p:cNvPr>
          <p:cNvSpPr>
            <a:spLocks noGrp="1"/>
          </p:cNvSpPr>
          <p:nvPr>
            <p:ph type="sldNum" sz="quarter" idx="12"/>
          </p:nvPr>
        </p:nvSpPr>
        <p:spPr/>
        <p:txBody>
          <a:bodyPr/>
          <a:lstStyle/>
          <a:p>
            <a:fld id="{E8A756DE-A16E-4780-BCB7-0DEB02438ADA}" type="slidenum">
              <a:rPr lang="en-IN" smtClean="0"/>
              <a:t>‹#›</a:t>
            </a:fld>
            <a:endParaRPr lang="en-IN"/>
          </a:p>
        </p:txBody>
      </p:sp>
    </p:spTree>
    <p:extLst>
      <p:ext uri="{BB962C8B-B14F-4D97-AF65-F5344CB8AC3E}">
        <p14:creationId xmlns:p14="http://schemas.microsoft.com/office/powerpoint/2010/main" val="231248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173CD3-C6A9-7122-51CA-89A122B5A131}"/>
              </a:ext>
            </a:extLst>
          </p:cNvPr>
          <p:cNvSpPr>
            <a:spLocks noGrp="1"/>
          </p:cNvSpPr>
          <p:nvPr>
            <p:ph type="dt" sz="half" idx="10"/>
          </p:nvPr>
        </p:nvSpPr>
        <p:spPr/>
        <p:txBody>
          <a:bodyPr/>
          <a:lstStyle/>
          <a:p>
            <a:fld id="{5A5144DD-6868-4F0D-ACC5-584E63BD8EA9}" type="datetimeFigureOut">
              <a:rPr lang="en-IN" smtClean="0"/>
              <a:t>30-11-2024</a:t>
            </a:fld>
            <a:endParaRPr lang="en-IN"/>
          </a:p>
        </p:txBody>
      </p:sp>
      <p:sp>
        <p:nvSpPr>
          <p:cNvPr id="3" name="Footer Placeholder 2">
            <a:extLst>
              <a:ext uri="{FF2B5EF4-FFF2-40B4-BE49-F238E27FC236}">
                <a16:creationId xmlns:a16="http://schemas.microsoft.com/office/drawing/2014/main" id="{1C2A7DA4-7A22-3DB4-B00F-274AAB9888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D359C5-E4D9-AB10-E1FB-E606629BD4C0}"/>
              </a:ext>
            </a:extLst>
          </p:cNvPr>
          <p:cNvSpPr>
            <a:spLocks noGrp="1"/>
          </p:cNvSpPr>
          <p:nvPr>
            <p:ph type="sldNum" sz="quarter" idx="12"/>
          </p:nvPr>
        </p:nvSpPr>
        <p:spPr/>
        <p:txBody>
          <a:bodyPr/>
          <a:lstStyle/>
          <a:p>
            <a:fld id="{E8A756DE-A16E-4780-BCB7-0DEB02438ADA}" type="slidenum">
              <a:rPr lang="en-IN" smtClean="0"/>
              <a:t>‹#›</a:t>
            </a:fld>
            <a:endParaRPr lang="en-IN"/>
          </a:p>
        </p:txBody>
      </p:sp>
    </p:spTree>
    <p:extLst>
      <p:ext uri="{BB962C8B-B14F-4D97-AF65-F5344CB8AC3E}">
        <p14:creationId xmlns:p14="http://schemas.microsoft.com/office/powerpoint/2010/main" val="3333192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FC3A-D544-EB01-693E-40659442B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3F2044-C7CA-895F-04DE-E18192FCCC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24230B-8C39-2AF2-BC63-D03A86DC2E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F58D0-0D63-AA04-8F8C-6F38E70C19A5}"/>
              </a:ext>
            </a:extLst>
          </p:cNvPr>
          <p:cNvSpPr>
            <a:spLocks noGrp="1"/>
          </p:cNvSpPr>
          <p:nvPr>
            <p:ph type="dt" sz="half" idx="10"/>
          </p:nvPr>
        </p:nvSpPr>
        <p:spPr/>
        <p:txBody>
          <a:bodyPr/>
          <a:lstStyle/>
          <a:p>
            <a:fld id="{5A5144DD-6868-4F0D-ACC5-584E63BD8EA9}" type="datetimeFigureOut">
              <a:rPr lang="en-IN" smtClean="0"/>
              <a:t>30-11-2024</a:t>
            </a:fld>
            <a:endParaRPr lang="en-IN"/>
          </a:p>
        </p:txBody>
      </p:sp>
      <p:sp>
        <p:nvSpPr>
          <p:cNvPr id="6" name="Footer Placeholder 5">
            <a:extLst>
              <a:ext uri="{FF2B5EF4-FFF2-40B4-BE49-F238E27FC236}">
                <a16:creationId xmlns:a16="http://schemas.microsoft.com/office/drawing/2014/main" id="{540B6DCE-9896-8DD5-6382-A2E62FAD43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167285-CDD8-61CD-893B-722EFA678D87}"/>
              </a:ext>
            </a:extLst>
          </p:cNvPr>
          <p:cNvSpPr>
            <a:spLocks noGrp="1"/>
          </p:cNvSpPr>
          <p:nvPr>
            <p:ph type="sldNum" sz="quarter" idx="12"/>
          </p:nvPr>
        </p:nvSpPr>
        <p:spPr/>
        <p:txBody>
          <a:bodyPr/>
          <a:lstStyle/>
          <a:p>
            <a:fld id="{E8A756DE-A16E-4780-BCB7-0DEB02438ADA}" type="slidenum">
              <a:rPr lang="en-IN" smtClean="0"/>
              <a:t>‹#›</a:t>
            </a:fld>
            <a:endParaRPr lang="en-IN"/>
          </a:p>
        </p:txBody>
      </p:sp>
    </p:spTree>
    <p:extLst>
      <p:ext uri="{BB962C8B-B14F-4D97-AF65-F5344CB8AC3E}">
        <p14:creationId xmlns:p14="http://schemas.microsoft.com/office/powerpoint/2010/main" val="121377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0E555-913D-CFC1-2D7E-D63EA8883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D46D40-6A35-8AC0-02EF-302C05F613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3147C0-7B86-C077-7235-EDA19D63A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E0F48-7401-2AA4-84D9-A25E86C7A860}"/>
              </a:ext>
            </a:extLst>
          </p:cNvPr>
          <p:cNvSpPr>
            <a:spLocks noGrp="1"/>
          </p:cNvSpPr>
          <p:nvPr>
            <p:ph type="dt" sz="half" idx="10"/>
          </p:nvPr>
        </p:nvSpPr>
        <p:spPr/>
        <p:txBody>
          <a:bodyPr/>
          <a:lstStyle/>
          <a:p>
            <a:fld id="{5A5144DD-6868-4F0D-ACC5-584E63BD8EA9}" type="datetimeFigureOut">
              <a:rPr lang="en-IN" smtClean="0"/>
              <a:t>30-11-2024</a:t>
            </a:fld>
            <a:endParaRPr lang="en-IN"/>
          </a:p>
        </p:txBody>
      </p:sp>
      <p:sp>
        <p:nvSpPr>
          <p:cNvPr id="6" name="Footer Placeholder 5">
            <a:extLst>
              <a:ext uri="{FF2B5EF4-FFF2-40B4-BE49-F238E27FC236}">
                <a16:creationId xmlns:a16="http://schemas.microsoft.com/office/drawing/2014/main" id="{D5009273-4FF2-0948-7783-3DE1801DB8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BBF276-9AD6-A4B3-650B-A6035C24FD29}"/>
              </a:ext>
            </a:extLst>
          </p:cNvPr>
          <p:cNvSpPr>
            <a:spLocks noGrp="1"/>
          </p:cNvSpPr>
          <p:nvPr>
            <p:ph type="sldNum" sz="quarter" idx="12"/>
          </p:nvPr>
        </p:nvSpPr>
        <p:spPr/>
        <p:txBody>
          <a:bodyPr/>
          <a:lstStyle/>
          <a:p>
            <a:fld id="{E8A756DE-A16E-4780-BCB7-0DEB02438ADA}" type="slidenum">
              <a:rPr lang="en-IN" smtClean="0"/>
              <a:t>‹#›</a:t>
            </a:fld>
            <a:endParaRPr lang="en-IN"/>
          </a:p>
        </p:txBody>
      </p:sp>
    </p:spTree>
    <p:extLst>
      <p:ext uri="{BB962C8B-B14F-4D97-AF65-F5344CB8AC3E}">
        <p14:creationId xmlns:p14="http://schemas.microsoft.com/office/powerpoint/2010/main" val="382954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215E60-E5CD-B559-43B4-D22448184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B1DE9C-F2F9-223C-236B-EB7137761B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B046E-E1C4-9762-BB44-C0F8635AD2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144DD-6868-4F0D-ACC5-584E63BD8EA9}" type="datetimeFigureOut">
              <a:rPr lang="en-IN" smtClean="0"/>
              <a:t>30-11-2024</a:t>
            </a:fld>
            <a:endParaRPr lang="en-IN"/>
          </a:p>
        </p:txBody>
      </p:sp>
      <p:sp>
        <p:nvSpPr>
          <p:cNvPr id="5" name="Footer Placeholder 4">
            <a:extLst>
              <a:ext uri="{FF2B5EF4-FFF2-40B4-BE49-F238E27FC236}">
                <a16:creationId xmlns:a16="http://schemas.microsoft.com/office/drawing/2014/main" id="{FA81446A-4551-42D3-BFD8-6B7FD6753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63867B-A396-4009-34B5-5F5BF8C638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756DE-A16E-4780-BCB7-0DEB02438ADA}" type="slidenum">
              <a:rPr lang="en-IN" smtClean="0"/>
              <a:t>‹#›</a:t>
            </a:fld>
            <a:endParaRPr lang="en-IN"/>
          </a:p>
        </p:txBody>
      </p:sp>
    </p:spTree>
    <p:extLst>
      <p:ext uri="{BB962C8B-B14F-4D97-AF65-F5344CB8AC3E}">
        <p14:creationId xmlns:p14="http://schemas.microsoft.com/office/powerpoint/2010/main" val="2569795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B5B4-D228-AEC7-104D-3C225FE83A3B}"/>
              </a:ext>
            </a:extLst>
          </p:cNvPr>
          <p:cNvSpPr>
            <a:spLocks noGrp="1"/>
          </p:cNvSpPr>
          <p:nvPr>
            <p:ph type="title"/>
          </p:nvPr>
        </p:nvSpPr>
        <p:spPr>
          <a:xfrm>
            <a:off x="76200" y="98679"/>
            <a:ext cx="10515600" cy="585851"/>
          </a:xfrm>
        </p:spPr>
        <p:txBody>
          <a:bodyPr>
            <a:normAutofit fontScale="90000"/>
          </a:bodyPr>
          <a:lstStyle/>
          <a:p>
            <a:r>
              <a:rPr lang="en-US" b="1" dirty="0">
                <a:solidFill>
                  <a:srgbClr val="0070C0"/>
                </a:solidFill>
              </a:rPr>
              <a:t>Introduction</a:t>
            </a:r>
            <a:endParaRPr lang="en-IN" b="1" dirty="0">
              <a:solidFill>
                <a:srgbClr val="0070C0"/>
              </a:solidFill>
            </a:endParaRPr>
          </a:p>
        </p:txBody>
      </p:sp>
      <p:sp>
        <p:nvSpPr>
          <p:cNvPr id="3" name="Content Placeholder 2">
            <a:extLst>
              <a:ext uri="{FF2B5EF4-FFF2-40B4-BE49-F238E27FC236}">
                <a16:creationId xmlns:a16="http://schemas.microsoft.com/office/drawing/2014/main" id="{13CCC1ED-70F7-3743-4B03-328CAC19199E}"/>
              </a:ext>
            </a:extLst>
          </p:cNvPr>
          <p:cNvSpPr>
            <a:spLocks noGrp="1"/>
          </p:cNvSpPr>
          <p:nvPr>
            <p:ph idx="1"/>
          </p:nvPr>
        </p:nvSpPr>
        <p:spPr>
          <a:xfrm>
            <a:off x="180974" y="770001"/>
            <a:ext cx="11877675" cy="5797296"/>
          </a:xfrm>
        </p:spPr>
        <p:txBody>
          <a:bodyPr>
            <a:normAutofit lnSpcReduction="10000"/>
          </a:bodyPr>
          <a:lstStyle/>
          <a:p>
            <a:r>
              <a:rPr lang="en-US" sz="3200" dirty="0"/>
              <a:t>In a smart environment, heterogeneous things send data to the gateway, fog node, or cloud using wireless protocols. </a:t>
            </a:r>
          </a:p>
          <a:p>
            <a:r>
              <a:rPr lang="en-US" sz="3200" dirty="0"/>
              <a:t>Encryption of data is carried out in a secured smart environment. Further, things data analytic is used for automated decisions and making our life easier. </a:t>
            </a:r>
          </a:p>
          <a:p>
            <a:r>
              <a:rPr lang="en-US" sz="3200" dirty="0"/>
              <a:t>The channel state information provides a device-free solution and hence, better than wearable sensors and image/video-based. </a:t>
            </a:r>
          </a:p>
          <a:p>
            <a:r>
              <a:rPr lang="en-US" sz="3200" dirty="0"/>
              <a:t>The image and video-based approach breach the privacy of the user and require a large transmit bandwidth. </a:t>
            </a:r>
          </a:p>
          <a:p>
            <a:r>
              <a:rPr lang="en-US" sz="3200" dirty="0"/>
              <a:t>Three applications are presented herein for a smart healthcare system: human activity recognition using wearable sensors, Channel State Information (CSI) based human activity recognition, and human health monitoring.</a:t>
            </a:r>
          </a:p>
        </p:txBody>
      </p:sp>
    </p:spTree>
    <p:extLst>
      <p:ext uri="{BB962C8B-B14F-4D97-AF65-F5344CB8AC3E}">
        <p14:creationId xmlns:p14="http://schemas.microsoft.com/office/powerpoint/2010/main" val="314646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01C6-48AD-1298-A5E7-D94056CE086E}"/>
              </a:ext>
            </a:extLst>
          </p:cNvPr>
          <p:cNvSpPr>
            <a:spLocks noGrp="1"/>
          </p:cNvSpPr>
          <p:nvPr>
            <p:ph type="title"/>
          </p:nvPr>
        </p:nvSpPr>
        <p:spPr>
          <a:xfrm>
            <a:off x="838200" y="79375"/>
            <a:ext cx="10515600" cy="585851"/>
          </a:xfrm>
        </p:spPr>
        <p:txBody>
          <a:bodyPr>
            <a:normAutofit/>
          </a:bodyPr>
          <a:lstStyle/>
          <a:p>
            <a:pPr algn="ctr"/>
            <a:r>
              <a:rPr lang="en-US" sz="3600" b="1" dirty="0">
                <a:solidFill>
                  <a:srgbClr val="0070C0"/>
                </a:solidFill>
              </a:rPr>
              <a:t>Human Activity Recognition using Wearable Sensors</a:t>
            </a:r>
            <a:endParaRPr lang="en-IN" sz="3600" b="1" dirty="0">
              <a:solidFill>
                <a:srgbClr val="0070C0"/>
              </a:solidFill>
            </a:endParaRPr>
          </a:p>
        </p:txBody>
      </p:sp>
      <p:sp>
        <p:nvSpPr>
          <p:cNvPr id="3" name="Content Placeholder 2">
            <a:extLst>
              <a:ext uri="{FF2B5EF4-FFF2-40B4-BE49-F238E27FC236}">
                <a16:creationId xmlns:a16="http://schemas.microsoft.com/office/drawing/2014/main" id="{CCB5ECD0-13F0-C81A-4374-7C2FA63A8E76}"/>
              </a:ext>
            </a:extLst>
          </p:cNvPr>
          <p:cNvSpPr>
            <a:spLocks noGrp="1"/>
          </p:cNvSpPr>
          <p:nvPr>
            <p:ph idx="1"/>
          </p:nvPr>
        </p:nvSpPr>
        <p:spPr>
          <a:xfrm>
            <a:off x="114301" y="847725"/>
            <a:ext cx="11896724" cy="6010275"/>
          </a:xfrm>
        </p:spPr>
        <p:txBody>
          <a:bodyPr>
            <a:normAutofit fontScale="92500" lnSpcReduction="20000"/>
          </a:bodyPr>
          <a:lstStyle/>
          <a:p>
            <a:r>
              <a:rPr lang="en-US" dirty="0"/>
              <a:t>The applications of HAR include remote patient monitoring and transportation amongst others. The wearable biomedical sensors are :</a:t>
            </a:r>
          </a:p>
          <a:p>
            <a:pPr lvl="1"/>
            <a:r>
              <a:rPr lang="en-US" dirty="0"/>
              <a:t>Electromyography (EMG): To assess the health of muscles.</a:t>
            </a:r>
          </a:p>
          <a:p>
            <a:pPr lvl="1"/>
            <a:r>
              <a:rPr lang="en-US" dirty="0"/>
              <a:t>Electro-encephalograph (EEG): To detect abnormalities in the brain waves.</a:t>
            </a:r>
          </a:p>
          <a:p>
            <a:pPr lvl="1"/>
            <a:r>
              <a:rPr lang="en-US" dirty="0"/>
              <a:t>Electrocardiogram (ECG): To record electrical activity of the heart.</a:t>
            </a:r>
          </a:p>
          <a:p>
            <a:pPr lvl="1"/>
            <a:r>
              <a:rPr lang="en-US" dirty="0"/>
              <a:t>Accelerometer (ACC): To measure acceleration of the body.</a:t>
            </a:r>
          </a:p>
          <a:p>
            <a:pPr lvl="1"/>
            <a:r>
              <a:rPr lang="en-US" dirty="0"/>
              <a:t>Electrodermal Activity (EDA): To measure changes in the electrical properties of the skin.</a:t>
            </a:r>
          </a:p>
          <a:p>
            <a:pPr lvl="1"/>
            <a:r>
              <a:rPr lang="en-US" dirty="0"/>
              <a:t>Respiration (RESP): To measures breathing rate.</a:t>
            </a:r>
          </a:p>
          <a:p>
            <a:pPr lvl="1"/>
            <a:r>
              <a:rPr lang="en-US" dirty="0"/>
              <a:t>Force (FSR): To detect numbness of the body.</a:t>
            </a:r>
          </a:p>
          <a:p>
            <a:pPr lvl="1"/>
            <a:r>
              <a:rPr lang="en-US" dirty="0"/>
              <a:t>Temperature (TEMP): To measure body temperature.</a:t>
            </a:r>
          </a:p>
          <a:p>
            <a:r>
              <a:rPr lang="en-US" dirty="0"/>
              <a:t>The other biomedical sensors are blood pressure sensor, airflow sensor, sound generator, body position sensor, snore sensor, alert patient button, glucometer, and pulse oximeter.</a:t>
            </a:r>
          </a:p>
          <a:p>
            <a:r>
              <a:rPr lang="en-US" dirty="0"/>
              <a:t>The data from the things are sent using wireless technology such as Bluetooth, Wi-Fi, </a:t>
            </a:r>
            <a:r>
              <a:rPr lang="en-US" dirty="0" err="1"/>
              <a:t>LoRaWAN</a:t>
            </a:r>
            <a:r>
              <a:rPr lang="en-US" dirty="0"/>
              <a:t> to the gateway, fog node or cloud for computational purpose securely.</a:t>
            </a:r>
          </a:p>
          <a:p>
            <a:r>
              <a:rPr lang="en-US" dirty="0"/>
              <a:t>The activities that can be detected are classified into several categories. Those can be (a) sitting, (b) lying on a bed, (c) standing, (d) walking, (e) jogging, and (f) running to name a few. </a:t>
            </a:r>
          </a:p>
        </p:txBody>
      </p:sp>
    </p:spTree>
    <p:extLst>
      <p:ext uri="{BB962C8B-B14F-4D97-AF65-F5344CB8AC3E}">
        <p14:creationId xmlns:p14="http://schemas.microsoft.com/office/powerpoint/2010/main" val="354167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5D7A-E8F0-7334-208C-D5F9F1A8F0C3}"/>
              </a:ext>
            </a:extLst>
          </p:cNvPr>
          <p:cNvSpPr>
            <a:spLocks noGrp="1"/>
          </p:cNvSpPr>
          <p:nvPr>
            <p:ph type="title"/>
          </p:nvPr>
        </p:nvSpPr>
        <p:spPr>
          <a:xfrm>
            <a:off x="838200" y="81661"/>
            <a:ext cx="10792968" cy="741299"/>
          </a:xfrm>
        </p:spPr>
        <p:txBody>
          <a:bodyPr>
            <a:normAutofit fontScale="90000"/>
          </a:bodyPr>
          <a:lstStyle/>
          <a:p>
            <a:r>
              <a:rPr lang="en-US" sz="4400" b="1" dirty="0">
                <a:solidFill>
                  <a:srgbClr val="0070C0"/>
                </a:solidFill>
              </a:rPr>
              <a:t>Human Activity Recognition using Wearable Sensors</a:t>
            </a:r>
            <a:endParaRPr lang="en-IN" dirty="0"/>
          </a:p>
        </p:txBody>
      </p:sp>
      <p:sp>
        <p:nvSpPr>
          <p:cNvPr id="5" name="Content Placeholder 4">
            <a:extLst>
              <a:ext uri="{FF2B5EF4-FFF2-40B4-BE49-F238E27FC236}">
                <a16:creationId xmlns:a16="http://schemas.microsoft.com/office/drawing/2014/main" id="{767A66AA-C755-EDE5-59A7-190F8ABD0A6D}"/>
              </a:ext>
            </a:extLst>
          </p:cNvPr>
          <p:cNvSpPr>
            <a:spLocks noGrp="1"/>
          </p:cNvSpPr>
          <p:nvPr>
            <p:ph idx="1"/>
          </p:nvPr>
        </p:nvSpPr>
        <p:spPr/>
        <p:txBody>
          <a:bodyPr>
            <a:normAutofit fontScale="85000" lnSpcReduction="20000"/>
          </a:bodyPr>
          <a:lstStyle/>
          <a:p>
            <a:pPr marL="0" indent="0">
              <a:buNone/>
            </a:pPr>
            <a:r>
              <a:rPr lang="en-US" dirty="0"/>
              <a:t>- Select a biomedical kit based on signal requirements, sampling rate, etc.</a:t>
            </a:r>
          </a:p>
          <a:p>
            <a:pPr marL="0" indent="0">
              <a:buNone/>
            </a:pPr>
            <a:r>
              <a:rPr lang="en-US" dirty="0"/>
              <a:t>- Utilize wearable sensor data for activity recognition using data analytic techniques.</a:t>
            </a:r>
          </a:p>
          <a:p>
            <a:pPr marL="0" indent="0">
              <a:buNone/>
            </a:pPr>
            <a:r>
              <a:rPr lang="en-US" dirty="0"/>
              <a:t>- Employ machine learning algorithms to extract features from the data.</a:t>
            </a:r>
          </a:p>
          <a:p>
            <a:pPr marL="0" indent="0">
              <a:buNone/>
            </a:pPr>
            <a:r>
              <a:rPr lang="en-US" dirty="0"/>
              <a:t>- Features can include mean, variance, standard deviation, etc.</a:t>
            </a:r>
          </a:p>
          <a:p>
            <a:pPr marL="0" indent="0">
              <a:buNone/>
            </a:pPr>
            <a:r>
              <a:rPr lang="en-US" dirty="0"/>
              <a:t>- Deep learning algorithms can automatically extract features.</a:t>
            </a:r>
          </a:p>
          <a:p>
            <a:pPr marL="0" indent="0">
              <a:buNone/>
            </a:pPr>
            <a:r>
              <a:rPr lang="en-US" dirty="0"/>
              <a:t>- Use windowing to create overlapping segments of the time-series data.</a:t>
            </a:r>
          </a:p>
          <a:p>
            <a:pPr marL="0" indent="0">
              <a:buNone/>
            </a:pPr>
            <a:r>
              <a:rPr lang="en-US" dirty="0"/>
              <a:t>- Compute features for each windowed segment.</a:t>
            </a:r>
          </a:p>
          <a:p>
            <a:pPr marL="0" indent="0">
              <a:buNone/>
            </a:pPr>
            <a:r>
              <a:rPr lang="en-US" dirty="0"/>
              <a:t>- Input features into classifiers like </a:t>
            </a:r>
            <a:r>
              <a:rPr lang="en-US" dirty="0" err="1"/>
              <a:t>kNN</a:t>
            </a:r>
            <a:r>
              <a:rPr lang="en-US" dirty="0"/>
              <a:t>, naive Bayes, or SVM.</a:t>
            </a:r>
          </a:p>
          <a:p>
            <a:pPr marL="0" indent="0">
              <a:buNone/>
            </a:pPr>
            <a:r>
              <a:rPr lang="en-US" dirty="0"/>
              <a:t>- Recognize activities based on the sensor data.</a:t>
            </a:r>
          </a:p>
          <a:p>
            <a:pPr marL="0" indent="0">
              <a:buNone/>
            </a:pPr>
            <a:r>
              <a:rPr lang="en-US" dirty="0"/>
              <a:t>- Multiple sensors enhance accuracy but increase computational complexity.</a:t>
            </a:r>
          </a:p>
        </p:txBody>
      </p:sp>
    </p:spTree>
    <p:extLst>
      <p:ext uri="{BB962C8B-B14F-4D97-AF65-F5344CB8AC3E}">
        <p14:creationId xmlns:p14="http://schemas.microsoft.com/office/powerpoint/2010/main" val="291757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37F4-BD7E-7F36-0C15-46B95D3128B1}"/>
              </a:ext>
            </a:extLst>
          </p:cNvPr>
          <p:cNvSpPr>
            <a:spLocks noGrp="1"/>
          </p:cNvSpPr>
          <p:nvPr>
            <p:ph type="title"/>
          </p:nvPr>
        </p:nvSpPr>
        <p:spPr>
          <a:xfrm>
            <a:off x="419100" y="67754"/>
            <a:ext cx="11649075" cy="613283"/>
          </a:xfrm>
        </p:spPr>
        <p:txBody>
          <a:bodyPr>
            <a:noAutofit/>
          </a:bodyPr>
          <a:lstStyle/>
          <a:p>
            <a:r>
              <a:rPr lang="en-US" sz="3200" b="1" dirty="0">
                <a:solidFill>
                  <a:srgbClr val="0070C0"/>
                </a:solidFill>
              </a:rPr>
              <a:t>Human Activity Recognition using </a:t>
            </a:r>
            <a:r>
              <a:rPr lang="en-US" sz="3200" b="1" dirty="0" err="1">
                <a:solidFill>
                  <a:srgbClr val="0070C0"/>
                </a:solidFill>
              </a:rPr>
              <a:t>WiFi</a:t>
            </a:r>
            <a:r>
              <a:rPr lang="en-US" sz="3200" b="1" dirty="0">
                <a:solidFill>
                  <a:srgbClr val="0070C0"/>
                </a:solidFill>
              </a:rPr>
              <a:t> Channel State Information</a:t>
            </a:r>
            <a:endParaRPr lang="en-IN" sz="3200" b="1" dirty="0">
              <a:solidFill>
                <a:srgbClr val="0070C0"/>
              </a:solidFill>
            </a:endParaRPr>
          </a:p>
        </p:txBody>
      </p:sp>
      <p:sp>
        <p:nvSpPr>
          <p:cNvPr id="3" name="Content Placeholder 2">
            <a:extLst>
              <a:ext uri="{FF2B5EF4-FFF2-40B4-BE49-F238E27FC236}">
                <a16:creationId xmlns:a16="http://schemas.microsoft.com/office/drawing/2014/main" id="{F92195A5-3584-16AD-5AB8-2270987314E9}"/>
              </a:ext>
            </a:extLst>
          </p:cNvPr>
          <p:cNvSpPr>
            <a:spLocks noGrp="1"/>
          </p:cNvSpPr>
          <p:nvPr>
            <p:ph idx="1"/>
          </p:nvPr>
        </p:nvSpPr>
        <p:spPr>
          <a:xfrm>
            <a:off x="152400" y="819531"/>
            <a:ext cx="11915775" cy="5043107"/>
          </a:xfrm>
        </p:spPr>
        <p:txBody>
          <a:bodyPr/>
          <a:lstStyle/>
          <a:p>
            <a:r>
              <a:rPr lang="en-US" dirty="0"/>
              <a:t>HAR algorithms may be classified into three categories: wearable sensor based, image/video-based and wireless link based.</a:t>
            </a:r>
          </a:p>
          <a:p>
            <a:r>
              <a:rPr lang="en-US" dirty="0"/>
              <a:t>However, wearable sensors may cause discomfort to humans and Image/video-based HAR consumes a lot of bandwidth during transmission and breaches the privacy of users. Therefore, we discuss wireless link-based HAR in this section</a:t>
            </a:r>
            <a:endParaRPr lang="en-IN" dirty="0"/>
          </a:p>
        </p:txBody>
      </p:sp>
      <p:pic>
        <p:nvPicPr>
          <p:cNvPr id="5" name="Content Placeholder 4">
            <a:extLst>
              <a:ext uri="{FF2B5EF4-FFF2-40B4-BE49-F238E27FC236}">
                <a16:creationId xmlns:a16="http://schemas.microsoft.com/office/drawing/2014/main" id="{B4AABFC0-8162-B2D6-7CA6-09C68CAEE967}"/>
              </a:ext>
            </a:extLst>
          </p:cNvPr>
          <p:cNvPicPr>
            <a:picLocks noChangeAspect="1"/>
          </p:cNvPicPr>
          <p:nvPr/>
        </p:nvPicPr>
        <p:blipFill>
          <a:blip r:embed="rId2"/>
          <a:stretch>
            <a:fillRect/>
          </a:stretch>
        </p:blipFill>
        <p:spPr>
          <a:xfrm>
            <a:off x="1905424" y="2954346"/>
            <a:ext cx="8381152" cy="3903654"/>
          </a:xfrm>
          <a:prstGeom prst="rect">
            <a:avLst/>
          </a:prstGeom>
        </p:spPr>
      </p:pic>
    </p:spTree>
    <p:extLst>
      <p:ext uri="{BB962C8B-B14F-4D97-AF65-F5344CB8AC3E}">
        <p14:creationId xmlns:p14="http://schemas.microsoft.com/office/powerpoint/2010/main" val="338573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A777-DA45-EA17-E809-17670B3AC9D5}"/>
              </a:ext>
            </a:extLst>
          </p:cNvPr>
          <p:cNvSpPr>
            <a:spLocks noGrp="1"/>
          </p:cNvSpPr>
          <p:nvPr>
            <p:ph type="title"/>
          </p:nvPr>
        </p:nvSpPr>
        <p:spPr>
          <a:xfrm>
            <a:off x="838200" y="365125"/>
            <a:ext cx="10515600" cy="594995"/>
          </a:xfrm>
        </p:spPr>
        <p:txBody>
          <a:bodyPr>
            <a:normAutofit fontScale="90000"/>
          </a:bodyPr>
          <a:lstStyle/>
          <a:p>
            <a:r>
              <a:rPr lang="en-US" b="1" dirty="0">
                <a:solidFill>
                  <a:srgbClr val="0070C0"/>
                </a:solidFill>
              </a:rPr>
              <a:t>Human Activity Recognition using </a:t>
            </a:r>
            <a:r>
              <a:rPr lang="en-US" b="1" dirty="0" err="1">
                <a:solidFill>
                  <a:srgbClr val="0070C0"/>
                </a:solidFill>
              </a:rPr>
              <a:t>WiFi</a:t>
            </a:r>
            <a:r>
              <a:rPr lang="en-US" b="1" dirty="0">
                <a:solidFill>
                  <a:srgbClr val="0070C0"/>
                </a:solidFill>
              </a:rPr>
              <a:t> Channel State Information</a:t>
            </a:r>
            <a:endParaRPr lang="en-IN" b="1" dirty="0">
              <a:solidFill>
                <a:srgbClr val="0070C0"/>
              </a:solidFill>
            </a:endParaRPr>
          </a:p>
        </p:txBody>
      </p:sp>
      <p:sp>
        <p:nvSpPr>
          <p:cNvPr id="5" name="Content Placeholder 4">
            <a:extLst>
              <a:ext uri="{FF2B5EF4-FFF2-40B4-BE49-F238E27FC236}">
                <a16:creationId xmlns:a16="http://schemas.microsoft.com/office/drawing/2014/main" id="{AF326E4E-957B-2744-2706-1073A2C3057C}"/>
              </a:ext>
            </a:extLst>
          </p:cNvPr>
          <p:cNvSpPr>
            <a:spLocks noGrp="1"/>
          </p:cNvSpPr>
          <p:nvPr>
            <p:ph idx="1"/>
          </p:nvPr>
        </p:nvSpPr>
        <p:spPr>
          <a:xfrm>
            <a:off x="838200" y="1219200"/>
            <a:ext cx="10515600" cy="4957763"/>
          </a:xfrm>
        </p:spPr>
        <p:txBody>
          <a:bodyPr>
            <a:normAutofit fontScale="77500" lnSpcReduction="20000"/>
          </a:bodyPr>
          <a:lstStyle/>
          <a:p>
            <a:r>
              <a:rPr lang="en-US" dirty="0"/>
              <a:t>- Channel State Information (CSI) is utilized between a Wi-Fi access point (transmitter) and a smart device (receiver) to recognize human activities.</a:t>
            </a:r>
          </a:p>
          <a:p>
            <a:r>
              <a:rPr lang="en-US" dirty="0"/>
              <a:t>- The medium between transmitter and receiver is termed as the channel.</a:t>
            </a:r>
          </a:p>
          <a:p>
            <a:r>
              <a:rPr lang="en-US" dirty="0"/>
              <a:t>- CSI, being a complex number, consists of both magnitude and phase.</a:t>
            </a:r>
          </a:p>
          <a:p>
            <a:r>
              <a:rPr lang="en-US" dirty="0"/>
              <a:t>- Typically, CSI includes carrier frequency offset and sampling frequency offset, as per existing literature.</a:t>
            </a:r>
          </a:p>
          <a:p>
            <a:r>
              <a:rPr lang="en-US" dirty="0"/>
              <a:t>- Taking the difference of two CSI samples for the same activity enables easy cancellation of offsets.</a:t>
            </a:r>
          </a:p>
          <a:p>
            <a:r>
              <a:rPr lang="en-US" dirty="0"/>
              <a:t>- This soft computing approach boosts activity recognition performance.</a:t>
            </a:r>
          </a:p>
          <a:p>
            <a:r>
              <a:rPr lang="en-US" dirty="0"/>
              <a:t>- The differential CSI is then analyzed using data analytics for the classification of various activities.</a:t>
            </a:r>
          </a:p>
          <a:p>
            <a:r>
              <a:rPr lang="en-US" dirty="0"/>
              <a:t>- Classified activities include sitting, lying on the bed, walking, picking up objects, standing up, running, and falling.</a:t>
            </a:r>
          </a:p>
          <a:p>
            <a:r>
              <a:rPr lang="en-US" dirty="0"/>
              <a:t>- One potential application of these sensed activities is in a pacemaker to maintain the required heart rate using a controller.</a:t>
            </a:r>
          </a:p>
        </p:txBody>
      </p:sp>
    </p:spTree>
    <p:extLst>
      <p:ext uri="{BB962C8B-B14F-4D97-AF65-F5344CB8AC3E}">
        <p14:creationId xmlns:p14="http://schemas.microsoft.com/office/powerpoint/2010/main" val="3805303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441B-1797-DFA6-DD4E-3B1EE74C848C}"/>
              </a:ext>
            </a:extLst>
          </p:cNvPr>
          <p:cNvSpPr>
            <a:spLocks noGrp="1"/>
          </p:cNvSpPr>
          <p:nvPr>
            <p:ph type="title"/>
          </p:nvPr>
        </p:nvSpPr>
        <p:spPr>
          <a:xfrm>
            <a:off x="914400" y="193675"/>
            <a:ext cx="10515600" cy="412115"/>
          </a:xfrm>
        </p:spPr>
        <p:txBody>
          <a:bodyPr>
            <a:normAutofit fontScale="90000"/>
          </a:bodyPr>
          <a:lstStyle/>
          <a:p>
            <a:pPr algn="ctr"/>
            <a:r>
              <a:rPr lang="en-US" b="1" dirty="0">
                <a:solidFill>
                  <a:srgbClr val="0070C0"/>
                </a:solidFill>
              </a:rPr>
              <a:t>Human Health Monitoring</a:t>
            </a:r>
            <a:endParaRPr lang="en-IN" b="1" dirty="0">
              <a:solidFill>
                <a:srgbClr val="0070C0"/>
              </a:solidFill>
            </a:endParaRPr>
          </a:p>
        </p:txBody>
      </p:sp>
      <p:sp>
        <p:nvSpPr>
          <p:cNvPr id="3" name="Content Placeholder 2">
            <a:extLst>
              <a:ext uri="{FF2B5EF4-FFF2-40B4-BE49-F238E27FC236}">
                <a16:creationId xmlns:a16="http://schemas.microsoft.com/office/drawing/2014/main" id="{E7D2042E-FE47-2A4A-BCBA-717D90B8D489}"/>
              </a:ext>
            </a:extLst>
          </p:cNvPr>
          <p:cNvSpPr>
            <a:spLocks noGrp="1"/>
          </p:cNvSpPr>
          <p:nvPr>
            <p:ph idx="1"/>
          </p:nvPr>
        </p:nvSpPr>
        <p:spPr>
          <a:xfrm>
            <a:off x="171450" y="777240"/>
            <a:ext cx="7896225" cy="5399723"/>
          </a:xfrm>
        </p:spPr>
        <p:txBody>
          <a:bodyPr>
            <a:normAutofit fontScale="92500" lnSpcReduction="10000"/>
          </a:bodyPr>
          <a:lstStyle/>
          <a:p>
            <a:r>
              <a:rPr lang="en-US" dirty="0"/>
              <a:t>- ECG signals consist of P wave, QRS complex, and T wave, representing atrial depolarization, ventricular depolarization, and ventricular repolarization, respectively.</a:t>
            </a:r>
          </a:p>
          <a:p>
            <a:r>
              <a:rPr lang="en-US" dirty="0"/>
              <a:t>- QRS complex provides information about cardiac arrhythmias, detected using the Pan-Tompkins algorithm.</a:t>
            </a:r>
          </a:p>
          <a:p>
            <a:r>
              <a:rPr lang="en-US" dirty="0"/>
              <a:t>- Classification of normal, ventricular, and super-ventricular beats is performed, with a challenge in distinguishing normal and super-ventricular beats.</a:t>
            </a:r>
          </a:p>
          <a:p>
            <a:r>
              <a:rPr lang="en-US" dirty="0"/>
              <a:t>- A 2-stage data analytic approach is used to address this challenge.</a:t>
            </a:r>
          </a:p>
          <a:p>
            <a:r>
              <a:rPr lang="en-US" dirty="0"/>
              <a:t>- Class imbalance is tackled by </a:t>
            </a:r>
            <a:r>
              <a:rPr lang="en-US" dirty="0" err="1"/>
              <a:t>upsampling</a:t>
            </a:r>
            <a:r>
              <a:rPr lang="en-US" dirty="0"/>
              <a:t> abnormal beat data to balance the number of samples between classes.</a:t>
            </a:r>
            <a:endParaRPr lang="en-IN" dirty="0"/>
          </a:p>
        </p:txBody>
      </p:sp>
      <p:pic>
        <p:nvPicPr>
          <p:cNvPr id="5" name="Content Placeholder 4">
            <a:extLst>
              <a:ext uri="{FF2B5EF4-FFF2-40B4-BE49-F238E27FC236}">
                <a16:creationId xmlns:a16="http://schemas.microsoft.com/office/drawing/2014/main" id="{C0996991-D31C-3F44-F51D-FA65A40EB3F3}"/>
              </a:ext>
            </a:extLst>
          </p:cNvPr>
          <p:cNvPicPr>
            <a:picLocks noChangeAspect="1"/>
          </p:cNvPicPr>
          <p:nvPr/>
        </p:nvPicPr>
        <p:blipFill>
          <a:blip r:embed="rId2"/>
          <a:stretch>
            <a:fillRect/>
          </a:stretch>
        </p:blipFill>
        <p:spPr>
          <a:xfrm>
            <a:off x="7551991" y="1463675"/>
            <a:ext cx="4468559" cy="2898775"/>
          </a:xfrm>
          <a:prstGeom prst="rect">
            <a:avLst/>
          </a:prstGeom>
        </p:spPr>
      </p:pic>
    </p:spTree>
    <p:extLst>
      <p:ext uri="{BB962C8B-B14F-4D97-AF65-F5344CB8AC3E}">
        <p14:creationId xmlns:p14="http://schemas.microsoft.com/office/powerpoint/2010/main" val="3498129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F2C2F-340A-1715-99D6-81756C9E59FA}"/>
              </a:ext>
            </a:extLst>
          </p:cNvPr>
          <p:cNvSpPr>
            <a:spLocks noGrp="1"/>
          </p:cNvSpPr>
          <p:nvPr>
            <p:ph type="title"/>
          </p:nvPr>
        </p:nvSpPr>
        <p:spPr>
          <a:xfrm>
            <a:off x="838200" y="127000"/>
            <a:ext cx="10515600" cy="485267"/>
          </a:xfrm>
        </p:spPr>
        <p:txBody>
          <a:bodyPr>
            <a:normAutofit fontScale="90000"/>
          </a:bodyPr>
          <a:lstStyle/>
          <a:p>
            <a:pPr algn="ctr"/>
            <a:r>
              <a:rPr lang="en-US" b="1" dirty="0">
                <a:solidFill>
                  <a:srgbClr val="0070C0"/>
                </a:solidFill>
              </a:rPr>
              <a:t>Smart City- Smart Parking Application</a:t>
            </a:r>
            <a:endParaRPr lang="en-IN" b="1" dirty="0">
              <a:solidFill>
                <a:srgbClr val="0070C0"/>
              </a:solidFill>
            </a:endParaRPr>
          </a:p>
        </p:txBody>
      </p:sp>
      <p:sp>
        <p:nvSpPr>
          <p:cNvPr id="3" name="Content Placeholder 2">
            <a:extLst>
              <a:ext uri="{FF2B5EF4-FFF2-40B4-BE49-F238E27FC236}">
                <a16:creationId xmlns:a16="http://schemas.microsoft.com/office/drawing/2014/main" id="{CF24DB77-20C5-B0D0-38A5-87562B320B77}"/>
              </a:ext>
            </a:extLst>
          </p:cNvPr>
          <p:cNvSpPr>
            <a:spLocks noGrp="1"/>
          </p:cNvSpPr>
          <p:nvPr>
            <p:ph idx="1"/>
          </p:nvPr>
        </p:nvSpPr>
        <p:spPr>
          <a:xfrm>
            <a:off x="171449" y="793892"/>
            <a:ext cx="11782425" cy="5787883"/>
          </a:xfrm>
        </p:spPr>
        <p:txBody>
          <a:bodyPr>
            <a:normAutofit/>
          </a:bodyPr>
          <a:lstStyle/>
          <a:p>
            <a:pPr marL="0" indent="0">
              <a:buNone/>
            </a:pPr>
            <a:r>
              <a:rPr lang="en-US" dirty="0"/>
              <a:t>- Smart parking system provides real-time vacant slot information via smartphone app.</a:t>
            </a:r>
          </a:p>
          <a:p>
            <a:pPr marL="0" indent="0">
              <a:buNone/>
            </a:pPr>
            <a:r>
              <a:rPr lang="en-US" dirty="0"/>
              <a:t>- Occupancy detection via pressure or infrared sensors, with low-cost infrared sensors transmitting data using IoT protocols.</a:t>
            </a:r>
          </a:p>
          <a:p>
            <a:pPr>
              <a:buFontTx/>
              <a:buChar char="-"/>
            </a:pPr>
            <a:r>
              <a:rPr lang="en-US" dirty="0"/>
              <a:t>Upon arrival, vehicles are automatically guided to the nearest available slot.</a:t>
            </a:r>
          </a:p>
          <a:p>
            <a:pPr>
              <a:buFontTx/>
              <a:buChar char="-"/>
            </a:pPr>
            <a:r>
              <a:rPr lang="en-US" dirty="0"/>
              <a:t>Location info aids navigation in large underground parking areas.</a:t>
            </a:r>
          </a:p>
          <a:p>
            <a:pPr marL="0" indent="0">
              <a:buNone/>
            </a:pPr>
            <a:r>
              <a:rPr lang="en-US" dirty="0"/>
              <a:t>- Location tracking in GPS-challenged areas (like underground) uses RSS-based localization algorithms.</a:t>
            </a:r>
          </a:p>
          <a:p>
            <a:pPr marL="0" indent="0">
              <a:buNone/>
            </a:pPr>
            <a:r>
              <a:rPr lang="en-US" dirty="0"/>
              <a:t>- On exit, the system updates the number of free slots.</a:t>
            </a:r>
          </a:p>
          <a:p>
            <a:pPr marL="0" indent="0">
              <a:buNone/>
            </a:pPr>
            <a:r>
              <a:rPr lang="en-US" dirty="0"/>
              <a:t>- Blockchain technology facilitates secure parking fee negotiation and payment without human intervention.</a:t>
            </a:r>
            <a:endParaRPr lang="en-IN" dirty="0"/>
          </a:p>
        </p:txBody>
      </p:sp>
    </p:spTree>
    <p:extLst>
      <p:ext uri="{BB962C8B-B14F-4D97-AF65-F5344CB8AC3E}">
        <p14:creationId xmlns:p14="http://schemas.microsoft.com/office/powerpoint/2010/main" val="3271097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40768-BE36-1665-C1E2-5944A9B46BAA}"/>
              </a:ext>
            </a:extLst>
          </p:cNvPr>
          <p:cNvSpPr>
            <a:spLocks noGrp="1"/>
          </p:cNvSpPr>
          <p:nvPr>
            <p:ph type="title"/>
          </p:nvPr>
        </p:nvSpPr>
        <p:spPr>
          <a:xfrm>
            <a:off x="838200" y="100584"/>
            <a:ext cx="10515600" cy="604139"/>
          </a:xfrm>
        </p:spPr>
        <p:txBody>
          <a:bodyPr>
            <a:normAutofit fontScale="90000"/>
          </a:bodyPr>
          <a:lstStyle/>
          <a:p>
            <a:r>
              <a:rPr lang="en-US" b="1" dirty="0">
                <a:solidFill>
                  <a:srgbClr val="0070C0"/>
                </a:solidFill>
              </a:rPr>
              <a:t>Smart Farming</a:t>
            </a:r>
            <a:endParaRPr lang="en-IN" b="1" dirty="0">
              <a:solidFill>
                <a:srgbClr val="0070C0"/>
              </a:solidFill>
            </a:endParaRPr>
          </a:p>
        </p:txBody>
      </p:sp>
      <p:sp>
        <p:nvSpPr>
          <p:cNvPr id="3" name="Content Placeholder 2">
            <a:extLst>
              <a:ext uri="{FF2B5EF4-FFF2-40B4-BE49-F238E27FC236}">
                <a16:creationId xmlns:a16="http://schemas.microsoft.com/office/drawing/2014/main" id="{31AD8262-1855-CB70-CC46-B7B9AC8699C9}"/>
              </a:ext>
            </a:extLst>
          </p:cNvPr>
          <p:cNvSpPr>
            <a:spLocks noGrp="1"/>
          </p:cNvSpPr>
          <p:nvPr>
            <p:ph idx="1"/>
          </p:nvPr>
        </p:nvSpPr>
        <p:spPr>
          <a:xfrm>
            <a:off x="176212" y="704723"/>
            <a:ext cx="11839575" cy="6217920"/>
          </a:xfrm>
        </p:spPr>
        <p:txBody>
          <a:bodyPr>
            <a:noAutofit/>
          </a:bodyPr>
          <a:lstStyle/>
          <a:p>
            <a:r>
              <a:rPr lang="en-US" dirty="0"/>
              <a:t>for data collection &amp; data processing. This helps in enhancing crop productivity, measuring climate change, and animal health monitoring in real-time. Uses rechargeable battery and an external solar panel. The smart agriculture kit measures the following: Temperature, Humidity, Pressure, Soil temperature, Soil moisture. Wind speed using </a:t>
            </a:r>
            <a:r>
              <a:rPr lang="en-US" dirty="0" err="1"/>
              <a:t>anenometer</a:t>
            </a:r>
            <a:r>
              <a:rPr lang="en-US" dirty="0"/>
              <a:t>, wind vane, and pluviometer, Solar radiation</a:t>
            </a:r>
          </a:p>
          <a:p>
            <a:r>
              <a:rPr lang="en-US" dirty="0"/>
              <a:t>We can also make use of a drone for data gathering for a large agriculture field. The collected data is further sent to the gateway, fog node or cloud using IoT protocols for processing. Things data analytic is used for decision-making purposes. The location of animals grazing in the field is tracked using a localization algorithm. The overall cost reduces and the productivity increases in smart farming.</a:t>
            </a:r>
            <a:endParaRPr lang="en-IN" dirty="0"/>
          </a:p>
        </p:txBody>
      </p:sp>
    </p:spTree>
    <p:extLst>
      <p:ext uri="{BB962C8B-B14F-4D97-AF65-F5344CB8AC3E}">
        <p14:creationId xmlns:p14="http://schemas.microsoft.com/office/powerpoint/2010/main" val="1287356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4426-6611-B15D-E5F8-04B044E46AD5}"/>
              </a:ext>
            </a:extLst>
          </p:cNvPr>
          <p:cNvSpPr>
            <a:spLocks noGrp="1"/>
          </p:cNvSpPr>
          <p:nvPr>
            <p:ph type="title"/>
          </p:nvPr>
        </p:nvSpPr>
        <p:spPr>
          <a:xfrm>
            <a:off x="573024" y="168338"/>
            <a:ext cx="10515600" cy="512699"/>
          </a:xfrm>
        </p:spPr>
        <p:txBody>
          <a:bodyPr>
            <a:normAutofit fontScale="90000"/>
          </a:bodyPr>
          <a:lstStyle/>
          <a:p>
            <a:pPr algn="ctr"/>
            <a:r>
              <a:rPr lang="en-US" b="1" dirty="0">
                <a:solidFill>
                  <a:srgbClr val="0070C0"/>
                </a:solidFill>
              </a:rPr>
              <a:t>Smart Air Pollution Monitoring System</a:t>
            </a:r>
            <a:endParaRPr lang="en-IN" b="1" dirty="0">
              <a:solidFill>
                <a:srgbClr val="0070C0"/>
              </a:solidFill>
            </a:endParaRPr>
          </a:p>
        </p:txBody>
      </p:sp>
      <p:sp>
        <p:nvSpPr>
          <p:cNvPr id="3" name="Content Placeholder 2">
            <a:extLst>
              <a:ext uri="{FF2B5EF4-FFF2-40B4-BE49-F238E27FC236}">
                <a16:creationId xmlns:a16="http://schemas.microsoft.com/office/drawing/2014/main" id="{C1007453-6D5C-B7CC-5FE1-71399E10A7BC}"/>
              </a:ext>
            </a:extLst>
          </p:cNvPr>
          <p:cNvSpPr>
            <a:spLocks noGrp="1"/>
          </p:cNvSpPr>
          <p:nvPr>
            <p:ph idx="1"/>
          </p:nvPr>
        </p:nvSpPr>
        <p:spPr>
          <a:xfrm>
            <a:off x="214312" y="900112"/>
            <a:ext cx="11763375" cy="5881688"/>
          </a:xfrm>
        </p:spPr>
        <p:txBody>
          <a:bodyPr>
            <a:normAutofit/>
          </a:bodyPr>
          <a:lstStyle/>
          <a:p>
            <a:r>
              <a:rPr lang="en-US" sz="2400" dirty="0"/>
              <a:t>Air pollution is caused by urbanization, transportation, industrial emission, dust, wildfire, and burning of fossil fuels. The solid and liquid particles of gases are suspended in air pollution like Ozone, Particulate Matter (PM), Nitric dioxide, Sulphur dioxide and Carbon monoxide </a:t>
            </a:r>
          </a:p>
          <a:p>
            <a:r>
              <a:rPr lang="en-US" sz="2400" dirty="0"/>
              <a:t>We use a smart pollution monitoring system for pollution control measures. We use air quality index to check whether it is safe to live or not.</a:t>
            </a:r>
          </a:p>
          <a:p>
            <a:r>
              <a:rPr lang="en-US" sz="2400" dirty="0"/>
              <a:t>The power option is provided rechargeable battery and external solar panel. The air quality indices are estimated on hourly, day wise and week wise basis. The data are sent to the gateway, fog node or cloud node using IoT protocols.</a:t>
            </a:r>
          </a:p>
          <a:p>
            <a:r>
              <a:rPr lang="en-US" sz="2400" dirty="0"/>
              <a:t>Subsequently, the following values are computed and mapped are</a:t>
            </a:r>
          </a:p>
          <a:p>
            <a:pPr marL="457200" lvl="1" indent="0">
              <a:buNone/>
            </a:pPr>
            <a:r>
              <a:rPr lang="en-US" sz="2000" dirty="0"/>
              <a:t>1. Excellent, range: 0 to 50</a:t>
            </a:r>
          </a:p>
          <a:p>
            <a:pPr marL="457200" lvl="1" indent="0">
              <a:buNone/>
            </a:pPr>
            <a:r>
              <a:rPr lang="en-US" sz="2000" dirty="0"/>
              <a:t>2. Fine, range: 51 to 100</a:t>
            </a:r>
          </a:p>
          <a:p>
            <a:pPr marL="457200" lvl="1" indent="0">
              <a:buNone/>
            </a:pPr>
            <a:r>
              <a:rPr lang="en-US" sz="2000" dirty="0"/>
              <a:t>3. Moderate, range: 101 to 150</a:t>
            </a:r>
          </a:p>
          <a:p>
            <a:pPr marL="457200" lvl="1" indent="0">
              <a:buNone/>
            </a:pPr>
            <a:r>
              <a:rPr lang="en-US" sz="2000" dirty="0"/>
              <a:t>4. Poor, range: 151 to 200</a:t>
            </a:r>
          </a:p>
          <a:p>
            <a:pPr marL="457200" lvl="1" indent="0">
              <a:buNone/>
            </a:pPr>
            <a:r>
              <a:rPr lang="en-US" sz="2000" dirty="0"/>
              <a:t>5. Very poor, range: 201 to 300 and</a:t>
            </a:r>
          </a:p>
          <a:p>
            <a:pPr marL="457200" lvl="1" indent="0">
              <a:buNone/>
            </a:pPr>
            <a:r>
              <a:rPr lang="en-US" sz="2000" dirty="0"/>
              <a:t>6. Hazardous, range: 301 to 500.</a:t>
            </a:r>
          </a:p>
        </p:txBody>
      </p:sp>
    </p:spTree>
    <p:extLst>
      <p:ext uri="{BB962C8B-B14F-4D97-AF65-F5344CB8AC3E}">
        <p14:creationId xmlns:p14="http://schemas.microsoft.com/office/powerpoint/2010/main" val="2127401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8D084FE8244824F8DA304D1666BE595" ma:contentTypeVersion="6" ma:contentTypeDescription="Create a new document." ma:contentTypeScope="" ma:versionID="afbf432bb8bf20b866746352fa91f77e">
  <xsd:schema xmlns:xsd="http://www.w3.org/2001/XMLSchema" xmlns:xs="http://www.w3.org/2001/XMLSchema" xmlns:p="http://schemas.microsoft.com/office/2006/metadata/properties" xmlns:ns2="5c9723bf-e2da-41fd-b2fd-04456ba7cba0" xmlns:ns3="1a80a837-91c1-4480-9cf9-33b82e620694" targetNamespace="http://schemas.microsoft.com/office/2006/metadata/properties" ma:root="true" ma:fieldsID="94af8324b03f66d257b2f85875bcc144" ns2:_="" ns3:_="">
    <xsd:import namespace="5c9723bf-e2da-41fd-b2fd-04456ba7cba0"/>
    <xsd:import namespace="1a80a837-91c1-4480-9cf9-33b82e62069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9723bf-e2da-41fd-b2fd-04456ba7cb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80a837-91c1-4480-9cf9-33b82e62069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8D4644-A3EA-4E05-B5E6-B9F130D6A86C}">
  <ds:schemaRefs>
    <ds:schemaRef ds:uri="http://schemas.microsoft.com/sharepoint/v3/contenttype/forms"/>
  </ds:schemaRefs>
</ds:datastoreItem>
</file>

<file path=customXml/itemProps2.xml><?xml version="1.0" encoding="utf-8"?>
<ds:datastoreItem xmlns:ds="http://schemas.openxmlformats.org/officeDocument/2006/customXml" ds:itemID="{E95FAAFB-9687-4EAA-BB53-9F75D12EBA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9723bf-e2da-41fd-b2fd-04456ba7cba0"/>
    <ds:schemaRef ds:uri="1a80a837-91c1-4480-9cf9-33b82e6206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1274</TotalTime>
  <Words>1257</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Introduction</vt:lpstr>
      <vt:lpstr>Human Activity Recognition using Wearable Sensors</vt:lpstr>
      <vt:lpstr>Human Activity Recognition using Wearable Sensors</vt:lpstr>
      <vt:lpstr>Human Activity Recognition using WiFi Channel State Information</vt:lpstr>
      <vt:lpstr>Human Activity Recognition using WiFi Channel State Information</vt:lpstr>
      <vt:lpstr>Human Health Monitoring</vt:lpstr>
      <vt:lpstr>Smart City- Smart Parking Application</vt:lpstr>
      <vt:lpstr>Smart Farming</vt:lpstr>
      <vt:lpstr>Smart Air Pollution Monitoring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BCSE401L: Internet of Things Module-7: Applications of IoT</dc:title>
  <dc:creator>Anisha Natarajan</dc:creator>
  <cp:lastModifiedBy>Aastha Kumar</cp:lastModifiedBy>
  <cp:revision>17</cp:revision>
  <dcterms:created xsi:type="dcterms:W3CDTF">2024-04-29T08:38:33Z</dcterms:created>
  <dcterms:modified xsi:type="dcterms:W3CDTF">2024-11-30T16:04:25Z</dcterms:modified>
</cp:coreProperties>
</file>