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86" r:id="rId12"/>
    <p:sldId id="266" r:id="rId13"/>
    <p:sldId id="267" r:id="rId14"/>
    <p:sldId id="268" r:id="rId15"/>
    <p:sldId id="269" r:id="rId16"/>
    <p:sldId id="287"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8" r:id="rId34"/>
    <p:sldId id="289" r:id="rId35"/>
    <p:sldId id="290" r:id="rId36"/>
    <p:sldId id="291" r:id="rId37"/>
    <p:sldId id="292" r:id="rId38"/>
    <p:sldId id="293" r:id="rId39"/>
    <p:sldId id="29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7D7D6-2C8D-C986-8D33-6C81C709E2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297A2BB-7E1F-6AD1-ADCF-20A133FF43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BD2D6E1-5743-E571-94C2-FE1DAAEA8F49}"/>
              </a:ext>
            </a:extLst>
          </p:cNvPr>
          <p:cNvSpPr>
            <a:spLocks noGrp="1"/>
          </p:cNvSpPr>
          <p:nvPr>
            <p:ph type="dt" sz="half" idx="10"/>
          </p:nvPr>
        </p:nvSpPr>
        <p:spPr/>
        <p:txBody>
          <a:bodyPr/>
          <a:lstStyle/>
          <a:p>
            <a:fld id="{7DA85BF1-F200-40EB-9E5C-EFE994E535BA}" type="datetimeFigureOut">
              <a:rPr lang="en-IN" smtClean="0"/>
              <a:t>18-03-2024</a:t>
            </a:fld>
            <a:endParaRPr lang="en-IN"/>
          </a:p>
        </p:txBody>
      </p:sp>
      <p:sp>
        <p:nvSpPr>
          <p:cNvPr id="5" name="Footer Placeholder 4">
            <a:extLst>
              <a:ext uri="{FF2B5EF4-FFF2-40B4-BE49-F238E27FC236}">
                <a16:creationId xmlns:a16="http://schemas.microsoft.com/office/drawing/2014/main" id="{719E5F7C-B19D-1D86-1A36-2FC049604F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58438F-3F9C-9670-7F55-8BDB62327E60}"/>
              </a:ext>
            </a:extLst>
          </p:cNvPr>
          <p:cNvSpPr>
            <a:spLocks noGrp="1"/>
          </p:cNvSpPr>
          <p:nvPr>
            <p:ph type="sldNum" sz="quarter" idx="12"/>
          </p:nvPr>
        </p:nvSpPr>
        <p:spPr/>
        <p:txBody>
          <a:bodyPr/>
          <a:lstStyle/>
          <a:p>
            <a:fld id="{1708285D-CA84-4DE9-B1C8-E4A920501C7E}" type="slidenum">
              <a:rPr lang="en-IN" smtClean="0"/>
              <a:t>‹#›</a:t>
            </a:fld>
            <a:endParaRPr lang="en-IN"/>
          </a:p>
        </p:txBody>
      </p:sp>
    </p:spTree>
    <p:extLst>
      <p:ext uri="{BB962C8B-B14F-4D97-AF65-F5344CB8AC3E}">
        <p14:creationId xmlns:p14="http://schemas.microsoft.com/office/powerpoint/2010/main" val="658233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4F399-341E-17CD-8A3C-D2F72B09BAD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CDD2CA-F66A-EB3B-F36F-3E905F2460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D934D3-26FB-EDDB-EB1B-F130FDFF61C9}"/>
              </a:ext>
            </a:extLst>
          </p:cNvPr>
          <p:cNvSpPr>
            <a:spLocks noGrp="1"/>
          </p:cNvSpPr>
          <p:nvPr>
            <p:ph type="dt" sz="half" idx="10"/>
          </p:nvPr>
        </p:nvSpPr>
        <p:spPr/>
        <p:txBody>
          <a:bodyPr/>
          <a:lstStyle/>
          <a:p>
            <a:fld id="{7DA85BF1-F200-40EB-9E5C-EFE994E535BA}" type="datetimeFigureOut">
              <a:rPr lang="en-IN" smtClean="0"/>
              <a:t>18-03-2024</a:t>
            </a:fld>
            <a:endParaRPr lang="en-IN"/>
          </a:p>
        </p:txBody>
      </p:sp>
      <p:sp>
        <p:nvSpPr>
          <p:cNvPr id="5" name="Footer Placeholder 4">
            <a:extLst>
              <a:ext uri="{FF2B5EF4-FFF2-40B4-BE49-F238E27FC236}">
                <a16:creationId xmlns:a16="http://schemas.microsoft.com/office/drawing/2014/main" id="{34F0C874-BDE7-15EA-9CDA-54613A7025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451789-2E26-8E76-C934-BD892837E5E3}"/>
              </a:ext>
            </a:extLst>
          </p:cNvPr>
          <p:cNvSpPr>
            <a:spLocks noGrp="1"/>
          </p:cNvSpPr>
          <p:nvPr>
            <p:ph type="sldNum" sz="quarter" idx="12"/>
          </p:nvPr>
        </p:nvSpPr>
        <p:spPr/>
        <p:txBody>
          <a:bodyPr/>
          <a:lstStyle/>
          <a:p>
            <a:fld id="{1708285D-CA84-4DE9-B1C8-E4A920501C7E}" type="slidenum">
              <a:rPr lang="en-IN" smtClean="0"/>
              <a:t>‹#›</a:t>
            </a:fld>
            <a:endParaRPr lang="en-IN"/>
          </a:p>
        </p:txBody>
      </p:sp>
    </p:spTree>
    <p:extLst>
      <p:ext uri="{BB962C8B-B14F-4D97-AF65-F5344CB8AC3E}">
        <p14:creationId xmlns:p14="http://schemas.microsoft.com/office/powerpoint/2010/main" val="3481690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81F2D2-ABFE-DE15-1DE4-141B795244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0E5055-3D13-397A-21A3-91DE201628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FDA877-C0B6-CB61-1A09-D41EA402EF53}"/>
              </a:ext>
            </a:extLst>
          </p:cNvPr>
          <p:cNvSpPr>
            <a:spLocks noGrp="1"/>
          </p:cNvSpPr>
          <p:nvPr>
            <p:ph type="dt" sz="half" idx="10"/>
          </p:nvPr>
        </p:nvSpPr>
        <p:spPr/>
        <p:txBody>
          <a:bodyPr/>
          <a:lstStyle/>
          <a:p>
            <a:fld id="{7DA85BF1-F200-40EB-9E5C-EFE994E535BA}" type="datetimeFigureOut">
              <a:rPr lang="en-IN" smtClean="0"/>
              <a:t>18-03-2024</a:t>
            </a:fld>
            <a:endParaRPr lang="en-IN"/>
          </a:p>
        </p:txBody>
      </p:sp>
      <p:sp>
        <p:nvSpPr>
          <p:cNvPr id="5" name="Footer Placeholder 4">
            <a:extLst>
              <a:ext uri="{FF2B5EF4-FFF2-40B4-BE49-F238E27FC236}">
                <a16:creationId xmlns:a16="http://schemas.microsoft.com/office/drawing/2014/main" id="{138BC804-04B2-095E-A614-E42FF997D5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10E671-1577-944D-2B6F-8B3A2E89362F}"/>
              </a:ext>
            </a:extLst>
          </p:cNvPr>
          <p:cNvSpPr>
            <a:spLocks noGrp="1"/>
          </p:cNvSpPr>
          <p:nvPr>
            <p:ph type="sldNum" sz="quarter" idx="12"/>
          </p:nvPr>
        </p:nvSpPr>
        <p:spPr/>
        <p:txBody>
          <a:bodyPr/>
          <a:lstStyle/>
          <a:p>
            <a:fld id="{1708285D-CA84-4DE9-B1C8-E4A920501C7E}" type="slidenum">
              <a:rPr lang="en-IN" smtClean="0"/>
              <a:t>‹#›</a:t>
            </a:fld>
            <a:endParaRPr lang="en-IN"/>
          </a:p>
        </p:txBody>
      </p:sp>
    </p:spTree>
    <p:extLst>
      <p:ext uri="{BB962C8B-B14F-4D97-AF65-F5344CB8AC3E}">
        <p14:creationId xmlns:p14="http://schemas.microsoft.com/office/powerpoint/2010/main" val="1722794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BD61A-984A-83E7-0271-7D9820CC7E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335EBA-6790-1ACA-019B-5C78B9207E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F5E562-D1B9-00BA-22C0-3F266AECF9C0}"/>
              </a:ext>
            </a:extLst>
          </p:cNvPr>
          <p:cNvSpPr>
            <a:spLocks noGrp="1"/>
          </p:cNvSpPr>
          <p:nvPr>
            <p:ph type="dt" sz="half" idx="10"/>
          </p:nvPr>
        </p:nvSpPr>
        <p:spPr/>
        <p:txBody>
          <a:bodyPr/>
          <a:lstStyle/>
          <a:p>
            <a:fld id="{7DA85BF1-F200-40EB-9E5C-EFE994E535BA}" type="datetimeFigureOut">
              <a:rPr lang="en-IN" smtClean="0"/>
              <a:t>18-03-2024</a:t>
            </a:fld>
            <a:endParaRPr lang="en-IN"/>
          </a:p>
        </p:txBody>
      </p:sp>
      <p:sp>
        <p:nvSpPr>
          <p:cNvPr id="5" name="Footer Placeholder 4">
            <a:extLst>
              <a:ext uri="{FF2B5EF4-FFF2-40B4-BE49-F238E27FC236}">
                <a16:creationId xmlns:a16="http://schemas.microsoft.com/office/drawing/2014/main" id="{161CDBFB-A48C-9EE9-8D3B-B5E640D773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34DB31-F41F-A834-6E45-6417EE9EB99C}"/>
              </a:ext>
            </a:extLst>
          </p:cNvPr>
          <p:cNvSpPr>
            <a:spLocks noGrp="1"/>
          </p:cNvSpPr>
          <p:nvPr>
            <p:ph type="sldNum" sz="quarter" idx="12"/>
          </p:nvPr>
        </p:nvSpPr>
        <p:spPr/>
        <p:txBody>
          <a:bodyPr/>
          <a:lstStyle/>
          <a:p>
            <a:fld id="{1708285D-CA84-4DE9-B1C8-E4A920501C7E}" type="slidenum">
              <a:rPr lang="en-IN" smtClean="0"/>
              <a:t>‹#›</a:t>
            </a:fld>
            <a:endParaRPr lang="en-IN"/>
          </a:p>
        </p:txBody>
      </p:sp>
    </p:spTree>
    <p:extLst>
      <p:ext uri="{BB962C8B-B14F-4D97-AF65-F5344CB8AC3E}">
        <p14:creationId xmlns:p14="http://schemas.microsoft.com/office/powerpoint/2010/main" val="3407066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74131-3E5F-46C8-6A13-004CED6726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4CA2376-A473-880F-AFAB-9A32CE6728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A15A26-BF02-F493-C792-9CE36256CACF}"/>
              </a:ext>
            </a:extLst>
          </p:cNvPr>
          <p:cNvSpPr>
            <a:spLocks noGrp="1"/>
          </p:cNvSpPr>
          <p:nvPr>
            <p:ph type="dt" sz="half" idx="10"/>
          </p:nvPr>
        </p:nvSpPr>
        <p:spPr/>
        <p:txBody>
          <a:bodyPr/>
          <a:lstStyle/>
          <a:p>
            <a:fld id="{7DA85BF1-F200-40EB-9E5C-EFE994E535BA}" type="datetimeFigureOut">
              <a:rPr lang="en-IN" smtClean="0"/>
              <a:t>18-03-2024</a:t>
            </a:fld>
            <a:endParaRPr lang="en-IN"/>
          </a:p>
        </p:txBody>
      </p:sp>
      <p:sp>
        <p:nvSpPr>
          <p:cNvPr id="5" name="Footer Placeholder 4">
            <a:extLst>
              <a:ext uri="{FF2B5EF4-FFF2-40B4-BE49-F238E27FC236}">
                <a16:creationId xmlns:a16="http://schemas.microsoft.com/office/drawing/2014/main" id="{95D0D7F3-38C0-41B4-D0F4-DB7B4520DC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D353B2-B2F6-C653-A22E-438FAA79DCCD}"/>
              </a:ext>
            </a:extLst>
          </p:cNvPr>
          <p:cNvSpPr>
            <a:spLocks noGrp="1"/>
          </p:cNvSpPr>
          <p:nvPr>
            <p:ph type="sldNum" sz="quarter" idx="12"/>
          </p:nvPr>
        </p:nvSpPr>
        <p:spPr/>
        <p:txBody>
          <a:bodyPr/>
          <a:lstStyle/>
          <a:p>
            <a:fld id="{1708285D-CA84-4DE9-B1C8-E4A920501C7E}" type="slidenum">
              <a:rPr lang="en-IN" smtClean="0"/>
              <a:t>‹#›</a:t>
            </a:fld>
            <a:endParaRPr lang="en-IN"/>
          </a:p>
        </p:txBody>
      </p:sp>
    </p:spTree>
    <p:extLst>
      <p:ext uri="{BB962C8B-B14F-4D97-AF65-F5344CB8AC3E}">
        <p14:creationId xmlns:p14="http://schemas.microsoft.com/office/powerpoint/2010/main" val="1865888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1353F-7C86-CF8C-F347-30D197E524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A10CD8-3971-B9CB-3C95-D1AD69941C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30F9F53-6405-F1DA-7641-FD6F2D7A28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431A7C5-B900-9F1F-F55F-2C7BA0FDA2C1}"/>
              </a:ext>
            </a:extLst>
          </p:cNvPr>
          <p:cNvSpPr>
            <a:spLocks noGrp="1"/>
          </p:cNvSpPr>
          <p:nvPr>
            <p:ph type="dt" sz="half" idx="10"/>
          </p:nvPr>
        </p:nvSpPr>
        <p:spPr/>
        <p:txBody>
          <a:bodyPr/>
          <a:lstStyle/>
          <a:p>
            <a:fld id="{7DA85BF1-F200-40EB-9E5C-EFE994E535BA}" type="datetimeFigureOut">
              <a:rPr lang="en-IN" smtClean="0"/>
              <a:t>18-03-2024</a:t>
            </a:fld>
            <a:endParaRPr lang="en-IN"/>
          </a:p>
        </p:txBody>
      </p:sp>
      <p:sp>
        <p:nvSpPr>
          <p:cNvPr id="6" name="Footer Placeholder 5">
            <a:extLst>
              <a:ext uri="{FF2B5EF4-FFF2-40B4-BE49-F238E27FC236}">
                <a16:creationId xmlns:a16="http://schemas.microsoft.com/office/drawing/2014/main" id="{8599D7A0-664C-5479-D08B-620FF277AD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2116BB-563C-8B6A-4488-38079AF1D44B}"/>
              </a:ext>
            </a:extLst>
          </p:cNvPr>
          <p:cNvSpPr>
            <a:spLocks noGrp="1"/>
          </p:cNvSpPr>
          <p:nvPr>
            <p:ph type="sldNum" sz="quarter" idx="12"/>
          </p:nvPr>
        </p:nvSpPr>
        <p:spPr/>
        <p:txBody>
          <a:bodyPr/>
          <a:lstStyle/>
          <a:p>
            <a:fld id="{1708285D-CA84-4DE9-B1C8-E4A920501C7E}" type="slidenum">
              <a:rPr lang="en-IN" smtClean="0"/>
              <a:t>‹#›</a:t>
            </a:fld>
            <a:endParaRPr lang="en-IN"/>
          </a:p>
        </p:txBody>
      </p:sp>
    </p:spTree>
    <p:extLst>
      <p:ext uri="{BB962C8B-B14F-4D97-AF65-F5344CB8AC3E}">
        <p14:creationId xmlns:p14="http://schemas.microsoft.com/office/powerpoint/2010/main" val="947344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24FCE-C41F-356C-6CFE-654D25CFABF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46510A-5383-9F60-8E85-2517F3B25D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9E040F-21E5-258D-E401-F2049BB687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8C0092D-D22F-1ACD-BF6C-B057FDD91B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DA714A-C23D-B552-E36F-6B94FBA177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4AE94E6-2D5E-96A1-E674-C2F07941651D}"/>
              </a:ext>
            </a:extLst>
          </p:cNvPr>
          <p:cNvSpPr>
            <a:spLocks noGrp="1"/>
          </p:cNvSpPr>
          <p:nvPr>
            <p:ph type="dt" sz="half" idx="10"/>
          </p:nvPr>
        </p:nvSpPr>
        <p:spPr/>
        <p:txBody>
          <a:bodyPr/>
          <a:lstStyle/>
          <a:p>
            <a:fld id="{7DA85BF1-F200-40EB-9E5C-EFE994E535BA}" type="datetimeFigureOut">
              <a:rPr lang="en-IN" smtClean="0"/>
              <a:t>18-03-2024</a:t>
            </a:fld>
            <a:endParaRPr lang="en-IN"/>
          </a:p>
        </p:txBody>
      </p:sp>
      <p:sp>
        <p:nvSpPr>
          <p:cNvPr id="8" name="Footer Placeholder 7">
            <a:extLst>
              <a:ext uri="{FF2B5EF4-FFF2-40B4-BE49-F238E27FC236}">
                <a16:creationId xmlns:a16="http://schemas.microsoft.com/office/drawing/2014/main" id="{0F62654A-C9B7-8129-E530-07829DC5415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BCE1222-1CFE-A615-E487-392166340905}"/>
              </a:ext>
            </a:extLst>
          </p:cNvPr>
          <p:cNvSpPr>
            <a:spLocks noGrp="1"/>
          </p:cNvSpPr>
          <p:nvPr>
            <p:ph type="sldNum" sz="quarter" idx="12"/>
          </p:nvPr>
        </p:nvSpPr>
        <p:spPr/>
        <p:txBody>
          <a:bodyPr/>
          <a:lstStyle/>
          <a:p>
            <a:fld id="{1708285D-CA84-4DE9-B1C8-E4A920501C7E}" type="slidenum">
              <a:rPr lang="en-IN" smtClean="0"/>
              <a:t>‹#›</a:t>
            </a:fld>
            <a:endParaRPr lang="en-IN"/>
          </a:p>
        </p:txBody>
      </p:sp>
    </p:spTree>
    <p:extLst>
      <p:ext uri="{BB962C8B-B14F-4D97-AF65-F5344CB8AC3E}">
        <p14:creationId xmlns:p14="http://schemas.microsoft.com/office/powerpoint/2010/main" val="1586033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0B780-FBB6-5613-365A-C9F276F0DA3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4A9074D-D6FF-183B-B371-4E56723A29D6}"/>
              </a:ext>
            </a:extLst>
          </p:cNvPr>
          <p:cNvSpPr>
            <a:spLocks noGrp="1"/>
          </p:cNvSpPr>
          <p:nvPr>
            <p:ph type="dt" sz="half" idx="10"/>
          </p:nvPr>
        </p:nvSpPr>
        <p:spPr/>
        <p:txBody>
          <a:bodyPr/>
          <a:lstStyle/>
          <a:p>
            <a:fld id="{7DA85BF1-F200-40EB-9E5C-EFE994E535BA}" type="datetimeFigureOut">
              <a:rPr lang="en-IN" smtClean="0"/>
              <a:t>18-03-2024</a:t>
            </a:fld>
            <a:endParaRPr lang="en-IN"/>
          </a:p>
        </p:txBody>
      </p:sp>
      <p:sp>
        <p:nvSpPr>
          <p:cNvPr id="4" name="Footer Placeholder 3">
            <a:extLst>
              <a:ext uri="{FF2B5EF4-FFF2-40B4-BE49-F238E27FC236}">
                <a16:creationId xmlns:a16="http://schemas.microsoft.com/office/drawing/2014/main" id="{5A9EF480-5A92-4751-053E-9662139E81C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291CE71-BF31-2030-C388-43814173CD20}"/>
              </a:ext>
            </a:extLst>
          </p:cNvPr>
          <p:cNvSpPr>
            <a:spLocks noGrp="1"/>
          </p:cNvSpPr>
          <p:nvPr>
            <p:ph type="sldNum" sz="quarter" idx="12"/>
          </p:nvPr>
        </p:nvSpPr>
        <p:spPr/>
        <p:txBody>
          <a:bodyPr/>
          <a:lstStyle/>
          <a:p>
            <a:fld id="{1708285D-CA84-4DE9-B1C8-E4A920501C7E}" type="slidenum">
              <a:rPr lang="en-IN" smtClean="0"/>
              <a:t>‹#›</a:t>
            </a:fld>
            <a:endParaRPr lang="en-IN"/>
          </a:p>
        </p:txBody>
      </p:sp>
    </p:spTree>
    <p:extLst>
      <p:ext uri="{BB962C8B-B14F-4D97-AF65-F5344CB8AC3E}">
        <p14:creationId xmlns:p14="http://schemas.microsoft.com/office/powerpoint/2010/main" val="1983226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2BFB00-9E55-8F56-C0AB-84E1EAE68F5D}"/>
              </a:ext>
            </a:extLst>
          </p:cNvPr>
          <p:cNvSpPr>
            <a:spLocks noGrp="1"/>
          </p:cNvSpPr>
          <p:nvPr>
            <p:ph type="dt" sz="half" idx="10"/>
          </p:nvPr>
        </p:nvSpPr>
        <p:spPr/>
        <p:txBody>
          <a:bodyPr/>
          <a:lstStyle/>
          <a:p>
            <a:fld id="{7DA85BF1-F200-40EB-9E5C-EFE994E535BA}" type="datetimeFigureOut">
              <a:rPr lang="en-IN" smtClean="0"/>
              <a:t>18-03-2024</a:t>
            </a:fld>
            <a:endParaRPr lang="en-IN"/>
          </a:p>
        </p:txBody>
      </p:sp>
      <p:sp>
        <p:nvSpPr>
          <p:cNvPr id="3" name="Footer Placeholder 2">
            <a:extLst>
              <a:ext uri="{FF2B5EF4-FFF2-40B4-BE49-F238E27FC236}">
                <a16:creationId xmlns:a16="http://schemas.microsoft.com/office/drawing/2014/main" id="{73AD14E7-BDA6-51D5-94C0-83CA743787A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79FC7A3-E42A-F8D8-BB5D-C2FEDD7F34A2}"/>
              </a:ext>
            </a:extLst>
          </p:cNvPr>
          <p:cNvSpPr>
            <a:spLocks noGrp="1"/>
          </p:cNvSpPr>
          <p:nvPr>
            <p:ph type="sldNum" sz="quarter" idx="12"/>
          </p:nvPr>
        </p:nvSpPr>
        <p:spPr/>
        <p:txBody>
          <a:bodyPr/>
          <a:lstStyle/>
          <a:p>
            <a:fld id="{1708285D-CA84-4DE9-B1C8-E4A920501C7E}" type="slidenum">
              <a:rPr lang="en-IN" smtClean="0"/>
              <a:t>‹#›</a:t>
            </a:fld>
            <a:endParaRPr lang="en-IN"/>
          </a:p>
        </p:txBody>
      </p:sp>
    </p:spTree>
    <p:extLst>
      <p:ext uri="{BB962C8B-B14F-4D97-AF65-F5344CB8AC3E}">
        <p14:creationId xmlns:p14="http://schemas.microsoft.com/office/powerpoint/2010/main" val="1956137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70416-520F-5CC5-9C04-9FA06D40E5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E816CBD-5549-5261-616F-729B6C0893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939818D-F0D7-1A03-2475-D523D00138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138955-C0D7-E8FF-F7C3-5DC37F6D9F5A}"/>
              </a:ext>
            </a:extLst>
          </p:cNvPr>
          <p:cNvSpPr>
            <a:spLocks noGrp="1"/>
          </p:cNvSpPr>
          <p:nvPr>
            <p:ph type="dt" sz="half" idx="10"/>
          </p:nvPr>
        </p:nvSpPr>
        <p:spPr/>
        <p:txBody>
          <a:bodyPr/>
          <a:lstStyle/>
          <a:p>
            <a:fld id="{7DA85BF1-F200-40EB-9E5C-EFE994E535BA}" type="datetimeFigureOut">
              <a:rPr lang="en-IN" smtClean="0"/>
              <a:t>18-03-2024</a:t>
            </a:fld>
            <a:endParaRPr lang="en-IN"/>
          </a:p>
        </p:txBody>
      </p:sp>
      <p:sp>
        <p:nvSpPr>
          <p:cNvPr id="6" name="Footer Placeholder 5">
            <a:extLst>
              <a:ext uri="{FF2B5EF4-FFF2-40B4-BE49-F238E27FC236}">
                <a16:creationId xmlns:a16="http://schemas.microsoft.com/office/drawing/2014/main" id="{0A90E83A-2593-292A-4426-2A01B05548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985746-A8B9-EBA6-6C3D-D0F70CE839BC}"/>
              </a:ext>
            </a:extLst>
          </p:cNvPr>
          <p:cNvSpPr>
            <a:spLocks noGrp="1"/>
          </p:cNvSpPr>
          <p:nvPr>
            <p:ph type="sldNum" sz="quarter" idx="12"/>
          </p:nvPr>
        </p:nvSpPr>
        <p:spPr/>
        <p:txBody>
          <a:bodyPr/>
          <a:lstStyle/>
          <a:p>
            <a:fld id="{1708285D-CA84-4DE9-B1C8-E4A920501C7E}" type="slidenum">
              <a:rPr lang="en-IN" smtClean="0"/>
              <a:t>‹#›</a:t>
            </a:fld>
            <a:endParaRPr lang="en-IN"/>
          </a:p>
        </p:txBody>
      </p:sp>
    </p:spTree>
    <p:extLst>
      <p:ext uri="{BB962C8B-B14F-4D97-AF65-F5344CB8AC3E}">
        <p14:creationId xmlns:p14="http://schemas.microsoft.com/office/powerpoint/2010/main" val="1423587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568CC-F5B8-F206-0FAF-389178ADCA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10CC518-78D5-F2BA-5B3C-81E9C0D66A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4277735-F825-DCF0-3FA4-FE9198CCCE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F44EDC-D98A-2C7A-4FD6-20CFD23A1519}"/>
              </a:ext>
            </a:extLst>
          </p:cNvPr>
          <p:cNvSpPr>
            <a:spLocks noGrp="1"/>
          </p:cNvSpPr>
          <p:nvPr>
            <p:ph type="dt" sz="half" idx="10"/>
          </p:nvPr>
        </p:nvSpPr>
        <p:spPr/>
        <p:txBody>
          <a:bodyPr/>
          <a:lstStyle/>
          <a:p>
            <a:fld id="{7DA85BF1-F200-40EB-9E5C-EFE994E535BA}" type="datetimeFigureOut">
              <a:rPr lang="en-IN" smtClean="0"/>
              <a:t>18-03-2024</a:t>
            </a:fld>
            <a:endParaRPr lang="en-IN"/>
          </a:p>
        </p:txBody>
      </p:sp>
      <p:sp>
        <p:nvSpPr>
          <p:cNvPr id="6" name="Footer Placeholder 5">
            <a:extLst>
              <a:ext uri="{FF2B5EF4-FFF2-40B4-BE49-F238E27FC236}">
                <a16:creationId xmlns:a16="http://schemas.microsoft.com/office/drawing/2014/main" id="{89CC5610-DF68-32C2-06B5-66187E1CC4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1CA1B4-95A5-B9E4-F69F-92A24A83F4B2}"/>
              </a:ext>
            </a:extLst>
          </p:cNvPr>
          <p:cNvSpPr>
            <a:spLocks noGrp="1"/>
          </p:cNvSpPr>
          <p:nvPr>
            <p:ph type="sldNum" sz="quarter" idx="12"/>
          </p:nvPr>
        </p:nvSpPr>
        <p:spPr/>
        <p:txBody>
          <a:bodyPr/>
          <a:lstStyle/>
          <a:p>
            <a:fld id="{1708285D-CA84-4DE9-B1C8-E4A920501C7E}" type="slidenum">
              <a:rPr lang="en-IN" smtClean="0"/>
              <a:t>‹#›</a:t>
            </a:fld>
            <a:endParaRPr lang="en-IN"/>
          </a:p>
        </p:txBody>
      </p:sp>
    </p:spTree>
    <p:extLst>
      <p:ext uri="{BB962C8B-B14F-4D97-AF65-F5344CB8AC3E}">
        <p14:creationId xmlns:p14="http://schemas.microsoft.com/office/powerpoint/2010/main" val="1349213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A5FE39-A251-AEB4-51AA-1A169DF14D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3AAE79-B225-3257-0624-531EC9B33D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8B4DB5-56C9-540A-1B6B-1C1A9049E6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A85BF1-F200-40EB-9E5C-EFE994E535BA}" type="datetimeFigureOut">
              <a:rPr lang="en-IN" smtClean="0"/>
              <a:t>18-03-2024</a:t>
            </a:fld>
            <a:endParaRPr lang="en-IN"/>
          </a:p>
        </p:txBody>
      </p:sp>
      <p:sp>
        <p:nvSpPr>
          <p:cNvPr id="5" name="Footer Placeholder 4">
            <a:extLst>
              <a:ext uri="{FF2B5EF4-FFF2-40B4-BE49-F238E27FC236}">
                <a16:creationId xmlns:a16="http://schemas.microsoft.com/office/drawing/2014/main" id="{932BEFBE-F5BF-07CD-C31D-939F2E68BD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9479AAA-3CE7-421C-EC76-E94DAF9090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08285D-CA84-4DE9-B1C8-E4A920501C7E}" type="slidenum">
              <a:rPr lang="en-IN" smtClean="0"/>
              <a:t>‹#›</a:t>
            </a:fld>
            <a:endParaRPr lang="en-IN"/>
          </a:p>
        </p:txBody>
      </p:sp>
    </p:spTree>
    <p:extLst>
      <p:ext uri="{BB962C8B-B14F-4D97-AF65-F5344CB8AC3E}">
        <p14:creationId xmlns:p14="http://schemas.microsoft.com/office/powerpoint/2010/main" val="1072594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9FD51-0DE8-BD2A-8B5C-F9A4F246B77E}"/>
              </a:ext>
            </a:extLst>
          </p:cNvPr>
          <p:cNvSpPr>
            <a:spLocks noGrp="1"/>
          </p:cNvSpPr>
          <p:nvPr>
            <p:ph type="ctrTitle"/>
          </p:nvPr>
        </p:nvSpPr>
        <p:spPr>
          <a:xfrm>
            <a:off x="1524000" y="293298"/>
            <a:ext cx="9144000" cy="3216665"/>
          </a:xfrm>
        </p:spPr>
        <p:txBody>
          <a:bodyPr>
            <a:normAutofit fontScale="90000"/>
          </a:bodyPr>
          <a:lstStyle/>
          <a:p>
            <a:r>
              <a:rPr lang="en-US" dirty="0"/>
              <a:t>BCSE401L: Internet of Things</a:t>
            </a:r>
            <a:br>
              <a:rPr lang="en-US" dirty="0"/>
            </a:br>
            <a:r>
              <a:rPr lang="en-US" dirty="0"/>
              <a:t>Module-5: Smart Device Localization, Clustering and Data</a:t>
            </a:r>
            <a:br>
              <a:rPr lang="en-US" dirty="0"/>
            </a:br>
            <a:r>
              <a:rPr lang="en-US" dirty="0"/>
              <a:t>Fusion</a:t>
            </a:r>
            <a:endParaRPr lang="en-IN" dirty="0"/>
          </a:p>
        </p:txBody>
      </p:sp>
      <p:sp>
        <p:nvSpPr>
          <p:cNvPr id="3" name="Subtitle 2">
            <a:extLst>
              <a:ext uri="{FF2B5EF4-FFF2-40B4-BE49-F238E27FC236}">
                <a16:creationId xmlns:a16="http://schemas.microsoft.com/office/drawing/2014/main" id="{C47F3FAC-13F6-7EF2-6FA3-9E8F62CD99DA}"/>
              </a:ext>
            </a:extLst>
          </p:cNvPr>
          <p:cNvSpPr>
            <a:spLocks noGrp="1"/>
          </p:cNvSpPr>
          <p:nvPr>
            <p:ph type="subTitle" idx="1"/>
          </p:nvPr>
        </p:nvSpPr>
        <p:spPr/>
        <p:txBody>
          <a:bodyPr>
            <a:normAutofit lnSpcReduction="10000"/>
          </a:bodyPr>
          <a:lstStyle/>
          <a:p>
            <a:r>
              <a:rPr lang="en-US" dirty="0"/>
              <a:t>Dr. Anisha Natarajan</a:t>
            </a:r>
          </a:p>
          <a:p>
            <a:r>
              <a:rPr lang="en-US" dirty="0"/>
              <a:t>Assistant Professor</a:t>
            </a:r>
          </a:p>
          <a:p>
            <a:r>
              <a:rPr lang="en-US" dirty="0"/>
              <a:t>School of Electronics Engineering</a:t>
            </a:r>
          </a:p>
          <a:p>
            <a:r>
              <a:rPr lang="en-US" dirty="0"/>
              <a:t>anisha.natarajan@vit.ac.in</a:t>
            </a:r>
          </a:p>
          <a:p>
            <a:endParaRPr lang="en-IN" dirty="0"/>
          </a:p>
        </p:txBody>
      </p:sp>
    </p:spTree>
    <p:extLst>
      <p:ext uri="{BB962C8B-B14F-4D97-AF65-F5344CB8AC3E}">
        <p14:creationId xmlns:p14="http://schemas.microsoft.com/office/powerpoint/2010/main" val="314259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5757-F47D-D46F-FC11-83020FEF81E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88C0F55-8881-BA9C-22F7-7CA48605A05B}"/>
              </a:ext>
            </a:extLst>
          </p:cNvPr>
          <p:cNvPicPr>
            <a:picLocks noGrp="1" noChangeAspect="1"/>
          </p:cNvPicPr>
          <p:nvPr>
            <p:ph idx="1"/>
          </p:nvPr>
        </p:nvPicPr>
        <p:blipFill>
          <a:blip r:embed="rId2"/>
          <a:stretch>
            <a:fillRect/>
          </a:stretch>
        </p:blipFill>
        <p:spPr>
          <a:xfrm>
            <a:off x="857250" y="2548731"/>
            <a:ext cx="10477500" cy="2905125"/>
          </a:xfrm>
        </p:spPr>
      </p:pic>
    </p:spTree>
    <p:extLst>
      <p:ext uri="{BB962C8B-B14F-4D97-AF65-F5344CB8AC3E}">
        <p14:creationId xmlns:p14="http://schemas.microsoft.com/office/powerpoint/2010/main" val="254052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39E99-89F2-478B-26CF-CC03DAF67E7B}"/>
              </a:ext>
            </a:extLst>
          </p:cNvPr>
          <p:cNvSpPr>
            <a:spLocks noGrp="1"/>
          </p:cNvSpPr>
          <p:nvPr>
            <p:ph type="title"/>
          </p:nvPr>
        </p:nvSpPr>
        <p:spPr>
          <a:xfrm>
            <a:off x="627888" y="0"/>
            <a:ext cx="10515600" cy="730568"/>
          </a:xfrm>
        </p:spPr>
        <p:txBody>
          <a:bodyPr/>
          <a:lstStyle/>
          <a:p>
            <a:r>
              <a:rPr lang="en-US" b="1" dirty="0">
                <a:solidFill>
                  <a:srgbClr val="0070C0"/>
                </a:solidFill>
              </a:rPr>
              <a:t>Basics of Time of Arrival based Localization</a:t>
            </a:r>
            <a:endParaRPr lang="en-IN" b="1" dirty="0">
              <a:solidFill>
                <a:srgbClr val="0070C0"/>
              </a:solidFill>
            </a:endParaRPr>
          </a:p>
        </p:txBody>
      </p:sp>
      <p:pic>
        <p:nvPicPr>
          <p:cNvPr id="7" name="Content Placeholder 6">
            <a:extLst>
              <a:ext uri="{FF2B5EF4-FFF2-40B4-BE49-F238E27FC236}">
                <a16:creationId xmlns:a16="http://schemas.microsoft.com/office/drawing/2014/main" id="{1F70105E-4164-42C8-29FF-633D9066A7F8}"/>
              </a:ext>
            </a:extLst>
          </p:cNvPr>
          <p:cNvPicPr>
            <a:picLocks noGrp="1" noChangeAspect="1"/>
          </p:cNvPicPr>
          <p:nvPr>
            <p:ph idx="1"/>
          </p:nvPr>
        </p:nvPicPr>
        <p:blipFill>
          <a:blip r:embed="rId2"/>
          <a:stretch>
            <a:fillRect/>
          </a:stretch>
        </p:blipFill>
        <p:spPr>
          <a:xfrm>
            <a:off x="229282" y="5341545"/>
            <a:ext cx="3608493" cy="894749"/>
          </a:xfrm>
        </p:spPr>
      </p:pic>
      <p:pic>
        <p:nvPicPr>
          <p:cNvPr id="5" name="Picture 4">
            <a:extLst>
              <a:ext uri="{FF2B5EF4-FFF2-40B4-BE49-F238E27FC236}">
                <a16:creationId xmlns:a16="http://schemas.microsoft.com/office/drawing/2014/main" id="{30C639F0-39FC-6D7F-7935-8A171180EBFB}"/>
              </a:ext>
            </a:extLst>
          </p:cNvPr>
          <p:cNvPicPr>
            <a:picLocks noChangeAspect="1"/>
          </p:cNvPicPr>
          <p:nvPr/>
        </p:nvPicPr>
        <p:blipFill>
          <a:blip r:embed="rId3"/>
          <a:stretch>
            <a:fillRect/>
          </a:stretch>
        </p:blipFill>
        <p:spPr>
          <a:xfrm>
            <a:off x="389666" y="4409966"/>
            <a:ext cx="3608493" cy="908431"/>
          </a:xfrm>
          <a:prstGeom prst="rect">
            <a:avLst/>
          </a:prstGeom>
        </p:spPr>
      </p:pic>
      <p:pic>
        <p:nvPicPr>
          <p:cNvPr id="9" name="Picture 8">
            <a:extLst>
              <a:ext uri="{FF2B5EF4-FFF2-40B4-BE49-F238E27FC236}">
                <a16:creationId xmlns:a16="http://schemas.microsoft.com/office/drawing/2014/main" id="{EC2FD8EC-367C-1235-AF6D-3964B49CC56E}"/>
              </a:ext>
            </a:extLst>
          </p:cNvPr>
          <p:cNvPicPr>
            <a:picLocks noChangeAspect="1"/>
          </p:cNvPicPr>
          <p:nvPr/>
        </p:nvPicPr>
        <p:blipFill>
          <a:blip r:embed="rId4"/>
          <a:stretch>
            <a:fillRect/>
          </a:stretch>
        </p:blipFill>
        <p:spPr>
          <a:xfrm>
            <a:off x="389666" y="730568"/>
            <a:ext cx="4825973" cy="2847215"/>
          </a:xfrm>
          <a:prstGeom prst="rect">
            <a:avLst/>
          </a:prstGeom>
        </p:spPr>
      </p:pic>
      <p:pic>
        <p:nvPicPr>
          <p:cNvPr id="11" name="Picture 10">
            <a:extLst>
              <a:ext uri="{FF2B5EF4-FFF2-40B4-BE49-F238E27FC236}">
                <a16:creationId xmlns:a16="http://schemas.microsoft.com/office/drawing/2014/main" id="{EE8889D6-4133-FA6E-E7F3-26E70F7DF51A}"/>
              </a:ext>
            </a:extLst>
          </p:cNvPr>
          <p:cNvPicPr>
            <a:picLocks noChangeAspect="1"/>
          </p:cNvPicPr>
          <p:nvPr/>
        </p:nvPicPr>
        <p:blipFill>
          <a:blip r:embed="rId5"/>
          <a:stretch>
            <a:fillRect/>
          </a:stretch>
        </p:blipFill>
        <p:spPr>
          <a:xfrm>
            <a:off x="5349752" y="530044"/>
            <a:ext cx="4352413" cy="3135901"/>
          </a:xfrm>
          <a:prstGeom prst="rect">
            <a:avLst/>
          </a:prstGeom>
        </p:spPr>
      </p:pic>
      <p:pic>
        <p:nvPicPr>
          <p:cNvPr id="13" name="Picture 12">
            <a:extLst>
              <a:ext uri="{FF2B5EF4-FFF2-40B4-BE49-F238E27FC236}">
                <a16:creationId xmlns:a16="http://schemas.microsoft.com/office/drawing/2014/main" id="{CA33C55B-746D-3C4F-0963-693F53A5C593}"/>
              </a:ext>
            </a:extLst>
          </p:cNvPr>
          <p:cNvPicPr>
            <a:picLocks noChangeAspect="1"/>
          </p:cNvPicPr>
          <p:nvPr/>
        </p:nvPicPr>
        <p:blipFill>
          <a:blip r:embed="rId6"/>
          <a:stretch>
            <a:fillRect/>
          </a:stretch>
        </p:blipFill>
        <p:spPr>
          <a:xfrm>
            <a:off x="5532158" y="3654062"/>
            <a:ext cx="4087329" cy="3126562"/>
          </a:xfrm>
          <a:prstGeom prst="rect">
            <a:avLst/>
          </a:prstGeom>
        </p:spPr>
      </p:pic>
    </p:spTree>
    <p:extLst>
      <p:ext uri="{BB962C8B-B14F-4D97-AF65-F5344CB8AC3E}">
        <p14:creationId xmlns:p14="http://schemas.microsoft.com/office/powerpoint/2010/main" val="247173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20525-DC77-7C5E-7366-E1644EDE227E}"/>
              </a:ext>
            </a:extLst>
          </p:cNvPr>
          <p:cNvSpPr>
            <a:spLocks noGrp="1"/>
          </p:cNvSpPr>
          <p:nvPr>
            <p:ph type="title"/>
          </p:nvPr>
        </p:nvSpPr>
        <p:spPr>
          <a:xfrm>
            <a:off x="838200" y="150235"/>
            <a:ext cx="10515600" cy="530802"/>
          </a:xfrm>
        </p:spPr>
        <p:txBody>
          <a:bodyPr>
            <a:normAutofit fontScale="90000"/>
          </a:bodyPr>
          <a:lstStyle/>
          <a:p>
            <a:r>
              <a:rPr lang="en-US" b="1" dirty="0">
                <a:solidFill>
                  <a:srgbClr val="0070C0"/>
                </a:solidFill>
              </a:rPr>
              <a:t>Time-of-Arrival based localization</a:t>
            </a:r>
            <a:endParaRPr lang="en-IN" b="1" dirty="0">
              <a:solidFill>
                <a:srgbClr val="0070C0"/>
              </a:solidFill>
            </a:endParaRPr>
          </a:p>
        </p:txBody>
      </p:sp>
      <p:sp>
        <p:nvSpPr>
          <p:cNvPr id="3" name="Content Placeholder 2">
            <a:extLst>
              <a:ext uri="{FF2B5EF4-FFF2-40B4-BE49-F238E27FC236}">
                <a16:creationId xmlns:a16="http://schemas.microsoft.com/office/drawing/2014/main" id="{C2D3B4D5-9C44-2A37-A3F7-69A3AAF02808}"/>
              </a:ext>
            </a:extLst>
          </p:cNvPr>
          <p:cNvSpPr>
            <a:spLocks noGrp="1"/>
          </p:cNvSpPr>
          <p:nvPr>
            <p:ph idx="1"/>
          </p:nvPr>
        </p:nvSpPr>
        <p:spPr>
          <a:xfrm>
            <a:off x="838200" y="749808"/>
            <a:ext cx="10515600" cy="5427155"/>
          </a:xfrm>
        </p:spPr>
        <p:txBody>
          <a:bodyPr/>
          <a:lstStyle/>
          <a:p>
            <a:r>
              <a:rPr lang="en-US" dirty="0"/>
              <a:t>We know that speed multiplied with time elapsed gives the distance between transmitter and receiver. The difference between theoretical and observed distances is given by:</a:t>
            </a:r>
          </a:p>
          <a:p>
            <a:endParaRPr lang="en-IN" dirty="0"/>
          </a:p>
        </p:txBody>
      </p:sp>
      <p:pic>
        <p:nvPicPr>
          <p:cNvPr id="5" name="Picture 4">
            <a:extLst>
              <a:ext uri="{FF2B5EF4-FFF2-40B4-BE49-F238E27FC236}">
                <a16:creationId xmlns:a16="http://schemas.microsoft.com/office/drawing/2014/main" id="{DC255708-8EDF-5258-E42E-2C55DFBC9501}"/>
              </a:ext>
            </a:extLst>
          </p:cNvPr>
          <p:cNvPicPr>
            <a:picLocks noChangeAspect="1"/>
          </p:cNvPicPr>
          <p:nvPr/>
        </p:nvPicPr>
        <p:blipFill>
          <a:blip r:embed="rId2"/>
          <a:stretch>
            <a:fillRect/>
          </a:stretch>
        </p:blipFill>
        <p:spPr>
          <a:xfrm>
            <a:off x="1035558" y="1933575"/>
            <a:ext cx="8877300" cy="704850"/>
          </a:xfrm>
          <a:prstGeom prst="rect">
            <a:avLst/>
          </a:prstGeom>
        </p:spPr>
      </p:pic>
      <p:pic>
        <p:nvPicPr>
          <p:cNvPr id="7" name="Picture 6">
            <a:extLst>
              <a:ext uri="{FF2B5EF4-FFF2-40B4-BE49-F238E27FC236}">
                <a16:creationId xmlns:a16="http://schemas.microsoft.com/office/drawing/2014/main" id="{11EAA68F-8BCE-8F4F-ECCE-7D55D9E00D6C}"/>
              </a:ext>
            </a:extLst>
          </p:cNvPr>
          <p:cNvPicPr>
            <a:picLocks noChangeAspect="1"/>
          </p:cNvPicPr>
          <p:nvPr/>
        </p:nvPicPr>
        <p:blipFill>
          <a:blip r:embed="rId3"/>
          <a:stretch>
            <a:fillRect/>
          </a:stretch>
        </p:blipFill>
        <p:spPr>
          <a:xfrm>
            <a:off x="1035558" y="2707197"/>
            <a:ext cx="9269730" cy="2342806"/>
          </a:xfrm>
          <a:prstGeom prst="rect">
            <a:avLst/>
          </a:prstGeom>
        </p:spPr>
      </p:pic>
      <p:pic>
        <p:nvPicPr>
          <p:cNvPr id="9" name="Picture 8">
            <a:extLst>
              <a:ext uri="{FF2B5EF4-FFF2-40B4-BE49-F238E27FC236}">
                <a16:creationId xmlns:a16="http://schemas.microsoft.com/office/drawing/2014/main" id="{D9933A13-B417-F8EB-F2A3-F290D36E4947}"/>
              </a:ext>
            </a:extLst>
          </p:cNvPr>
          <p:cNvPicPr>
            <a:picLocks noChangeAspect="1"/>
          </p:cNvPicPr>
          <p:nvPr/>
        </p:nvPicPr>
        <p:blipFill>
          <a:blip r:embed="rId4"/>
          <a:stretch>
            <a:fillRect/>
          </a:stretch>
        </p:blipFill>
        <p:spPr>
          <a:xfrm>
            <a:off x="2775966" y="5118775"/>
            <a:ext cx="2737866" cy="737118"/>
          </a:xfrm>
          <a:prstGeom prst="rect">
            <a:avLst/>
          </a:prstGeom>
        </p:spPr>
      </p:pic>
      <p:sp>
        <p:nvSpPr>
          <p:cNvPr id="10" name="TextBox 9">
            <a:extLst>
              <a:ext uri="{FF2B5EF4-FFF2-40B4-BE49-F238E27FC236}">
                <a16:creationId xmlns:a16="http://schemas.microsoft.com/office/drawing/2014/main" id="{5A30A026-A9B2-91CC-EC17-434A507987CD}"/>
              </a:ext>
            </a:extLst>
          </p:cNvPr>
          <p:cNvSpPr txBox="1"/>
          <p:nvPr/>
        </p:nvSpPr>
        <p:spPr>
          <a:xfrm>
            <a:off x="1106424" y="5855893"/>
            <a:ext cx="10387584" cy="923330"/>
          </a:xfrm>
          <a:prstGeom prst="rect">
            <a:avLst/>
          </a:prstGeom>
          <a:noFill/>
        </p:spPr>
        <p:txBody>
          <a:bodyPr wrap="square" rtlCol="0">
            <a:spAutoFit/>
          </a:bodyPr>
          <a:lstStyle/>
          <a:p>
            <a:r>
              <a:rPr lang="en-US" sz="1800" b="0" i="0" dirty="0">
                <a:solidFill>
                  <a:srgbClr val="000000"/>
                </a:solidFill>
                <a:effectLst/>
                <a:latin typeface="CMR10"/>
              </a:rPr>
              <a:t>where </a:t>
            </a:r>
            <a:r>
              <a:rPr lang="en-US" sz="1800" b="0" i="1" dirty="0">
                <a:solidFill>
                  <a:srgbClr val="000000"/>
                </a:solidFill>
                <a:effectLst/>
                <a:latin typeface="CMMI10"/>
              </a:rPr>
              <a:t>w </a:t>
            </a:r>
            <a:r>
              <a:rPr lang="en-US" sz="1800" b="0" i="0" dirty="0">
                <a:solidFill>
                  <a:srgbClr val="000000"/>
                </a:solidFill>
                <a:effectLst/>
                <a:latin typeface="CMR10"/>
              </a:rPr>
              <a:t>is the confidence parameter between 0 and 1. The expression is the function of the unknown node location. The </a:t>
            </a:r>
            <a:r>
              <a:rPr lang="en-US" sz="1800" b="0" i="1" dirty="0" err="1">
                <a:solidFill>
                  <a:srgbClr val="000000"/>
                </a:solidFill>
                <a:effectLst/>
                <a:latin typeface="CMMI10"/>
              </a:rPr>
              <a:t>w</a:t>
            </a:r>
            <a:r>
              <a:rPr lang="en-US" sz="1800" b="0" i="1" dirty="0" err="1">
                <a:solidFill>
                  <a:srgbClr val="000000"/>
                </a:solidFill>
                <a:effectLst/>
                <a:latin typeface="CMMI7"/>
              </a:rPr>
              <a:t>i</a:t>
            </a:r>
            <a:r>
              <a:rPr lang="en-US" sz="1800" b="0" i="1" dirty="0">
                <a:solidFill>
                  <a:srgbClr val="000000"/>
                </a:solidFill>
                <a:effectLst/>
                <a:latin typeface="CMMI7"/>
              </a:rPr>
              <a:t> </a:t>
            </a:r>
            <a:r>
              <a:rPr lang="en-US" sz="1800" b="0" i="0" dirty="0">
                <a:solidFill>
                  <a:srgbClr val="000000"/>
                </a:solidFill>
                <a:effectLst/>
                <a:latin typeface="CMR10"/>
              </a:rPr>
              <a:t>is the weight of the </a:t>
            </a:r>
            <a:r>
              <a:rPr lang="en-US" sz="1800" b="0" i="0" dirty="0" err="1">
                <a:solidFill>
                  <a:srgbClr val="000000"/>
                </a:solidFill>
                <a:effectLst/>
                <a:latin typeface="CMR10"/>
              </a:rPr>
              <a:t>ith</a:t>
            </a:r>
            <a:r>
              <a:rPr lang="en-US" sz="1800" b="0" i="0" dirty="0">
                <a:solidFill>
                  <a:srgbClr val="000000"/>
                </a:solidFill>
                <a:effectLst/>
                <a:latin typeface="CMR10"/>
              </a:rPr>
              <a:t> anchor and the smart device.</a:t>
            </a:r>
            <a:r>
              <a:rPr lang="en-US" dirty="0"/>
              <a:t> </a:t>
            </a:r>
            <a:br>
              <a:rPr lang="en-US" dirty="0"/>
            </a:br>
            <a:endParaRPr lang="en-IN" dirty="0"/>
          </a:p>
        </p:txBody>
      </p:sp>
    </p:spTree>
    <p:extLst>
      <p:ext uri="{BB962C8B-B14F-4D97-AF65-F5344CB8AC3E}">
        <p14:creationId xmlns:p14="http://schemas.microsoft.com/office/powerpoint/2010/main" val="3748108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D89B9-4497-C7FA-BF8A-149EE71EB65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B592B28-74C3-3FD5-DD2C-98D3CE913A75}"/>
              </a:ext>
            </a:extLst>
          </p:cNvPr>
          <p:cNvPicPr>
            <a:picLocks noGrp="1" noChangeAspect="1"/>
          </p:cNvPicPr>
          <p:nvPr>
            <p:ph idx="1"/>
          </p:nvPr>
        </p:nvPicPr>
        <p:blipFill>
          <a:blip r:embed="rId2"/>
          <a:stretch>
            <a:fillRect/>
          </a:stretch>
        </p:blipFill>
        <p:spPr>
          <a:xfrm>
            <a:off x="755904" y="365125"/>
            <a:ext cx="10515600" cy="2774168"/>
          </a:xfrm>
        </p:spPr>
      </p:pic>
      <p:pic>
        <p:nvPicPr>
          <p:cNvPr id="7" name="Picture 6">
            <a:extLst>
              <a:ext uri="{FF2B5EF4-FFF2-40B4-BE49-F238E27FC236}">
                <a16:creationId xmlns:a16="http://schemas.microsoft.com/office/drawing/2014/main" id="{98CB8437-3E93-7BCB-0994-46C51FDD9C9C}"/>
              </a:ext>
            </a:extLst>
          </p:cNvPr>
          <p:cNvPicPr>
            <a:picLocks noChangeAspect="1"/>
          </p:cNvPicPr>
          <p:nvPr/>
        </p:nvPicPr>
        <p:blipFill>
          <a:blip r:embed="rId3"/>
          <a:stretch>
            <a:fillRect/>
          </a:stretch>
        </p:blipFill>
        <p:spPr>
          <a:xfrm>
            <a:off x="784479" y="3429000"/>
            <a:ext cx="10487025" cy="1905000"/>
          </a:xfrm>
          <a:prstGeom prst="rect">
            <a:avLst/>
          </a:prstGeom>
        </p:spPr>
      </p:pic>
    </p:spTree>
    <p:extLst>
      <p:ext uri="{BB962C8B-B14F-4D97-AF65-F5344CB8AC3E}">
        <p14:creationId xmlns:p14="http://schemas.microsoft.com/office/powerpoint/2010/main" val="4195524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81C04-71AE-3B75-5B3F-C5CF9DF6E84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26DAC4B-BD25-901F-B096-4C1D6668BD48}"/>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F523DA1B-0833-BE48-CEFE-8AFD69D09E28}"/>
              </a:ext>
            </a:extLst>
          </p:cNvPr>
          <p:cNvPicPr>
            <a:picLocks noChangeAspect="1"/>
          </p:cNvPicPr>
          <p:nvPr/>
        </p:nvPicPr>
        <p:blipFill>
          <a:blip r:embed="rId2"/>
          <a:stretch>
            <a:fillRect/>
          </a:stretch>
        </p:blipFill>
        <p:spPr>
          <a:xfrm>
            <a:off x="838201" y="365125"/>
            <a:ext cx="10175950" cy="6173045"/>
          </a:xfrm>
          <a:prstGeom prst="rect">
            <a:avLst/>
          </a:prstGeom>
        </p:spPr>
      </p:pic>
    </p:spTree>
    <p:extLst>
      <p:ext uri="{BB962C8B-B14F-4D97-AF65-F5344CB8AC3E}">
        <p14:creationId xmlns:p14="http://schemas.microsoft.com/office/powerpoint/2010/main" val="3379079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E6445-49EF-6FC5-2303-A8601598856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FF757DD-906C-85A7-FE60-1975E84919B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B8E65B1-665D-D153-D095-A8C23993901D}"/>
              </a:ext>
            </a:extLst>
          </p:cNvPr>
          <p:cNvPicPr>
            <a:picLocks noChangeAspect="1"/>
          </p:cNvPicPr>
          <p:nvPr/>
        </p:nvPicPr>
        <p:blipFill>
          <a:blip r:embed="rId2"/>
          <a:stretch>
            <a:fillRect/>
          </a:stretch>
        </p:blipFill>
        <p:spPr>
          <a:xfrm>
            <a:off x="819150" y="385762"/>
            <a:ext cx="10553700" cy="6086475"/>
          </a:xfrm>
          <a:prstGeom prst="rect">
            <a:avLst/>
          </a:prstGeom>
        </p:spPr>
      </p:pic>
    </p:spTree>
    <p:extLst>
      <p:ext uri="{BB962C8B-B14F-4D97-AF65-F5344CB8AC3E}">
        <p14:creationId xmlns:p14="http://schemas.microsoft.com/office/powerpoint/2010/main" val="621447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0EDEB-0535-86B1-FD27-EE116C7CF5CD}"/>
              </a:ext>
            </a:extLst>
          </p:cNvPr>
          <p:cNvSpPr>
            <a:spLocks noGrp="1"/>
          </p:cNvSpPr>
          <p:nvPr>
            <p:ph type="title"/>
          </p:nvPr>
        </p:nvSpPr>
        <p:spPr>
          <a:xfrm>
            <a:off x="300478" y="153738"/>
            <a:ext cx="10515600" cy="814451"/>
          </a:xfrm>
        </p:spPr>
        <p:txBody>
          <a:bodyPr>
            <a:normAutofit fontScale="90000"/>
          </a:bodyPr>
          <a:lstStyle/>
          <a:p>
            <a:r>
              <a:rPr lang="en-US" b="1" dirty="0">
                <a:solidFill>
                  <a:srgbClr val="0070C0"/>
                </a:solidFill>
              </a:rPr>
              <a:t>Time Difference of Arrival based localization (</a:t>
            </a:r>
            <a:r>
              <a:rPr lang="en-US" b="1" dirty="0" err="1">
                <a:solidFill>
                  <a:srgbClr val="0070C0"/>
                </a:solidFill>
              </a:rPr>
              <a:t>TDoA</a:t>
            </a:r>
            <a:r>
              <a:rPr lang="en-US" b="1" dirty="0">
                <a:solidFill>
                  <a:srgbClr val="0070C0"/>
                </a:solidFill>
              </a:rPr>
              <a:t>)</a:t>
            </a:r>
            <a:endParaRPr lang="en-IN" b="1" dirty="0">
              <a:solidFill>
                <a:srgbClr val="0070C0"/>
              </a:solidFill>
            </a:endParaRPr>
          </a:p>
        </p:txBody>
      </p:sp>
      <p:pic>
        <p:nvPicPr>
          <p:cNvPr id="5" name="Content Placeholder 4">
            <a:extLst>
              <a:ext uri="{FF2B5EF4-FFF2-40B4-BE49-F238E27FC236}">
                <a16:creationId xmlns:a16="http://schemas.microsoft.com/office/drawing/2014/main" id="{FA29B37B-7AFC-48B8-ED24-202833D34683}"/>
              </a:ext>
            </a:extLst>
          </p:cNvPr>
          <p:cNvPicPr>
            <a:picLocks noGrp="1" noChangeAspect="1"/>
          </p:cNvPicPr>
          <p:nvPr>
            <p:ph idx="1"/>
          </p:nvPr>
        </p:nvPicPr>
        <p:blipFill>
          <a:blip r:embed="rId2"/>
          <a:stretch>
            <a:fillRect/>
          </a:stretch>
        </p:blipFill>
        <p:spPr>
          <a:xfrm>
            <a:off x="149701" y="1179576"/>
            <a:ext cx="2599372" cy="985024"/>
          </a:xfrm>
        </p:spPr>
      </p:pic>
      <p:pic>
        <p:nvPicPr>
          <p:cNvPr id="7" name="Picture 6">
            <a:extLst>
              <a:ext uri="{FF2B5EF4-FFF2-40B4-BE49-F238E27FC236}">
                <a16:creationId xmlns:a16="http://schemas.microsoft.com/office/drawing/2014/main" id="{B7F4085A-269A-1F04-1B0E-3A7C6A72799B}"/>
              </a:ext>
            </a:extLst>
          </p:cNvPr>
          <p:cNvPicPr>
            <a:picLocks noChangeAspect="1"/>
          </p:cNvPicPr>
          <p:nvPr/>
        </p:nvPicPr>
        <p:blipFill>
          <a:blip r:embed="rId3"/>
          <a:stretch>
            <a:fillRect/>
          </a:stretch>
        </p:blipFill>
        <p:spPr>
          <a:xfrm>
            <a:off x="149701" y="2081082"/>
            <a:ext cx="4972884" cy="1254422"/>
          </a:xfrm>
          <a:prstGeom prst="rect">
            <a:avLst/>
          </a:prstGeom>
        </p:spPr>
      </p:pic>
      <p:pic>
        <p:nvPicPr>
          <p:cNvPr id="9" name="Picture 8">
            <a:extLst>
              <a:ext uri="{FF2B5EF4-FFF2-40B4-BE49-F238E27FC236}">
                <a16:creationId xmlns:a16="http://schemas.microsoft.com/office/drawing/2014/main" id="{A8E7DB5A-AC8B-7094-7391-6FE85528BED0}"/>
              </a:ext>
            </a:extLst>
          </p:cNvPr>
          <p:cNvPicPr>
            <a:picLocks noChangeAspect="1"/>
          </p:cNvPicPr>
          <p:nvPr/>
        </p:nvPicPr>
        <p:blipFill>
          <a:blip r:embed="rId4"/>
          <a:stretch>
            <a:fillRect/>
          </a:stretch>
        </p:blipFill>
        <p:spPr>
          <a:xfrm>
            <a:off x="5421118" y="795528"/>
            <a:ext cx="4335530" cy="2687635"/>
          </a:xfrm>
          <a:prstGeom prst="rect">
            <a:avLst/>
          </a:prstGeom>
        </p:spPr>
      </p:pic>
      <p:pic>
        <p:nvPicPr>
          <p:cNvPr id="11" name="Picture 10">
            <a:extLst>
              <a:ext uri="{FF2B5EF4-FFF2-40B4-BE49-F238E27FC236}">
                <a16:creationId xmlns:a16="http://schemas.microsoft.com/office/drawing/2014/main" id="{21C79407-47F7-7550-C79E-3EEA9E048FE8}"/>
              </a:ext>
            </a:extLst>
          </p:cNvPr>
          <p:cNvPicPr>
            <a:picLocks noChangeAspect="1"/>
          </p:cNvPicPr>
          <p:nvPr/>
        </p:nvPicPr>
        <p:blipFill>
          <a:blip r:embed="rId5"/>
          <a:stretch>
            <a:fillRect/>
          </a:stretch>
        </p:blipFill>
        <p:spPr>
          <a:xfrm>
            <a:off x="181648" y="3694550"/>
            <a:ext cx="5239470" cy="2967401"/>
          </a:xfrm>
          <a:prstGeom prst="rect">
            <a:avLst/>
          </a:prstGeom>
        </p:spPr>
      </p:pic>
      <p:pic>
        <p:nvPicPr>
          <p:cNvPr id="13" name="Picture 12">
            <a:extLst>
              <a:ext uri="{FF2B5EF4-FFF2-40B4-BE49-F238E27FC236}">
                <a16:creationId xmlns:a16="http://schemas.microsoft.com/office/drawing/2014/main" id="{62644485-391E-D765-0129-606A9BA6A44F}"/>
              </a:ext>
            </a:extLst>
          </p:cNvPr>
          <p:cNvPicPr>
            <a:picLocks noChangeAspect="1"/>
          </p:cNvPicPr>
          <p:nvPr/>
        </p:nvPicPr>
        <p:blipFill>
          <a:blip r:embed="rId6"/>
          <a:stretch>
            <a:fillRect/>
          </a:stretch>
        </p:blipFill>
        <p:spPr>
          <a:xfrm>
            <a:off x="5558278" y="3595000"/>
            <a:ext cx="4541638" cy="2907019"/>
          </a:xfrm>
          <a:prstGeom prst="rect">
            <a:avLst/>
          </a:prstGeom>
        </p:spPr>
      </p:pic>
    </p:spTree>
    <p:extLst>
      <p:ext uri="{BB962C8B-B14F-4D97-AF65-F5344CB8AC3E}">
        <p14:creationId xmlns:p14="http://schemas.microsoft.com/office/powerpoint/2010/main" val="3349423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E054-746F-21CC-A2DE-BECEE89199E6}"/>
              </a:ext>
            </a:extLst>
          </p:cNvPr>
          <p:cNvSpPr>
            <a:spLocks noGrp="1"/>
          </p:cNvSpPr>
          <p:nvPr>
            <p:ph type="title"/>
          </p:nvPr>
        </p:nvSpPr>
        <p:spPr>
          <a:xfrm>
            <a:off x="838200" y="250634"/>
            <a:ext cx="10515600" cy="430403"/>
          </a:xfrm>
        </p:spPr>
        <p:txBody>
          <a:bodyPr>
            <a:normAutofit fontScale="90000"/>
          </a:bodyPr>
          <a:lstStyle/>
          <a:p>
            <a:r>
              <a:rPr lang="en-US" b="1" dirty="0">
                <a:solidFill>
                  <a:srgbClr val="0070C0"/>
                </a:solidFill>
              </a:rPr>
              <a:t>Time difference of arrival based localization</a:t>
            </a:r>
            <a:endParaRPr lang="en-IN" b="1" dirty="0">
              <a:solidFill>
                <a:srgbClr val="0070C0"/>
              </a:solidFill>
            </a:endParaRPr>
          </a:p>
        </p:txBody>
      </p:sp>
      <p:sp>
        <p:nvSpPr>
          <p:cNvPr id="3" name="Content Placeholder 2">
            <a:extLst>
              <a:ext uri="{FF2B5EF4-FFF2-40B4-BE49-F238E27FC236}">
                <a16:creationId xmlns:a16="http://schemas.microsoft.com/office/drawing/2014/main" id="{99093164-D33C-628C-E5DA-D721031678DE}"/>
              </a:ext>
            </a:extLst>
          </p:cNvPr>
          <p:cNvSpPr>
            <a:spLocks noGrp="1"/>
          </p:cNvSpPr>
          <p:nvPr>
            <p:ph idx="1"/>
          </p:nvPr>
        </p:nvSpPr>
        <p:spPr>
          <a:xfrm>
            <a:off x="838200" y="822960"/>
            <a:ext cx="10515600" cy="5354003"/>
          </a:xfrm>
        </p:spPr>
        <p:txBody>
          <a:bodyPr/>
          <a:lstStyle/>
          <a:p>
            <a:r>
              <a:rPr lang="en-US" sz="1800" b="0" i="0" dirty="0">
                <a:solidFill>
                  <a:srgbClr val="000000"/>
                </a:solidFill>
                <a:effectLst/>
                <a:latin typeface="CMR10"/>
              </a:rPr>
              <a:t>We explain Time-difference-of-arrival (TDOA) based localization now. The received signals at </a:t>
            </a:r>
            <a:r>
              <a:rPr lang="en-US" sz="1800" b="0" i="0" dirty="0" err="1">
                <a:solidFill>
                  <a:srgbClr val="000000"/>
                </a:solidFill>
                <a:effectLst/>
                <a:latin typeface="CMR10"/>
              </a:rPr>
              <a:t>ith</a:t>
            </a:r>
            <a:r>
              <a:rPr lang="en-US" sz="1800" b="0" i="0" dirty="0">
                <a:solidFill>
                  <a:srgbClr val="000000"/>
                </a:solidFill>
                <a:effectLst/>
                <a:latin typeface="CMR10"/>
              </a:rPr>
              <a:t> unknown node is given by:</a:t>
            </a:r>
          </a:p>
          <a:p>
            <a:pPr marL="0" indent="0">
              <a:buNone/>
            </a:pPr>
            <a:br>
              <a:rPr lang="en-US" dirty="0"/>
            </a:br>
            <a:endParaRPr lang="en-IN" dirty="0"/>
          </a:p>
        </p:txBody>
      </p:sp>
      <p:pic>
        <p:nvPicPr>
          <p:cNvPr id="5" name="Picture 4">
            <a:extLst>
              <a:ext uri="{FF2B5EF4-FFF2-40B4-BE49-F238E27FC236}">
                <a16:creationId xmlns:a16="http://schemas.microsoft.com/office/drawing/2014/main" id="{EDB0ED9D-FD2C-692F-224F-6AC2F81D0E2D}"/>
              </a:ext>
            </a:extLst>
          </p:cNvPr>
          <p:cNvPicPr>
            <a:picLocks noChangeAspect="1"/>
          </p:cNvPicPr>
          <p:nvPr/>
        </p:nvPicPr>
        <p:blipFill>
          <a:blip r:embed="rId2"/>
          <a:stretch>
            <a:fillRect/>
          </a:stretch>
        </p:blipFill>
        <p:spPr>
          <a:xfrm>
            <a:off x="1169289" y="1340358"/>
            <a:ext cx="8134350" cy="647700"/>
          </a:xfrm>
          <a:prstGeom prst="rect">
            <a:avLst/>
          </a:prstGeom>
        </p:spPr>
      </p:pic>
      <p:pic>
        <p:nvPicPr>
          <p:cNvPr id="7" name="Picture 6">
            <a:extLst>
              <a:ext uri="{FF2B5EF4-FFF2-40B4-BE49-F238E27FC236}">
                <a16:creationId xmlns:a16="http://schemas.microsoft.com/office/drawing/2014/main" id="{AB413B0E-DD26-D2A0-DF41-D36DF67299E6}"/>
              </a:ext>
            </a:extLst>
          </p:cNvPr>
          <p:cNvPicPr>
            <a:picLocks noChangeAspect="1"/>
          </p:cNvPicPr>
          <p:nvPr/>
        </p:nvPicPr>
        <p:blipFill>
          <a:blip r:embed="rId3"/>
          <a:stretch>
            <a:fillRect/>
          </a:stretch>
        </p:blipFill>
        <p:spPr>
          <a:xfrm>
            <a:off x="934783" y="2094166"/>
            <a:ext cx="10487025" cy="4333875"/>
          </a:xfrm>
          <a:prstGeom prst="rect">
            <a:avLst/>
          </a:prstGeom>
        </p:spPr>
      </p:pic>
    </p:spTree>
    <p:extLst>
      <p:ext uri="{BB962C8B-B14F-4D97-AF65-F5344CB8AC3E}">
        <p14:creationId xmlns:p14="http://schemas.microsoft.com/office/powerpoint/2010/main" val="3578603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69EAB4-C668-5E58-F12A-E7A1014CFF27}"/>
              </a:ext>
            </a:extLst>
          </p:cNvPr>
          <p:cNvSpPr>
            <a:spLocks noGrp="1"/>
          </p:cNvSpPr>
          <p:nvPr>
            <p:ph idx="1"/>
          </p:nvPr>
        </p:nvSpPr>
        <p:spPr>
          <a:xfrm>
            <a:off x="838200" y="201168"/>
            <a:ext cx="10515600" cy="5975795"/>
          </a:xfrm>
        </p:spPr>
        <p:txBody>
          <a:bodyPr/>
          <a:lstStyle/>
          <a:p>
            <a:pPr algn="just"/>
            <a:r>
              <a:rPr lang="en-US" sz="1800" b="1" i="0" dirty="0">
                <a:solidFill>
                  <a:srgbClr val="000000"/>
                </a:solidFill>
                <a:effectLst/>
                <a:latin typeface="CMBX10"/>
              </a:rPr>
              <a:t>Example of </a:t>
            </a:r>
            <a:r>
              <a:rPr lang="en-US" sz="1800" b="1" i="0" dirty="0" err="1">
                <a:solidFill>
                  <a:srgbClr val="000000"/>
                </a:solidFill>
                <a:effectLst/>
                <a:latin typeface="CMBX10"/>
              </a:rPr>
              <a:t>TDoA</a:t>
            </a:r>
            <a:r>
              <a:rPr lang="en-US" sz="1800" b="1" i="0" dirty="0">
                <a:solidFill>
                  <a:srgbClr val="000000"/>
                </a:solidFill>
                <a:effectLst/>
                <a:latin typeface="CMBX10"/>
              </a:rPr>
              <a:t> based localization</a:t>
            </a:r>
            <a:r>
              <a:rPr lang="en-US" sz="1800" b="0" i="0" dirty="0">
                <a:solidFill>
                  <a:srgbClr val="000000"/>
                </a:solidFill>
                <a:effectLst/>
                <a:latin typeface="CMR10"/>
              </a:rPr>
              <a:t>: Two signals </a:t>
            </a:r>
            <a:r>
              <a:rPr lang="en-US" sz="1800" b="0" i="1" dirty="0">
                <a:solidFill>
                  <a:srgbClr val="000000"/>
                </a:solidFill>
                <a:effectLst/>
                <a:latin typeface="CMMI10"/>
              </a:rPr>
              <a:t>y</a:t>
            </a:r>
            <a:r>
              <a:rPr lang="en-US" sz="1800" b="0" i="0" dirty="0">
                <a:solidFill>
                  <a:srgbClr val="000000"/>
                </a:solidFill>
                <a:effectLst/>
                <a:latin typeface="CMR7"/>
              </a:rPr>
              <a:t>1</a:t>
            </a:r>
            <a:r>
              <a:rPr lang="en-US" sz="1800" b="0" i="0" dirty="0">
                <a:solidFill>
                  <a:srgbClr val="000000"/>
                </a:solidFill>
                <a:effectLst/>
                <a:latin typeface="CMR10"/>
              </a:rPr>
              <a:t>(</a:t>
            </a:r>
            <a:r>
              <a:rPr lang="en-US" sz="1800" b="0" i="1" dirty="0">
                <a:solidFill>
                  <a:srgbClr val="000000"/>
                </a:solidFill>
                <a:effectLst/>
                <a:latin typeface="CMMI10"/>
              </a:rPr>
              <a:t>t</a:t>
            </a:r>
            <a:r>
              <a:rPr lang="en-US" sz="1800" b="0" i="0" dirty="0">
                <a:solidFill>
                  <a:srgbClr val="000000"/>
                </a:solidFill>
                <a:effectLst/>
                <a:latin typeface="CMR10"/>
              </a:rPr>
              <a:t>) and </a:t>
            </a:r>
            <a:r>
              <a:rPr lang="en-US" sz="1800" b="0" i="1" dirty="0">
                <a:solidFill>
                  <a:srgbClr val="000000"/>
                </a:solidFill>
                <a:effectLst/>
                <a:latin typeface="CMMI10"/>
              </a:rPr>
              <a:t>y</a:t>
            </a:r>
            <a:r>
              <a:rPr lang="en-US" sz="1800" b="0" i="0" dirty="0">
                <a:solidFill>
                  <a:srgbClr val="000000"/>
                </a:solidFill>
                <a:effectLst/>
                <a:latin typeface="CMR7"/>
              </a:rPr>
              <a:t>2</a:t>
            </a:r>
            <a:r>
              <a:rPr lang="en-US" sz="1800" b="0" i="0" dirty="0">
                <a:solidFill>
                  <a:srgbClr val="000000"/>
                </a:solidFill>
                <a:effectLst/>
                <a:latin typeface="CMR10"/>
              </a:rPr>
              <a:t>(</a:t>
            </a:r>
            <a:r>
              <a:rPr lang="en-US" sz="1800" b="0" i="1" dirty="0">
                <a:solidFill>
                  <a:srgbClr val="000000"/>
                </a:solidFill>
                <a:effectLst/>
                <a:latin typeface="CMMI10"/>
              </a:rPr>
              <a:t>t</a:t>
            </a:r>
            <a:r>
              <a:rPr lang="en-US" sz="1800" b="0" i="0" dirty="0">
                <a:solidFill>
                  <a:srgbClr val="000000"/>
                </a:solidFill>
                <a:effectLst/>
                <a:latin typeface="CMR10"/>
              </a:rPr>
              <a:t>) are utilized for computing the cross-correlation. We consider 10 samples and 15 samples, respectively, in </a:t>
            </a:r>
            <a:r>
              <a:rPr lang="en-US" sz="1800" b="0" i="1" dirty="0">
                <a:solidFill>
                  <a:srgbClr val="000000"/>
                </a:solidFill>
                <a:effectLst/>
                <a:latin typeface="CMMI10"/>
              </a:rPr>
              <a:t>y</a:t>
            </a:r>
            <a:r>
              <a:rPr lang="en-US" sz="1800" b="0" i="0" dirty="0">
                <a:solidFill>
                  <a:srgbClr val="000000"/>
                </a:solidFill>
                <a:effectLst/>
                <a:latin typeface="CMR7"/>
              </a:rPr>
              <a:t>1</a:t>
            </a:r>
            <a:r>
              <a:rPr lang="en-US" sz="1800" b="0" i="0" dirty="0">
                <a:solidFill>
                  <a:srgbClr val="000000"/>
                </a:solidFill>
                <a:effectLst/>
                <a:latin typeface="CMR10"/>
              </a:rPr>
              <a:t>(</a:t>
            </a:r>
            <a:r>
              <a:rPr lang="en-US" sz="1800" b="0" i="1" dirty="0">
                <a:solidFill>
                  <a:srgbClr val="000000"/>
                </a:solidFill>
                <a:effectLst/>
                <a:latin typeface="CMMI10"/>
              </a:rPr>
              <a:t>t</a:t>
            </a:r>
            <a:r>
              <a:rPr lang="en-US" sz="1800" b="0" i="0" dirty="0">
                <a:solidFill>
                  <a:srgbClr val="000000"/>
                </a:solidFill>
                <a:effectLst/>
                <a:latin typeface="CMR10"/>
              </a:rPr>
              <a:t>) and </a:t>
            </a:r>
            <a:r>
              <a:rPr lang="en-US" sz="1800" b="0" i="1" dirty="0">
                <a:solidFill>
                  <a:srgbClr val="000000"/>
                </a:solidFill>
                <a:effectLst/>
                <a:latin typeface="CMMI10"/>
              </a:rPr>
              <a:t>y</a:t>
            </a:r>
            <a:r>
              <a:rPr lang="en-US" sz="1800" b="0" i="0" dirty="0">
                <a:solidFill>
                  <a:srgbClr val="000000"/>
                </a:solidFill>
                <a:effectLst/>
                <a:latin typeface="CMR7"/>
              </a:rPr>
              <a:t>2</a:t>
            </a:r>
            <a:r>
              <a:rPr lang="en-US" sz="1800" b="0" i="0" dirty="0">
                <a:solidFill>
                  <a:srgbClr val="000000"/>
                </a:solidFill>
                <a:effectLst/>
                <a:latin typeface="CMR10"/>
              </a:rPr>
              <a:t>(</a:t>
            </a:r>
            <a:r>
              <a:rPr lang="en-US" sz="1800" b="0" i="1" dirty="0">
                <a:solidFill>
                  <a:srgbClr val="000000"/>
                </a:solidFill>
                <a:effectLst/>
                <a:latin typeface="CMMI10"/>
              </a:rPr>
              <a:t>t</a:t>
            </a:r>
            <a:r>
              <a:rPr lang="en-US" sz="1800" b="0" i="0" dirty="0">
                <a:solidFill>
                  <a:srgbClr val="000000"/>
                </a:solidFill>
                <a:effectLst/>
                <a:latin typeface="CMR10"/>
              </a:rPr>
              <a:t>). The maximum correlation occurs when the lag is 5 as shown in </a:t>
            </a:r>
            <a:r>
              <a:rPr lang="en-US" sz="1800" b="0" i="0" dirty="0">
                <a:solidFill>
                  <a:srgbClr val="0000FF"/>
                </a:solidFill>
                <a:effectLst/>
                <a:latin typeface="CMR10"/>
              </a:rPr>
              <a:t>Figure 4.5</a:t>
            </a:r>
            <a:r>
              <a:rPr lang="en-US" sz="1800" b="0" i="0" dirty="0">
                <a:solidFill>
                  <a:srgbClr val="000000"/>
                </a:solidFill>
                <a:effectLst/>
                <a:latin typeface="CMR10"/>
              </a:rPr>
              <a:t>. This is expected since the difference between the number of samples in those two signals is 5.</a:t>
            </a:r>
            <a:r>
              <a:rPr lang="en-US" dirty="0"/>
              <a:t> </a:t>
            </a:r>
          </a:p>
          <a:p>
            <a:r>
              <a:rPr lang="en-US" sz="1800" b="0" i="0" dirty="0">
                <a:solidFill>
                  <a:srgbClr val="000000"/>
                </a:solidFill>
                <a:effectLst/>
                <a:latin typeface="CMR10"/>
              </a:rPr>
              <a:t>The difference between TOAs of pair of nodes, that is, TDOA is utilized herein for obtaining the location of unknown sensor node. It requires precise synchronization among anchors. However, it does not require synchronization between the unknown node and anchors. It may be noted that TDOA is an efficient estimator as compared to the TOA-based method.</a:t>
            </a:r>
            <a:r>
              <a:rPr lang="en-US" dirty="0"/>
              <a:t> </a:t>
            </a:r>
            <a:br>
              <a:rPr lang="en-US" dirty="0"/>
            </a:br>
            <a:br>
              <a:rPr lang="en-US" dirty="0"/>
            </a:br>
            <a:endParaRPr lang="en-IN" dirty="0"/>
          </a:p>
        </p:txBody>
      </p:sp>
      <p:pic>
        <p:nvPicPr>
          <p:cNvPr id="5" name="Picture 4">
            <a:extLst>
              <a:ext uri="{FF2B5EF4-FFF2-40B4-BE49-F238E27FC236}">
                <a16:creationId xmlns:a16="http://schemas.microsoft.com/office/drawing/2014/main" id="{D242BFDF-C03E-83AB-E1F9-E9024A5F85F9}"/>
              </a:ext>
            </a:extLst>
          </p:cNvPr>
          <p:cNvPicPr>
            <a:picLocks noChangeAspect="1"/>
          </p:cNvPicPr>
          <p:nvPr/>
        </p:nvPicPr>
        <p:blipFill>
          <a:blip r:embed="rId2"/>
          <a:stretch>
            <a:fillRect/>
          </a:stretch>
        </p:blipFill>
        <p:spPr>
          <a:xfrm>
            <a:off x="3028379" y="2799284"/>
            <a:ext cx="5118926" cy="3857548"/>
          </a:xfrm>
          <a:prstGeom prst="rect">
            <a:avLst/>
          </a:prstGeom>
        </p:spPr>
      </p:pic>
    </p:spTree>
    <p:extLst>
      <p:ext uri="{BB962C8B-B14F-4D97-AF65-F5344CB8AC3E}">
        <p14:creationId xmlns:p14="http://schemas.microsoft.com/office/powerpoint/2010/main" val="7894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F8CE1-3ED8-696E-6534-70B22B6F3B8B}"/>
              </a:ext>
            </a:extLst>
          </p:cNvPr>
          <p:cNvSpPr>
            <a:spLocks noGrp="1"/>
          </p:cNvSpPr>
          <p:nvPr>
            <p:ph type="title"/>
          </p:nvPr>
        </p:nvSpPr>
        <p:spPr>
          <a:xfrm>
            <a:off x="838200" y="22034"/>
            <a:ext cx="10515600" cy="659003"/>
          </a:xfrm>
        </p:spPr>
        <p:txBody>
          <a:bodyPr>
            <a:normAutofit fontScale="90000"/>
          </a:bodyPr>
          <a:lstStyle/>
          <a:p>
            <a:r>
              <a:rPr lang="en-US" b="1" dirty="0">
                <a:solidFill>
                  <a:srgbClr val="0070C0"/>
                </a:solidFill>
              </a:rPr>
              <a:t>Angle of Arrival based localization</a:t>
            </a:r>
            <a:endParaRPr lang="en-IN" b="1" dirty="0">
              <a:solidFill>
                <a:srgbClr val="0070C0"/>
              </a:solidFill>
            </a:endParaRPr>
          </a:p>
        </p:txBody>
      </p:sp>
      <p:sp>
        <p:nvSpPr>
          <p:cNvPr id="3" name="Content Placeholder 2">
            <a:extLst>
              <a:ext uri="{FF2B5EF4-FFF2-40B4-BE49-F238E27FC236}">
                <a16:creationId xmlns:a16="http://schemas.microsoft.com/office/drawing/2014/main" id="{33D29A02-B8B9-FFC9-7DBD-138353457C0F}"/>
              </a:ext>
            </a:extLst>
          </p:cNvPr>
          <p:cNvSpPr>
            <a:spLocks noGrp="1"/>
          </p:cNvSpPr>
          <p:nvPr>
            <p:ph idx="1"/>
          </p:nvPr>
        </p:nvSpPr>
        <p:spPr>
          <a:xfrm>
            <a:off x="838200" y="1024128"/>
            <a:ext cx="10515600" cy="5152835"/>
          </a:xfrm>
        </p:spPr>
        <p:txBody>
          <a:bodyPr/>
          <a:lstStyle/>
          <a:p>
            <a:r>
              <a:rPr lang="en-US" sz="1800" b="0" i="0" dirty="0">
                <a:solidFill>
                  <a:srgbClr val="000000"/>
                </a:solidFill>
                <a:effectLst/>
                <a:latin typeface="CMR10"/>
              </a:rPr>
              <a:t>We first use trigonometry and geometry in Angle-of-Arrival (AOA) based localization. The angle and location relationship between the unknown node and anchor can be expressed as:</a:t>
            </a:r>
          </a:p>
          <a:p>
            <a:br>
              <a:rPr lang="en-US" dirty="0"/>
            </a:br>
            <a:endParaRPr lang="en-IN" dirty="0"/>
          </a:p>
        </p:txBody>
      </p:sp>
      <p:pic>
        <p:nvPicPr>
          <p:cNvPr id="5" name="Picture 4">
            <a:extLst>
              <a:ext uri="{FF2B5EF4-FFF2-40B4-BE49-F238E27FC236}">
                <a16:creationId xmlns:a16="http://schemas.microsoft.com/office/drawing/2014/main" id="{2350A26C-2381-EE36-2F5D-0D16D0C80886}"/>
              </a:ext>
            </a:extLst>
          </p:cNvPr>
          <p:cNvPicPr>
            <a:picLocks noChangeAspect="1"/>
          </p:cNvPicPr>
          <p:nvPr/>
        </p:nvPicPr>
        <p:blipFill>
          <a:blip r:embed="rId2"/>
          <a:stretch>
            <a:fillRect/>
          </a:stretch>
        </p:blipFill>
        <p:spPr>
          <a:xfrm>
            <a:off x="1561147" y="1548003"/>
            <a:ext cx="7515225" cy="781050"/>
          </a:xfrm>
          <a:prstGeom prst="rect">
            <a:avLst/>
          </a:prstGeom>
        </p:spPr>
      </p:pic>
      <p:pic>
        <p:nvPicPr>
          <p:cNvPr id="7" name="Picture 6">
            <a:extLst>
              <a:ext uri="{FF2B5EF4-FFF2-40B4-BE49-F238E27FC236}">
                <a16:creationId xmlns:a16="http://schemas.microsoft.com/office/drawing/2014/main" id="{ACC38AF7-982A-68B4-2716-98356EF0B172}"/>
              </a:ext>
            </a:extLst>
          </p:cNvPr>
          <p:cNvPicPr>
            <a:picLocks noChangeAspect="1"/>
          </p:cNvPicPr>
          <p:nvPr/>
        </p:nvPicPr>
        <p:blipFill>
          <a:blip r:embed="rId3"/>
          <a:stretch>
            <a:fillRect/>
          </a:stretch>
        </p:blipFill>
        <p:spPr>
          <a:xfrm>
            <a:off x="961644" y="2329053"/>
            <a:ext cx="7687247" cy="4190496"/>
          </a:xfrm>
          <a:prstGeom prst="rect">
            <a:avLst/>
          </a:prstGeom>
        </p:spPr>
      </p:pic>
    </p:spTree>
    <p:extLst>
      <p:ext uri="{BB962C8B-B14F-4D97-AF65-F5344CB8AC3E}">
        <p14:creationId xmlns:p14="http://schemas.microsoft.com/office/powerpoint/2010/main" val="249955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DDF2E-4B18-12CB-815A-856F87771114}"/>
              </a:ext>
            </a:extLst>
          </p:cNvPr>
          <p:cNvSpPr>
            <a:spLocks noGrp="1"/>
          </p:cNvSpPr>
          <p:nvPr>
            <p:ph type="title"/>
          </p:nvPr>
        </p:nvSpPr>
        <p:spPr>
          <a:xfrm>
            <a:off x="838200" y="209677"/>
            <a:ext cx="10515600" cy="777875"/>
          </a:xfrm>
        </p:spPr>
        <p:txBody>
          <a:bodyPr/>
          <a:lstStyle/>
          <a:p>
            <a:r>
              <a:rPr lang="en-US" b="1" dirty="0">
                <a:solidFill>
                  <a:srgbClr val="0070C0"/>
                </a:solidFill>
              </a:rPr>
              <a:t>Introduction</a:t>
            </a:r>
            <a:endParaRPr lang="en-IN" b="1" dirty="0">
              <a:solidFill>
                <a:srgbClr val="0070C0"/>
              </a:solidFill>
            </a:endParaRPr>
          </a:p>
        </p:txBody>
      </p:sp>
      <p:sp>
        <p:nvSpPr>
          <p:cNvPr id="3" name="Content Placeholder 2">
            <a:extLst>
              <a:ext uri="{FF2B5EF4-FFF2-40B4-BE49-F238E27FC236}">
                <a16:creationId xmlns:a16="http://schemas.microsoft.com/office/drawing/2014/main" id="{88DB70C1-90F7-6636-95FE-4FE2435E5CC5}"/>
              </a:ext>
            </a:extLst>
          </p:cNvPr>
          <p:cNvSpPr>
            <a:spLocks noGrp="1"/>
          </p:cNvSpPr>
          <p:nvPr>
            <p:ph idx="1"/>
          </p:nvPr>
        </p:nvSpPr>
        <p:spPr>
          <a:xfrm>
            <a:off x="838200" y="987552"/>
            <a:ext cx="10515600" cy="5189411"/>
          </a:xfrm>
        </p:spPr>
        <p:txBody>
          <a:bodyPr/>
          <a:lstStyle/>
          <a:p>
            <a:r>
              <a:rPr lang="en-US" b="1" dirty="0">
                <a:solidFill>
                  <a:srgbClr val="FF0000"/>
                </a:solidFill>
              </a:rPr>
              <a:t>Localization algorithm estimates the position, coordinates, or location of a smart device.</a:t>
            </a:r>
          </a:p>
          <a:p>
            <a:r>
              <a:rPr lang="en-US" dirty="0"/>
              <a:t>A simple solution for localization and tracking is to use Global Positioning System (GPS). However, the cost and energy consumption of GPS is high. </a:t>
            </a:r>
          </a:p>
          <a:p>
            <a:r>
              <a:rPr lang="en-US" dirty="0"/>
              <a:t>Additionally, GPS works well in line-of-sight scenarios like open space, not in underground or complex apartments. </a:t>
            </a:r>
          </a:p>
          <a:p>
            <a:r>
              <a:rPr lang="en-US" dirty="0"/>
              <a:t>The applications of localization methods include sensing, monitoring, surveillance, and tracking.</a:t>
            </a:r>
            <a:endParaRPr lang="en-IN" dirty="0"/>
          </a:p>
        </p:txBody>
      </p:sp>
    </p:spTree>
    <p:extLst>
      <p:ext uri="{BB962C8B-B14F-4D97-AF65-F5344CB8AC3E}">
        <p14:creationId xmlns:p14="http://schemas.microsoft.com/office/powerpoint/2010/main" val="8111279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03C9F-5D71-A20C-D8F5-523F57CCF4F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44D8956-291A-021B-721A-74839427B6B8}"/>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E968B78-CBE5-A0A5-BC72-6E7C4D2A062C}"/>
              </a:ext>
            </a:extLst>
          </p:cNvPr>
          <p:cNvPicPr>
            <a:picLocks noChangeAspect="1"/>
          </p:cNvPicPr>
          <p:nvPr/>
        </p:nvPicPr>
        <p:blipFill>
          <a:blip r:embed="rId2"/>
          <a:stretch>
            <a:fillRect/>
          </a:stretch>
        </p:blipFill>
        <p:spPr>
          <a:xfrm>
            <a:off x="1206115" y="243643"/>
            <a:ext cx="8898005" cy="6370713"/>
          </a:xfrm>
          <a:prstGeom prst="rect">
            <a:avLst/>
          </a:prstGeom>
        </p:spPr>
      </p:pic>
    </p:spTree>
    <p:extLst>
      <p:ext uri="{BB962C8B-B14F-4D97-AF65-F5344CB8AC3E}">
        <p14:creationId xmlns:p14="http://schemas.microsoft.com/office/powerpoint/2010/main" val="2372060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26E10-0C57-07F3-0AFB-8C0B7395F6DD}"/>
              </a:ext>
            </a:extLst>
          </p:cNvPr>
          <p:cNvSpPr>
            <a:spLocks noGrp="1"/>
          </p:cNvSpPr>
          <p:nvPr>
            <p:ph type="title"/>
          </p:nvPr>
        </p:nvSpPr>
        <p:spPr>
          <a:xfrm>
            <a:off x="838200" y="145669"/>
            <a:ext cx="10515600" cy="430403"/>
          </a:xfrm>
        </p:spPr>
        <p:txBody>
          <a:bodyPr>
            <a:normAutofit fontScale="90000"/>
          </a:bodyPr>
          <a:lstStyle/>
          <a:p>
            <a:r>
              <a:rPr lang="en-US" b="1" dirty="0">
                <a:solidFill>
                  <a:srgbClr val="0070C0"/>
                </a:solidFill>
              </a:rPr>
              <a:t>Received Signal Strength based localization</a:t>
            </a:r>
            <a:endParaRPr lang="en-IN" b="1" dirty="0">
              <a:solidFill>
                <a:srgbClr val="0070C0"/>
              </a:solidFill>
            </a:endParaRPr>
          </a:p>
        </p:txBody>
      </p:sp>
      <p:sp>
        <p:nvSpPr>
          <p:cNvPr id="3" name="Content Placeholder 2">
            <a:extLst>
              <a:ext uri="{FF2B5EF4-FFF2-40B4-BE49-F238E27FC236}">
                <a16:creationId xmlns:a16="http://schemas.microsoft.com/office/drawing/2014/main" id="{DC2B3DD9-AEC6-C745-BF6B-DD6BAD80A35E}"/>
              </a:ext>
            </a:extLst>
          </p:cNvPr>
          <p:cNvSpPr>
            <a:spLocks noGrp="1"/>
          </p:cNvSpPr>
          <p:nvPr>
            <p:ph idx="1"/>
          </p:nvPr>
        </p:nvSpPr>
        <p:spPr>
          <a:xfrm>
            <a:off x="838200" y="722376"/>
            <a:ext cx="10515600" cy="5454587"/>
          </a:xfrm>
        </p:spPr>
        <p:txBody>
          <a:bodyPr/>
          <a:lstStyle/>
          <a:p>
            <a:r>
              <a:rPr lang="en-US" sz="1800" b="0" i="0" dirty="0">
                <a:solidFill>
                  <a:srgbClr val="000000"/>
                </a:solidFill>
                <a:effectLst/>
                <a:latin typeface="CMR10"/>
              </a:rPr>
              <a:t>We discuss next Received Signal Strength (RSS) based localization. The RSS measurements at the unknown node due to an anchor can be expressed as</a:t>
            </a:r>
            <a:br>
              <a:rPr lang="en-US" dirty="0"/>
            </a:br>
            <a:endParaRPr lang="en-IN" dirty="0"/>
          </a:p>
        </p:txBody>
      </p:sp>
      <p:pic>
        <p:nvPicPr>
          <p:cNvPr id="5" name="Picture 4">
            <a:extLst>
              <a:ext uri="{FF2B5EF4-FFF2-40B4-BE49-F238E27FC236}">
                <a16:creationId xmlns:a16="http://schemas.microsoft.com/office/drawing/2014/main" id="{6F1BCD47-6DD8-37AC-D6DB-BA24F37C112F}"/>
              </a:ext>
            </a:extLst>
          </p:cNvPr>
          <p:cNvPicPr>
            <a:picLocks noChangeAspect="1"/>
          </p:cNvPicPr>
          <p:nvPr/>
        </p:nvPicPr>
        <p:blipFill>
          <a:blip r:embed="rId2"/>
          <a:stretch>
            <a:fillRect/>
          </a:stretch>
        </p:blipFill>
        <p:spPr>
          <a:xfrm>
            <a:off x="1095756" y="1229106"/>
            <a:ext cx="9346692" cy="1466817"/>
          </a:xfrm>
          <a:prstGeom prst="rect">
            <a:avLst/>
          </a:prstGeom>
        </p:spPr>
      </p:pic>
      <p:pic>
        <p:nvPicPr>
          <p:cNvPr id="7" name="Picture 6">
            <a:extLst>
              <a:ext uri="{FF2B5EF4-FFF2-40B4-BE49-F238E27FC236}">
                <a16:creationId xmlns:a16="http://schemas.microsoft.com/office/drawing/2014/main" id="{4429DA7C-DF66-C967-8C43-93EEF309FB29}"/>
              </a:ext>
            </a:extLst>
          </p:cNvPr>
          <p:cNvPicPr>
            <a:picLocks noChangeAspect="1"/>
          </p:cNvPicPr>
          <p:nvPr/>
        </p:nvPicPr>
        <p:blipFill>
          <a:blip r:embed="rId3"/>
          <a:stretch>
            <a:fillRect/>
          </a:stretch>
        </p:blipFill>
        <p:spPr>
          <a:xfrm>
            <a:off x="983362" y="2842227"/>
            <a:ext cx="9346692" cy="1823745"/>
          </a:xfrm>
          <a:prstGeom prst="rect">
            <a:avLst/>
          </a:prstGeom>
        </p:spPr>
      </p:pic>
      <p:sp>
        <p:nvSpPr>
          <p:cNvPr id="8" name="TextBox 7">
            <a:extLst>
              <a:ext uri="{FF2B5EF4-FFF2-40B4-BE49-F238E27FC236}">
                <a16:creationId xmlns:a16="http://schemas.microsoft.com/office/drawing/2014/main" id="{7DFCE1E2-6308-BAC3-CC8B-01B00302A73E}"/>
              </a:ext>
            </a:extLst>
          </p:cNvPr>
          <p:cNvSpPr txBox="1"/>
          <p:nvPr/>
        </p:nvSpPr>
        <p:spPr>
          <a:xfrm>
            <a:off x="838200" y="5131965"/>
            <a:ext cx="10290048" cy="1200329"/>
          </a:xfrm>
          <a:prstGeom prst="rect">
            <a:avLst/>
          </a:prstGeom>
          <a:noFill/>
        </p:spPr>
        <p:txBody>
          <a:bodyPr wrap="square" rtlCol="0">
            <a:spAutoFit/>
          </a:bodyPr>
          <a:lstStyle/>
          <a:p>
            <a:r>
              <a:rPr lang="en-US" sz="1800" b="0" i="0" dirty="0">
                <a:solidFill>
                  <a:srgbClr val="000000"/>
                </a:solidFill>
                <a:effectLst/>
                <a:latin typeface="CMR10"/>
              </a:rPr>
              <a:t>RSS is a low-cost measurement and it depends upon the wireless channel. It may yield large errors because of the requirement of an accurate propagation model. We can also use the least-square method to estimate distance.</a:t>
            </a:r>
            <a:r>
              <a:rPr lang="en-US" dirty="0"/>
              <a:t> </a:t>
            </a:r>
            <a:br>
              <a:rPr lang="en-US" dirty="0"/>
            </a:br>
            <a:endParaRPr lang="en-IN" dirty="0"/>
          </a:p>
        </p:txBody>
      </p:sp>
    </p:spTree>
    <p:extLst>
      <p:ext uri="{BB962C8B-B14F-4D97-AF65-F5344CB8AC3E}">
        <p14:creationId xmlns:p14="http://schemas.microsoft.com/office/powerpoint/2010/main" val="1896738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200CE8-6CDE-06E0-9F86-8ECA51F481FA}"/>
              </a:ext>
            </a:extLst>
          </p:cNvPr>
          <p:cNvSpPr>
            <a:spLocks noGrp="1"/>
          </p:cNvSpPr>
          <p:nvPr>
            <p:ph idx="1"/>
          </p:nvPr>
        </p:nvSpPr>
        <p:spPr>
          <a:xfrm>
            <a:off x="838200" y="310896"/>
            <a:ext cx="10515600" cy="5866067"/>
          </a:xfrm>
        </p:spPr>
        <p:txBody>
          <a:bodyPr/>
          <a:lstStyle/>
          <a:p>
            <a:pPr algn="just"/>
            <a:r>
              <a:rPr lang="en-US" sz="1800" b="1" i="0" dirty="0">
                <a:solidFill>
                  <a:srgbClr val="000000"/>
                </a:solidFill>
                <a:effectLst/>
                <a:latin typeface="CMBX10"/>
              </a:rPr>
              <a:t>Example of RSS based localization</a:t>
            </a:r>
            <a:r>
              <a:rPr lang="en-US" sz="1800" b="0" i="0" dirty="0">
                <a:solidFill>
                  <a:srgbClr val="000000"/>
                </a:solidFill>
                <a:effectLst/>
                <a:latin typeface="CMR10"/>
              </a:rPr>
              <a:t>: The path loss exponent </a:t>
            </a:r>
            <a:r>
              <a:rPr lang="en-US" sz="1800" b="0" i="1" dirty="0">
                <a:solidFill>
                  <a:srgbClr val="000000"/>
                </a:solidFill>
                <a:effectLst/>
                <a:latin typeface="CMMI10"/>
              </a:rPr>
              <a:t>η </a:t>
            </a:r>
            <a:r>
              <a:rPr lang="en-US" sz="1800" b="0" i="0" dirty="0">
                <a:solidFill>
                  <a:srgbClr val="000000"/>
                </a:solidFill>
                <a:effectLst/>
                <a:latin typeface="CMR10"/>
              </a:rPr>
              <a:t>varies between 2 for free space to 6 for cluttered environment. This can be also estimated given the measurements. We consider </a:t>
            </a:r>
            <a:r>
              <a:rPr lang="en-US" sz="1800" b="0" i="1" dirty="0">
                <a:solidFill>
                  <a:srgbClr val="000000"/>
                </a:solidFill>
                <a:effectLst/>
                <a:latin typeface="CMMI10"/>
              </a:rPr>
              <a:t>η </a:t>
            </a:r>
            <a:r>
              <a:rPr lang="en-US" sz="1800" b="0" i="0" dirty="0">
                <a:solidFill>
                  <a:srgbClr val="000000"/>
                </a:solidFill>
                <a:effectLst/>
                <a:latin typeface="CMR10"/>
              </a:rPr>
              <a:t>= 4.5, </a:t>
            </a:r>
            <a:r>
              <a:rPr lang="en-US" sz="1800" b="0" i="1" dirty="0">
                <a:solidFill>
                  <a:srgbClr val="000000"/>
                </a:solidFill>
                <a:effectLst/>
                <a:latin typeface="CMMI10"/>
              </a:rPr>
              <a:t>d</a:t>
            </a:r>
            <a:r>
              <a:rPr lang="en-US" sz="1800" b="0" i="0" dirty="0">
                <a:solidFill>
                  <a:srgbClr val="000000"/>
                </a:solidFill>
                <a:effectLst/>
                <a:latin typeface="CMR7"/>
              </a:rPr>
              <a:t>0 </a:t>
            </a:r>
            <a:r>
              <a:rPr lang="en-US" sz="1800" b="0" i="0" dirty="0">
                <a:solidFill>
                  <a:srgbClr val="000000"/>
                </a:solidFill>
                <a:effectLst/>
                <a:latin typeface="CMR10"/>
              </a:rPr>
              <a:t>= 1 m. The received power is the function of transmitted power, distance, antenna parameter, and the state of the channel.</a:t>
            </a:r>
          </a:p>
          <a:p>
            <a:pPr algn="just"/>
            <a:r>
              <a:rPr lang="en-US" sz="1800" b="0" i="0" dirty="0">
                <a:solidFill>
                  <a:srgbClr val="000000"/>
                </a:solidFill>
                <a:effectLst/>
                <a:latin typeface="CMR10"/>
              </a:rPr>
              <a:t>Given the received signal power, we estimate the distance and vice-versa. The received signal power decreases with the distance between the anchor and the unknown node as shown in </a:t>
            </a:r>
            <a:r>
              <a:rPr lang="en-US" sz="1800" b="0" i="0" dirty="0">
                <a:solidFill>
                  <a:srgbClr val="0000FF"/>
                </a:solidFill>
                <a:effectLst/>
                <a:latin typeface="CMR10"/>
              </a:rPr>
              <a:t>Figure 4.6</a:t>
            </a:r>
            <a:r>
              <a:rPr lang="en-US" sz="1800" b="0" i="0" dirty="0">
                <a:solidFill>
                  <a:srgbClr val="000000"/>
                </a:solidFill>
                <a:effectLst/>
                <a:latin typeface="CMR10"/>
              </a:rPr>
              <a:t>. Received signal strength below some threshold like </a:t>
            </a:r>
            <a:r>
              <a:rPr lang="en-US" sz="1800" b="0" i="1" dirty="0">
                <a:solidFill>
                  <a:srgbClr val="000000"/>
                </a:solidFill>
                <a:effectLst/>
                <a:latin typeface="CMSY10"/>
              </a:rPr>
              <a:t>-</a:t>
            </a:r>
            <a:r>
              <a:rPr lang="en-US" sz="1800" b="0" i="0" dirty="0">
                <a:solidFill>
                  <a:srgbClr val="000000"/>
                </a:solidFill>
                <a:effectLst/>
                <a:latin typeface="CMR10"/>
              </a:rPr>
              <a:t>80 dBm or </a:t>
            </a:r>
            <a:r>
              <a:rPr lang="en-US" sz="1800" b="0" i="1" dirty="0">
                <a:solidFill>
                  <a:srgbClr val="000000"/>
                </a:solidFill>
                <a:effectLst/>
                <a:latin typeface="CMSY10"/>
              </a:rPr>
              <a:t>-</a:t>
            </a:r>
            <a:r>
              <a:rPr lang="en-US" sz="1800" b="0" i="0" dirty="0">
                <a:solidFill>
                  <a:srgbClr val="000000"/>
                </a:solidFill>
                <a:effectLst/>
                <a:latin typeface="CMR10"/>
              </a:rPr>
              <a:t>90 dBm is generally considered to be the noise floor. This varies depending upon the specifications of the hardware and environmental conditions.</a:t>
            </a:r>
            <a:r>
              <a:rPr lang="en-US" dirty="0"/>
              <a:t> </a:t>
            </a:r>
            <a:br>
              <a:rPr lang="en-US" dirty="0"/>
            </a:br>
            <a:endParaRPr lang="en-IN" dirty="0"/>
          </a:p>
        </p:txBody>
      </p:sp>
      <p:pic>
        <p:nvPicPr>
          <p:cNvPr id="5" name="Picture 4">
            <a:extLst>
              <a:ext uri="{FF2B5EF4-FFF2-40B4-BE49-F238E27FC236}">
                <a16:creationId xmlns:a16="http://schemas.microsoft.com/office/drawing/2014/main" id="{5E7791CE-E201-BBEA-43CE-0BDF0D7001CB}"/>
              </a:ext>
            </a:extLst>
          </p:cNvPr>
          <p:cNvPicPr>
            <a:picLocks noChangeAspect="1"/>
          </p:cNvPicPr>
          <p:nvPr/>
        </p:nvPicPr>
        <p:blipFill>
          <a:blip r:embed="rId2"/>
          <a:stretch>
            <a:fillRect/>
          </a:stretch>
        </p:blipFill>
        <p:spPr>
          <a:xfrm>
            <a:off x="3040571" y="2791152"/>
            <a:ext cx="5426774" cy="3755952"/>
          </a:xfrm>
          <a:prstGeom prst="rect">
            <a:avLst/>
          </a:prstGeom>
        </p:spPr>
      </p:pic>
    </p:spTree>
    <p:extLst>
      <p:ext uri="{BB962C8B-B14F-4D97-AF65-F5344CB8AC3E}">
        <p14:creationId xmlns:p14="http://schemas.microsoft.com/office/powerpoint/2010/main" val="22717738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24D79-C7CB-A062-4733-C181DD2737B7}"/>
              </a:ext>
            </a:extLst>
          </p:cNvPr>
          <p:cNvSpPr>
            <a:spLocks noGrp="1"/>
          </p:cNvSpPr>
          <p:nvPr>
            <p:ph type="title"/>
          </p:nvPr>
        </p:nvSpPr>
        <p:spPr>
          <a:xfrm>
            <a:off x="838200" y="209677"/>
            <a:ext cx="10515600" cy="585851"/>
          </a:xfrm>
        </p:spPr>
        <p:txBody>
          <a:bodyPr>
            <a:normAutofit fontScale="90000"/>
          </a:bodyPr>
          <a:lstStyle/>
          <a:p>
            <a:r>
              <a:rPr lang="en-US" b="1" dirty="0">
                <a:solidFill>
                  <a:srgbClr val="0070C0"/>
                </a:solidFill>
              </a:rPr>
              <a:t>Multi Dimensional Scaling Based Localization</a:t>
            </a:r>
            <a:endParaRPr lang="en-IN" b="1" dirty="0">
              <a:solidFill>
                <a:srgbClr val="0070C0"/>
              </a:solidFill>
            </a:endParaRPr>
          </a:p>
        </p:txBody>
      </p:sp>
      <p:sp>
        <p:nvSpPr>
          <p:cNvPr id="3" name="Content Placeholder 2">
            <a:extLst>
              <a:ext uri="{FF2B5EF4-FFF2-40B4-BE49-F238E27FC236}">
                <a16:creationId xmlns:a16="http://schemas.microsoft.com/office/drawing/2014/main" id="{39CF5668-5DB3-015C-1105-AFF82C37A4CE}"/>
              </a:ext>
            </a:extLst>
          </p:cNvPr>
          <p:cNvSpPr>
            <a:spLocks noGrp="1"/>
          </p:cNvSpPr>
          <p:nvPr>
            <p:ph idx="1"/>
          </p:nvPr>
        </p:nvSpPr>
        <p:spPr>
          <a:xfrm>
            <a:off x="838200" y="969264"/>
            <a:ext cx="10515600" cy="5207699"/>
          </a:xfrm>
        </p:spPr>
        <p:txBody>
          <a:bodyPr/>
          <a:lstStyle/>
          <a:p>
            <a:r>
              <a:rPr lang="en-US" sz="1800" b="0" i="0" dirty="0">
                <a:solidFill>
                  <a:srgbClr val="000000"/>
                </a:solidFill>
                <a:effectLst/>
                <a:latin typeface="CMR10"/>
              </a:rPr>
              <a:t>The algorithm based on the MDS computes the location of the unknown node, given the set of distances between each pair of nodes. The squared</a:t>
            </a:r>
            <a:r>
              <a:rPr lang="en-US" dirty="0"/>
              <a:t> </a:t>
            </a:r>
            <a:r>
              <a:rPr lang="en-US" sz="1800" b="0" i="0" dirty="0">
                <a:solidFill>
                  <a:srgbClr val="000000"/>
                </a:solidFill>
                <a:effectLst/>
                <a:latin typeface="CMR10"/>
              </a:rPr>
              <a:t>distance matrix is given by</a:t>
            </a:r>
            <a:r>
              <a:rPr lang="en-US" dirty="0"/>
              <a:t> </a:t>
            </a:r>
            <a:br>
              <a:rPr lang="en-US" dirty="0"/>
            </a:br>
            <a:br>
              <a:rPr lang="en-US" dirty="0"/>
            </a:br>
            <a:endParaRPr lang="en-IN" dirty="0"/>
          </a:p>
        </p:txBody>
      </p:sp>
      <p:pic>
        <p:nvPicPr>
          <p:cNvPr id="5" name="Picture 4">
            <a:extLst>
              <a:ext uri="{FF2B5EF4-FFF2-40B4-BE49-F238E27FC236}">
                <a16:creationId xmlns:a16="http://schemas.microsoft.com/office/drawing/2014/main" id="{BB1850F4-2E57-924B-E5D9-E938F468FDFC}"/>
              </a:ext>
            </a:extLst>
          </p:cNvPr>
          <p:cNvPicPr>
            <a:picLocks noChangeAspect="1"/>
          </p:cNvPicPr>
          <p:nvPr/>
        </p:nvPicPr>
        <p:blipFill>
          <a:blip r:embed="rId2"/>
          <a:stretch>
            <a:fillRect/>
          </a:stretch>
        </p:blipFill>
        <p:spPr>
          <a:xfrm>
            <a:off x="1168527" y="1893592"/>
            <a:ext cx="7563993" cy="4457107"/>
          </a:xfrm>
          <a:prstGeom prst="rect">
            <a:avLst/>
          </a:prstGeom>
        </p:spPr>
      </p:pic>
    </p:spTree>
    <p:extLst>
      <p:ext uri="{BB962C8B-B14F-4D97-AF65-F5344CB8AC3E}">
        <p14:creationId xmlns:p14="http://schemas.microsoft.com/office/powerpoint/2010/main" val="4284775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69B801-521C-B203-4F55-C13B602308D5}"/>
              </a:ext>
            </a:extLst>
          </p:cNvPr>
          <p:cNvSpPr>
            <a:spLocks noGrp="1"/>
          </p:cNvSpPr>
          <p:nvPr>
            <p:ph idx="1"/>
          </p:nvPr>
        </p:nvSpPr>
        <p:spPr>
          <a:xfrm>
            <a:off x="838200" y="338328"/>
            <a:ext cx="10515600" cy="5838635"/>
          </a:xfrm>
        </p:spPr>
        <p:txBody>
          <a:bodyPr/>
          <a:lstStyle/>
          <a:p>
            <a:r>
              <a:rPr lang="en-US" sz="2400" b="0" i="0" dirty="0">
                <a:solidFill>
                  <a:srgbClr val="000000"/>
                </a:solidFill>
                <a:effectLst/>
                <a:latin typeface="CMR10"/>
              </a:rPr>
              <a:t>where </a:t>
            </a:r>
            <a:r>
              <a:rPr lang="en-US" sz="2400" b="0" i="1" dirty="0">
                <a:solidFill>
                  <a:srgbClr val="000000"/>
                </a:solidFill>
                <a:effectLst/>
                <a:latin typeface="CMMI10"/>
              </a:rPr>
              <a:t>A </a:t>
            </a:r>
            <a:r>
              <a:rPr lang="en-US" sz="2400" b="0" i="0" dirty="0">
                <a:solidFill>
                  <a:srgbClr val="000000"/>
                </a:solidFill>
                <a:effectLst/>
                <a:latin typeface="CMR10"/>
              </a:rPr>
              <a:t>is the diagonal matrix having each element as eigenvalue and </a:t>
            </a:r>
            <a:r>
              <a:rPr lang="en-US" sz="2400" b="0" i="1" dirty="0">
                <a:solidFill>
                  <a:srgbClr val="000000"/>
                </a:solidFill>
                <a:effectLst/>
                <a:latin typeface="CMMI10"/>
              </a:rPr>
              <a:t>Q </a:t>
            </a:r>
            <a:r>
              <a:rPr lang="en-US" sz="2400" b="0" i="0" dirty="0">
                <a:solidFill>
                  <a:srgbClr val="000000"/>
                </a:solidFill>
                <a:effectLst/>
                <a:latin typeface="CMR10"/>
              </a:rPr>
              <a:t>a matrix corresponding to the eigenvector. Choosing the first two eigenvalues and the corresponding eigenvectors for two-dimensiona</a:t>
            </a:r>
            <a:r>
              <a:rPr lang="en-US" sz="2400" dirty="0">
                <a:solidFill>
                  <a:srgbClr val="000000"/>
                </a:solidFill>
                <a:latin typeface="CMR10"/>
              </a:rPr>
              <a:t>l </a:t>
            </a:r>
            <a:r>
              <a:rPr lang="en-US" sz="2400" b="0" i="0" dirty="0">
                <a:solidFill>
                  <a:srgbClr val="000000"/>
                </a:solidFill>
                <a:effectLst/>
                <a:latin typeface="CMR10"/>
              </a:rPr>
              <a:t>coordinates system</a:t>
            </a:r>
            <a:r>
              <a:rPr lang="en-US" sz="2400" dirty="0"/>
              <a:t> </a:t>
            </a:r>
            <a:br>
              <a:rPr lang="en-US" dirty="0"/>
            </a:br>
            <a:endParaRPr lang="en-IN" dirty="0"/>
          </a:p>
        </p:txBody>
      </p:sp>
      <p:pic>
        <p:nvPicPr>
          <p:cNvPr id="5" name="Picture 4">
            <a:extLst>
              <a:ext uri="{FF2B5EF4-FFF2-40B4-BE49-F238E27FC236}">
                <a16:creationId xmlns:a16="http://schemas.microsoft.com/office/drawing/2014/main" id="{F5DD943B-91C0-D72C-62A0-A28CC11BDCC3}"/>
              </a:ext>
            </a:extLst>
          </p:cNvPr>
          <p:cNvPicPr>
            <a:picLocks noChangeAspect="1"/>
          </p:cNvPicPr>
          <p:nvPr/>
        </p:nvPicPr>
        <p:blipFill>
          <a:blip r:embed="rId2"/>
          <a:stretch>
            <a:fillRect/>
          </a:stretch>
        </p:blipFill>
        <p:spPr>
          <a:xfrm>
            <a:off x="904875" y="2176462"/>
            <a:ext cx="10382250" cy="2505075"/>
          </a:xfrm>
          <a:prstGeom prst="rect">
            <a:avLst/>
          </a:prstGeom>
        </p:spPr>
      </p:pic>
    </p:spTree>
    <p:extLst>
      <p:ext uri="{BB962C8B-B14F-4D97-AF65-F5344CB8AC3E}">
        <p14:creationId xmlns:p14="http://schemas.microsoft.com/office/powerpoint/2010/main" val="27577663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0EF1E-787B-0076-7634-8BF795FCA423}"/>
              </a:ext>
            </a:extLst>
          </p:cNvPr>
          <p:cNvSpPr>
            <a:spLocks noGrp="1"/>
          </p:cNvSpPr>
          <p:nvPr>
            <p:ph type="title"/>
          </p:nvPr>
        </p:nvSpPr>
        <p:spPr>
          <a:xfrm>
            <a:off x="838200" y="365125"/>
            <a:ext cx="10515600" cy="841883"/>
          </a:xfrm>
        </p:spPr>
        <p:txBody>
          <a:bodyPr/>
          <a:lstStyle/>
          <a:p>
            <a:r>
              <a:rPr lang="en-US" b="1" dirty="0">
                <a:solidFill>
                  <a:srgbClr val="0070C0"/>
                </a:solidFill>
              </a:rPr>
              <a:t>Distance-free Localization Methods</a:t>
            </a:r>
            <a:endParaRPr lang="en-IN" b="1" dirty="0">
              <a:solidFill>
                <a:srgbClr val="0070C0"/>
              </a:solidFill>
            </a:endParaRPr>
          </a:p>
        </p:txBody>
      </p:sp>
      <p:sp>
        <p:nvSpPr>
          <p:cNvPr id="3" name="Content Placeholder 2">
            <a:extLst>
              <a:ext uri="{FF2B5EF4-FFF2-40B4-BE49-F238E27FC236}">
                <a16:creationId xmlns:a16="http://schemas.microsoft.com/office/drawing/2014/main" id="{0CEBE4D7-507A-9C32-225F-BED4BF3609B8}"/>
              </a:ext>
            </a:extLst>
          </p:cNvPr>
          <p:cNvSpPr>
            <a:spLocks noGrp="1"/>
          </p:cNvSpPr>
          <p:nvPr>
            <p:ph idx="1"/>
          </p:nvPr>
        </p:nvSpPr>
        <p:spPr>
          <a:xfrm>
            <a:off x="838200" y="1362456"/>
            <a:ext cx="10515600" cy="4814507"/>
          </a:xfrm>
        </p:spPr>
        <p:txBody>
          <a:bodyPr/>
          <a:lstStyle/>
          <a:p>
            <a:r>
              <a:rPr lang="en-US" dirty="0"/>
              <a:t>The distance-free based localization has low complexity than the distance-based method. </a:t>
            </a:r>
          </a:p>
          <a:p>
            <a:r>
              <a:rPr lang="en-US" dirty="0"/>
              <a:t>Distance-free methods use connectivity information and yield coarser location estimates. </a:t>
            </a:r>
          </a:p>
          <a:p>
            <a:r>
              <a:rPr lang="en-US" dirty="0"/>
              <a:t>Distance-free localization methods are based on distance-hop or geometric configuration of sensor nodes. </a:t>
            </a:r>
          </a:p>
          <a:p>
            <a:r>
              <a:rPr lang="en-US" dirty="0"/>
              <a:t>These localization methods are good for coarse location in a large IoT network.</a:t>
            </a:r>
            <a:endParaRPr lang="en-IN" dirty="0"/>
          </a:p>
        </p:txBody>
      </p:sp>
    </p:spTree>
    <p:extLst>
      <p:ext uri="{BB962C8B-B14F-4D97-AF65-F5344CB8AC3E}">
        <p14:creationId xmlns:p14="http://schemas.microsoft.com/office/powerpoint/2010/main" val="8164013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F6CA0-D6CA-93A1-6807-F85BE856602B}"/>
              </a:ext>
            </a:extLst>
          </p:cNvPr>
          <p:cNvSpPr>
            <a:spLocks noGrp="1"/>
          </p:cNvSpPr>
          <p:nvPr>
            <p:ph type="title"/>
          </p:nvPr>
        </p:nvSpPr>
        <p:spPr>
          <a:xfrm>
            <a:off x="838200" y="365125"/>
            <a:ext cx="10515600" cy="530987"/>
          </a:xfrm>
        </p:spPr>
        <p:txBody>
          <a:bodyPr>
            <a:normAutofit fontScale="90000"/>
          </a:bodyPr>
          <a:lstStyle/>
          <a:p>
            <a:r>
              <a:rPr lang="en-US" b="1" dirty="0">
                <a:solidFill>
                  <a:srgbClr val="0070C0"/>
                </a:solidFill>
              </a:rPr>
              <a:t>Centroid-based Localization</a:t>
            </a:r>
            <a:endParaRPr lang="en-IN" b="1" dirty="0">
              <a:solidFill>
                <a:srgbClr val="0070C0"/>
              </a:solidFill>
            </a:endParaRPr>
          </a:p>
        </p:txBody>
      </p:sp>
      <p:sp>
        <p:nvSpPr>
          <p:cNvPr id="3" name="Content Placeholder 2">
            <a:extLst>
              <a:ext uri="{FF2B5EF4-FFF2-40B4-BE49-F238E27FC236}">
                <a16:creationId xmlns:a16="http://schemas.microsoft.com/office/drawing/2014/main" id="{F1C1A48D-0C82-A5FA-D1EF-241834827292}"/>
              </a:ext>
            </a:extLst>
          </p:cNvPr>
          <p:cNvSpPr>
            <a:spLocks noGrp="1"/>
          </p:cNvSpPr>
          <p:nvPr>
            <p:ph idx="1"/>
          </p:nvPr>
        </p:nvSpPr>
        <p:spPr>
          <a:xfrm>
            <a:off x="838200" y="1097280"/>
            <a:ext cx="10515600" cy="5079683"/>
          </a:xfrm>
        </p:spPr>
        <p:txBody>
          <a:bodyPr/>
          <a:lstStyle/>
          <a:p>
            <a:r>
              <a:rPr lang="en-US" dirty="0"/>
              <a:t>The centroid based localization is the most basic localization technique.</a:t>
            </a:r>
          </a:p>
          <a:p>
            <a:r>
              <a:rPr lang="en-US" dirty="0"/>
              <a:t>This is very simple and effective for coarse location. The centroid-based localization method for sufficiently large number of anchor nodes is given by</a:t>
            </a:r>
          </a:p>
          <a:p>
            <a:endParaRPr lang="en-IN" dirty="0"/>
          </a:p>
        </p:txBody>
      </p:sp>
      <p:pic>
        <p:nvPicPr>
          <p:cNvPr id="7" name="Picture 6">
            <a:extLst>
              <a:ext uri="{FF2B5EF4-FFF2-40B4-BE49-F238E27FC236}">
                <a16:creationId xmlns:a16="http://schemas.microsoft.com/office/drawing/2014/main" id="{EDB2B902-208F-9998-C8D9-0DC313658EDB}"/>
              </a:ext>
            </a:extLst>
          </p:cNvPr>
          <p:cNvPicPr>
            <a:picLocks noChangeAspect="1"/>
          </p:cNvPicPr>
          <p:nvPr/>
        </p:nvPicPr>
        <p:blipFill>
          <a:blip r:embed="rId2"/>
          <a:stretch>
            <a:fillRect/>
          </a:stretch>
        </p:blipFill>
        <p:spPr>
          <a:xfrm>
            <a:off x="895350" y="3429000"/>
            <a:ext cx="10458450" cy="3095625"/>
          </a:xfrm>
          <a:prstGeom prst="rect">
            <a:avLst/>
          </a:prstGeom>
        </p:spPr>
      </p:pic>
    </p:spTree>
    <p:extLst>
      <p:ext uri="{BB962C8B-B14F-4D97-AF65-F5344CB8AC3E}">
        <p14:creationId xmlns:p14="http://schemas.microsoft.com/office/powerpoint/2010/main" val="18407653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0D2D8-8A9A-55B3-4B9A-55B365F227C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10CE023-9FF2-2BDC-26DC-BD085EFA566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A5B94AC-CE7F-4DEB-837D-7FFC1C92008B}"/>
              </a:ext>
            </a:extLst>
          </p:cNvPr>
          <p:cNvPicPr>
            <a:picLocks noChangeAspect="1"/>
          </p:cNvPicPr>
          <p:nvPr/>
        </p:nvPicPr>
        <p:blipFill>
          <a:blip r:embed="rId2"/>
          <a:stretch>
            <a:fillRect/>
          </a:stretch>
        </p:blipFill>
        <p:spPr>
          <a:xfrm>
            <a:off x="838200" y="270700"/>
            <a:ext cx="10429875" cy="5438775"/>
          </a:xfrm>
          <a:prstGeom prst="rect">
            <a:avLst/>
          </a:prstGeom>
        </p:spPr>
      </p:pic>
    </p:spTree>
    <p:extLst>
      <p:ext uri="{BB962C8B-B14F-4D97-AF65-F5344CB8AC3E}">
        <p14:creationId xmlns:p14="http://schemas.microsoft.com/office/powerpoint/2010/main" val="2851293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08938-B005-4819-0D99-F301DE868B2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C2DF7E4-0051-6E3F-672C-FF7ADFC00A8A}"/>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F0A0C2C6-57A0-E7D8-B396-532D90D4FAB8}"/>
              </a:ext>
            </a:extLst>
          </p:cNvPr>
          <p:cNvPicPr>
            <a:picLocks noChangeAspect="1"/>
          </p:cNvPicPr>
          <p:nvPr/>
        </p:nvPicPr>
        <p:blipFill>
          <a:blip r:embed="rId2"/>
          <a:stretch>
            <a:fillRect/>
          </a:stretch>
        </p:blipFill>
        <p:spPr>
          <a:xfrm>
            <a:off x="790575" y="2176462"/>
            <a:ext cx="10610850" cy="2505075"/>
          </a:xfrm>
          <a:prstGeom prst="rect">
            <a:avLst/>
          </a:prstGeom>
        </p:spPr>
      </p:pic>
    </p:spTree>
    <p:extLst>
      <p:ext uri="{BB962C8B-B14F-4D97-AF65-F5344CB8AC3E}">
        <p14:creationId xmlns:p14="http://schemas.microsoft.com/office/powerpoint/2010/main" val="15874017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54213-3848-A9A8-4B4C-01757BF0F118}"/>
              </a:ext>
            </a:extLst>
          </p:cNvPr>
          <p:cNvSpPr>
            <a:spLocks noGrp="1"/>
          </p:cNvSpPr>
          <p:nvPr>
            <p:ph type="title"/>
          </p:nvPr>
        </p:nvSpPr>
        <p:spPr>
          <a:xfrm>
            <a:off x="755904" y="173101"/>
            <a:ext cx="10515600" cy="302387"/>
          </a:xfrm>
        </p:spPr>
        <p:txBody>
          <a:bodyPr>
            <a:normAutofit fontScale="90000"/>
          </a:bodyPr>
          <a:lstStyle/>
          <a:p>
            <a:r>
              <a:rPr lang="en-US" b="1" dirty="0">
                <a:solidFill>
                  <a:srgbClr val="0070C0"/>
                </a:solidFill>
              </a:rPr>
              <a:t>Distance vector hop based localization</a:t>
            </a:r>
            <a:endParaRPr lang="en-IN" b="1" dirty="0">
              <a:solidFill>
                <a:srgbClr val="0070C0"/>
              </a:solidFill>
            </a:endParaRPr>
          </a:p>
        </p:txBody>
      </p:sp>
      <p:pic>
        <p:nvPicPr>
          <p:cNvPr id="5" name="Content Placeholder 4">
            <a:extLst>
              <a:ext uri="{FF2B5EF4-FFF2-40B4-BE49-F238E27FC236}">
                <a16:creationId xmlns:a16="http://schemas.microsoft.com/office/drawing/2014/main" id="{04ED4B80-99EB-5243-5584-1F2A44EEE992}"/>
              </a:ext>
            </a:extLst>
          </p:cNvPr>
          <p:cNvPicPr>
            <a:picLocks noGrp="1" noChangeAspect="1"/>
          </p:cNvPicPr>
          <p:nvPr>
            <p:ph idx="1"/>
          </p:nvPr>
        </p:nvPicPr>
        <p:blipFill>
          <a:blip r:embed="rId2"/>
          <a:stretch>
            <a:fillRect/>
          </a:stretch>
        </p:blipFill>
        <p:spPr>
          <a:xfrm>
            <a:off x="1167384" y="585216"/>
            <a:ext cx="9531096" cy="3722815"/>
          </a:xfrm>
        </p:spPr>
      </p:pic>
      <p:pic>
        <p:nvPicPr>
          <p:cNvPr id="7" name="Picture 6">
            <a:extLst>
              <a:ext uri="{FF2B5EF4-FFF2-40B4-BE49-F238E27FC236}">
                <a16:creationId xmlns:a16="http://schemas.microsoft.com/office/drawing/2014/main" id="{AB39B0DE-A9DA-2B3C-1D02-FF603825B139}"/>
              </a:ext>
            </a:extLst>
          </p:cNvPr>
          <p:cNvPicPr>
            <a:picLocks noChangeAspect="1"/>
          </p:cNvPicPr>
          <p:nvPr/>
        </p:nvPicPr>
        <p:blipFill>
          <a:blip r:embed="rId3"/>
          <a:stretch>
            <a:fillRect/>
          </a:stretch>
        </p:blipFill>
        <p:spPr>
          <a:xfrm>
            <a:off x="4395026" y="4187952"/>
            <a:ext cx="4447398" cy="2243328"/>
          </a:xfrm>
          <a:prstGeom prst="rect">
            <a:avLst/>
          </a:prstGeom>
        </p:spPr>
      </p:pic>
    </p:spTree>
    <p:extLst>
      <p:ext uri="{BB962C8B-B14F-4D97-AF65-F5344CB8AC3E}">
        <p14:creationId xmlns:p14="http://schemas.microsoft.com/office/powerpoint/2010/main" val="1492851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9451-688C-FDCF-9207-E52CACFCA783}"/>
              </a:ext>
            </a:extLst>
          </p:cNvPr>
          <p:cNvSpPr>
            <a:spLocks noGrp="1"/>
          </p:cNvSpPr>
          <p:nvPr>
            <p:ph type="title"/>
          </p:nvPr>
        </p:nvSpPr>
        <p:spPr>
          <a:xfrm>
            <a:off x="838200" y="365125"/>
            <a:ext cx="10515600" cy="640715"/>
          </a:xfrm>
        </p:spPr>
        <p:txBody>
          <a:bodyPr>
            <a:normAutofit fontScale="90000"/>
          </a:bodyPr>
          <a:lstStyle/>
          <a:p>
            <a:r>
              <a:rPr lang="en-US" b="1" dirty="0">
                <a:solidFill>
                  <a:srgbClr val="0070C0"/>
                </a:solidFill>
              </a:rPr>
              <a:t>Taxonomy of Localization Algorithms</a:t>
            </a:r>
            <a:endParaRPr lang="en-IN" b="1" dirty="0">
              <a:solidFill>
                <a:srgbClr val="0070C0"/>
              </a:solidFill>
            </a:endParaRPr>
          </a:p>
        </p:txBody>
      </p:sp>
      <p:pic>
        <p:nvPicPr>
          <p:cNvPr id="8" name="Content Placeholder 7">
            <a:extLst>
              <a:ext uri="{FF2B5EF4-FFF2-40B4-BE49-F238E27FC236}">
                <a16:creationId xmlns:a16="http://schemas.microsoft.com/office/drawing/2014/main" id="{66941252-FF46-3C28-6912-E4C33B3F1A34}"/>
              </a:ext>
            </a:extLst>
          </p:cNvPr>
          <p:cNvPicPr>
            <a:picLocks noGrp="1" noChangeAspect="1"/>
          </p:cNvPicPr>
          <p:nvPr>
            <p:ph idx="1"/>
          </p:nvPr>
        </p:nvPicPr>
        <p:blipFill>
          <a:blip r:embed="rId2"/>
          <a:stretch>
            <a:fillRect/>
          </a:stretch>
        </p:blipFill>
        <p:spPr>
          <a:xfrm>
            <a:off x="2922791" y="1825625"/>
            <a:ext cx="6346417" cy="4351338"/>
          </a:xfrm>
        </p:spPr>
      </p:pic>
    </p:spTree>
    <p:extLst>
      <p:ext uri="{BB962C8B-B14F-4D97-AF65-F5344CB8AC3E}">
        <p14:creationId xmlns:p14="http://schemas.microsoft.com/office/powerpoint/2010/main" val="2102093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3C19E1-4F32-49F0-51D0-3CC7713DDE55}"/>
              </a:ext>
            </a:extLst>
          </p:cNvPr>
          <p:cNvSpPr>
            <a:spLocks noGrp="1"/>
          </p:cNvSpPr>
          <p:nvPr>
            <p:ph idx="1"/>
          </p:nvPr>
        </p:nvSpPr>
        <p:spPr>
          <a:xfrm>
            <a:off x="838200" y="210312"/>
            <a:ext cx="10515600" cy="5966651"/>
          </a:xfrm>
        </p:spPr>
        <p:txBody>
          <a:bodyPr/>
          <a:lstStyle/>
          <a:p>
            <a:r>
              <a:rPr lang="en-US" b="1" i="0" dirty="0">
                <a:solidFill>
                  <a:srgbClr val="000000"/>
                </a:solidFill>
                <a:effectLst/>
                <a:latin typeface="CMBX10"/>
              </a:rPr>
              <a:t>Example of DV Hop Based Localization</a:t>
            </a:r>
            <a:r>
              <a:rPr lang="en-US" b="0" i="0" dirty="0">
                <a:solidFill>
                  <a:srgbClr val="000000"/>
                </a:solidFill>
                <a:effectLst/>
                <a:latin typeface="CMR10"/>
              </a:rPr>
              <a:t>: Let </a:t>
            </a:r>
            <a:r>
              <a:rPr lang="en-US" b="0" i="1" dirty="0" err="1">
                <a:solidFill>
                  <a:srgbClr val="000000"/>
                </a:solidFill>
                <a:effectLst/>
                <a:latin typeface="CMMI10"/>
              </a:rPr>
              <a:t>d</a:t>
            </a:r>
            <a:r>
              <a:rPr lang="en-US" b="0" i="1" baseline="-25000" dirty="0" err="1">
                <a:solidFill>
                  <a:srgbClr val="000000"/>
                </a:solidFill>
                <a:effectLst/>
                <a:latin typeface="CMMI7"/>
              </a:rPr>
              <a:t>ij</a:t>
            </a:r>
            <a:r>
              <a:rPr lang="en-US" b="0" i="1" baseline="-25000" dirty="0">
                <a:solidFill>
                  <a:srgbClr val="000000"/>
                </a:solidFill>
                <a:effectLst/>
                <a:latin typeface="CMMI7"/>
              </a:rPr>
              <a:t> </a:t>
            </a:r>
            <a:r>
              <a:rPr lang="en-US" b="0" i="0" dirty="0">
                <a:solidFill>
                  <a:srgbClr val="000000"/>
                </a:solidFill>
                <a:effectLst/>
                <a:latin typeface="CMR10"/>
              </a:rPr>
              <a:t>= 0.5 and </a:t>
            </a:r>
            <a:r>
              <a:rPr lang="en-US" b="0" i="1" dirty="0" err="1">
                <a:solidFill>
                  <a:srgbClr val="000000"/>
                </a:solidFill>
                <a:effectLst/>
                <a:latin typeface="CMMI10"/>
              </a:rPr>
              <a:t>d</a:t>
            </a:r>
            <a:r>
              <a:rPr lang="en-US" b="0" i="1" baseline="-25000" dirty="0" err="1">
                <a:solidFill>
                  <a:srgbClr val="000000"/>
                </a:solidFill>
                <a:effectLst/>
                <a:latin typeface="CMMI7"/>
              </a:rPr>
              <a:t>jk</a:t>
            </a:r>
            <a:r>
              <a:rPr lang="en-US" b="0" i="1" dirty="0">
                <a:solidFill>
                  <a:srgbClr val="000000"/>
                </a:solidFill>
                <a:effectLst/>
                <a:latin typeface="CMMI7"/>
              </a:rPr>
              <a:t> </a:t>
            </a:r>
            <a:r>
              <a:rPr lang="en-US" b="0" i="0" dirty="0">
                <a:solidFill>
                  <a:srgbClr val="000000"/>
                </a:solidFill>
                <a:effectLst/>
                <a:latin typeface="CMR10"/>
              </a:rPr>
              <a:t>= 0.3. The average hop distance using Equation 4.35 is given by</a:t>
            </a:r>
            <a:r>
              <a:rPr lang="en-US" dirty="0"/>
              <a:t> </a:t>
            </a:r>
            <a:br>
              <a:rPr lang="en-US" dirty="0"/>
            </a:br>
            <a:endParaRPr lang="en-IN" dirty="0"/>
          </a:p>
        </p:txBody>
      </p:sp>
      <p:pic>
        <p:nvPicPr>
          <p:cNvPr id="5" name="Picture 4">
            <a:extLst>
              <a:ext uri="{FF2B5EF4-FFF2-40B4-BE49-F238E27FC236}">
                <a16:creationId xmlns:a16="http://schemas.microsoft.com/office/drawing/2014/main" id="{BEE89122-B671-97A0-2F72-0E2F75EB8C44}"/>
              </a:ext>
            </a:extLst>
          </p:cNvPr>
          <p:cNvPicPr>
            <a:picLocks noChangeAspect="1"/>
          </p:cNvPicPr>
          <p:nvPr/>
        </p:nvPicPr>
        <p:blipFill>
          <a:blip r:embed="rId2"/>
          <a:stretch>
            <a:fillRect/>
          </a:stretch>
        </p:blipFill>
        <p:spPr>
          <a:xfrm>
            <a:off x="3046666" y="1416082"/>
            <a:ext cx="6391275" cy="981075"/>
          </a:xfrm>
          <a:prstGeom prst="rect">
            <a:avLst/>
          </a:prstGeom>
        </p:spPr>
      </p:pic>
      <p:pic>
        <p:nvPicPr>
          <p:cNvPr id="7" name="Picture 6">
            <a:extLst>
              <a:ext uri="{FF2B5EF4-FFF2-40B4-BE49-F238E27FC236}">
                <a16:creationId xmlns:a16="http://schemas.microsoft.com/office/drawing/2014/main" id="{1D3CA4A8-A2ED-42D7-9CD1-2421C0961135}"/>
              </a:ext>
            </a:extLst>
          </p:cNvPr>
          <p:cNvPicPr>
            <a:picLocks noChangeAspect="1"/>
          </p:cNvPicPr>
          <p:nvPr/>
        </p:nvPicPr>
        <p:blipFill>
          <a:blip r:embed="rId3"/>
          <a:stretch>
            <a:fillRect/>
          </a:stretch>
        </p:blipFill>
        <p:spPr>
          <a:xfrm>
            <a:off x="847725" y="3602927"/>
            <a:ext cx="10506075" cy="2581275"/>
          </a:xfrm>
          <a:prstGeom prst="rect">
            <a:avLst/>
          </a:prstGeom>
        </p:spPr>
      </p:pic>
    </p:spTree>
    <p:extLst>
      <p:ext uri="{BB962C8B-B14F-4D97-AF65-F5344CB8AC3E}">
        <p14:creationId xmlns:p14="http://schemas.microsoft.com/office/powerpoint/2010/main" val="15610106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DB572-0D73-2C93-C821-55C5BE1AA2F7}"/>
              </a:ext>
            </a:extLst>
          </p:cNvPr>
          <p:cNvSpPr>
            <a:spLocks noGrp="1"/>
          </p:cNvSpPr>
          <p:nvPr>
            <p:ph type="title"/>
          </p:nvPr>
        </p:nvSpPr>
        <p:spPr>
          <a:xfrm>
            <a:off x="838200" y="58610"/>
            <a:ext cx="10515600" cy="622427"/>
          </a:xfrm>
        </p:spPr>
        <p:txBody>
          <a:bodyPr>
            <a:normAutofit fontScale="90000"/>
          </a:bodyPr>
          <a:lstStyle/>
          <a:p>
            <a:r>
              <a:rPr lang="en-US" b="1" dirty="0">
                <a:solidFill>
                  <a:srgbClr val="0070C0"/>
                </a:solidFill>
              </a:rPr>
              <a:t>Closest Point Based Localization</a:t>
            </a:r>
            <a:endParaRPr lang="en-IN" b="1" dirty="0">
              <a:solidFill>
                <a:srgbClr val="0070C0"/>
              </a:solidFill>
            </a:endParaRPr>
          </a:p>
        </p:txBody>
      </p:sp>
      <p:sp>
        <p:nvSpPr>
          <p:cNvPr id="3" name="Content Placeholder 2">
            <a:extLst>
              <a:ext uri="{FF2B5EF4-FFF2-40B4-BE49-F238E27FC236}">
                <a16:creationId xmlns:a16="http://schemas.microsoft.com/office/drawing/2014/main" id="{518422C6-3604-088E-9FF2-F8B7C5A7F766}"/>
              </a:ext>
            </a:extLst>
          </p:cNvPr>
          <p:cNvSpPr>
            <a:spLocks noGrp="1"/>
          </p:cNvSpPr>
          <p:nvPr>
            <p:ph idx="1"/>
          </p:nvPr>
        </p:nvSpPr>
        <p:spPr>
          <a:xfrm>
            <a:off x="838200" y="491616"/>
            <a:ext cx="10515600" cy="5262563"/>
          </a:xfrm>
        </p:spPr>
        <p:txBody>
          <a:bodyPr/>
          <a:lstStyle/>
          <a:p>
            <a:r>
              <a:rPr lang="en-US" sz="1600" b="0" i="0" dirty="0">
                <a:solidFill>
                  <a:srgbClr val="000000"/>
                </a:solidFill>
                <a:effectLst/>
                <a:latin typeface="CMR10"/>
              </a:rPr>
              <a:t>The closest point localization method is employed for obtaining the cardinal location information. The coarse location of the unknown sensor node may be decided based on the following conditions:</a:t>
            </a:r>
          </a:p>
          <a:p>
            <a:r>
              <a:rPr lang="en-US" sz="1600" b="0" i="0" dirty="0">
                <a:solidFill>
                  <a:srgbClr val="000000"/>
                </a:solidFill>
                <a:effectLst/>
                <a:latin typeface="CMR10"/>
              </a:rPr>
              <a:t>Which anchor is the closest to node receiving maximum power?</a:t>
            </a:r>
          </a:p>
          <a:p>
            <a:r>
              <a:rPr lang="en-US" sz="1600" b="0" i="0" dirty="0">
                <a:solidFill>
                  <a:srgbClr val="000000"/>
                </a:solidFill>
                <a:effectLst/>
                <a:latin typeface="CMR10"/>
              </a:rPr>
              <a:t>Whether the node is in the communication range of </a:t>
            </a:r>
            <a:r>
              <a:rPr lang="en-US" sz="1600" b="0" i="0" dirty="0" err="1">
                <a:solidFill>
                  <a:srgbClr val="000000"/>
                </a:solidFill>
                <a:effectLst/>
                <a:latin typeface="CMR10"/>
              </a:rPr>
              <a:t>i</a:t>
            </a:r>
            <a:r>
              <a:rPr lang="en-US" sz="1600" b="0" i="0" baseline="30000" dirty="0" err="1">
                <a:solidFill>
                  <a:srgbClr val="000000"/>
                </a:solidFill>
                <a:effectLst/>
                <a:latin typeface="CMR10"/>
              </a:rPr>
              <a:t>th</a:t>
            </a:r>
            <a:r>
              <a:rPr lang="en-US" sz="1600" b="0" i="0" dirty="0">
                <a:solidFill>
                  <a:srgbClr val="000000"/>
                </a:solidFill>
                <a:effectLst/>
                <a:latin typeface="CMR10"/>
              </a:rPr>
              <a:t> anchor?</a:t>
            </a:r>
            <a:r>
              <a:rPr lang="en-US" sz="1600" dirty="0"/>
              <a:t> </a:t>
            </a:r>
          </a:p>
          <a:p>
            <a:r>
              <a:rPr lang="en-US" sz="1600" b="0" i="0" dirty="0">
                <a:solidFill>
                  <a:srgbClr val="000000"/>
                </a:solidFill>
                <a:effectLst/>
                <a:latin typeface="CMR10"/>
              </a:rPr>
              <a:t>Direction at which nth node receives maximum energy?</a:t>
            </a:r>
          </a:p>
          <a:p>
            <a:r>
              <a:rPr lang="en-US" sz="1600" b="0" i="1" dirty="0">
                <a:solidFill>
                  <a:srgbClr val="000000"/>
                </a:solidFill>
                <a:effectLst/>
                <a:latin typeface="CMSY10"/>
              </a:rPr>
              <a:t>Ne</a:t>
            </a:r>
            <a:r>
              <a:rPr lang="en-US" sz="1600" b="0" i="0" dirty="0">
                <a:solidFill>
                  <a:srgbClr val="000000"/>
                </a:solidFill>
                <a:effectLst/>
                <a:latin typeface="CMR10"/>
              </a:rPr>
              <a:t>ar-far information between pair of nodes.</a:t>
            </a:r>
            <a:r>
              <a:rPr lang="en-US" sz="1600" dirty="0"/>
              <a:t> </a:t>
            </a:r>
          </a:p>
          <a:p>
            <a:br>
              <a:rPr lang="en-US" dirty="0"/>
            </a:br>
            <a:br>
              <a:rPr lang="en-US" dirty="0"/>
            </a:br>
            <a:endParaRPr lang="en-IN" dirty="0"/>
          </a:p>
        </p:txBody>
      </p:sp>
      <p:pic>
        <p:nvPicPr>
          <p:cNvPr id="5" name="Picture 4">
            <a:extLst>
              <a:ext uri="{FF2B5EF4-FFF2-40B4-BE49-F238E27FC236}">
                <a16:creationId xmlns:a16="http://schemas.microsoft.com/office/drawing/2014/main" id="{AF14934B-62A1-E62D-C687-0F55F91353F3}"/>
              </a:ext>
            </a:extLst>
          </p:cNvPr>
          <p:cNvPicPr>
            <a:picLocks noChangeAspect="1"/>
          </p:cNvPicPr>
          <p:nvPr/>
        </p:nvPicPr>
        <p:blipFill>
          <a:blip r:embed="rId2"/>
          <a:stretch>
            <a:fillRect/>
          </a:stretch>
        </p:blipFill>
        <p:spPr>
          <a:xfrm>
            <a:off x="939165" y="2382394"/>
            <a:ext cx="7189851" cy="4416996"/>
          </a:xfrm>
          <a:prstGeom prst="rect">
            <a:avLst/>
          </a:prstGeom>
        </p:spPr>
      </p:pic>
    </p:spTree>
    <p:extLst>
      <p:ext uri="{BB962C8B-B14F-4D97-AF65-F5344CB8AC3E}">
        <p14:creationId xmlns:p14="http://schemas.microsoft.com/office/powerpoint/2010/main" val="28206796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57C54-7198-0C7F-70ED-B242307B598E}"/>
              </a:ext>
            </a:extLst>
          </p:cNvPr>
          <p:cNvSpPr>
            <a:spLocks noGrp="1"/>
          </p:cNvSpPr>
          <p:nvPr>
            <p:ph type="title"/>
          </p:nvPr>
        </p:nvSpPr>
        <p:spPr>
          <a:xfrm>
            <a:off x="838200" y="365125"/>
            <a:ext cx="10515600" cy="385373"/>
          </a:xfrm>
        </p:spPr>
        <p:txBody>
          <a:bodyPr>
            <a:normAutofit fontScale="90000"/>
          </a:bodyPr>
          <a:lstStyle/>
          <a:p>
            <a:r>
              <a:rPr lang="en-US" b="1" dirty="0">
                <a:solidFill>
                  <a:srgbClr val="0070C0"/>
                </a:solidFill>
              </a:rPr>
              <a:t>Approximate Point in Triangle Test</a:t>
            </a:r>
            <a:endParaRPr lang="en-IN" b="1" dirty="0">
              <a:solidFill>
                <a:srgbClr val="0070C0"/>
              </a:solidFill>
            </a:endParaRPr>
          </a:p>
        </p:txBody>
      </p:sp>
      <p:sp>
        <p:nvSpPr>
          <p:cNvPr id="3" name="Content Placeholder 2">
            <a:extLst>
              <a:ext uri="{FF2B5EF4-FFF2-40B4-BE49-F238E27FC236}">
                <a16:creationId xmlns:a16="http://schemas.microsoft.com/office/drawing/2014/main" id="{A7ECCCD6-04B5-E18A-2124-A78A052F9070}"/>
              </a:ext>
            </a:extLst>
          </p:cNvPr>
          <p:cNvSpPr>
            <a:spLocks noGrp="1"/>
          </p:cNvSpPr>
          <p:nvPr>
            <p:ph idx="1"/>
          </p:nvPr>
        </p:nvSpPr>
        <p:spPr>
          <a:xfrm>
            <a:off x="838200" y="750498"/>
            <a:ext cx="10515600" cy="5426465"/>
          </a:xfrm>
        </p:spPr>
        <p:txBody>
          <a:bodyPr>
            <a:normAutofit/>
          </a:bodyPr>
          <a:lstStyle/>
          <a:p>
            <a:pPr algn="just"/>
            <a:r>
              <a:rPr lang="en-US" sz="2000" dirty="0"/>
              <a:t>We know that a few nodes that are equipped with high-powered transmitters are called anchors. The unknown node can obtain its location based on the information from the anchors. </a:t>
            </a:r>
          </a:p>
          <a:p>
            <a:pPr algn="just"/>
            <a:r>
              <a:rPr lang="en-US" sz="2000" dirty="0"/>
              <a:t>If there exists a direction of movement such that N is closer or further away to A1, A2, and A3 simultaneously, then N is outside of ∆ A1A2A3 as shown in Figure 4.8.</a:t>
            </a:r>
          </a:p>
          <a:p>
            <a:pPr algn="just"/>
            <a:r>
              <a:rPr lang="en-US" sz="2000" dirty="0"/>
              <a:t> Otherwise, N is inside ∆ A1A2A3.</a:t>
            </a:r>
            <a:endParaRPr lang="en-IN" sz="2000" dirty="0"/>
          </a:p>
        </p:txBody>
      </p:sp>
      <p:pic>
        <p:nvPicPr>
          <p:cNvPr id="5" name="Picture 4">
            <a:extLst>
              <a:ext uri="{FF2B5EF4-FFF2-40B4-BE49-F238E27FC236}">
                <a16:creationId xmlns:a16="http://schemas.microsoft.com/office/drawing/2014/main" id="{A82CDE3E-AA4E-5B6D-81A4-25B5529B7626}"/>
              </a:ext>
            </a:extLst>
          </p:cNvPr>
          <p:cNvPicPr>
            <a:picLocks noChangeAspect="1"/>
          </p:cNvPicPr>
          <p:nvPr/>
        </p:nvPicPr>
        <p:blipFill>
          <a:blip r:embed="rId2"/>
          <a:stretch>
            <a:fillRect/>
          </a:stretch>
        </p:blipFill>
        <p:spPr>
          <a:xfrm>
            <a:off x="1168879" y="2676024"/>
            <a:ext cx="8432321" cy="3598794"/>
          </a:xfrm>
          <a:prstGeom prst="rect">
            <a:avLst/>
          </a:prstGeom>
        </p:spPr>
      </p:pic>
    </p:spTree>
    <p:extLst>
      <p:ext uri="{BB962C8B-B14F-4D97-AF65-F5344CB8AC3E}">
        <p14:creationId xmlns:p14="http://schemas.microsoft.com/office/powerpoint/2010/main" val="25018679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7AC04-3D98-4350-4D8D-6A8540C1649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54D288B-409F-BBE5-1D91-954F77C50F2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58AC26E-9159-46AB-8973-0465CFB5D1FC}"/>
              </a:ext>
            </a:extLst>
          </p:cNvPr>
          <p:cNvPicPr>
            <a:picLocks noChangeAspect="1"/>
          </p:cNvPicPr>
          <p:nvPr/>
        </p:nvPicPr>
        <p:blipFill>
          <a:blip r:embed="rId2"/>
          <a:stretch>
            <a:fillRect/>
          </a:stretch>
        </p:blipFill>
        <p:spPr>
          <a:xfrm>
            <a:off x="847725" y="1071562"/>
            <a:ext cx="10496550" cy="4714875"/>
          </a:xfrm>
          <a:prstGeom prst="rect">
            <a:avLst/>
          </a:prstGeom>
        </p:spPr>
      </p:pic>
    </p:spTree>
    <p:extLst>
      <p:ext uri="{BB962C8B-B14F-4D97-AF65-F5344CB8AC3E}">
        <p14:creationId xmlns:p14="http://schemas.microsoft.com/office/powerpoint/2010/main" val="25194932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3910D-C818-D91A-1A7F-973CB05E7BEA}"/>
              </a:ext>
            </a:extLst>
          </p:cNvPr>
          <p:cNvSpPr>
            <a:spLocks noGrp="1"/>
          </p:cNvSpPr>
          <p:nvPr>
            <p:ph type="title"/>
          </p:nvPr>
        </p:nvSpPr>
        <p:spPr>
          <a:xfrm>
            <a:off x="838200" y="365126"/>
            <a:ext cx="10515600" cy="315912"/>
          </a:xfrm>
        </p:spPr>
        <p:txBody>
          <a:bodyPr>
            <a:normAutofit fontScale="90000"/>
          </a:bodyPr>
          <a:lstStyle/>
          <a:p>
            <a:r>
              <a:rPr lang="en-IN" b="1" dirty="0">
                <a:solidFill>
                  <a:srgbClr val="0070C0"/>
                </a:solidFill>
              </a:rPr>
              <a:t>Example of APIT: </a:t>
            </a:r>
          </a:p>
        </p:txBody>
      </p:sp>
      <p:sp>
        <p:nvSpPr>
          <p:cNvPr id="3" name="Content Placeholder 2">
            <a:extLst>
              <a:ext uri="{FF2B5EF4-FFF2-40B4-BE49-F238E27FC236}">
                <a16:creationId xmlns:a16="http://schemas.microsoft.com/office/drawing/2014/main" id="{2C46CB59-30BC-5F6D-9D4D-DFBD4295A5ED}"/>
              </a:ext>
            </a:extLst>
          </p:cNvPr>
          <p:cNvSpPr>
            <a:spLocks noGrp="1"/>
          </p:cNvSpPr>
          <p:nvPr>
            <p:ph idx="1"/>
          </p:nvPr>
        </p:nvSpPr>
        <p:spPr>
          <a:xfrm>
            <a:off x="838200" y="802257"/>
            <a:ext cx="10515600" cy="5374706"/>
          </a:xfrm>
        </p:spPr>
        <p:txBody>
          <a:bodyPr>
            <a:normAutofit fontScale="92500" lnSpcReduction="20000"/>
          </a:bodyPr>
          <a:lstStyle/>
          <a:p>
            <a:pPr algn="just"/>
            <a:r>
              <a:rPr lang="en-US" dirty="0"/>
              <a:t>First, a grid array is formed and all the grids are initially assigned a zero value as shown in Figure 4.9. </a:t>
            </a:r>
          </a:p>
          <a:p>
            <a:pPr algn="just"/>
            <a:r>
              <a:rPr lang="en-US" dirty="0"/>
              <a:t>It is then scanned using a grid scan algorithm. If the node lies inside the triangle, it is incremented by one. </a:t>
            </a:r>
          </a:p>
          <a:p>
            <a:pPr algn="just"/>
            <a:r>
              <a:rPr lang="en-US" dirty="0"/>
              <a:t>The grid array is used to choose the grid where the node is most likely to reside. In this example, the size of the grid is 0.2 times the radio communication range of the sensor. </a:t>
            </a:r>
          </a:p>
          <a:p>
            <a:pPr algn="just"/>
            <a:r>
              <a:rPr lang="en-US" dirty="0"/>
              <a:t>It is worth mentioning that the number of grids can be increased by decreasing the size for better accuracy. </a:t>
            </a:r>
          </a:p>
          <a:p>
            <a:pPr algn="just"/>
            <a:r>
              <a:rPr lang="en-US" dirty="0"/>
              <a:t>The number of the possible triangle for our scenario is three for illustration.</a:t>
            </a:r>
          </a:p>
          <a:p>
            <a:pPr algn="just"/>
            <a:r>
              <a:rPr lang="en-US" dirty="0"/>
              <a:t>However, in practice, all the possible combinations of the triangle are taken into account. </a:t>
            </a:r>
          </a:p>
          <a:p>
            <a:pPr algn="just"/>
            <a:r>
              <a:rPr lang="en-US" dirty="0"/>
              <a:t>APIT is a cost-effective approach and it has good localization accuracy, even in the presence of irregular radio patterns, and with the random node deployment.</a:t>
            </a:r>
            <a:endParaRPr lang="en-IN" dirty="0"/>
          </a:p>
        </p:txBody>
      </p:sp>
    </p:spTree>
    <p:extLst>
      <p:ext uri="{BB962C8B-B14F-4D97-AF65-F5344CB8AC3E}">
        <p14:creationId xmlns:p14="http://schemas.microsoft.com/office/powerpoint/2010/main" val="1391206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1602E-BA06-E102-A2F7-9A6FEE8F3170}"/>
              </a:ext>
            </a:extLst>
          </p:cNvPr>
          <p:cNvSpPr>
            <a:spLocks noGrp="1"/>
          </p:cNvSpPr>
          <p:nvPr>
            <p:ph type="title"/>
          </p:nvPr>
        </p:nvSpPr>
        <p:spPr/>
        <p:txBody>
          <a:bodyPr/>
          <a:lstStyle/>
          <a:p>
            <a:r>
              <a:rPr lang="en-US" dirty="0"/>
              <a:t>Assumption Based Coordinates (ABC) Localization</a:t>
            </a:r>
            <a:endParaRPr lang="en-IN" dirty="0"/>
          </a:p>
        </p:txBody>
      </p:sp>
      <p:sp>
        <p:nvSpPr>
          <p:cNvPr id="3" name="Content Placeholder 2">
            <a:extLst>
              <a:ext uri="{FF2B5EF4-FFF2-40B4-BE49-F238E27FC236}">
                <a16:creationId xmlns:a16="http://schemas.microsoft.com/office/drawing/2014/main" id="{D2CAC459-E92F-C91E-3F02-0BEA954DEAE3}"/>
              </a:ext>
            </a:extLst>
          </p:cNvPr>
          <p:cNvSpPr>
            <a:spLocks noGrp="1"/>
          </p:cNvSpPr>
          <p:nvPr>
            <p:ph idx="1"/>
          </p:nvPr>
        </p:nvSpPr>
        <p:spPr/>
        <p:txBody>
          <a:bodyPr>
            <a:normAutofit lnSpcReduction="10000"/>
          </a:bodyPr>
          <a:lstStyle/>
          <a:p>
            <a:r>
              <a:rPr lang="en-US" dirty="0"/>
              <a:t>Assumption Based Coordinates (ABC) is a distributed localization method. </a:t>
            </a:r>
          </a:p>
          <a:p>
            <a:r>
              <a:rPr lang="en-US" dirty="0"/>
              <a:t>Initially, it is difficult to get the range measurements from more than three anchors for a 2D coordinate system. </a:t>
            </a:r>
          </a:p>
          <a:p>
            <a:r>
              <a:rPr lang="en-US" dirty="0"/>
              <a:t>Therefore, a map based on the neighboring ranges is generated at the beginning of the network operation.</a:t>
            </a:r>
          </a:p>
          <a:p>
            <a:r>
              <a:rPr lang="en-US" dirty="0"/>
              <a:t>The Assumption Based Coordinates (ABC) localization method is shown in Figure 4.10. Here, we consider only positive value after square root operation. If the line joining origin and (x2; y2; 0) subtends an angle ξ with x axis, then we can write using law of cosine as</a:t>
            </a:r>
            <a:endParaRPr lang="en-IN" dirty="0"/>
          </a:p>
        </p:txBody>
      </p:sp>
    </p:spTree>
    <p:extLst>
      <p:ext uri="{BB962C8B-B14F-4D97-AF65-F5344CB8AC3E}">
        <p14:creationId xmlns:p14="http://schemas.microsoft.com/office/powerpoint/2010/main" val="14378937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173C8-F8FF-FFA3-77CE-51209EA36E5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2F27E07-0283-A2F2-8EEF-1327EBA99DF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791514F-2FF3-1166-084E-F50D26995BA8}"/>
              </a:ext>
            </a:extLst>
          </p:cNvPr>
          <p:cNvPicPr>
            <a:picLocks noChangeAspect="1"/>
          </p:cNvPicPr>
          <p:nvPr/>
        </p:nvPicPr>
        <p:blipFill>
          <a:blip r:embed="rId2"/>
          <a:stretch>
            <a:fillRect/>
          </a:stretch>
        </p:blipFill>
        <p:spPr>
          <a:xfrm>
            <a:off x="430995" y="500062"/>
            <a:ext cx="11330009" cy="5857875"/>
          </a:xfrm>
          <a:prstGeom prst="rect">
            <a:avLst/>
          </a:prstGeom>
        </p:spPr>
      </p:pic>
    </p:spTree>
    <p:extLst>
      <p:ext uri="{BB962C8B-B14F-4D97-AF65-F5344CB8AC3E}">
        <p14:creationId xmlns:p14="http://schemas.microsoft.com/office/powerpoint/2010/main" val="11363363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8B2DD-9B41-4F22-53CE-A74CABF762F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986940B-99B8-84DB-3B5E-2D9AC27D847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A66DA06-0CFD-9552-EBD7-5CA5258AF7F5}"/>
              </a:ext>
            </a:extLst>
          </p:cNvPr>
          <p:cNvPicPr>
            <a:picLocks noChangeAspect="1"/>
          </p:cNvPicPr>
          <p:nvPr/>
        </p:nvPicPr>
        <p:blipFill>
          <a:blip r:embed="rId2"/>
          <a:stretch>
            <a:fillRect/>
          </a:stretch>
        </p:blipFill>
        <p:spPr>
          <a:xfrm>
            <a:off x="474453" y="365125"/>
            <a:ext cx="10968754" cy="4689540"/>
          </a:xfrm>
          <a:prstGeom prst="rect">
            <a:avLst/>
          </a:prstGeom>
        </p:spPr>
      </p:pic>
    </p:spTree>
    <p:extLst>
      <p:ext uri="{BB962C8B-B14F-4D97-AF65-F5344CB8AC3E}">
        <p14:creationId xmlns:p14="http://schemas.microsoft.com/office/powerpoint/2010/main" val="2983481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D7745-5AEA-4555-EFE6-5681B40DE44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A8B3EB3-DC1B-6B82-1D1C-E230C79AC177}"/>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C62DD6DB-51F2-B2DA-73AA-D0A190406D8E}"/>
              </a:ext>
            </a:extLst>
          </p:cNvPr>
          <p:cNvPicPr>
            <a:picLocks noChangeAspect="1"/>
          </p:cNvPicPr>
          <p:nvPr/>
        </p:nvPicPr>
        <p:blipFill>
          <a:blip r:embed="rId2"/>
          <a:stretch>
            <a:fillRect/>
          </a:stretch>
        </p:blipFill>
        <p:spPr>
          <a:xfrm>
            <a:off x="664234" y="488529"/>
            <a:ext cx="10304489" cy="3925865"/>
          </a:xfrm>
          <a:prstGeom prst="rect">
            <a:avLst/>
          </a:prstGeom>
        </p:spPr>
      </p:pic>
    </p:spTree>
    <p:extLst>
      <p:ext uri="{BB962C8B-B14F-4D97-AF65-F5344CB8AC3E}">
        <p14:creationId xmlns:p14="http://schemas.microsoft.com/office/powerpoint/2010/main" val="4708968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27699-AC88-3484-B5CD-B240EF4F808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B94B866-CA2E-D96D-DAE6-007A724F58CE}"/>
              </a:ext>
            </a:extLst>
          </p:cNvPr>
          <p:cNvPicPr>
            <a:picLocks noGrp="1" noChangeAspect="1"/>
          </p:cNvPicPr>
          <p:nvPr>
            <p:ph idx="1"/>
          </p:nvPr>
        </p:nvPicPr>
        <p:blipFill>
          <a:blip r:embed="rId2"/>
          <a:stretch>
            <a:fillRect/>
          </a:stretch>
        </p:blipFill>
        <p:spPr>
          <a:xfrm>
            <a:off x="1107493" y="120770"/>
            <a:ext cx="8146072" cy="5391959"/>
          </a:xfrm>
        </p:spPr>
      </p:pic>
      <p:pic>
        <p:nvPicPr>
          <p:cNvPr id="7" name="Picture 6">
            <a:extLst>
              <a:ext uri="{FF2B5EF4-FFF2-40B4-BE49-F238E27FC236}">
                <a16:creationId xmlns:a16="http://schemas.microsoft.com/office/drawing/2014/main" id="{D24F9AE1-09BA-6BE4-799D-06E5D359A033}"/>
              </a:ext>
            </a:extLst>
          </p:cNvPr>
          <p:cNvPicPr>
            <a:picLocks noChangeAspect="1"/>
          </p:cNvPicPr>
          <p:nvPr/>
        </p:nvPicPr>
        <p:blipFill>
          <a:blip r:embed="rId3"/>
          <a:stretch>
            <a:fillRect/>
          </a:stretch>
        </p:blipFill>
        <p:spPr>
          <a:xfrm>
            <a:off x="1227915" y="5635321"/>
            <a:ext cx="7881579" cy="1018609"/>
          </a:xfrm>
          <a:prstGeom prst="rect">
            <a:avLst/>
          </a:prstGeom>
        </p:spPr>
      </p:pic>
    </p:spTree>
    <p:extLst>
      <p:ext uri="{BB962C8B-B14F-4D97-AF65-F5344CB8AC3E}">
        <p14:creationId xmlns:p14="http://schemas.microsoft.com/office/powerpoint/2010/main" val="2970977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4B7D5-F01E-184D-E43B-F753EF8717BE}"/>
              </a:ext>
            </a:extLst>
          </p:cNvPr>
          <p:cNvSpPr>
            <a:spLocks noGrp="1"/>
          </p:cNvSpPr>
          <p:nvPr>
            <p:ph type="title"/>
          </p:nvPr>
        </p:nvSpPr>
        <p:spPr>
          <a:xfrm>
            <a:off x="838200" y="82296"/>
            <a:ext cx="10515600" cy="713867"/>
          </a:xfrm>
        </p:spPr>
        <p:txBody>
          <a:bodyPr/>
          <a:lstStyle/>
          <a:p>
            <a:r>
              <a:rPr lang="en-US" b="1" dirty="0">
                <a:solidFill>
                  <a:srgbClr val="0070C0"/>
                </a:solidFill>
              </a:rPr>
              <a:t>Taxonomy of Localization Algorithms</a:t>
            </a:r>
            <a:endParaRPr lang="en-IN" b="1" dirty="0">
              <a:solidFill>
                <a:srgbClr val="0070C0"/>
              </a:solidFill>
            </a:endParaRPr>
          </a:p>
        </p:txBody>
      </p:sp>
      <p:sp>
        <p:nvSpPr>
          <p:cNvPr id="3" name="Content Placeholder 2">
            <a:extLst>
              <a:ext uri="{FF2B5EF4-FFF2-40B4-BE49-F238E27FC236}">
                <a16:creationId xmlns:a16="http://schemas.microsoft.com/office/drawing/2014/main" id="{C97B32EF-CC18-9479-88C8-78AAE6C310F0}"/>
              </a:ext>
            </a:extLst>
          </p:cNvPr>
          <p:cNvSpPr>
            <a:spLocks noGrp="1"/>
          </p:cNvSpPr>
          <p:nvPr>
            <p:ph idx="1"/>
          </p:nvPr>
        </p:nvSpPr>
        <p:spPr>
          <a:xfrm>
            <a:off x="838200" y="950976"/>
            <a:ext cx="10515600" cy="5824728"/>
          </a:xfrm>
        </p:spPr>
        <p:txBody>
          <a:bodyPr>
            <a:normAutofit fontScale="92500" lnSpcReduction="20000"/>
          </a:bodyPr>
          <a:lstStyle/>
          <a:p>
            <a:pPr algn="just"/>
            <a:r>
              <a:rPr lang="en-US" dirty="0"/>
              <a:t>Localization methods utilize the knowledge of the locations of a small subset of nodes. </a:t>
            </a:r>
          </a:p>
          <a:p>
            <a:pPr algn="just"/>
            <a:r>
              <a:rPr lang="en-US" dirty="0"/>
              <a:t>The node that is aware of its location is known as an anchor, beacon, source, or landmark. </a:t>
            </a:r>
          </a:p>
          <a:p>
            <a:pPr algn="just"/>
            <a:r>
              <a:rPr lang="en-US" dirty="0"/>
              <a:t>Localization is a one-time process for a static smart device, whereas tracking is the continuous localization of the mobile smart device over time. </a:t>
            </a:r>
          </a:p>
          <a:p>
            <a:pPr algn="just"/>
            <a:r>
              <a:rPr lang="en-US" dirty="0"/>
              <a:t>Localization methods can be classified as </a:t>
            </a:r>
            <a:r>
              <a:rPr lang="en-US" b="1" dirty="0">
                <a:solidFill>
                  <a:srgbClr val="FF0000"/>
                </a:solidFill>
              </a:rPr>
              <a:t>distance-free</a:t>
            </a:r>
            <a:r>
              <a:rPr lang="en-US" b="1" dirty="0"/>
              <a:t> and </a:t>
            </a:r>
            <a:r>
              <a:rPr lang="en-US" b="1" dirty="0">
                <a:solidFill>
                  <a:srgbClr val="FF0000"/>
                </a:solidFill>
              </a:rPr>
              <a:t>distance-based methods </a:t>
            </a:r>
            <a:r>
              <a:rPr lang="en-US" dirty="0"/>
              <a:t>in the literature as shown in Figure 4.1. </a:t>
            </a:r>
          </a:p>
          <a:p>
            <a:pPr algn="just"/>
            <a:r>
              <a:rPr lang="en-US" dirty="0"/>
              <a:t>Distance-based localization methods utilize the distance between the anchor and unknown node. </a:t>
            </a:r>
          </a:p>
          <a:p>
            <a:pPr algn="just"/>
            <a:r>
              <a:rPr lang="en-US" dirty="0"/>
              <a:t>On the other hand, distance-free methods utilize only connectivity information. </a:t>
            </a:r>
          </a:p>
          <a:p>
            <a:pPr algn="just"/>
            <a:r>
              <a:rPr lang="en-US" b="1" dirty="0">
                <a:solidFill>
                  <a:srgbClr val="FF0000"/>
                </a:solidFill>
              </a:rPr>
              <a:t>Distance-based methods are fine-grained localization methods, whereas, distance-free methods are coarse-grained. </a:t>
            </a:r>
          </a:p>
          <a:p>
            <a:pPr algn="just"/>
            <a:r>
              <a:rPr lang="en-US" dirty="0"/>
              <a:t>A localization method can be chosen based on whether we need coarse-grained resolution, say, (± 5 m) or fine-grained resolution, say, (± 10 cm). </a:t>
            </a:r>
            <a:endParaRPr lang="en-IN" dirty="0"/>
          </a:p>
        </p:txBody>
      </p:sp>
    </p:spTree>
    <p:extLst>
      <p:ext uri="{BB962C8B-B14F-4D97-AF65-F5344CB8AC3E}">
        <p14:creationId xmlns:p14="http://schemas.microsoft.com/office/powerpoint/2010/main" val="3722804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383F6-92BE-0945-F21E-26B5BDBA1888}"/>
              </a:ext>
            </a:extLst>
          </p:cNvPr>
          <p:cNvSpPr>
            <a:spLocks noGrp="1"/>
          </p:cNvSpPr>
          <p:nvPr>
            <p:ph type="title"/>
          </p:nvPr>
        </p:nvSpPr>
        <p:spPr>
          <a:xfrm>
            <a:off x="838200" y="155448"/>
            <a:ext cx="10515600" cy="585851"/>
          </a:xfrm>
        </p:spPr>
        <p:txBody>
          <a:bodyPr>
            <a:normAutofit fontScale="90000"/>
          </a:bodyPr>
          <a:lstStyle/>
          <a:p>
            <a:r>
              <a:rPr lang="en-US" b="1" dirty="0">
                <a:solidFill>
                  <a:srgbClr val="0070C0"/>
                </a:solidFill>
              </a:rPr>
              <a:t>Distance-based localization methods</a:t>
            </a:r>
            <a:endParaRPr lang="en-IN" b="1" dirty="0">
              <a:solidFill>
                <a:srgbClr val="0070C0"/>
              </a:solidFill>
            </a:endParaRPr>
          </a:p>
        </p:txBody>
      </p:sp>
      <p:sp>
        <p:nvSpPr>
          <p:cNvPr id="3" name="Content Placeholder 2">
            <a:extLst>
              <a:ext uri="{FF2B5EF4-FFF2-40B4-BE49-F238E27FC236}">
                <a16:creationId xmlns:a16="http://schemas.microsoft.com/office/drawing/2014/main" id="{F1D88CBA-92AE-958F-0DC6-A26CD6D1DB7B}"/>
              </a:ext>
            </a:extLst>
          </p:cNvPr>
          <p:cNvSpPr>
            <a:spLocks noGrp="1"/>
          </p:cNvSpPr>
          <p:nvPr>
            <p:ph idx="1"/>
          </p:nvPr>
        </p:nvSpPr>
        <p:spPr>
          <a:xfrm>
            <a:off x="838200" y="741299"/>
            <a:ext cx="10515600" cy="5961253"/>
          </a:xfrm>
        </p:spPr>
        <p:txBody>
          <a:bodyPr>
            <a:normAutofit fontScale="85000" lnSpcReduction="20000"/>
          </a:bodyPr>
          <a:lstStyle/>
          <a:p>
            <a:pPr algn="just"/>
            <a:r>
              <a:rPr lang="en-US" dirty="0"/>
              <a:t>Distance-based methods are based on </a:t>
            </a:r>
            <a:r>
              <a:rPr lang="en-US" dirty="0" err="1"/>
              <a:t>multilateration</a:t>
            </a:r>
            <a:r>
              <a:rPr lang="en-US" dirty="0"/>
              <a:t>, Time-of-Arrival (TOA), Time-Difference-of-Arrival (TDOA), Angle-of-Arrival (AOA)/</a:t>
            </a:r>
            <a:r>
              <a:rPr lang="en-US" dirty="0" err="1"/>
              <a:t>Directionof</a:t>
            </a:r>
            <a:r>
              <a:rPr lang="en-US" dirty="0"/>
              <a:t>-Arrival (DOA), Received Signal Strength (RSS), Multidimensional Scaling (MDS), and visual information as shown in Figure 4.1. </a:t>
            </a:r>
          </a:p>
          <a:p>
            <a:pPr algn="just"/>
            <a:r>
              <a:rPr lang="en-US" dirty="0"/>
              <a:t>Localization algorithms using TOA and TDOA require precise synchronization. </a:t>
            </a:r>
          </a:p>
          <a:p>
            <a:pPr algn="just"/>
            <a:r>
              <a:rPr lang="en-US" dirty="0"/>
              <a:t>AOA and DOA-based algorithms need special hardware to estimate the angle at which the signal arrives at the antenna array. </a:t>
            </a:r>
          </a:p>
          <a:p>
            <a:pPr algn="just"/>
            <a:r>
              <a:rPr lang="en-US" dirty="0"/>
              <a:t>The time of arrival (TOA) method performs localization using the information about the time of arrival of the signal from different anchors. </a:t>
            </a:r>
          </a:p>
          <a:p>
            <a:pPr algn="just"/>
            <a:r>
              <a:rPr lang="en-US" dirty="0"/>
              <a:t>However, TOA requires a reference timestamp to synchronize the local clock of the nodes. </a:t>
            </a:r>
          </a:p>
          <a:p>
            <a:pPr algn="just"/>
            <a:r>
              <a:rPr lang="en-US" dirty="0"/>
              <a:t>To overcome this issue of reference offset, a time difference of arrival (TDOA) method is used. </a:t>
            </a:r>
          </a:p>
          <a:p>
            <a:pPr algn="just"/>
            <a:r>
              <a:rPr lang="en-US" dirty="0"/>
              <a:t>TDOA is based on the principle of the time difference of arrival of the anchor signals at a pair of nodes. </a:t>
            </a:r>
          </a:p>
          <a:p>
            <a:pPr algn="just"/>
            <a:r>
              <a:rPr lang="en-US" dirty="0"/>
              <a:t>In this method, one of the anchors is generally taken as a reference node. </a:t>
            </a:r>
          </a:p>
          <a:p>
            <a:pPr algn="just"/>
            <a:r>
              <a:rPr lang="en-US" dirty="0"/>
              <a:t>The TDOA method does not require synchronization between anchors and the unknown node. </a:t>
            </a:r>
            <a:endParaRPr lang="en-IN" dirty="0"/>
          </a:p>
        </p:txBody>
      </p:sp>
    </p:spTree>
    <p:extLst>
      <p:ext uri="{BB962C8B-B14F-4D97-AF65-F5344CB8AC3E}">
        <p14:creationId xmlns:p14="http://schemas.microsoft.com/office/powerpoint/2010/main" val="3536600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B7723-E84F-BA96-5FA1-18A4CA57B3B7}"/>
              </a:ext>
            </a:extLst>
          </p:cNvPr>
          <p:cNvSpPr>
            <a:spLocks noGrp="1"/>
          </p:cNvSpPr>
          <p:nvPr>
            <p:ph type="title"/>
          </p:nvPr>
        </p:nvSpPr>
        <p:spPr>
          <a:xfrm>
            <a:off x="710184" y="90805"/>
            <a:ext cx="10515600" cy="1325563"/>
          </a:xfrm>
        </p:spPr>
        <p:txBody>
          <a:bodyPr/>
          <a:lstStyle/>
          <a:p>
            <a:r>
              <a:rPr lang="en-US" b="1" dirty="0">
                <a:solidFill>
                  <a:srgbClr val="0070C0"/>
                </a:solidFill>
              </a:rPr>
              <a:t>Localization using Received Signal Strength (RSS)-RFID based positioning</a:t>
            </a:r>
            <a:endParaRPr lang="en-IN" b="1" dirty="0">
              <a:solidFill>
                <a:srgbClr val="0070C0"/>
              </a:solidFill>
            </a:endParaRPr>
          </a:p>
        </p:txBody>
      </p:sp>
      <p:sp>
        <p:nvSpPr>
          <p:cNvPr id="3" name="Content Placeholder 2">
            <a:extLst>
              <a:ext uri="{FF2B5EF4-FFF2-40B4-BE49-F238E27FC236}">
                <a16:creationId xmlns:a16="http://schemas.microsoft.com/office/drawing/2014/main" id="{96C8B49E-CD66-A468-4A3F-242444B1F7D4}"/>
              </a:ext>
            </a:extLst>
          </p:cNvPr>
          <p:cNvSpPr>
            <a:spLocks noGrp="1"/>
          </p:cNvSpPr>
          <p:nvPr>
            <p:ph idx="1"/>
          </p:nvPr>
        </p:nvSpPr>
        <p:spPr>
          <a:xfrm>
            <a:off x="710184" y="1349619"/>
            <a:ext cx="10515600" cy="4351338"/>
          </a:xfrm>
        </p:spPr>
        <p:txBody>
          <a:bodyPr/>
          <a:lstStyle/>
          <a:p>
            <a:pPr algn="just"/>
            <a:r>
              <a:rPr lang="en-US" dirty="0"/>
              <a:t>Smart device localization using RSS provides a cost-effective solution.</a:t>
            </a:r>
          </a:p>
          <a:p>
            <a:pPr algn="just"/>
            <a:r>
              <a:rPr lang="en-US" dirty="0"/>
              <a:t>The RSS-based approach is also leveraged in Radio Frequency Identification (RFID) based positioning, which is suitable for IoT networks. </a:t>
            </a:r>
          </a:p>
          <a:p>
            <a:pPr algn="just"/>
            <a:r>
              <a:rPr lang="en-US" dirty="0"/>
              <a:t>The RFID based technique uses tag or transponder and reader or interrogator to locate the objects as shown in Figure 4.2.</a:t>
            </a:r>
            <a:endParaRPr lang="en-IN" dirty="0"/>
          </a:p>
        </p:txBody>
      </p:sp>
      <p:pic>
        <p:nvPicPr>
          <p:cNvPr id="5" name="Picture 4">
            <a:extLst>
              <a:ext uri="{FF2B5EF4-FFF2-40B4-BE49-F238E27FC236}">
                <a16:creationId xmlns:a16="http://schemas.microsoft.com/office/drawing/2014/main" id="{8D028DB2-CE8F-8C57-502E-D07337554216}"/>
              </a:ext>
            </a:extLst>
          </p:cNvPr>
          <p:cNvPicPr>
            <a:picLocks noChangeAspect="1"/>
          </p:cNvPicPr>
          <p:nvPr/>
        </p:nvPicPr>
        <p:blipFill>
          <a:blip r:embed="rId2"/>
          <a:stretch>
            <a:fillRect/>
          </a:stretch>
        </p:blipFill>
        <p:spPr>
          <a:xfrm>
            <a:off x="1813750" y="4104265"/>
            <a:ext cx="8308467" cy="2520181"/>
          </a:xfrm>
          <a:prstGeom prst="rect">
            <a:avLst/>
          </a:prstGeom>
        </p:spPr>
      </p:pic>
    </p:spTree>
    <p:extLst>
      <p:ext uri="{BB962C8B-B14F-4D97-AF65-F5344CB8AC3E}">
        <p14:creationId xmlns:p14="http://schemas.microsoft.com/office/powerpoint/2010/main" val="1684175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549C5-D915-3920-0BFA-A9F37BDEC821}"/>
              </a:ext>
            </a:extLst>
          </p:cNvPr>
          <p:cNvSpPr>
            <a:spLocks noGrp="1"/>
          </p:cNvSpPr>
          <p:nvPr>
            <p:ph type="title"/>
          </p:nvPr>
        </p:nvSpPr>
        <p:spPr/>
        <p:txBody>
          <a:bodyPr/>
          <a:lstStyle/>
          <a:p>
            <a:r>
              <a:rPr lang="en-US" b="1" dirty="0">
                <a:solidFill>
                  <a:srgbClr val="0070C0"/>
                </a:solidFill>
              </a:rPr>
              <a:t>RFID based positioning</a:t>
            </a:r>
            <a:endParaRPr lang="en-IN" b="1" dirty="0">
              <a:solidFill>
                <a:srgbClr val="0070C0"/>
              </a:solidFill>
            </a:endParaRPr>
          </a:p>
        </p:txBody>
      </p:sp>
      <p:sp>
        <p:nvSpPr>
          <p:cNvPr id="3" name="Content Placeholder 2">
            <a:extLst>
              <a:ext uri="{FF2B5EF4-FFF2-40B4-BE49-F238E27FC236}">
                <a16:creationId xmlns:a16="http://schemas.microsoft.com/office/drawing/2014/main" id="{301CF512-D8D7-4875-533D-E1A64AC5BDFF}"/>
              </a:ext>
            </a:extLst>
          </p:cNvPr>
          <p:cNvSpPr>
            <a:spLocks noGrp="1"/>
          </p:cNvSpPr>
          <p:nvPr>
            <p:ph idx="1"/>
          </p:nvPr>
        </p:nvSpPr>
        <p:spPr/>
        <p:txBody>
          <a:bodyPr>
            <a:normAutofit lnSpcReduction="10000"/>
          </a:bodyPr>
          <a:lstStyle/>
          <a:p>
            <a:r>
              <a:rPr lang="en-US" dirty="0"/>
              <a:t>The RFID reader acts as a transceiver that detects and receives the RF wave originating from the RFID tag. </a:t>
            </a:r>
          </a:p>
          <a:p>
            <a:r>
              <a:rPr lang="en-US" dirty="0"/>
              <a:t>The energy of RF signals decreases exponentially with the distance. </a:t>
            </a:r>
          </a:p>
          <a:p>
            <a:r>
              <a:rPr lang="en-US" dirty="0"/>
              <a:t>The RFID reader is then connected to computing devices. </a:t>
            </a:r>
          </a:p>
          <a:p>
            <a:r>
              <a:rPr lang="en-US" dirty="0"/>
              <a:t>The computing devices estimate the location of the objects using RSS signals. </a:t>
            </a:r>
          </a:p>
          <a:p>
            <a:r>
              <a:rPr lang="en-US" dirty="0"/>
              <a:t>The RSS-based algorithm is marginally inaccurate, however, RSS measurements are easily accessible and low-cost. </a:t>
            </a:r>
          </a:p>
          <a:p>
            <a:r>
              <a:rPr lang="en-US" dirty="0"/>
              <a:t>Hence, an RSS-based localization algorithm is suitable for IoT networks.</a:t>
            </a:r>
            <a:endParaRPr lang="en-IN" dirty="0"/>
          </a:p>
        </p:txBody>
      </p:sp>
    </p:spTree>
    <p:extLst>
      <p:ext uri="{BB962C8B-B14F-4D97-AF65-F5344CB8AC3E}">
        <p14:creationId xmlns:p14="http://schemas.microsoft.com/office/powerpoint/2010/main" val="2177210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DD0C7-B834-2812-E020-C47884B3E667}"/>
              </a:ext>
            </a:extLst>
          </p:cNvPr>
          <p:cNvSpPr>
            <a:spLocks noGrp="1"/>
          </p:cNvSpPr>
          <p:nvPr>
            <p:ph type="title"/>
          </p:nvPr>
        </p:nvSpPr>
        <p:spPr>
          <a:xfrm>
            <a:off x="838200" y="97271"/>
            <a:ext cx="10515600" cy="466148"/>
          </a:xfrm>
        </p:spPr>
        <p:txBody>
          <a:bodyPr>
            <a:normAutofit fontScale="90000"/>
          </a:bodyPr>
          <a:lstStyle/>
          <a:p>
            <a:r>
              <a:rPr lang="en-US" b="1" dirty="0" err="1">
                <a:solidFill>
                  <a:srgbClr val="0070C0"/>
                </a:solidFill>
              </a:rPr>
              <a:t>Multilateration</a:t>
            </a:r>
            <a:r>
              <a:rPr lang="en-US" b="1" dirty="0">
                <a:solidFill>
                  <a:srgbClr val="0070C0"/>
                </a:solidFill>
              </a:rPr>
              <a:t> based localization</a:t>
            </a:r>
            <a:endParaRPr lang="en-IN" b="1" dirty="0">
              <a:solidFill>
                <a:srgbClr val="0070C0"/>
              </a:solidFill>
            </a:endParaRPr>
          </a:p>
        </p:txBody>
      </p:sp>
      <p:pic>
        <p:nvPicPr>
          <p:cNvPr id="5" name="Content Placeholder 4">
            <a:extLst>
              <a:ext uri="{FF2B5EF4-FFF2-40B4-BE49-F238E27FC236}">
                <a16:creationId xmlns:a16="http://schemas.microsoft.com/office/drawing/2014/main" id="{726580A5-012B-E6CD-8DAB-63CC9CBE1A8B}"/>
              </a:ext>
            </a:extLst>
          </p:cNvPr>
          <p:cNvPicPr>
            <a:picLocks noGrp="1" noChangeAspect="1"/>
          </p:cNvPicPr>
          <p:nvPr>
            <p:ph idx="1"/>
          </p:nvPr>
        </p:nvPicPr>
        <p:blipFill>
          <a:blip r:embed="rId2"/>
          <a:stretch>
            <a:fillRect/>
          </a:stretch>
        </p:blipFill>
        <p:spPr>
          <a:xfrm>
            <a:off x="838200" y="746631"/>
            <a:ext cx="8415770" cy="2491007"/>
          </a:xfrm>
        </p:spPr>
      </p:pic>
      <p:pic>
        <p:nvPicPr>
          <p:cNvPr id="7" name="Picture 6">
            <a:extLst>
              <a:ext uri="{FF2B5EF4-FFF2-40B4-BE49-F238E27FC236}">
                <a16:creationId xmlns:a16="http://schemas.microsoft.com/office/drawing/2014/main" id="{A12D4066-DFCF-FDEE-CC8E-19C87CCAA361}"/>
              </a:ext>
            </a:extLst>
          </p:cNvPr>
          <p:cNvPicPr>
            <a:picLocks noChangeAspect="1"/>
          </p:cNvPicPr>
          <p:nvPr/>
        </p:nvPicPr>
        <p:blipFill>
          <a:blip r:embed="rId3"/>
          <a:stretch>
            <a:fillRect/>
          </a:stretch>
        </p:blipFill>
        <p:spPr>
          <a:xfrm>
            <a:off x="2651125" y="3429000"/>
            <a:ext cx="4950402" cy="3338163"/>
          </a:xfrm>
          <a:prstGeom prst="rect">
            <a:avLst/>
          </a:prstGeom>
        </p:spPr>
      </p:pic>
    </p:spTree>
    <p:extLst>
      <p:ext uri="{BB962C8B-B14F-4D97-AF65-F5344CB8AC3E}">
        <p14:creationId xmlns:p14="http://schemas.microsoft.com/office/powerpoint/2010/main" val="259736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F6014-73FB-E349-36E9-F9178D347E2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A6E320E-7E22-BE9C-F66B-BB621783D3CB}"/>
              </a:ext>
            </a:extLst>
          </p:cNvPr>
          <p:cNvPicPr>
            <a:picLocks noGrp="1" noChangeAspect="1"/>
          </p:cNvPicPr>
          <p:nvPr>
            <p:ph idx="1"/>
          </p:nvPr>
        </p:nvPicPr>
        <p:blipFill>
          <a:blip r:embed="rId2"/>
          <a:stretch>
            <a:fillRect/>
          </a:stretch>
        </p:blipFill>
        <p:spPr>
          <a:xfrm>
            <a:off x="756159" y="576046"/>
            <a:ext cx="9168191" cy="5705908"/>
          </a:xfrm>
        </p:spPr>
      </p:pic>
    </p:spTree>
    <p:extLst>
      <p:ext uri="{BB962C8B-B14F-4D97-AF65-F5344CB8AC3E}">
        <p14:creationId xmlns:p14="http://schemas.microsoft.com/office/powerpoint/2010/main" val="2817492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8D084FE8244824F8DA304D1666BE595" ma:contentTypeVersion="6" ma:contentTypeDescription="Create a new document." ma:contentTypeScope="" ma:versionID="afbf432bb8bf20b866746352fa91f77e">
  <xsd:schema xmlns:xsd="http://www.w3.org/2001/XMLSchema" xmlns:xs="http://www.w3.org/2001/XMLSchema" xmlns:p="http://schemas.microsoft.com/office/2006/metadata/properties" xmlns:ns2="5c9723bf-e2da-41fd-b2fd-04456ba7cba0" xmlns:ns3="1a80a837-91c1-4480-9cf9-33b82e620694" targetNamespace="http://schemas.microsoft.com/office/2006/metadata/properties" ma:root="true" ma:fieldsID="94af8324b03f66d257b2f85875bcc144" ns2:_="" ns3:_="">
    <xsd:import namespace="5c9723bf-e2da-41fd-b2fd-04456ba7cba0"/>
    <xsd:import namespace="1a80a837-91c1-4480-9cf9-33b82e620694"/>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9723bf-e2da-41fd-b2fd-04456ba7cb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a80a837-91c1-4480-9cf9-33b82e62069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B660E81-CB8E-4194-BE95-345AE038F127}"/>
</file>

<file path=customXml/itemProps2.xml><?xml version="1.0" encoding="utf-8"?>
<ds:datastoreItem xmlns:ds="http://schemas.openxmlformats.org/officeDocument/2006/customXml" ds:itemID="{6BBD66C7-444F-488D-8D06-7905C83BE236}"/>
</file>

<file path=docProps/app.xml><?xml version="1.0" encoding="utf-8"?>
<Properties xmlns="http://schemas.openxmlformats.org/officeDocument/2006/extended-properties" xmlns:vt="http://schemas.openxmlformats.org/officeDocument/2006/docPropsVTypes">
  <TotalTime>1844</TotalTime>
  <Words>1752</Words>
  <Application>Microsoft Office PowerPoint</Application>
  <PresentationFormat>Widescreen</PresentationFormat>
  <Paragraphs>97</Paragraphs>
  <Slides>39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Arial</vt:lpstr>
      <vt:lpstr>Calibri</vt:lpstr>
      <vt:lpstr>Calibri Light</vt:lpstr>
      <vt:lpstr>CMBX10</vt:lpstr>
      <vt:lpstr>CMMI10</vt:lpstr>
      <vt:lpstr>CMMI7</vt:lpstr>
      <vt:lpstr>CMR10</vt:lpstr>
      <vt:lpstr>CMR7</vt:lpstr>
      <vt:lpstr>CMSY10</vt:lpstr>
      <vt:lpstr>Office Theme</vt:lpstr>
      <vt:lpstr>BCSE401L: Internet of Things Module-5: Smart Device Localization, Clustering and Data Fusion</vt:lpstr>
      <vt:lpstr>Introduction</vt:lpstr>
      <vt:lpstr>Taxonomy of Localization Algorithms</vt:lpstr>
      <vt:lpstr>Taxonomy of Localization Algorithms</vt:lpstr>
      <vt:lpstr>Distance-based localization methods</vt:lpstr>
      <vt:lpstr>Localization using Received Signal Strength (RSS)-RFID based positioning</vt:lpstr>
      <vt:lpstr>RFID based positioning</vt:lpstr>
      <vt:lpstr>Multilateration based localization</vt:lpstr>
      <vt:lpstr>PowerPoint Presentation</vt:lpstr>
      <vt:lpstr>PowerPoint Presentation</vt:lpstr>
      <vt:lpstr>Basics of Time of Arrival based Localization</vt:lpstr>
      <vt:lpstr>Time-of-Arrival based localization</vt:lpstr>
      <vt:lpstr>PowerPoint Presentation</vt:lpstr>
      <vt:lpstr>PowerPoint Presentation</vt:lpstr>
      <vt:lpstr>PowerPoint Presentation</vt:lpstr>
      <vt:lpstr>Time Difference of Arrival based localization (TDoA)</vt:lpstr>
      <vt:lpstr>Time difference of arrival based localization</vt:lpstr>
      <vt:lpstr>PowerPoint Presentation</vt:lpstr>
      <vt:lpstr>Angle of Arrival based localization</vt:lpstr>
      <vt:lpstr>PowerPoint Presentation</vt:lpstr>
      <vt:lpstr>Received Signal Strength based localization</vt:lpstr>
      <vt:lpstr>PowerPoint Presentation</vt:lpstr>
      <vt:lpstr>Multi Dimensional Scaling Based Localization</vt:lpstr>
      <vt:lpstr>PowerPoint Presentation</vt:lpstr>
      <vt:lpstr>Distance-free Localization Methods</vt:lpstr>
      <vt:lpstr>Centroid-based Localization</vt:lpstr>
      <vt:lpstr>PowerPoint Presentation</vt:lpstr>
      <vt:lpstr>PowerPoint Presentation</vt:lpstr>
      <vt:lpstr>Distance vector hop based localization</vt:lpstr>
      <vt:lpstr>PowerPoint Presentation</vt:lpstr>
      <vt:lpstr>Closest Point Based Localization</vt:lpstr>
      <vt:lpstr>Approximate Point in Triangle Test</vt:lpstr>
      <vt:lpstr>PowerPoint Presentation</vt:lpstr>
      <vt:lpstr>Example of APIT: </vt:lpstr>
      <vt:lpstr>Assumption Based Coordinates (ABC) Localization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BCSE401L: Internet of Things Module-5: Smart Device Localization, Clustering and Data Fusion</dc:title>
  <dc:creator>Anisha Natarajan</dc:creator>
  <cp:lastModifiedBy>Anisha Natarajan</cp:lastModifiedBy>
  <cp:revision>16</cp:revision>
  <dcterms:created xsi:type="dcterms:W3CDTF">2024-03-07T09:24:31Z</dcterms:created>
  <dcterms:modified xsi:type="dcterms:W3CDTF">2024-03-18T08:43:56Z</dcterms:modified>
</cp:coreProperties>
</file>