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2" r:id="rId37"/>
    <p:sldId id="291" r:id="rId38"/>
    <p:sldId id="293" r:id="rId39"/>
    <p:sldId id="294" r:id="rId40"/>
    <p:sldId id="290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6B6BDE14-D0CF-4D9A-9CCF-764AF6D07E1B}"/>
    <pc:docChg chg="custSel addSld delSld modSld sldOrd">
      <pc:chgData name="Aastha Kumar" userId="f94225b3-263d-47de-91f3-c17c89a7eef3" providerId="ADAL" clId="{6B6BDE14-D0CF-4D9A-9CCF-764AF6D07E1B}" dt="2024-11-28T12:01:57.035" v="855" actId="478"/>
      <pc:docMkLst>
        <pc:docMk/>
      </pc:docMkLst>
      <pc:sldChg chg="delSp mod">
        <pc:chgData name="Aastha Kumar" userId="f94225b3-263d-47de-91f3-c17c89a7eef3" providerId="ADAL" clId="{6B6BDE14-D0CF-4D9A-9CCF-764AF6D07E1B}" dt="2024-11-28T12:01:57.035" v="855" actId="478"/>
        <pc:sldMkLst>
          <pc:docMk/>
          <pc:sldMk cId="0" sldId="256"/>
        </pc:sldMkLst>
        <pc:spChg chg="del">
          <ac:chgData name="Aastha Kumar" userId="f94225b3-263d-47de-91f3-c17c89a7eef3" providerId="ADAL" clId="{6B6BDE14-D0CF-4D9A-9CCF-764AF6D07E1B}" dt="2024-11-28T12:01:57.035" v="855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Aastha Kumar" userId="f94225b3-263d-47de-91f3-c17c89a7eef3" providerId="ADAL" clId="{6B6BDE14-D0CF-4D9A-9CCF-764AF6D07E1B}" dt="2024-11-28T12:01:57.035" v="855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Aastha Kumar" userId="f94225b3-263d-47de-91f3-c17c89a7eef3" providerId="ADAL" clId="{6B6BDE14-D0CF-4D9A-9CCF-764AF6D07E1B}" dt="2024-11-28T12:01:57.035" v="855" actId="478"/>
          <ac:spMkLst>
            <pc:docMk/>
            <pc:sldMk cId="0" sldId="256"/>
            <ac:spMk id="7" creationId="{00000000-0000-0000-0000-000000000000}"/>
          </ac:spMkLst>
        </pc:spChg>
      </pc:sldChg>
      <pc:sldChg chg="new del">
        <pc:chgData name="Aastha Kumar" userId="f94225b3-263d-47de-91f3-c17c89a7eef3" providerId="ADAL" clId="{6B6BDE14-D0CF-4D9A-9CCF-764AF6D07E1B}" dt="2024-11-19T15:14:13.546" v="1" actId="47"/>
        <pc:sldMkLst>
          <pc:docMk/>
          <pc:sldMk cId="2613985635" sldId="291"/>
        </pc:sldMkLst>
      </pc:sldChg>
      <pc:sldChg chg="addSp delSp modSp new mod ord">
        <pc:chgData name="Aastha Kumar" userId="f94225b3-263d-47de-91f3-c17c89a7eef3" providerId="ADAL" clId="{6B6BDE14-D0CF-4D9A-9CCF-764AF6D07E1B}" dt="2024-11-19T15:20:41.313" v="586"/>
        <pc:sldMkLst>
          <pc:docMk/>
          <pc:sldMk cId="3573043613" sldId="291"/>
        </pc:sldMkLst>
        <pc:spChg chg="mod">
          <ac:chgData name="Aastha Kumar" userId="f94225b3-263d-47de-91f3-c17c89a7eef3" providerId="ADAL" clId="{6B6BDE14-D0CF-4D9A-9CCF-764AF6D07E1B}" dt="2024-11-19T15:14:37.891" v="67" actId="1076"/>
          <ac:spMkLst>
            <pc:docMk/>
            <pc:sldMk cId="3573043613" sldId="291"/>
            <ac:spMk id="2" creationId="{7A6DD2ED-E49C-0E7D-755C-95452477C428}"/>
          </ac:spMkLst>
        </pc:spChg>
        <pc:spChg chg="add del mod">
          <ac:chgData name="Aastha Kumar" userId="f94225b3-263d-47de-91f3-c17c89a7eef3" providerId="ADAL" clId="{6B6BDE14-D0CF-4D9A-9CCF-764AF6D07E1B}" dt="2024-11-19T15:20:41.313" v="586"/>
          <ac:spMkLst>
            <pc:docMk/>
            <pc:sldMk cId="3573043613" sldId="291"/>
            <ac:spMk id="9" creationId="{D05631A9-0D4E-1C93-1CC6-0FF0553D2EA4}"/>
          </ac:spMkLst>
        </pc:spChg>
        <pc:spChg chg="add mod">
          <ac:chgData name="Aastha Kumar" userId="f94225b3-263d-47de-91f3-c17c89a7eef3" providerId="ADAL" clId="{6B6BDE14-D0CF-4D9A-9CCF-764AF6D07E1B}" dt="2024-11-19T15:20:23.784" v="584" actId="1076"/>
          <ac:spMkLst>
            <pc:docMk/>
            <pc:sldMk cId="3573043613" sldId="291"/>
            <ac:spMk id="11" creationId="{92822767-B932-FE3D-225D-041C634E2534}"/>
          </ac:spMkLst>
        </pc:spChg>
        <pc:picChg chg="add del mod">
          <ac:chgData name="Aastha Kumar" userId="f94225b3-263d-47de-91f3-c17c89a7eef3" providerId="ADAL" clId="{6B6BDE14-D0CF-4D9A-9CCF-764AF6D07E1B}" dt="2024-11-19T15:16:48.740" v="321" actId="478"/>
          <ac:picMkLst>
            <pc:docMk/>
            <pc:sldMk cId="3573043613" sldId="291"/>
            <ac:picMk id="4" creationId="{9F7866E6-933B-EB9C-0233-F34E962A3351}"/>
          </ac:picMkLst>
        </pc:picChg>
        <pc:picChg chg="add mod">
          <ac:chgData name="Aastha Kumar" userId="f94225b3-263d-47de-91f3-c17c89a7eef3" providerId="ADAL" clId="{6B6BDE14-D0CF-4D9A-9CCF-764AF6D07E1B}" dt="2024-11-19T15:17:09.750" v="329" actId="1076"/>
          <ac:picMkLst>
            <pc:docMk/>
            <pc:sldMk cId="3573043613" sldId="291"/>
            <ac:picMk id="6" creationId="{C8330FA7-DBD6-1871-5ED9-CF655F7FE1EE}"/>
          </ac:picMkLst>
        </pc:picChg>
        <pc:picChg chg="add mod">
          <ac:chgData name="Aastha Kumar" userId="f94225b3-263d-47de-91f3-c17c89a7eef3" providerId="ADAL" clId="{6B6BDE14-D0CF-4D9A-9CCF-764AF6D07E1B}" dt="2024-11-19T15:17:13.763" v="331" actId="14100"/>
          <ac:picMkLst>
            <pc:docMk/>
            <pc:sldMk cId="3573043613" sldId="291"/>
            <ac:picMk id="8" creationId="{BCFF2C78-4691-7CD0-E6CD-F84CA472ADA8}"/>
          </ac:picMkLst>
        </pc:picChg>
      </pc:sldChg>
      <pc:sldChg chg="addSp modSp add mod">
        <pc:chgData name="Aastha Kumar" userId="f94225b3-263d-47de-91f3-c17c89a7eef3" providerId="ADAL" clId="{6B6BDE14-D0CF-4D9A-9CCF-764AF6D07E1B}" dt="2024-11-19T15:26:22.656" v="815" actId="404"/>
        <pc:sldMkLst>
          <pc:docMk/>
          <pc:sldMk cId="2502432459" sldId="292"/>
        </pc:sldMkLst>
        <pc:spChg chg="add mod">
          <ac:chgData name="Aastha Kumar" userId="f94225b3-263d-47de-91f3-c17c89a7eef3" providerId="ADAL" clId="{6B6BDE14-D0CF-4D9A-9CCF-764AF6D07E1B}" dt="2024-11-19T15:26:22.656" v="815" actId="404"/>
          <ac:spMkLst>
            <pc:docMk/>
            <pc:sldMk cId="2502432459" sldId="292"/>
            <ac:spMk id="3" creationId="{BD50CAC7-BFFD-C71B-680D-6BC0B0EB3C3D}"/>
          </ac:spMkLst>
        </pc:spChg>
        <pc:picChg chg="mod">
          <ac:chgData name="Aastha Kumar" userId="f94225b3-263d-47de-91f3-c17c89a7eef3" providerId="ADAL" clId="{6B6BDE14-D0CF-4D9A-9CCF-764AF6D07E1B}" dt="2024-11-19T15:17:23.432" v="333" actId="1076"/>
          <ac:picMkLst>
            <pc:docMk/>
            <pc:sldMk cId="2502432459" sldId="292"/>
            <ac:picMk id="4" creationId="{52EE8A53-15F8-D432-7B35-BDB2422D3811}"/>
          </ac:picMkLst>
        </pc:picChg>
      </pc:sldChg>
      <pc:sldChg chg="addSp delSp modSp add mod">
        <pc:chgData name="Aastha Kumar" userId="f94225b3-263d-47de-91f3-c17c89a7eef3" providerId="ADAL" clId="{6B6BDE14-D0CF-4D9A-9CCF-764AF6D07E1B}" dt="2024-11-19T15:26:15.908" v="812" actId="1076"/>
        <pc:sldMkLst>
          <pc:docMk/>
          <pc:sldMk cId="662764983" sldId="293"/>
        </pc:sldMkLst>
        <pc:spChg chg="add mod">
          <ac:chgData name="Aastha Kumar" userId="f94225b3-263d-47de-91f3-c17c89a7eef3" providerId="ADAL" clId="{6B6BDE14-D0CF-4D9A-9CCF-764AF6D07E1B}" dt="2024-11-19T15:26:15.908" v="812" actId="1076"/>
          <ac:spMkLst>
            <pc:docMk/>
            <pc:sldMk cId="662764983" sldId="293"/>
            <ac:spMk id="6" creationId="{E52CDF19-B1BC-640C-2858-4077FA0F54D4}"/>
          </ac:spMkLst>
        </pc:spChg>
        <pc:picChg chg="del">
          <ac:chgData name="Aastha Kumar" userId="f94225b3-263d-47de-91f3-c17c89a7eef3" providerId="ADAL" clId="{6B6BDE14-D0CF-4D9A-9CCF-764AF6D07E1B}" dt="2024-11-19T15:20:42.353" v="587" actId="478"/>
          <ac:picMkLst>
            <pc:docMk/>
            <pc:sldMk cId="662764983" sldId="293"/>
            <ac:picMk id="4" creationId="{25C4D467-9CD1-B2BB-B926-2DD33BAB338E}"/>
          </ac:picMkLst>
        </pc:picChg>
        <pc:picChg chg="add mod">
          <ac:chgData name="Aastha Kumar" userId="f94225b3-263d-47de-91f3-c17c89a7eef3" providerId="ADAL" clId="{6B6BDE14-D0CF-4D9A-9CCF-764AF6D07E1B}" dt="2024-11-19T15:20:52.844" v="591" actId="1076"/>
          <ac:picMkLst>
            <pc:docMk/>
            <pc:sldMk cId="662764983" sldId="293"/>
            <ac:picMk id="5" creationId="{B8C7B318-8003-A506-F0D6-864A0E7D0FBF}"/>
          </ac:picMkLst>
        </pc:picChg>
      </pc:sldChg>
      <pc:sldChg chg="addSp delSp modSp add mod">
        <pc:chgData name="Aastha Kumar" userId="f94225b3-263d-47de-91f3-c17c89a7eef3" providerId="ADAL" clId="{6B6BDE14-D0CF-4D9A-9CCF-764AF6D07E1B}" dt="2024-11-19T15:25:40.682" v="810" actId="1076"/>
        <pc:sldMkLst>
          <pc:docMk/>
          <pc:sldMk cId="799867233" sldId="294"/>
        </pc:sldMkLst>
        <pc:spChg chg="del">
          <ac:chgData name="Aastha Kumar" userId="f94225b3-263d-47de-91f3-c17c89a7eef3" providerId="ADAL" clId="{6B6BDE14-D0CF-4D9A-9CCF-764AF6D07E1B}" dt="2024-11-19T15:22:54.975" v="800" actId="478"/>
          <ac:spMkLst>
            <pc:docMk/>
            <pc:sldMk cId="799867233" sldId="294"/>
            <ac:spMk id="6" creationId="{C679AA8D-4B24-7D3E-299E-BFF550D7EBAB}"/>
          </ac:spMkLst>
        </pc:spChg>
        <pc:spChg chg="add mod">
          <ac:chgData name="Aastha Kumar" userId="f94225b3-263d-47de-91f3-c17c89a7eef3" providerId="ADAL" clId="{6B6BDE14-D0CF-4D9A-9CCF-764AF6D07E1B}" dt="2024-11-19T15:25:40.682" v="810" actId="1076"/>
          <ac:spMkLst>
            <pc:docMk/>
            <pc:sldMk cId="799867233" sldId="294"/>
            <ac:spMk id="8" creationId="{FE0FCB14-8E87-C8C3-04C1-C0872E396B70}"/>
          </ac:spMkLst>
        </pc:spChg>
        <pc:picChg chg="add mod">
          <ac:chgData name="Aastha Kumar" userId="f94225b3-263d-47de-91f3-c17c89a7eef3" providerId="ADAL" clId="{6B6BDE14-D0CF-4D9A-9CCF-764AF6D07E1B}" dt="2024-11-19T15:25:22.931" v="805" actId="1076"/>
          <ac:picMkLst>
            <pc:docMk/>
            <pc:sldMk cId="799867233" sldId="294"/>
            <ac:picMk id="4" creationId="{A9B37546-02C3-8DB3-C472-5AF0401CF7F4}"/>
          </ac:picMkLst>
        </pc:picChg>
        <pc:picChg chg="del">
          <ac:chgData name="Aastha Kumar" userId="f94225b3-263d-47de-91f3-c17c89a7eef3" providerId="ADAL" clId="{6B6BDE14-D0CF-4D9A-9CCF-764AF6D07E1B}" dt="2024-11-19T15:22:52.849" v="799" actId="478"/>
          <ac:picMkLst>
            <pc:docMk/>
            <pc:sldMk cId="799867233" sldId="294"/>
            <ac:picMk id="5" creationId="{ED4E6C85-1D86-3D42-E947-2A96E9939274}"/>
          </ac:picMkLst>
        </pc:picChg>
      </pc:sldChg>
      <pc:sldChg chg="addSp delSp modSp new mod">
        <pc:chgData name="Aastha Kumar" userId="f94225b3-263d-47de-91f3-c17c89a7eef3" providerId="ADAL" clId="{6B6BDE14-D0CF-4D9A-9CCF-764AF6D07E1B}" dt="2024-11-19T15:30:24.747" v="854" actId="14100"/>
        <pc:sldMkLst>
          <pc:docMk/>
          <pc:sldMk cId="674136976" sldId="295"/>
        </pc:sldMkLst>
        <pc:spChg chg="mod ord">
          <ac:chgData name="Aastha Kumar" userId="f94225b3-263d-47de-91f3-c17c89a7eef3" providerId="ADAL" clId="{6B6BDE14-D0CF-4D9A-9CCF-764AF6D07E1B}" dt="2024-11-19T15:27:49.328" v="835" actId="1076"/>
          <ac:spMkLst>
            <pc:docMk/>
            <pc:sldMk cId="674136976" sldId="295"/>
            <ac:spMk id="2" creationId="{C921FDB8-3B8F-AC49-E0B6-D526344D8F95}"/>
          </ac:spMkLst>
        </pc:spChg>
        <pc:spChg chg="add del mod">
          <ac:chgData name="Aastha Kumar" userId="f94225b3-263d-47de-91f3-c17c89a7eef3" providerId="ADAL" clId="{6B6BDE14-D0CF-4D9A-9CCF-764AF6D07E1B}" dt="2024-11-19T15:29:36.808" v="843" actId="478"/>
          <ac:spMkLst>
            <pc:docMk/>
            <pc:sldMk cId="674136976" sldId="295"/>
            <ac:spMk id="5" creationId="{703A24E5-7662-B634-22AC-A51F6EE60B3F}"/>
          </ac:spMkLst>
        </pc:spChg>
        <pc:spChg chg="add mod">
          <ac:chgData name="Aastha Kumar" userId="f94225b3-263d-47de-91f3-c17c89a7eef3" providerId="ADAL" clId="{6B6BDE14-D0CF-4D9A-9CCF-764AF6D07E1B}" dt="2024-11-19T15:30:24.747" v="854" actId="14100"/>
          <ac:spMkLst>
            <pc:docMk/>
            <pc:sldMk cId="674136976" sldId="295"/>
            <ac:spMk id="6" creationId="{5A2F96E9-1349-2B90-D1E2-12BEF439647F}"/>
          </ac:spMkLst>
        </pc:spChg>
        <pc:picChg chg="add mod">
          <ac:chgData name="Aastha Kumar" userId="f94225b3-263d-47de-91f3-c17c89a7eef3" providerId="ADAL" clId="{6B6BDE14-D0CF-4D9A-9CCF-764AF6D07E1B}" dt="2024-11-19T15:27:51.385" v="836" actId="1036"/>
          <ac:picMkLst>
            <pc:docMk/>
            <pc:sldMk cId="674136976" sldId="295"/>
            <ac:picMk id="4" creationId="{75F29B69-CDFE-2A53-5397-1100872A2C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5254"/>
            <a:ext cx="860615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28777"/>
            <a:ext cx="8428355" cy="401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1622" y="545591"/>
            <a:ext cx="4654778" cy="14218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4700" y="2244979"/>
            <a:ext cx="6574155" cy="213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Natural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Language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Processing</a:t>
            </a:r>
            <a:endParaRPr sz="1600">
              <a:latin typeface="Times New Roman"/>
              <a:cs typeface="Times New Roman"/>
            </a:endParaRPr>
          </a:p>
          <a:p>
            <a:pPr marL="1989455" marR="2027555" indent="50800" algn="ctr">
              <a:lnSpc>
                <a:spcPct val="191400"/>
              </a:lnSpc>
              <a:spcBef>
                <a:spcPts val="10"/>
              </a:spcBef>
            </a:pPr>
            <a:r>
              <a:rPr sz="1600" b="1" dirty="0">
                <a:latin typeface="Times New Roman"/>
                <a:cs typeface="Times New Roman"/>
              </a:rPr>
              <a:t>Fall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Semester: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2024-</a:t>
            </a:r>
            <a:r>
              <a:rPr sz="1600" b="1" spc="-25" dirty="0">
                <a:latin typeface="Times New Roman"/>
                <a:cs typeface="Times New Roman"/>
              </a:rPr>
              <a:t>25 </a:t>
            </a:r>
            <a:r>
              <a:rPr sz="1600" b="1" spc="-10" dirty="0">
                <a:latin typeface="Times New Roman"/>
                <a:cs typeface="Times New Roman"/>
              </a:rPr>
              <a:t>Digital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Assignment-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Review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91900"/>
              </a:lnSpc>
            </a:pPr>
            <a:r>
              <a:rPr sz="1600" dirty="0">
                <a:latin typeface="Times New Roman"/>
                <a:cs typeface="Times New Roman"/>
              </a:rPr>
              <a:t>TITLE:</a:t>
            </a:r>
            <a:r>
              <a:rPr sz="1600" spc="-10" dirty="0">
                <a:latin typeface="Times New Roman"/>
                <a:cs typeface="Times New Roman"/>
              </a:rPr>
              <a:t> Dual-</a:t>
            </a:r>
            <a:r>
              <a:rPr sz="1600" dirty="0">
                <a:latin typeface="Times New Roman"/>
                <a:cs typeface="Times New Roman"/>
              </a:rPr>
              <a:t>Function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NLP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Detection </a:t>
            </a:r>
            <a:r>
              <a:rPr sz="1600" spc="-20" dirty="0">
                <a:latin typeface="Times New Roman"/>
                <a:cs typeface="Times New Roman"/>
              </a:rPr>
              <a:t>APPLICATION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NLP: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Spam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Sentiment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114" dirty="0"/>
              <a:t> </a:t>
            </a:r>
            <a:r>
              <a:rPr dirty="0"/>
              <a:t>STUDY</a:t>
            </a:r>
            <a:r>
              <a:rPr spc="-125" dirty="0"/>
              <a:t> </a:t>
            </a:r>
            <a:r>
              <a:rPr dirty="0"/>
              <a:t>ON</a:t>
            </a:r>
            <a:r>
              <a:rPr spc="-130" dirty="0"/>
              <a:t> </a:t>
            </a:r>
            <a:r>
              <a:rPr dirty="0"/>
              <a:t>SPAM</a:t>
            </a:r>
            <a:r>
              <a:rPr spc="-95" dirty="0"/>
              <a:t> </a:t>
            </a:r>
            <a:r>
              <a:rPr dirty="0"/>
              <a:t>DETECTION</a:t>
            </a:r>
            <a:r>
              <a:rPr spc="-155" dirty="0"/>
              <a:t> </a:t>
            </a:r>
            <a:r>
              <a:rPr dirty="0"/>
              <a:t>WITH</a:t>
            </a:r>
            <a:r>
              <a:rPr spc="-135" dirty="0"/>
              <a:t> </a:t>
            </a:r>
            <a:r>
              <a:rPr spc="-10" dirty="0"/>
              <a:t>SENTIMENT 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048" y="1652091"/>
            <a:ext cx="8425180" cy="416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IEEE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endParaRPr sz="1200">
              <a:latin typeface="Arial"/>
              <a:cs typeface="Arial"/>
            </a:endParaRPr>
          </a:p>
          <a:p>
            <a:pPr marL="12700" marR="7152640">
              <a:lnSpc>
                <a:spcPct val="2342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2022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12700" marR="5334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primarily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advancements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field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[specific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area],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highlighting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contributions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researchers.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emphasis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placed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optimization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enhance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performance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certain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applications.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survey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delves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evolution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methodologies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years,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providing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insights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adapted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meet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modern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challenges.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explored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integration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overall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efficiency,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showcasing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ongoing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efforts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domain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improve outcomes.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references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foundational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contributed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area.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Notable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among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laid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groundwork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current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methodologies,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offering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comparison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respective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advantages.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discusses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advancements,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those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incorporate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AI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push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boundaries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traditional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practices.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631952"/>
            <a:ext cx="8371205" cy="519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3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336550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section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outlines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structured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focusing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mix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qualitative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quantitative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combination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experimental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setups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theoretical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validate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hypotheses.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statistical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computational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simulations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assess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solutions.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3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carried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advanced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statistical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ensure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reliability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validity</a:t>
            </a:r>
            <a:r>
              <a:rPr sz="13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results.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employs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descriptive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inferential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statistics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interpret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strong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focus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correlations.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Visualization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present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manner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easy</a:t>
            </a:r>
            <a:r>
              <a:rPr sz="13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interpret.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3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3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161925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leverages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variety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resources,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high-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computing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platforms,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specialized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software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extensive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databases.</a:t>
            </a:r>
            <a:r>
              <a:rPr sz="13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MATLAB,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Python,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TensorFlow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mentioned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integral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algorithm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development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stages.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3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3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</a:pP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identified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document,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complexity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integration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multiple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sources,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computational</a:t>
            </a:r>
            <a:r>
              <a:rPr sz="1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cost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running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simulations, and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biases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interpretation.</a:t>
            </a:r>
            <a:r>
              <a:rPr sz="13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Additionally,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notes</a:t>
            </a:r>
            <a:r>
              <a:rPr sz="13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difficulties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ensuring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scalability</a:t>
            </a:r>
            <a:r>
              <a:rPr sz="13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3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real-</a:t>
            </a:r>
            <a:r>
              <a:rPr sz="1300" dirty="0">
                <a:solidFill>
                  <a:srgbClr val="404040"/>
                </a:solidFill>
                <a:latin typeface="Arial MT"/>
                <a:cs typeface="Arial MT"/>
              </a:rPr>
              <a:t>world</a:t>
            </a:r>
            <a:r>
              <a:rPr sz="13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Arial MT"/>
                <a:cs typeface="Arial MT"/>
              </a:rPr>
              <a:t>applications.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4"/>
            <a:ext cx="839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SPAM</a:t>
            </a:r>
            <a:r>
              <a:rPr spc="-120" dirty="0"/>
              <a:t> </a:t>
            </a:r>
            <a:r>
              <a:rPr dirty="0"/>
              <a:t>DETECTION</a:t>
            </a:r>
            <a:r>
              <a:rPr spc="-150" dirty="0"/>
              <a:t> </a:t>
            </a:r>
            <a:r>
              <a:rPr dirty="0"/>
              <a:t>USING</a:t>
            </a:r>
            <a:r>
              <a:rPr spc="-160" dirty="0"/>
              <a:t> </a:t>
            </a:r>
            <a:r>
              <a:rPr dirty="0"/>
              <a:t>SENTIMENT</a:t>
            </a:r>
            <a:r>
              <a:rPr spc="-15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233" y="1023112"/>
            <a:ext cx="8422640" cy="551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2893695">
              <a:lnSpc>
                <a:spcPct val="156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2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Emerging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Technologies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Innovative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(JETIR) 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2019</a:t>
            </a:r>
            <a:endParaRPr sz="1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81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"/>
              <a:cs typeface="Arial"/>
            </a:endParaRPr>
          </a:p>
          <a:p>
            <a:pPr marL="127000" marR="70485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especially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communication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era,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flood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SMS,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social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platforms.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Researchers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developed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counter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primarily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tone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behind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body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text,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proven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powerful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differentiating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communication.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studies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(NLP)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Bayes,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(SVM),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accuracy.Several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also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emphasized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GPT,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semantics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(positive,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neutral)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plays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pivotal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role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distinguishing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promotional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spam,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typically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regular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might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contextually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appropriate tone.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seen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contributions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perspectives: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 MT"/>
              <a:cs typeface="Arial MT"/>
            </a:endParaRPr>
          </a:p>
          <a:p>
            <a:pPr marL="355600" marR="29209" indent="-342900">
              <a:lnSpc>
                <a:spcPts val="126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Approaches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Traditional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SVM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extensively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efficiency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5080" indent="-342900">
              <a:lnSpc>
                <a:spcPts val="126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Recurrent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(RNNs)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Short-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Term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(LSTM),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252729" indent="-342900">
              <a:lnSpc>
                <a:spcPct val="872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Integration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integrate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improve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promotional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phishing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exaggerated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markers.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3178" y="1161415"/>
            <a:ext cx="8438515" cy="438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provided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likely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multi-step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approach: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200">
              <a:latin typeface="Arial MT"/>
              <a:cs typeface="Arial MT"/>
            </a:endParaRPr>
          </a:p>
          <a:p>
            <a:pPr marL="355600" marR="5080" indent="-342900">
              <a:lnSpc>
                <a:spcPct val="1075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Collection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Gathering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containing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non-spam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(such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SMS,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social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data).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Preprocessing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Tokenization,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normalization,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removing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categorize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11430" indent="-342900">
              <a:lnSpc>
                <a:spcPct val="1067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whether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spam,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incorporating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 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model.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Evaluation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model's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evaluated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metrics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accuracy,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precision,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recall,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F1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score.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200">
              <a:latin typeface="Arial"/>
              <a:cs typeface="Arial"/>
            </a:endParaRPr>
          </a:p>
          <a:p>
            <a:pPr marL="12700" marR="405765">
              <a:lnSpc>
                <a:spcPct val="1067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examining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correlations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spam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tendencies,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how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tone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compared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messages.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subjectivity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 analyzed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assess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875" y="605739"/>
            <a:ext cx="2061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</a:rPr>
              <a:t>Resources</a:t>
            </a:r>
            <a:r>
              <a:rPr sz="1600" spc="-10" dirty="0">
                <a:solidFill>
                  <a:srgbClr val="404040"/>
                </a:solidFill>
              </a:rPr>
              <a:t> </a:t>
            </a:r>
            <a:r>
              <a:rPr sz="1600" dirty="0">
                <a:solidFill>
                  <a:srgbClr val="404040"/>
                </a:solidFill>
              </a:rPr>
              <a:t>and</a:t>
            </a:r>
            <a:r>
              <a:rPr sz="1600" spc="-5" dirty="0">
                <a:solidFill>
                  <a:srgbClr val="404040"/>
                </a:solidFill>
              </a:rPr>
              <a:t> </a:t>
            </a:r>
            <a:r>
              <a:rPr sz="1600" spc="-20" dirty="0">
                <a:solidFill>
                  <a:srgbClr val="404040"/>
                </a:solidFill>
              </a:rPr>
              <a:t>Tools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50875" y="1098550"/>
            <a:ext cx="8369300" cy="477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requires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resources: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Arial MT"/>
              <a:cs typeface="Arial MT"/>
            </a:endParaRPr>
          </a:p>
          <a:p>
            <a:pPr marL="355600" marR="220345" indent="-342900">
              <a:lnSpc>
                <a:spcPct val="1067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Libraries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NLTK,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SpaCy,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TextBlob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along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Scikit-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TensorFlow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learning.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Datasets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Publicly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available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Enron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SMS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collections.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90C225"/>
              </a:buClr>
              <a:buFont typeface="Arial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355600" marR="360045" indent="-342900">
              <a:lnSpc>
                <a:spcPct val="107500"/>
              </a:lnSpc>
              <a:buClr>
                <a:srgbClr val="90C225"/>
              </a:buClr>
              <a:buSzPct val="79166"/>
              <a:buAutoNum type="arabicPeriod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Computational</a:t>
            </a:r>
            <a:r>
              <a:rPr sz="12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Adequate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computational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power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especially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deep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approaches.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354965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Ambiguity</a:t>
            </a:r>
            <a:r>
              <a:rPr sz="12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overtly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sentiment-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endParaRPr sz="1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less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effective.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Arial MT"/>
              <a:cs typeface="Arial MT"/>
            </a:endParaRPr>
          </a:p>
          <a:p>
            <a:pPr marL="355600" marR="31115" indent="-342900">
              <a:lnSpc>
                <a:spcPct val="1075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 startAt="2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Imbalance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imbalanced,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fewer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examples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affecting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90C225"/>
              </a:buClr>
              <a:buFont typeface="Arial"/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355600" marR="5080" indent="-342900">
              <a:lnSpc>
                <a:spcPct val="107500"/>
              </a:lnSpc>
              <a:buClr>
                <a:srgbClr val="90C225"/>
              </a:buClr>
              <a:buSzPct val="79166"/>
              <a:buAutoNum type="arabicPeriod" startAt="2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Evolving</a:t>
            </a:r>
            <a:r>
              <a:rPr sz="12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Tactics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Spammers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continuously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adapt,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necessary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regularly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account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tactics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90C225"/>
              </a:buClr>
              <a:buFont typeface="Arial"/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355600" marR="85090" indent="-342900">
              <a:lnSpc>
                <a:spcPct val="1067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 startAt="2"/>
              <a:tabLst>
                <a:tab pos="355600" algn="l"/>
              </a:tabLst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Constraints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powerful,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require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computational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resources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training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deployment.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FRAUD</a:t>
            </a:r>
            <a:r>
              <a:rPr spc="-140" dirty="0"/>
              <a:t> </a:t>
            </a:r>
            <a:r>
              <a:rPr spc="-10" dirty="0"/>
              <a:t>APPS</a:t>
            </a:r>
            <a:r>
              <a:rPr spc="-120" dirty="0"/>
              <a:t> </a:t>
            </a:r>
            <a:r>
              <a:rPr dirty="0"/>
              <a:t>DETECTION</a:t>
            </a:r>
            <a:r>
              <a:rPr spc="-160" dirty="0"/>
              <a:t> </a:t>
            </a:r>
            <a:r>
              <a:rPr dirty="0"/>
              <a:t>USING</a:t>
            </a:r>
            <a:r>
              <a:rPr spc="-165" dirty="0"/>
              <a:t> </a:t>
            </a:r>
            <a:r>
              <a:rPr spc="-10" dirty="0"/>
              <a:t>SENTIMENT </a:t>
            </a:r>
            <a:r>
              <a:rPr spc="-50" dirty="0"/>
              <a:t>ANALYSIS</a:t>
            </a:r>
            <a:r>
              <a:rPr spc="-145" dirty="0"/>
              <a:t> </a:t>
            </a:r>
            <a:r>
              <a:rPr spc="-35" dirty="0"/>
              <a:t>AND</a:t>
            </a:r>
            <a:r>
              <a:rPr spc="-160" dirty="0"/>
              <a:t> </a:t>
            </a:r>
            <a:r>
              <a:rPr dirty="0"/>
              <a:t>SPAM</a:t>
            </a:r>
            <a:r>
              <a:rPr spc="-155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544" y="1690242"/>
            <a:ext cx="8422005" cy="476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International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Applied</a:t>
            </a:r>
            <a:r>
              <a:rPr sz="12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Science</a:t>
            </a:r>
            <a:r>
              <a:rPr sz="12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Engineering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(IJRASET)</a:t>
            </a:r>
            <a:endParaRPr sz="1200">
              <a:latin typeface="Arial"/>
              <a:cs typeface="Arial"/>
            </a:endParaRPr>
          </a:p>
          <a:p>
            <a:pPr marL="12700" marR="7149465" indent="114300">
              <a:lnSpc>
                <a:spcPts val="2550"/>
              </a:lnSpc>
              <a:spcBef>
                <a:spcPts val="265"/>
              </a:spcBef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2023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7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activities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markets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become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increasingly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prevalent,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manipulation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app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rankings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deceptive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practices.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filtering,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mitigate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activities.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useful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this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anomalous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 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might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behavior.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Previous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(NLP)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fake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reviews,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inflated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forms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 ranking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fraud.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domain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includes: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online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endParaRPr sz="1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Naive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(SVM),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endParaRPr sz="1200">
              <a:latin typeface="Arial MT"/>
              <a:cs typeface="Arial MT"/>
            </a:endParaRPr>
          </a:p>
          <a:p>
            <a:pPr marL="355600" marR="55244" indent="-342900">
              <a:lnSpc>
                <a:spcPct val="1067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unnatural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could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manipulative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behavior.</a:t>
            </a:r>
            <a:endParaRPr sz="1200">
              <a:latin typeface="Arial MT"/>
              <a:cs typeface="Arial MT"/>
            </a:endParaRPr>
          </a:p>
          <a:p>
            <a:pPr marL="355600" marR="379095" indent="-342900">
              <a:lnSpc>
                <a:spcPct val="1067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Hybrid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Approaches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create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robust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area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research.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3054" y="265557"/>
            <a:ext cx="8433435" cy="629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outlined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steps: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Collection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Gathering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stores,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download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statistics.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Preprocessing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Cleaning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preparing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noise,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tokenizing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normalizing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tone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reviews.</a:t>
            </a:r>
            <a:endParaRPr sz="1200">
              <a:latin typeface="Arial MT"/>
              <a:cs typeface="Arial MT"/>
            </a:endParaRPr>
          </a:p>
          <a:p>
            <a:pPr marL="12700" marR="537210">
              <a:lnSpc>
                <a:spcPct val="106700"/>
              </a:lnSpc>
              <a:spcBef>
                <a:spcPts val="10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Filtering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Implementing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filter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out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ranking manipulation.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Fraud</a:t>
            </a:r>
            <a:r>
              <a:rPr sz="12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combination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scores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engaging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activities.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Arial"/>
              <a:cs typeface="Arial"/>
            </a:endParaRPr>
          </a:p>
          <a:p>
            <a:pPr marL="12700" marR="15240">
              <a:lnSpc>
                <a:spcPct val="1071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ratings.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scores,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identifies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deviations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typical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behavior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fraud.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correlation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findings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pinpointing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likely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fraudulent.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950" spc="4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9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utilizes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resources: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NLP</a:t>
            </a:r>
            <a:r>
              <a:rPr sz="12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Libraries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NLTK,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SpaCy,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TextBlob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2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Frameworks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Scikit-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TensorFlow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building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Datasets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2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mobile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stores,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 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ratings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903" y="1396365"/>
            <a:ext cx="8346440" cy="2580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8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2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6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600">
              <a:latin typeface="Arial"/>
              <a:cs typeface="Arial"/>
            </a:endParaRPr>
          </a:p>
          <a:p>
            <a:pPr marL="12700" marR="55244">
              <a:lnSpc>
                <a:spcPct val="106900"/>
              </a:lnSpc>
              <a:spcBef>
                <a:spcPts val="181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6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Imbalance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presence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significantly</a:t>
            </a:r>
            <a:r>
              <a:rPr sz="16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fraudulent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ones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difficult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train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 marL="12700" marR="690880">
              <a:lnSpc>
                <a:spcPct val="107500"/>
              </a:lnSpc>
              <a:spcBef>
                <a:spcPts val="99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Evolving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Fraud</a:t>
            </a: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Tactics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Fraudsters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continuously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develop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bypass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requiring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constant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updates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algorithms.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7200"/>
              </a:lnSpc>
              <a:spcBef>
                <a:spcPts val="99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Accuracy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be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compromised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presence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ambiguous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reviews,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not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clearly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fraud.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SENTIMENT</a:t>
            </a:r>
            <a:r>
              <a:rPr spc="-95" dirty="0"/>
              <a:t> </a:t>
            </a:r>
            <a:r>
              <a:rPr spc="-75" dirty="0"/>
              <a:t>ANALYSIS:</a:t>
            </a:r>
            <a:r>
              <a:rPr spc="-110" dirty="0"/>
              <a:t> </a:t>
            </a:r>
            <a:r>
              <a:rPr spc="-20" dirty="0"/>
              <a:t>MACHINE</a:t>
            </a:r>
            <a:r>
              <a:rPr spc="-95" dirty="0"/>
              <a:t> </a:t>
            </a:r>
            <a:r>
              <a:rPr spc="-10" dirty="0"/>
              <a:t>LEARNING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610" y="1633804"/>
            <a:ext cx="8288655" cy="319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International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Engineering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(IJET)</a:t>
            </a:r>
            <a:endParaRPr sz="1200">
              <a:latin typeface="Arial"/>
              <a:cs typeface="Arial"/>
            </a:endParaRPr>
          </a:p>
          <a:p>
            <a:pPr marL="12700" marR="7016115">
              <a:lnSpc>
                <a:spcPct val="176700"/>
              </a:lnSpc>
              <a:spcBef>
                <a:spcPts val="5"/>
              </a:spcBef>
            </a:pP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2023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 marL="12700" marR="34925">
              <a:lnSpc>
                <a:spcPct val="106900"/>
              </a:lnSpc>
              <a:spcBef>
                <a:spcPts val="10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"Sentiment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Analysis: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Approach"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framework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analyzing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social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platforms,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specifically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Twitter.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related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Uri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attack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referenced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techniques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Naïve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Genetic</a:t>
            </a:r>
            <a:r>
              <a:rPr sz="12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movie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tree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kernel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polarity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hierarchical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cascaded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Hadoop-based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solutions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datasets.</a:t>
            </a:r>
            <a:endParaRPr sz="1200">
              <a:latin typeface="Arial MT"/>
              <a:cs typeface="Arial MT"/>
            </a:endParaRPr>
          </a:p>
          <a:p>
            <a:pPr marL="55244">
              <a:lnSpc>
                <a:spcPct val="100000"/>
              </a:lnSpc>
              <a:spcBef>
                <a:spcPts val="1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6900"/>
              </a:lnSpc>
              <a:spcBef>
                <a:spcPts val="10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integrate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Naïve Bayes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Genetic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movie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reviews,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tree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kernel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neutral.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authors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highlight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hierarchical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Hadoop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FLUME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large-scale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sentiment analysis.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354" y="570357"/>
            <a:ext cx="8238490" cy="481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 marL="12700" marR="46355">
              <a:lnSpc>
                <a:spcPct val="1071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collecting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 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techniques.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5000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tweets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related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Uri attack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 curated,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pre-processed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stop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words,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words,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characters.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authors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utilized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open-source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environment,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six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(anger,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disgust,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fear,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joy,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sadness,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surprise)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polarities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(positive,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negative, neutral).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2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7200"/>
              </a:lnSpc>
              <a:spcBef>
                <a:spcPts val="99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conducted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helped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frequency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sentiments.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experiment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resulted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percentage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emotions,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94.3%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people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disgust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Uri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attack.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authors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visualizations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clouds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frequently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occurring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analyze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distributions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emotions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polarities.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12700" marR="106045" algn="just">
              <a:lnSpc>
                <a:spcPct val="1071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tools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Studio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packages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retrieving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tweets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Twitter's</a:t>
            </a:r>
            <a:r>
              <a:rPr sz="12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API.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experiment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conducted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Windows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XP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operating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Intel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i3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processor.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200">
              <a:latin typeface="Arial"/>
              <a:cs typeface="Arial"/>
            </a:endParaRPr>
          </a:p>
          <a:p>
            <a:pPr marL="12700" marR="67945">
              <a:lnSpc>
                <a:spcPct val="106200"/>
              </a:lnSpc>
              <a:spcBef>
                <a:spcPts val="101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complexity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noisy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unstructured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social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media,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ensuring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managing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effectively.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choice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techniques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could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overall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8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7634"/>
            <a:ext cx="251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ABSTRACT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296162"/>
            <a:ext cx="838962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aims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 develop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dual-function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Natural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Language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(NLP)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20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identifying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categorizing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subjective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opinions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expressed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texts,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particularly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platforms,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classifying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them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positive,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negative,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neutral.</a:t>
            </a:r>
            <a:endParaRPr sz="20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unsolicited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harmful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messages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legitimate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communication.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utilize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combination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techniques,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learning,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deep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learning,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libraries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NLTK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spaCy,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preprocess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classify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datasets.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sentiment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enhance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experience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providing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insights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opinion,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improve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security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reduce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unwanted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communication.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expected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demonstrate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scalable,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efficient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solution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tasks,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making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applicable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industries.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60" y="605688"/>
            <a:ext cx="789940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  <a:spcBef>
                <a:spcPts val="100"/>
              </a:spcBef>
            </a:pPr>
            <a:r>
              <a:rPr sz="2500" dirty="0"/>
              <a:t>SENTIMENT</a:t>
            </a:r>
            <a:r>
              <a:rPr sz="2500" spc="-135" dirty="0"/>
              <a:t> </a:t>
            </a:r>
            <a:r>
              <a:rPr sz="2500" spc="-60" dirty="0"/>
              <a:t>ANALYSIS:</a:t>
            </a:r>
            <a:r>
              <a:rPr sz="2500" spc="-114" dirty="0"/>
              <a:t> </a:t>
            </a:r>
            <a:r>
              <a:rPr sz="2500" spc="-10" dirty="0"/>
              <a:t>CAPTURING</a:t>
            </a:r>
            <a:r>
              <a:rPr sz="2500" spc="-120" dirty="0"/>
              <a:t> </a:t>
            </a:r>
            <a:r>
              <a:rPr sz="2500" spc="-35" dirty="0"/>
              <a:t>FAVORABILITY </a:t>
            </a:r>
            <a:r>
              <a:rPr sz="2500" dirty="0"/>
              <a:t>USING</a:t>
            </a:r>
            <a:r>
              <a:rPr sz="2500" spc="-85" dirty="0"/>
              <a:t> </a:t>
            </a:r>
            <a:r>
              <a:rPr sz="2500" spc="-55" dirty="0"/>
              <a:t>NATURAL</a:t>
            </a:r>
            <a:r>
              <a:rPr sz="2500" spc="-95" dirty="0"/>
              <a:t> </a:t>
            </a:r>
            <a:r>
              <a:rPr sz="2500" spc="-45" dirty="0"/>
              <a:t>LANGUAGE</a:t>
            </a:r>
            <a:r>
              <a:rPr sz="2500" spc="-95" dirty="0"/>
              <a:t> </a:t>
            </a:r>
            <a:r>
              <a:rPr sz="2500" spc="-10" dirty="0"/>
              <a:t>PROCESSING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52678" y="2007489"/>
            <a:ext cx="8306434" cy="3780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2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IEEE</a:t>
            </a:r>
            <a:r>
              <a:rPr sz="12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endParaRPr sz="1200">
              <a:latin typeface="Arial"/>
              <a:cs typeface="Arial"/>
            </a:endParaRPr>
          </a:p>
          <a:p>
            <a:pPr marL="12700" marR="7033895">
              <a:lnSpc>
                <a:spcPts val="2550"/>
              </a:lnSpc>
              <a:spcBef>
                <a:spcPts val="265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Date/</a:t>
            </a:r>
            <a:r>
              <a:rPr sz="12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Year:</a:t>
            </a:r>
            <a:r>
              <a:rPr sz="12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2023 </a:t>
            </a: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Literature</a:t>
            </a:r>
            <a:r>
              <a:rPr sz="12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Survey</a:t>
            </a:r>
            <a:endParaRPr sz="1200">
              <a:latin typeface="Arial"/>
              <a:cs typeface="Arial"/>
            </a:endParaRPr>
          </a:p>
          <a:p>
            <a:pPr marL="12700" marR="113030">
              <a:lnSpc>
                <a:spcPct val="107000"/>
              </a:lnSpc>
              <a:spcBef>
                <a:spcPts val="73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paper,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i="1" spc="-10" dirty="0">
                <a:solidFill>
                  <a:srgbClr val="404040"/>
                </a:solidFill>
                <a:latin typeface="Arial"/>
                <a:cs typeface="Arial"/>
              </a:rPr>
              <a:t>Sentiment</a:t>
            </a:r>
            <a:r>
              <a:rPr sz="1200" i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Analysis:</a:t>
            </a:r>
            <a:r>
              <a:rPr sz="1200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Capturing</a:t>
            </a:r>
            <a:r>
              <a:rPr sz="1200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Favorability</a:t>
            </a:r>
            <a:r>
              <a:rPr sz="1200" i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1200" i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Natural</a:t>
            </a:r>
            <a:r>
              <a:rPr sz="1200" i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Language</a:t>
            </a:r>
            <a:r>
              <a:rPr sz="1200" i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04040"/>
                </a:solidFill>
                <a:latin typeface="Arial"/>
                <a:cs typeface="Arial"/>
              </a:rPr>
              <a:t>Processing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explores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determining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favorable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unfavorable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opinions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textual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primary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identifying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polarity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(positive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negative),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relationship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paper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emphasizes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limitations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approaches,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mostly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shallow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language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(NLP)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entire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positive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negative.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proposed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approach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aims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combination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syntactic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parsing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lexicons.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200" b="1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12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6900"/>
              </a:lnSpc>
              <a:spcBef>
                <a:spcPts val="1005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largely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focused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level,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utilizing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collocation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adjective-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co-occurrence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however,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fail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accurately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complex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towards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within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differs.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builds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ideas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introducing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granular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seeks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identify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level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document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level,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improving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precision.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678" y="662178"/>
            <a:ext cx="8322309" cy="430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Research</a:t>
            </a:r>
            <a:r>
              <a:rPr sz="1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endParaRPr sz="1600">
              <a:latin typeface="Arial"/>
              <a:cs typeface="Arial"/>
            </a:endParaRPr>
          </a:p>
          <a:p>
            <a:pPr marL="12700" marR="53340">
              <a:lnSpc>
                <a:spcPct val="107000"/>
              </a:lnSpc>
              <a:spcBef>
                <a:spcPts val="1005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introduces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prototype system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utilizes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syntactic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parser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manually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constructed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lexicon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polarity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relation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subjects.</a:t>
            </a:r>
            <a:r>
              <a:rPr sz="16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creation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lexicon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includes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positive,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negative,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neutral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terms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across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parts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speech,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adjectives,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nouns,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verbs.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identifies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analyzes relationships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target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subjects,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distinguishing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sentiment-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bearing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verbs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those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transfer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arguments.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6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7000"/>
              </a:lnSpc>
              <a:spcBef>
                <a:spcPts val="994"/>
              </a:spcBef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presents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experimental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results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demonstrating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proposed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system.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tested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textual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sources,</a:t>
            </a:r>
            <a:r>
              <a:rPr sz="16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web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pages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news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articles,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achieving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precision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rates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(75-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95%)</a:t>
            </a:r>
            <a:r>
              <a:rPr sz="1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extraction.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underscores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importance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semantic relationships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expressions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accuracy.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2995" y="674449"/>
            <a:ext cx="8141334" cy="34455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Resources</a:t>
            </a:r>
            <a:r>
              <a:rPr sz="15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5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  <a:p>
            <a:pPr marL="12700" marR="259079">
              <a:lnSpc>
                <a:spcPct val="87000"/>
              </a:lnSpc>
              <a:spcBef>
                <a:spcPts val="100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syntactic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parser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manually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constructed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lexicon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core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components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system.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parser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analyze</a:t>
            </a:r>
            <a:r>
              <a:rPr sz="15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grammatical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sentences,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lexicon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predefined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for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terms.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prototype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tested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textual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online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sources,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which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served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primary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resource.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Potential</a:t>
            </a:r>
            <a:r>
              <a:rPr sz="15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404040"/>
                </a:solidFill>
                <a:latin typeface="Arial"/>
                <a:cs typeface="Arial"/>
              </a:rPr>
              <a:t>Challenges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87100"/>
              </a:lnSpc>
              <a:spcBef>
                <a:spcPts val="990"/>
              </a:spcBef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highlighted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complexity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accurately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detecting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nuanced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ambiguous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contexts.</a:t>
            </a:r>
            <a:r>
              <a:rPr sz="15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manual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construction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lexicon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time-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consuming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cover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possible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expressions.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Furthermore,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system's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degrade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sentences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implied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rather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explicitly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stated,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sentiments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directed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subjects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sentence.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958" y="330149"/>
            <a:ext cx="988885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SENTIMENT</a:t>
            </a:r>
            <a:r>
              <a:rPr spc="-130" dirty="0"/>
              <a:t> </a:t>
            </a:r>
            <a:r>
              <a:rPr spc="-50" dirty="0"/>
              <a:t>ANALYSIS</a:t>
            </a:r>
            <a:r>
              <a:rPr spc="-120" dirty="0"/>
              <a:t> </a:t>
            </a:r>
            <a:r>
              <a:rPr spc="-35" dirty="0"/>
              <a:t>AND</a:t>
            </a:r>
            <a:r>
              <a:rPr spc="-120" dirty="0"/>
              <a:t> </a:t>
            </a:r>
            <a:r>
              <a:rPr dirty="0"/>
              <a:t>SPAM</a:t>
            </a:r>
            <a:r>
              <a:rPr spc="-100" dirty="0"/>
              <a:t> </a:t>
            </a:r>
            <a:r>
              <a:rPr dirty="0"/>
              <a:t>DETECTION</a:t>
            </a:r>
            <a:r>
              <a:rPr spc="-135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spc="-10" dirty="0"/>
              <a:t>SOCIAL MEDIA</a:t>
            </a:r>
            <a:r>
              <a:rPr spc="-130" dirty="0"/>
              <a:t> </a:t>
            </a:r>
            <a:r>
              <a:rPr dirty="0"/>
              <a:t>USING</a:t>
            </a:r>
            <a:r>
              <a:rPr spc="-145" dirty="0"/>
              <a:t> </a:t>
            </a:r>
            <a:r>
              <a:rPr spc="-10" dirty="0"/>
              <a:t>MACHINE</a:t>
            </a:r>
            <a:r>
              <a:rPr spc="-125" dirty="0"/>
              <a:t> </a:t>
            </a:r>
            <a:r>
              <a:rPr spc="-40" dirty="0"/>
              <a:t>LEARNING</a:t>
            </a:r>
            <a:r>
              <a:rPr spc="-15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958" y="1614042"/>
            <a:ext cx="1009078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Journal: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IEEE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Access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Date/Year: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 MT"/>
                <a:cs typeface="Arial MT"/>
              </a:rPr>
              <a:t>2020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Methodology: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paper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employs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range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techniques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sentiment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spam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social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platforms.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methodology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includes:</a:t>
            </a:r>
            <a:endParaRPr sz="1600">
              <a:latin typeface="Arial MT"/>
              <a:cs typeface="Arial MT"/>
            </a:endParaRPr>
          </a:p>
          <a:p>
            <a:pPr marL="812800" marR="40894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Support</a:t>
            </a:r>
            <a:r>
              <a:rPr sz="1600" b="1" spc="-10" dirty="0">
                <a:latin typeface="Arial"/>
                <a:cs typeface="Arial"/>
              </a:rPr>
              <a:t> Vector </a:t>
            </a:r>
            <a:r>
              <a:rPr sz="1600" b="1" dirty="0">
                <a:latin typeface="Arial"/>
                <a:cs typeface="Arial"/>
              </a:rPr>
              <a:t>Machines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(SVM):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10" dirty="0">
                <a:latin typeface="Arial MT"/>
                <a:cs typeface="Arial MT"/>
              </a:rPr>
              <a:t>classification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tasks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effectiveness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handling high-</a:t>
            </a:r>
            <a:r>
              <a:rPr sz="1600" dirty="0">
                <a:latin typeface="Arial MT"/>
                <a:cs typeface="Arial MT"/>
              </a:rPr>
              <a:t>dimensional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spaces.</a:t>
            </a:r>
            <a:endParaRPr sz="1600">
              <a:latin typeface="Arial MT"/>
              <a:cs typeface="Arial MT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Naive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Bayes: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simplicity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performance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classification.</a:t>
            </a:r>
            <a:endParaRPr sz="1600">
              <a:latin typeface="Arial MT"/>
              <a:cs typeface="Arial MT"/>
            </a:endParaRPr>
          </a:p>
          <a:p>
            <a:pPr marL="812800" marR="9080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Deep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Learning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Models: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Specifically,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Short-</a:t>
            </a:r>
            <a:r>
              <a:rPr sz="1600" spc="-20" dirty="0">
                <a:latin typeface="Arial MT"/>
                <a:cs typeface="Arial MT"/>
              </a:rPr>
              <a:t>Term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Memory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(LSTM)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designed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capture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long-</a:t>
            </a:r>
            <a:r>
              <a:rPr sz="1600" dirty="0">
                <a:latin typeface="Arial MT"/>
                <a:cs typeface="Arial MT"/>
              </a:rPr>
              <a:t>term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dependencies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sequential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Natural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Language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Processing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(NLP):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 MT"/>
                <a:cs typeface="Arial MT"/>
              </a:rPr>
              <a:t>Techniques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tokenization,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stemming,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lemmatization</a:t>
            </a:r>
            <a:endParaRPr sz="160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preprocess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extract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features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812800" marR="4254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Arial"/>
                <a:cs typeface="Arial"/>
              </a:rPr>
              <a:t>Feature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Extraction: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Methods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Term</a:t>
            </a:r>
            <a:r>
              <a:rPr sz="1600" spc="-20" dirty="0">
                <a:latin typeface="Arial MT"/>
                <a:cs typeface="Arial MT"/>
              </a:rPr>
              <a:t> Frequency-</a:t>
            </a:r>
            <a:r>
              <a:rPr sz="1600" dirty="0">
                <a:latin typeface="Arial MT"/>
                <a:cs typeface="Arial MT"/>
              </a:rPr>
              <a:t>Inverse Document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Frequency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(TF-</a:t>
            </a:r>
            <a:r>
              <a:rPr sz="1600" dirty="0">
                <a:latin typeface="Arial MT"/>
                <a:cs typeface="Arial MT"/>
              </a:rPr>
              <a:t>IDF)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word </a:t>
            </a:r>
            <a:r>
              <a:rPr sz="1600" dirty="0">
                <a:latin typeface="Arial MT"/>
                <a:cs typeface="Arial MT"/>
              </a:rPr>
              <a:t>embeddings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Word2Vec)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numerical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vectors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by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algorithms.</a:t>
            </a:r>
            <a:endParaRPr sz="1600">
              <a:latin typeface="Arial MT"/>
              <a:cs typeface="Arial MT"/>
            </a:endParaRPr>
          </a:p>
          <a:p>
            <a:pPr marL="12700" marR="2159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Inferences: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study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concludes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deep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models,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particularly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LSTM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superior </a:t>
            </a:r>
            <a:r>
              <a:rPr sz="1600" dirty="0">
                <a:latin typeface="Arial MT"/>
                <a:cs typeface="Arial MT"/>
              </a:rPr>
              <a:t>performance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compared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traditional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algorithms.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LSTMs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excel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understanding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context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nuances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sentiment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social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media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posts.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research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highlights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feature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engineering,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including domain-</a:t>
            </a:r>
            <a:r>
              <a:rPr sz="1600" dirty="0">
                <a:latin typeface="Arial MT"/>
                <a:cs typeface="Arial MT"/>
              </a:rPr>
              <a:t>specific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terms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context-</a:t>
            </a:r>
            <a:r>
              <a:rPr sz="1600" dirty="0">
                <a:latin typeface="Arial MT"/>
                <a:cs typeface="Arial MT"/>
              </a:rPr>
              <a:t>aware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features,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significantly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improves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accuracy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sentiment </a:t>
            </a:r>
            <a:r>
              <a:rPr sz="1600" dirty="0">
                <a:latin typeface="Arial MT"/>
                <a:cs typeface="Arial MT"/>
              </a:rPr>
              <a:t>analysis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spam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detection.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431418"/>
            <a:ext cx="76968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150" dirty="0"/>
              <a:t>A</a:t>
            </a:r>
            <a:r>
              <a:rPr sz="2500" spc="-35" dirty="0"/>
              <a:t> </a:t>
            </a:r>
            <a:r>
              <a:rPr sz="2500" spc="-10" dirty="0"/>
              <a:t>HYBRID</a:t>
            </a:r>
            <a:r>
              <a:rPr sz="2500" spc="-145" dirty="0"/>
              <a:t> </a:t>
            </a:r>
            <a:r>
              <a:rPr sz="2500" spc="-30" dirty="0"/>
              <a:t>APPROACH</a:t>
            </a:r>
            <a:r>
              <a:rPr sz="2500" spc="-100" dirty="0"/>
              <a:t> </a:t>
            </a:r>
            <a:r>
              <a:rPr sz="2500" dirty="0"/>
              <a:t>FOR</a:t>
            </a:r>
            <a:r>
              <a:rPr sz="2500" spc="-105" dirty="0"/>
              <a:t> </a:t>
            </a:r>
            <a:r>
              <a:rPr sz="2500" dirty="0"/>
              <a:t>SENTIMENT</a:t>
            </a:r>
            <a:r>
              <a:rPr sz="2500" spc="-110" dirty="0"/>
              <a:t> </a:t>
            </a:r>
            <a:r>
              <a:rPr sz="2500" spc="-25" dirty="0"/>
              <a:t>ANALYSIS </a:t>
            </a:r>
            <a:r>
              <a:rPr sz="2500" dirty="0"/>
              <a:t>AND</a:t>
            </a:r>
            <a:r>
              <a:rPr sz="2500" spc="-85" dirty="0"/>
              <a:t> </a:t>
            </a:r>
            <a:r>
              <a:rPr sz="2500" spc="-20" dirty="0"/>
              <a:t>SPAM</a:t>
            </a:r>
            <a:r>
              <a:rPr sz="2500" spc="-95" dirty="0"/>
              <a:t> </a:t>
            </a:r>
            <a:r>
              <a:rPr sz="2500" dirty="0"/>
              <a:t>DETECTION</a:t>
            </a:r>
            <a:r>
              <a:rPr sz="2500" spc="-105" dirty="0"/>
              <a:t> </a:t>
            </a:r>
            <a:r>
              <a:rPr sz="2500" dirty="0"/>
              <a:t>USING</a:t>
            </a:r>
            <a:r>
              <a:rPr sz="2500" spc="-95" dirty="0"/>
              <a:t> </a:t>
            </a:r>
            <a:r>
              <a:rPr sz="2500" dirty="0"/>
              <a:t>DEEP</a:t>
            </a:r>
            <a:r>
              <a:rPr sz="2500" spc="-95" dirty="0"/>
              <a:t> </a:t>
            </a:r>
            <a:r>
              <a:rPr sz="2500" spc="-10" dirty="0"/>
              <a:t>NEURAL NETWORKS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756310" y="1444015"/>
            <a:ext cx="8519160" cy="47478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Journal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Computer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Science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Technology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2021</a:t>
            </a:r>
            <a:endParaRPr sz="1600">
              <a:latin typeface="Arial MT"/>
              <a:cs typeface="Arial MT"/>
            </a:endParaRPr>
          </a:p>
          <a:p>
            <a:pPr marL="12700" marR="46990">
              <a:lnSpc>
                <a:spcPts val="1540"/>
              </a:lnSpc>
              <a:spcBef>
                <a:spcPts val="980"/>
              </a:spcBef>
            </a:pP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presents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integrates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Convolutional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(CNN)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Short-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Term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(LSTM)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improved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aspects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600">
              <a:latin typeface="Arial MT"/>
              <a:cs typeface="Arial MT"/>
            </a:endParaRPr>
          </a:p>
          <a:p>
            <a:pPr marL="812165" marR="559435" indent="-342900">
              <a:lnSpc>
                <a:spcPts val="154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Convolutional</a:t>
            </a:r>
            <a:r>
              <a:rPr sz="16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16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1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(CNN):</a:t>
            </a:r>
            <a:r>
              <a:rPr sz="16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extracting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and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CNNs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sequences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structures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812165" marR="5080" indent="-342900">
              <a:lnSpc>
                <a:spcPts val="1540"/>
              </a:lnSpc>
              <a:spcBef>
                <a:spcPts val="985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Long</a:t>
            </a:r>
            <a:r>
              <a:rPr sz="16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Short-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Term</a:t>
            </a:r>
            <a:r>
              <a:rPr sz="16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16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(LSTM):</a:t>
            </a:r>
            <a:r>
              <a:rPr sz="16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temporal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dependencies</a:t>
            </a:r>
            <a:r>
              <a:rPr sz="16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sequences,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suitable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endParaRPr sz="1600">
              <a:latin typeface="Arial MT"/>
              <a:cs typeface="Arial MT"/>
            </a:endParaRPr>
          </a:p>
          <a:p>
            <a:pPr marL="812165" marR="196215" indent="-342900">
              <a:lnSpc>
                <a:spcPts val="1540"/>
              </a:lnSpc>
              <a:spcBef>
                <a:spcPts val="99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Word</a:t>
            </a:r>
            <a:r>
              <a:rPr sz="16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Embeddings:</a:t>
            </a:r>
            <a:r>
              <a:rPr sz="16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Utilizes</a:t>
            </a:r>
            <a:r>
              <a:rPr sz="16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pre-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embeddings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(such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Word2Vec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GloVe)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space,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meaning.</a:t>
            </a:r>
            <a:endParaRPr sz="1600">
              <a:latin typeface="Arial MT"/>
              <a:cs typeface="Arial MT"/>
            </a:endParaRPr>
          </a:p>
          <a:p>
            <a:pPr marL="812165" indent="-342265">
              <a:lnSpc>
                <a:spcPts val="1730"/>
              </a:lnSpc>
              <a:spcBef>
                <a:spcPts val="63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812165" algn="l"/>
              </a:tabLst>
            </a:pP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Character-</a:t>
            </a: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Level</a:t>
            </a:r>
            <a:r>
              <a:rPr sz="1600" b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/>
                <a:cs typeface="Arial"/>
              </a:rPr>
              <a:t>Features:</a:t>
            </a:r>
            <a:r>
              <a:rPr sz="16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Analyzed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morphology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spelling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variations</a:t>
            </a:r>
            <a:endParaRPr sz="1600">
              <a:latin typeface="Arial MT"/>
              <a:cs typeface="Arial MT"/>
            </a:endParaRPr>
          </a:p>
          <a:p>
            <a:pPr marL="812165">
              <a:lnSpc>
                <a:spcPts val="1730"/>
              </a:lnSpc>
            </a:pP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might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indicative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sentiment.</a:t>
            </a:r>
            <a:endParaRPr sz="1600">
              <a:latin typeface="Arial MT"/>
              <a:cs typeface="Arial MT"/>
            </a:endParaRPr>
          </a:p>
          <a:p>
            <a:pPr marL="12700" marR="128270">
              <a:lnSpc>
                <a:spcPts val="1540"/>
              </a:lnSpc>
              <a:spcBef>
                <a:spcPts val="980"/>
              </a:spcBef>
            </a:pPr>
            <a:r>
              <a:rPr sz="16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6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demonstrates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enhanced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precision</a:t>
            </a:r>
            <a:r>
              <a:rPr sz="1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recall</a:t>
            </a:r>
            <a:r>
              <a:rPr sz="1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both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tasks.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6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CNNs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LSTMs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model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extraction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understanding.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research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underscores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sz="1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complex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effectively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1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relying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1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04040"/>
                </a:solidFill>
                <a:latin typeface="Arial MT"/>
                <a:cs typeface="Arial MT"/>
              </a:rPr>
              <a:t>network</a:t>
            </a:r>
            <a:r>
              <a:rPr sz="1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 MT"/>
                <a:cs typeface="Arial MT"/>
              </a:rPr>
              <a:t>architecture.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4"/>
            <a:ext cx="8027034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160" dirty="0"/>
              <a:t> </a:t>
            </a:r>
            <a:r>
              <a:rPr spc="-50" dirty="0"/>
              <a:t>ANALYSIS</a:t>
            </a:r>
            <a:r>
              <a:rPr spc="-145" dirty="0"/>
              <a:t> </a:t>
            </a:r>
            <a:r>
              <a:rPr spc="-35" dirty="0"/>
              <a:t>AND</a:t>
            </a:r>
            <a:r>
              <a:rPr spc="-145" dirty="0"/>
              <a:t> </a:t>
            </a:r>
            <a:r>
              <a:rPr dirty="0"/>
              <a:t>SPAM</a:t>
            </a:r>
            <a:r>
              <a:rPr spc="-135" dirty="0"/>
              <a:t> </a:t>
            </a:r>
            <a:r>
              <a:rPr spc="-10" dirty="0"/>
              <a:t>DETECTION </a:t>
            </a:r>
            <a:r>
              <a:rPr dirty="0"/>
              <a:t>ON</a:t>
            </a:r>
            <a:r>
              <a:rPr spc="-105" dirty="0"/>
              <a:t> </a:t>
            </a:r>
            <a:r>
              <a:rPr dirty="0"/>
              <a:t>TWITTER</a:t>
            </a:r>
            <a:r>
              <a:rPr spc="-90" dirty="0"/>
              <a:t> </a:t>
            </a:r>
            <a:r>
              <a:rPr spc="-70" dirty="0"/>
              <a:t>DATA</a:t>
            </a:r>
            <a:r>
              <a:rPr spc="-90" dirty="0"/>
              <a:t> </a:t>
            </a:r>
            <a:r>
              <a:rPr dirty="0"/>
              <a:t>USING</a:t>
            </a:r>
            <a:r>
              <a:rPr spc="-120" dirty="0"/>
              <a:t> </a:t>
            </a:r>
            <a:r>
              <a:rPr spc="-10" dirty="0"/>
              <a:t>ENSEMBLE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9591" y="1957832"/>
            <a:ext cx="8345170" cy="433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&amp;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Management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2019</a:t>
            </a:r>
            <a:endParaRPr sz="1400">
              <a:latin typeface="Arial MT"/>
              <a:cs typeface="Arial MT"/>
            </a:endParaRPr>
          </a:p>
          <a:p>
            <a:pPr marL="12700" marR="226060">
              <a:lnSpc>
                <a:spcPct val="100000"/>
              </a:lnSpc>
              <a:spcBef>
                <a:spcPts val="994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explores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specifically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Twitter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Methodologies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400">
              <a:latin typeface="Arial MT"/>
              <a:cs typeface="Arial MT"/>
            </a:endParaRPr>
          </a:p>
          <a:p>
            <a:pPr marL="812800" marR="9017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Stacking: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Combines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(e.g.,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SVM,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Decision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Trees,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etc.)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meta-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model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aggregates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predictions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overall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812800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Boosting: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Applies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Gradient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Boosting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Machines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sequentially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build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that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previous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ones.</a:t>
            </a:r>
            <a:endParaRPr sz="1400">
              <a:latin typeface="Arial MT"/>
              <a:cs typeface="Arial MT"/>
            </a:endParaRPr>
          </a:p>
          <a:p>
            <a:pPr marL="8128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Bagging: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Random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Forests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subsets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aggregate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predictions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subset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accuracy.</a:t>
            </a:r>
            <a:endParaRPr sz="1400">
              <a:latin typeface="Arial MT"/>
              <a:cs typeface="Arial MT"/>
            </a:endParaRPr>
          </a:p>
          <a:p>
            <a:pPr marL="812800" marR="4064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Feature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Engineering: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extracting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hashtags,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mentions,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tweet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metadata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400">
              <a:latin typeface="Arial MT"/>
              <a:cs typeface="Arial MT"/>
            </a:endParaRPr>
          </a:p>
          <a:p>
            <a:pPr marL="12700" marR="125095" algn="just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4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finds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metrics,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higher accuracy,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precision,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recall.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reduce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impact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noise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variability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Twitter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improving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emphasizes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combining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predictions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helps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diverse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aspects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7" y="318008"/>
            <a:ext cx="72904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COMPARATIVE</a:t>
            </a:r>
            <a:r>
              <a:rPr spc="-110" dirty="0"/>
              <a:t> </a:t>
            </a:r>
            <a:r>
              <a:rPr spc="-50" dirty="0"/>
              <a:t>ANALYSIS</a:t>
            </a:r>
            <a:r>
              <a:rPr spc="-114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10" dirty="0"/>
              <a:t>MACHINE </a:t>
            </a:r>
            <a:r>
              <a:rPr spc="-45" dirty="0"/>
              <a:t>LEARNING</a:t>
            </a:r>
            <a:r>
              <a:rPr spc="-125" dirty="0"/>
              <a:t> </a:t>
            </a:r>
            <a:r>
              <a:rPr spc="-35" dirty="0"/>
              <a:t>ALGORITHMS</a:t>
            </a:r>
            <a:r>
              <a:rPr spc="-105" dirty="0"/>
              <a:t> </a:t>
            </a:r>
            <a:r>
              <a:rPr dirty="0"/>
              <a:t>FOR</a:t>
            </a:r>
            <a:r>
              <a:rPr spc="-100" dirty="0"/>
              <a:t> </a:t>
            </a:r>
            <a:r>
              <a:rPr spc="-10" dirty="0"/>
              <a:t>SENTIMENT </a:t>
            </a:r>
            <a:r>
              <a:rPr spc="-50" dirty="0"/>
              <a:t>ANALYSIS</a:t>
            </a:r>
            <a:r>
              <a:rPr spc="-145" dirty="0"/>
              <a:t> </a:t>
            </a:r>
            <a:r>
              <a:rPr spc="-35" dirty="0"/>
              <a:t>AND</a:t>
            </a:r>
            <a:r>
              <a:rPr spc="-160" dirty="0"/>
              <a:t> </a:t>
            </a:r>
            <a:r>
              <a:rPr dirty="0"/>
              <a:t>SPAM</a:t>
            </a:r>
            <a:r>
              <a:rPr spc="-155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557" y="1640586"/>
            <a:ext cx="8438515" cy="509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Expert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4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2022</a:t>
            </a:r>
            <a:endParaRPr sz="1400">
              <a:latin typeface="Arial MT"/>
              <a:cs typeface="Arial MT"/>
            </a:endParaRPr>
          </a:p>
          <a:p>
            <a:pPr marL="12700" marR="236220">
              <a:lnSpc>
                <a:spcPct val="100000"/>
              </a:lnSpc>
              <a:spcBef>
                <a:spcPts val="994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comparative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algorithms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4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compared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400">
              <a:latin typeface="Arial MT"/>
              <a:cs typeface="Arial MT"/>
            </a:endParaRPr>
          </a:p>
          <a:p>
            <a:pPr marL="812800" marR="3556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Decision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Trees:</a:t>
            </a:r>
            <a:r>
              <a:rPr sz="1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simplicity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interpretability,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values.</a:t>
            </a:r>
            <a:endParaRPr sz="1400">
              <a:latin typeface="Arial MT"/>
              <a:cs typeface="Arial MT"/>
            </a:endParaRPr>
          </a:p>
          <a:p>
            <a:pPr marL="812800" marR="838835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Support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Vector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Machines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(SVM):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high-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dimensional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spaces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complex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4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tasks.</a:t>
            </a:r>
            <a:endParaRPr sz="1400">
              <a:latin typeface="Arial MT"/>
              <a:cs typeface="Arial MT"/>
            </a:endParaRPr>
          </a:p>
          <a:p>
            <a:pPr marL="812800" marR="1079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Naive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Bayes: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probabilistic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Bayes'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theorem,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often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classification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efficiency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812800" marR="63182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k-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Nearest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Neighbors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(k-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NN):</a:t>
            </a:r>
            <a:r>
              <a:rPr sz="14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parametric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majority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among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nearest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neighbors.</a:t>
            </a:r>
            <a:endParaRPr sz="1400">
              <a:latin typeface="Arial MT"/>
              <a:cs typeface="Arial MT"/>
            </a:endParaRPr>
          </a:p>
          <a:p>
            <a:pPr marL="812800" marR="305435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800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Evaluation</a:t>
            </a:r>
            <a:r>
              <a:rPr sz="1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Metrics:</a:t>
            </a:r>
            <a:r>
              <a:rPr sz="1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accuracy,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F1-score,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algorithm.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4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findings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SVM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Naive Bayes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large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sets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complex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Decision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Trees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k-NN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offer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likely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capability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categorical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highlights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choosing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appropriate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algorithm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based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nature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requirements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task.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0"/>
              </a:spcBef>
            </a:pPr>
            <a:r>
              <a:rPr dirty="0"/>
              <a:t>DEEP</a:t>
            </a:r>
            <a:r>
              <a:rPr spc="-70" dirty="0"/>
              <a:t> </a:t>
            </a:r>
            <a:r>
              <a:rPr spc="-45" dirty="0"/>
              <a:t>LEARNING</a:t>
            </a:r>
            <a:r>
              <a:rPr spc="-120" dirty="0"/>
              <a:t> </a:t>
            </a:r>
            <a:r>
              <a:rPr dirty="0"/>
              <a:t>TECHNIQUES</a:t>
            </a:r>
            <a:r>
              <a:rPr spc="-10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spc="-10" dirty="0"/>
              <a:t>SENTIMENT </a:t>
            </a:r>
            <a:r>
              <a:rPr spc="-50" dirty="0"/>
              <a:t>ANALYSIS</a:t>
            </a:r>
            <a:r>
              <a:rPr spc="-140" dirty="0"/>
              <a:t> </a:t>
            </a:r>
            <a:r>
              <a:rPr spc="-35" dirty="0"/>
              <a:t>AND</a:t>
            </a:r>
            <a:r>
              <a:rPr spc="-130" dirty="0"/>
              <a:t> </a:t>
            </a:r>
            <a:r>
              <a:rPr dirty="0"/>
              <a:t>SPAM</a:t>
            </a:r>
            <a:r>
              <a:rPr spc="-120" dirty="0"/>
              <a:t> </a:t>
            </a:r>
            <a:r>
              <a:rPr dirty="0"/>
              <a:t>DETECTION</a:t>
            </a:r>
            <a:r>
              <a:rPr spc="-165" dirty="0"/>
              <a:t> </a:t>
            </a:r>
            <a:r>
              <a:rPr dirty="0"/>
              <a:t>IN</a:t>
            </a:r>
            <a:r>
              <a:rPr spc="-145" dirty="0"/>
              <a:t> </a:t>
            </a:r>
            <a:r>
              <a:rPr spc="-10" dirty="0"/>
              <a:t>EMAILS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634" y="1690243"/>
            <a:ext cx="835914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Journal: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ACM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Transactions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Date/Year: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2018</a:t>
            </a:r>
            <a:endParaRPr sz="1400">
              <a:latin typeface="Arial MT"/>
              <a:cs typeface="Arial MT"/>
            </a:endParaRPr>
          </a:p>
          <a:p>
            <a:pPr marL="12700" marR="346710">
              <a:lnSpc>
                <a:spcPct val="100000"/>
              </a:lnSpc>
              <a:spcBef>
                <a:spcPts val="1000"/>
              </a:spcBef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Methodology:</a:t>
            </a:r>
            <a:r>
              <a:rPr sz="1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investigates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1400">
              <a:latin typeface="Arial MT"/>
              <a:cs typeface="Arial MT"/>
            </a:endParaRPr>
          </a:p>
          <a:p>
            <a:pPr marL="812165" marR="1397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165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Recurrent</a:t>
            </a:r>
            <a:r>
              <a:rPr sz="1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1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1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(RNNs):</a:t>
            </a:r>
            <a:r>
              <a:rPr sz="1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Utilized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dependencies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text. Variants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Gated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Recurrent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Units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(GRUs)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Short-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Term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Memory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(LSTM)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specifically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long-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range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dependencies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contextual information.</a:t>
            </a:r>
            <a:endParaRPr sz="1400">
              <a:latin typeface="Arial MT"/>
              <a:cs typeface="Arial MT"/>
            </a:endParaRPr>
          </a:p>
          <a:p>
            <a:pPr marL="812165" marR="35941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165" algn="l"/>
              </a:tabLst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Word</a:t>
            </a:r>
            <a:r>
              <a:rPr sz="1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Embeddings:</a:t>
            </a:r>
            <a:r>
              <a:rPr sz="14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Advanced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embedding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(e.g.,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Word2Vec,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GloVe)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represent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words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space,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relationships.</a:t>
            </a:r>
            <a:endParaRPr sz="1400">
              <a:latin typeface="Arial MT"/>
              <a:cs typeface="Arial MT"/>
            </a:endParaRPr>
          </a:p>
          <a:p>
            <a:pPr marL="812165" marR="14859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Font typeface="Arial MT"/>
              <a:buChar char="•"/>
              <a:tabLst>
                <a:tab pos="812165" algn="l"/>
              </a:tabLst>
            </a:pPr>
            <a:r>
              <a:rPr sz="1400" b="1" spc="-1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4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Architectures:</a:t>
            </a:r>
            <a:r>
              <a:rPr sz="1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network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architectures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integrate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400" b="1" dirty="0">
                <a:solidFill>
                  <a:srgbClr val="404040"/>
                </a:solidFill>
                <a:latin typeface="Arial"/>
                <a:cs typeface="Arial"/>
              </a:rPr>
              <a:t>Inferences:</a:t>
            </a:r>
            <a:r>
              <a:rPr sz="14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finds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LSTMs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deep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both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tasks.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LSTMs’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maintain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context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long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sequences</a:t>
            </a:r>
            <a:r>
              <a:rPr sz="1400" spc="5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beneficial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notes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embedding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significantly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capturing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meanings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nuances,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crucial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DEEP</a:t>
            </a:r>
            <a:r>
              <a:rPr spc="-90" dirty="0"/>
              <a:t> </a:t>
            </a:r>
            <a:r>
              <a:rPr spc="-45" dirty="0"/>
              <a:t>LEARNING</a:t>
            </a:r>
            <a:r>
              <a:rPr spc="-14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55" dirty="0"/>
              <a:t>EMAIL</a:t>
            </a:r>
            <a:r>
              <a:rPr spc="-110" dirty="0"/>
              <a:t> </a:t>
            </a:r>
            <a:r>
              <a:rPr dirty="0"/>
              <a:t>SPAM</a:t>
            </a:r>
            <a:r>
              <a:rPr spc="-85" dirty="0"/>
              <a:t> </a:t>
            </a:r>
            <a:r>
              <a:rPr spc="-10" dirty="0"/>
              <a:t>DETECTION </a:t>
            </a:r>
            <a:r>
              <a:rPr dirty="0"/>
              <a:t>USING</a:t>
            </a:r>
            <a:r>
              <a:rPr spc="-135" dirty="0"/>
              <a:t> </a:t>
            </a:r>
            <a:r>
              <a:rPr dirty="0"/>
              <a:t>CNN</a:t>
            </a:r>
            <a:r>
              <a:rPr spc="-100" dirty="0"/>
              <a:t> </a:t>
            </a:r>
            <a:r>
              <a:rPr spc="-35" dirty="0"/>
              <a:t>AND</a:t>
            </a:r>
            <a:r>
              <a:rPr spc="-100" dirty="0"/>
              <a:t> </a:t>
            </a:r>
            <a:r>
              <a:rPr dirty="0"/>
              <a:t>RNN</a:t>
            </a:r>
            <a:r>
              <a:rPr spc="-100" dirty="0"/>
              <a:t> </a:t>
            </a:r>
            <a:r>
              <a:rPr spc="-20" dirty="0"/>
              <a:t>HYBRID</a:t>
            </a:r>
            <a:r>
              <a:rPr spc="-114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66620"/>
            <a:ext cx="8427720" cy="323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Expert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Systems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5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Applications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620"/>
              </a:lnSpc>
            </a:pPr>
            <a:r>
              <a:rPr sz="15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2021</a:t>
            </a:r>
            <a:endParaRPr sz="1500">
              <a:latin typeface="Arial MT"/>
              <a:cs typeface="Arial MT"/>
            </a:endParaRPr>
          </a:p>
          <a:p>
            <a:pPr marL="12700" marR="235585">
              <a:lnSpc>
                <a:spcPts val="1620"/>
              </a:lnSpc>
              <a:spcBef>
                <a:spcPts val="115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presents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Convolutional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Networks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(CNNs)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Recurrent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(RNNs)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CNN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extracts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spatial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text,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15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captures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sequential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dependencies.</a:t>
            </a:r>
            <a:endParaRPr sz="15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354965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CNN</a:t>
            </a:r>
            <a:r>
              <a:rPr sz="15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5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Feature</a:t>
            </a:r>
            <a:r>
              <a:rPr sz="15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Extraction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CNN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layers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extract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n-gram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5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  <a:p>
            <a:pPr marL="355600" marR="345440" indent="-342900">
              <a:lnSpc>
                <a:spcPts val="1620"/>
              </a:lnSpc>
              <a:spcBef>
                <a:spcPts val="1019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355600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RNN</a:t>
            </a:r>
            <a:r>
              <a:rPr sz="15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5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Sequence</a:t>
            </a:r>
            <a:r>
              <a:rPr sz="15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Modeling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LSTM-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layers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sequential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nature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text.</a:t>
            </a:r>
            <a:endParaRPr sz="1500">
              <a:latin typeface="Arial MT"/>
              <a:cs typeface="Arial MT"/>
            </a:endParaRPr>
          </a:p>
          <a:p>
            <a:pPr marL="354965" indent="-342265">
              <a:lnSpc>
                <a:spcPts val="1710"/>
              </a:lnSpc>
              <a:spcBef>
                <a:spcPts val="805"/>
              </a:spcBef>
              <a:buClr>
                <a:srgbClr val="90C225"/>
              </a:buClr>
              <a:buSzPct val="80000"/>
              <a:buFont typeface="Arial MT"/>
              <a:buChar char="•"/>
              <a:tabLst>
                <a:tab pos="354965" algn="l"/>
              </a:tabLst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Ensemble</a:t>
            </a:r>
            <a:r>
              <a:rPr sz="15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CNN-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improve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classification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endParaRPr sz="1500">
              <a:latin typeface="Arial MT"/>
              <a:cs typeface="Arial MT"/>
            </a:endParaRPr>
          </a:p>
          <a:p>
            <a:pPr marL="355600">
              <a:lnSpc>
                <a:spcPts val="1710"/>
              </a:lnSpc>
            </a:pP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endParaRPr sz="1500">
              <a:latin typeface="Arial MT"/>
              <a:cs typeface="Arial MT"/>
            </a:endParaRPr>
          </a:p>
          <a:p>
            <a:pPr marL="12700" marR="29845">
              <a:lnSpc>
                <a:spcPts val="1620"/>
              </a:lnSpc>
              <a:spcBef>
                <a:spcPts val="1019"/>
              </a:spcBef>
            </a:pPr>
            <a:r>
              <a:rPr sz="15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5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finds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combining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CNNs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RNNs</a:t>
            </a:r>
            <a:r>
              <a:rPr sz="15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outperforms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traditional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machine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detection.</a:t>
            </a:r>
            <a:r>
              <a:rPr sz="1500" spc="-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hybrid</a:t>
            </a:r>
            <a:r>
              <a:rPr sz="15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spatial</a:t>
            </a:r>
            <a:r>
              <a:rPr sz="15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sequential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5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5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leading</a:t>
            </a:r>
            <a:r>
              <a:rPr sz="15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improved</a:t>
            </a:r>
            <a:r>
              <a:rPr sz="15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5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5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robustness</a:t>
            </a:r>
            <a:r>
              <a:rPr sz="15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against</a:t>
            </a:r>
            <a:r>
              <a:rPr sz="15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5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Arial MT"/>
                <a:cs typeface="Arial MT"/>
              </a:rPr>
              <a:t>variations.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IMPROVING</a:t>
            </a:r>
            <a:r>
              <a:rPr spc="-165" dirty="0"/>
              <a:t> </a:t>
            </a:r>
            <a:r>
              <a:rPr dirty="0"/>
              <a:t>SENTIMENT</a:t>
            </a:r>
            <a:r>
              <a:rPr spc="-125" dirty="0"/>
              <a:t> </a:t>
            </a:r>
            <a:r>
              <a:rPr spc="-50" dirty="0"/>
              <a:t>ANALYSIS</a:t>
            </a:r>
            <a:r>
              <a:rPr spc="-130" dirty="0"/>
              <a:t> </a:t>
            </a:r>
            <a:r>
              <a:rPr spc="-10" dirty="0"/>
              <a:t>ACCURACY </a:t>
            </a:r>
            <a:r>
              <a:rPr dirty="0"/>
              <a:t>WITH</a:t>
            </a:r>
            <a:r>
              <a:rPr spc="-125" dirty="0"/>
              <a:t> </a:t>
            </a:r>
            <a:r>
              <a:rPr spc="-20" dirty="0"/>
              <a:t>BERT</a:t>
            </a:r>
            <a:r>
              <a:rPr spc="-100" dirty="0"/>
              <a:t> </a:t>
            </a:r>
            <a:r>
              <a:rPr spc="-25" dirty="0"/>
              <a:t>TRANSFORMER</a:t>
            </a:r>
            <a:r>
              <a:rPr spc="-114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323" y="1724914"/>
            <a:ext cx="8420100" cy="401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 IEEE</a:t>
            </a:r>
            <a:r>
              <a:rPr sz="1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945"/>
              </a:lnSpc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2022</a:t>
            </a:r>
            <a:endParaRPr sz="1800">
              <a:latin typeface="Arial MT"/>
              <a:cs typeface="Arial MT"/>
            </a:endParaRPr>
          </a:p>
          <a:p>
            <a:pPr marL="12700" marR="45085">
              <a:lnSpc>
                <a:spcPts val="1939"/>
              </a:lnSpc>
              <a:spcBef>
                <a:spcPts val="140"/>
              </a:spcBef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research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explores the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(Bidirectional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Encoder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Representations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8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Transformers)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analysis, leveraging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attention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contextual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90C225"/>
              </a:buClr>
              <a:buSzPct val="80555"/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BERT</a:t>
            </a:r>
            <a:r>
              <a:rPr sz="18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Pre-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fine-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tuned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datasets.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ts val="2055"/>
              </a:lnSpc>
              <a:spcBef>
                <a:spcPts val="790"/>
              </a:spcBef>
              <a:buClr>
                <a:srgbClr val="90C225"/>
              </a:buClr>
              <a:buSzPct val="80555"/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Attention</a:t>
            </a: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Mechanism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BERT's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attention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layers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focus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key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parts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ts val="2055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understanding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sentiment.</a:t>
            </a:r>
            <a:endParaRPr sz="1800">
              <a:latin typeface="Arial MT"/>
              <a:cs typeface="Arial MT"/>
            </a:endParaRPr>
          </a:p>
          <a:p>
            <a:pPr marL="355600" marR="26670" indent="-342900">
              <a:lnSpc>
                <a:spcPts val="1939"/>
              </a:lnSpc>
              <a:spcBef>
                <a:spcPts val="1030"/>
              </a:spcBef>
              <a:buClr>
                <a:srgbClr val="90C225"/>
              </a:buClr>
              <a:buSzPct val="80555"/>
              <a:buFont typeface="Arial MT"/>
              <a:buChar char="•"/>
              <a:tabLst>
                <a:tab pos="355600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Fine-</a:t>
            </a:r>
            <a:r>
              <a:rPr sz="1800" b="1" spc="-25" dirty="0">
                <a:solidFill>
                  <a:srgbClr val="404040"/>
                </a:solidFill>
                <a:latin typeface="Arial"/>
                <a:cs typeface="Arial"/>
              </a:rPr>
              <a:t>Tuning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fine-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tuned on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domain-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datasets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improved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 sentiment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endParaRPr sz="1800">
              <a:latin typeface="Arial MT"/>
              <a:cs typeface="Arial MT"/>
            </a:endParaRPr>
          </a:p>
          <a:p>
            <a:pPr marL="12700" marR="146050">
              <a:lnSpc>
                <a:spcPct val="90000"/>
              </a:lnSpc>
              <a:spcBef>
                <a:spcPts val="969"/>
              </a:spcBef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paper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BERT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outperforms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traditional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RNNs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CNNs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tasks,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particularly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understand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context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nuances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bidirectional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attention.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leads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accurate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prediction.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7634"/>
            <a:ext cx="383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INTRODUCTION: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3510" y="1503426"/>
            <a:ext cx="275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Objective</a:t>
            </a:r>
            <a:r>
              <a:rPr sz="2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latin typeface="Times New Roman"/>
                <a:cs typeface="Times New Roman"/>
              </a:rPr>
              <a:t>Research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Question: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Natural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combined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large-scale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textual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maintaining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computational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Objectives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Develop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unified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NLP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classify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text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neutral.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Implement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filter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unsolicited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harmful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legitimate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  <a:p>
            <a:pPr marL="355600" marR="29527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AutoNum type="arabicPeriod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Compare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machine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(such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Logistic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Regression,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Random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Forest,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Learning </a:t>
            </a:r>
            <a:r>
              <a:rPr sz="1400" dirty="0">
                <a:latin typeface="Times New Roman"/>
                <a:cs typeface="Times New Roman"/>
              </a:rPr>
              <a:t>models)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evaluate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effectiveness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tasks.</a:t>
            </a:r>
            <a:endParaRPr sz="1400">
              <a:latin typeface="Times New Roman"/>
              <a:cs typeface="Times New Roman"/>
            </a:endParaRPr>
          </a:p>
          <a:p>
            <a:pPr marL="355600" marR="429259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571"/>
              <a:buAutoNum type="arabicPeriod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scalability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adaptability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datasets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domains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social </a:t>
            </a:r>
            <a:r>
              <a:rPr sz="1400" dirty="0">
                <a:latin typeface="Times New Roman"/>
                <a:cs typeface="Times New Roman"/>
              </a:rPr>
              <a:t>media,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email,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reviews.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571"/>
              <a:buAutoNum type="arabicPeriod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Achieve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classification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optimizing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extraction,</a:t>
            </a:r>
            <a:endParaRPr sz="1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preprocessing,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</a:t>
            </a:r>
            <a:r>
              <a:rPr sz="1400" spc="-10" dirty="0">
                <a:latin typeface="Times New Roman"/>
                <a:cs typeface="Times New Roman"/>
              </a:rPr>
              <a:t> tuning.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AN</a:t>
            </a:r>
            <a:r>
              <a:rPr spc="-110" dirty="0"/>
              <a:t> </a:t>
            </a:r>
            <a:r>
              <a:rPr spc="-20" dirty="0"/>
              <a:t>INTEGRATED</a:t>
            </a:r>
            <a:r>
              <a:rPr spc="-130" dirty="0"/>
              <a:t> </a:t>
            </a:r>
            <a:r>
              <a:rPr spc="-45" dirty="0"/>
              <a:t>APPROACH</a:t>
            </a:r>
            <a:r>
              <a:rPr spc="-11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20" dirty="0"/>
              <a:t>SPAM </a:t>
            </a:r>
            <a:r>
              <a:rPr dirty="0"/>
              <a:t>DETECTION</a:t>
            </a:r>
            <a:r>
              <a:rPr spc="-140" dirty="0"/>
              <a:t> </a:t>
            </a:r>
            <a:r>
              <a:rPr dirty="0"/>
              <a:t>USING</a:t>
            </a:r>
            <a:r>
              <a:rPr spc="-145" dirty="0"/>
              <a:t> </a:t>
            </a:r>
            <a:r>
              <a:rPr spc="-25" dirty="0"/>
              <a:t>GRAPH</a:t>
            </a:r>
            <a:r>
              <a:rPr spc="-130" dirty="0"/>
              <a:t> </a:t>
            </a:r>
            <a:r>
              <a:rPr spc="-55" dirty="0"/>
              <a:t>NEURAL</a:t>
            </a:r>
            <a:r>
              <a:rPr spc="-10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348" y="1587754"/>
            <a:ext cx="8460105" cy="396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150"/>
              </a:lnSpc>
              <a:spcBef>
                <a:spcPts val="95"/>
              </a:spcBef>
            </a:pPr>
            <a:r>
              <a:rPr sz="1700" b="1" spc="-35" dirty="0">
                <a:solidFill>
                  <a:srgbClr val="404040"/>
                </a:solidFill>
                <a:latin typeface="Arial"/>
                <a:cs typeface="Arial"/>
              </a:rPr>
              <a:t>J</a:t>
            </a:r>
            <a:r>
              <a:rPr sz="4200" b="1" spc="-1402" baseline="15873" dirty="0">
                <a:solidFill>
                  <a:srgbClr val="90C225"/>
                </a:solidFill>
                <a:latin typeface="Arial"/>
                <a:cs typeface="Arial"/>
              </a:rPr>
              <a:t>(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4200" b="1" spc="-3150" baseline="15873" dirty="0">
                <a:solidFill>
                  <a:srgbClr val="90C225"/>
                </a:solidFill>
                <a:latin typeface="Arial"/>
                <a:cs typeface="Arial"/>
              </a:rPr>
              <a:t>G</a:t>
            </a:r>
            <a:r>
              <a:rPr sz="1700" b="1" spc="-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b="1" spc="-6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4200" b="1" spc="-2047" baseline="15873" dirty="0">
                <a:solidFill>
                  <a:srgbClr val="90C225"/>
                </a:solidFill>
                <a:latin typeface="Arial"/>
                <a:cs typeface="Arial"/>
              </a:rPr>
              <a:t>N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b="1" spc="-9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4200" b="1" spc="-2962" baseline="15873" dirty="0">
                <a:solidFill>
                  <a:srgbClr val="90C225"/>
                </a:solidFill>
                <a:latin typeface="Arial"/>
                <a:cs typeface="Arial"/>
              </a:rPr>
              <a:t>N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3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4200" b="1" spc="-1072" baseline="15873" dirty="0">
                <a:solidFill>
                  <a:srgbClr val="90C225"/>
                </a:solidFill>
                <a:latin typeface="Arial"/>
                <a:cs typeface="Arial"/>
              </a:rPr>
              <a:t>)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eura</a:t>
            </a:r>
            <a:r>
              <a:rPr sz="1700" spc="-5" dirty="0">
                <a:solidFill>
                  <a:srgbClr val="404040"/>
                </a:solidFill>
                <a:latin typeface="Arial MT"/>
                <a:cs typeface="Arial MT"/>
              </a:rPr>
              <a:t>l</a:t>
            </a:r>
            <a:r>
              <a:rPr sz="17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endParaRPr sz="1700">
              <a:latin typeface="Arial MT"/>
              <a:cs typeface="Arial MT"/>
            </a:endParaRPr>
          </a:p>
          <a:p>
            <a:pPr marL="25400">
              <a:lnSpc>
                <a:spcPts val="1725"/>
              </a:lnSpc>
            </a:pP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2022</a:t>
            </a:r>
            <a:endParaRPr sz="1700">
              <a:latin typeface="Arial MT"/>
              <a:cs typeface="Arial MT"/>
            </a:endParaRPr>
          </a:p>
          <a:p>
            <a:pPr marL="25400" marR="17780">
              <a:lnSpc>
                <a:spcPts val="1839"/>
              </a:lnSpc>
              <a:spcBef>
                <a:spcPts val="12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proposes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Graph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Neural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Networks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(GNNs)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email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modeling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graph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structure.</a:t>
            </a:r>
            <a:endParaRPr sz="1700">
              <a:latin typeface="Arial MT"/>
              <a:cs typeface="Arial MT"/>
            </a:endParaRPr>
          </a:p>
          <a:p>
            <a:pPr marL="367665" marR="207010" indent="-342900">
              <a:lnSpc>
                <a:spcPts val="1839"/>
              </a:lnSpc>
              <a:spcBef>
                <a:spcPts val="99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67665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Graph</a:t>
            </a:r>
            <a:r>
              <a:rPr sz="17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Representation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represented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nodes,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(e.g.,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shared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keywords)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edges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graph.</a:t>
            </a:r>
            <a:endParaRPr sz="1700">
              <a:latin typeface="Arial MT"/>
              <a:cs typeface="Arial MT"/>
            </a:endParaRPr>
          </a:p>
          <a:p>
            <a:pPr marL="367665" indent="-342265">
              <a:lnSpc>
                <a:spcPts val="1939"/>
              </a:lnSpc>
              <a:spcBef>
                <a:spcPts val="76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67665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GNN</a:t>
            </a:r>
            <a:r>
              <a:rPr sz="17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GNN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capture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global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structural</a:t>
            </a:r>
            <a:endParaRPr sz="1700">
              <a:latin typeface="Arial MT"/>
              <a:cs typeface="Arial MT"/>
            </a:endParaRPr>
          </a:p>
          <a:p>
            <a:pPr marL="367665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graph.</a:t>
            </a:r>
            <a:endParaRPr sz="1700">
              <a:latin typeface="Arial MT"/>
              <a:cs typeface="Arial MT"/>
            </a:endParaRPr>
          </a:p>
          <a:p>
            <a:pPr marL="367665" marR="91440" indent="-342900">
              <a:lnSpc>
                <a:spcPts val="1839"/>
              </a:lnSpc>
              <a:spcBef>
                <a:spcPts val="103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67665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Spam</a:t>
            </a:r>
            <a:r>
              <a:rPr sz="17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Classification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GNN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classify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non-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graph-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features.</a:t>
            </a:r>
            <a:endParaRPr sz="1700">
              <a:latin typeface="Arial MT"/>
              <a:cs typeface="Arial MT"/>
            </a:endParaRPr>
          </a:p>
          <a:p>
            <a:pPr marL="25400" marR="277495">
              <a:lnSpc>
                <a:spcPct val="90000"/>
              </a:lnSpc>
              <a:spcBef>
                <a:spcPts val="96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GNN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improvement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detection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considering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7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7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7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particularly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effective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detecting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coordinated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attacks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share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similar patterns.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REAL-</a:t>
            </a:r>
            <a:r>
              <a:rPr dirty="0"/>
              <a:t>TIME</a:t>
            </a:r>
            <a:r>
              <a:rPr spc="-125" dirty="0"/>
              <a:t> </a:t>
            </a:r>
            <a:r>
              <a:rPr dirty="0"/>
              <a:t>SENTIMENT</a:t>
            </a:r>
            <a:r>
              <a:rPr spc="-95" dirty="0"/>
              <a:t> </a:t>
            </a:r>
            <a:r>
              <a:rPr spc="-50" dirty="0"/>
              <a:t>ANALYSIS</a:t>
            </a:r>
            <a:r>
              <a:rPr spc="-95" dirty="0"/>
              <a:t> </a:t>
            </a:r>
            <a:r>
              <a:rPr spc="-10" dirty="0"/>
              <a:t>USING </a:t>
            </a:r>
            <a:r>
              <a:rPr spc="-35" dirty="0"/>
              <a:t>DISTILBERT</a:t>
            </a:r>
            <a:r>
              <a:rPr spc="-125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45" dirty="0"/>
              <a:t>SOCIAL</a:t>
            </a:r>
            <a:r>
              <a:rPr spc="-100" dirty="0"/>
              <a:t> </a:t>
            </a:r>
            <a:r>
              <a:rPr spc="-20" dirty="0"/>
              <a:t>MEDIA</a:t>
            </a:r>
            <a:r>
              <a:rPr spc="-105" dirty="0"/>
              <a:t> </a:t>
            </a:r>
            <a:r>
              <a:rPr spc="-10" dirty="0"/>
              <a:t>MONITORING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60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Journal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Journal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20" dirty="0"/>
              <a:t> </a:t>
            </a:r>
            <a:r>
              <a:rPr spc="-10" dirty="0"/>
              <a:t>Science</a:t>
            </a:r>
          </a:p>
          <a:p>
            <a:pPr marL="12700">
              <a:lnSpc>
                <a:spcPts val="1835"/>
              </a:lnSpc>
            </a:pPr>
            <a:r>
              <a:rPr b="1" spc="-10" dirty="0">
                <a:latin typeface="Arial"/>
                <a:cs typeface="Arial"/>
              </a:rPr>
              <a:t>Date/Year</a:t>
            </a:r>
            <a:r>
              <a:rPr spc="-10" dirty="0"/>
              <a:t>:</a:t>
            </a:r>
            <a:r>
              <a:rPr spc="-75" dirty="0"/>
              <a:t> </a:t>
            </a:r>
            <a:r>
              <a:rPr spc="-20" dirty="0"/>
              <a:t>2023</a:t>
            </a:r>
          </a:p>
          <a:p>
            <a:pPr marL="12700">
              <a:lnSpc>
                <a:spcPts val="1835"/>
              </a:lnSpc>
            </a:pPr>
            <a:r>
              <a:rPr b="1" dirty="0">
                <a:latin typeface="Arial"/>
                <a:cs typeface="Arial"/>
              </a:rPr>
              <a:t>Methodology</a:t>
            </a:r>
            <a:r>
              <a:rPr dirty="0"/>
              <a:t>:</a:t>
            </a:r>
            <a:r>
              <a:rPr spc="-7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research</a:t>
            </a:r>
            <a:r>
              <a:rPr spc="-20" dirty="0"/>
              <a:t> </a:t>
            </a:r>
            <a:r>
              <a:rPr dirty="0"/>
              <a:t>explores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application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20" dirty="0"/>
              <a:t>DistilBERT,</a:t>
            </a:r>
            <a:r>
              <a:rPr spc="-6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smaller</a:t>
            </a:r>
            <a:r>
              <a:rPr spc="-60" dirty="0"/>
              <a:t> </a:t>
            </a:r>
            <a:r>
              <a:rPr dirty="0"/>
              <a:t>and</a:t>
            </a:r>
            <a:r>
              <a:rPr spc="-10" dirty="0"/>
              <a:t> faster</a:t>
            </a:r>
          </a:p>
          <a:p>
            <a:pPr marL="12700">
              <a:lnSpc>
                <a:spcPts val="1939"/>
              </a:lnSpc>
            </a:pPr>
            <a:r>
              <a:rPr dirty="0"/>
              <a:t>version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45" dirty="0"/>
              <a:t>BERT,</a:t>
            </a:r>
            <a:r>
              <a:rPr spc="-4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real-</a:t>
            </a:r>
            <a:r>
              <a:rPr dirty="0"/>
              <a:t>time</a:t>
            </a:r>
            <a:r>
              <a:rPr spc="-30" dirty="0"/>
              <a:t> </a:t>
            </a:r>
            <a:r>
              <a:rPr dirty="0"/>
              <a:t>sentiment</a:t>
            </a:r>
            <a:r>
              <a:rPr spc="-15" dirty="0"/>
              <a:t> </a:t>
            </a:r>
            <a:r>
              <a:rPr dirty="0"/>
              <a:t>analysis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social</a:t>
            </a:r>
            <a:r>
              <a:rPr spc="-30" dirty="0"/>
              <a:t> </a:t>
            </a:r>
            <a:r>
              <a:rPr dirty="0"/>
              <a:t>media</a:t>
            </a:r>
            <a:r>
              <a:rPr spc="-20" dirty="0"/>
              <a:t> </a:t>
            </a:r>
            <a:r>
              <a:rPr spc="-10" dirty="0"/>
              <a:t>platforms.</a:t>
            </a:r>
          </a:p>
          <a:p>
            <a:pPr marL="355600" marR="135255" indent="-342900">
              <a:lnSpc>
                <a:spcPts val="1839"/>
              </a:lnSpc>
              <a:spcBef>
                <a:spcPts val="102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DistilBERT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  <a:r>
              <a:rPr dirty="0"/>
              <a:t>:</a:t>
            </a:r>
            <a:r>
              <a:rPr spc="-35" dirty="0"/>
              <a:t> </a:t>
            </a:r>
            <a:r>
              <a:rPr spc="-10" dirty="0"/>
              <a:t>DistilBERT</a:t>
            </a:r>
            <a:r>
              <a:rPr spc="-8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fine-</a:t>
            </a:r>
            <a:r>
              <a:rPr dirty="0"/>
              <a:t>tuned</a:t>
            </a:r>
            <a:r>
              <a:rPr spc="-1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sentiment</a:t>
            </a:r>
            <a:r>
              <a:rPr spc="-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dirty="0"/>
              <a:t>tasks,</a:t>
            </a:r>
            <a:r>
              <a:rPr spc="-10" dirty="0"/>
              <a:t> </a:t>
            </a:r>
            <a:r>
              <a:rPr dirty="0"/>
              <a:t>offering</a:t>
            </a:r>
            <a:r>
              <a:rPr spc="-5" dirty="0"/>
              <a:t> </a:t>
            </a:r>
            <a:r>
              <a:rPr spc="-50" dirty="0"/>
              <a:t>a </a:t>
            </a:r>
            <a:r>
              <a:rPr dirty="0"/>
              <a:t>balance</a:t>
            </a:r>
            <a:r>
              <a:rPr spc="-70" dirty="0"/>
              <a:t> </a:t>
            </a:r>
            <a:r>
              <a:rPr dirty="0"/>
              <a:t>between</a:t>
            </a:r>
            <a:r>
              <a:rPr spc="-35" dirty="0"/>
              <a:t> </a:t>
            </a:r>
            <a:r>
              <a:rPr dirty="0"/>
              <a:t>speed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accuracy.</a:t>
            </a:r>
          </a:p>
          <a:p>
            <a:pPr marL="355600" marR="356870" indent="-342900">
              <a:lnSpc>
                <a:spcPts val="1839"/>
              </a:lnSpc>
              <a:spcBef>
                <a:spcPts val="98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b="1" spc="-10" dirty="0">
                <a:latin typeface="Arial"/>
                <a:cs typeface="Arial"/>
              </a:rPr>
              <a:t>Real-</a:t>
            </a:r>
            <a:r>
              <a:rPr b="1" dirty="0">
                <a:latin typeface="Arial"/>
                <a:cs typeface="Arial"/>
              </a:rPr>
              <a:t>Time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Processing</a:t>
            </a:r>
            <a:r>
              <a:rPr spc="-10" dirty="0"/>
              <a:t>:</a:t>
            </a:r>
            <a:r>
              <a:rPr spc="-6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deployed</a:t>
            </a:r>
            <a:r>
              <a:rPr spc="-1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real-</a:t>
            </a:r>
            <a:r>
              <a:rPr dirty="0"/>
              <a:t>time</a:t>
            </a:r>
            <a:r>
              <a:rPr spc="-35" dirty="0"/>
              <a:t> </a:t>
            </a:r>
            <a:r>
              <a:rPr dirty="0"/>
              <a:t>pipeline</a:t>
            </a:r>
            <a:r>
              <a:rPr spc="-4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analyze </a:t>
            </a:r>
            <a:r>
              <a:rPr dirty="0"/>
              <a:t>sentiment</a:t>
            </a:r>
            <a:r>
              <a:rPr spc="-1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live</a:t>
            </a:r>
            <a:r>
              <a:rPr spc="-35" dirty="0"/>
              <a:t> </a:t>
            </a:r>
            <a:r>
              <a:rPr dirty="0"/>
              <a:t>social</a:t>
            </a:r>
            <a:r>
              <a:rPr spc="-30" dirty="0"/>
              <a:t> </a:t>
            </a:r>
            <a:r>
              <a:rPr dirty="0"/>
              <a:t>media</a:t>
            </a:r>
            <a:r>
              <a:rPr spc="-15" dirty="0"/>
              <a:t> </a:t>
            </a:r>
            <a:r>
              <a:rPr spc="-10" dirty="0"/>
              <a:t>streams.</a:t>
            </a:r>
          </a:p>
          <a:p>
            <a:pPr marL="355600" marR="232410" indent="-342900">
              <a:lnSpc>
                <a:spcPts val="1839"/>
              </a:lnSpc>
              <a:spcBef>
                <a:spcPts val="100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Performance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Optimization</a:t>
            </a:r>
            <a:r>
              <a:rPr dirty="0"/>
              <a:t>:</a:t>
            </a:r>
            <a:r>
              <a:rPr spc="-55" dirty="0"/>
              <a:t> </a:t>
            </a:r>
            <a:r>
              <a:rPr spc="-25" dirty="0"/>
              <a:t>Techniques</a:t>
            </a:r>
            <a:r>
              <a:rPr spc="-3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optimize</a:t>
            </a:r>
            <a:r>
              <a:rPr spc="-4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faster </a:t>
            </a:r>
            <a:r>
              <a:rPr dirty="0"/>
              <a:t>inference</a:t>
            </a:r>
            <a:r>
              <a:rPr spc="-60" dirty="0"/>
              <a:t> </a:t>
            </a:r>
            <a:r>
              <a:rPr dirty="0"/>
              <a:t>while</a:t>
            </a:r>
            <a:r>
              <a:rPr spc="-65" dirty="0"/>
              <a:t> </a:t>
            </a:r>
            <a:r>
              <a:rPr dirty="0"/>
              <a:t>maintaining</a:t>
            </a:r>
            <a:r>
              <a:rPr spc="-60" dirty="0"/>
              <a:t> </a:t>
            </a:r>
            <a:r>
              <a:rPr dirty="0"/>
              <a:t>high</a:t>
            </a:r>
            <a:r>
              <a:rPr spc="-60" dirty="0"/>
              <a:t> </a:t>
            </a:r>
            <a:r>
              <a:rPr spc="-10" dirty="0"/>
              <a:t>accuracy.</a:t>
            </a:r>
          </a:p>
          <a:p>
            <a:pPr marL="12700" marR="199390">
              <a:lnSpc>
                <a:spcPts val="1839"/>
              </a:lnSpc>
              <a:spcBef>
                <a:spcPts val="985"/>
              </a:spcBef>
            </a:pPr>
            <a:r>
              <a:rPr b="1" dirty="0">
                <a:latin typeface="Arial"/>
                <a:cs typeface="Arial"/>
              </a:rPr>
              <a:t>Inferences</a:t>
            </a:r>
            <a:r>
              <a:rPr dirty="0"/>
              <a:t>:</a:t>
            </a:r>
            <a:r>
              <a:rPr spc="-7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paper</a:t>
            </a:r>
            <a:r>
              <a:rPr spc="-35" dirty="0"/>
              <a:t> </a:t>
            </a:r>
            <a:r>
              <a:rPr dirty="0"/>
              <a:t>demonstrates</a:t>
            </a:r>
            <a:r>
              <a:rPr spc="-3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DistilBERT</a:t>
            </a:r>
            <a:r>
              <a:rPr spc="-80" dirty="0"/>
              <a:t> </a:t>
            </a:r>
            <a:r>
              <a:rPr dirty="0"/>
              <a:t>can</a:t>
            </a:r>
            <a:r>
              <a:rPr spc="-75" dirty="0"/>
              <a:t> </a:t>
            </a:r>
            <a:r>
              <a:rPr dirty="0"/>
              <a:t>effectively</a:t>
            </a:r>
            <a:r>
              <a:rPr spc="-35" dirty="0"/>
              <a:t> </a:t>
            </a:r>
            <a:r>
              <a:rPr dirty="0"/>
              <a:t>perform</a:t>
            </a:r>
            <a:r>
              <a:rPr spc="-55" dirty="0"/>
              <a:t> </a:t>
            </a:r>
            <a:r>
              <a:rPr spc="-10" dirty="0"/>
              <a:t>real-</a:t>
            </a:r>
            <a:r>
              <a:rPr spc="-20" dirty="0"/>
              <a:t>time </a:t>
            </a:r>
            <a:r>
              <a:rPr dirty="0"/>
              <a:t>sentiment</a:t>
            </a:r>
            <a:r>
              <a:rPr spc="-30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large</a:t>
            </a:r>
            <a:r>
              <a:rPr spc="-40" dirty="0"/>
              <a:t> </a:t>
            </a:r>
            <a:r>
              <a:rPr dirty="0"/>
              <a:t>volumes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social</a:t>
            </a:r>
            <a:r>
              <a:rPr spc="-30" dirty="0"/>
              <a:t> </a:t>
            </a:r>
            <a:r>
              <a:rPr dirty="0"/>
              <a:t>media</a:t>
            </a:r>
            <a:r>
              <a:rPr spc="-30" dirty="0"/>
              <a:t> </a:t>
            </a:r>
            <a:r>
              <a:rPr dirty="0"/>
              <a:t>data,</a:t>
            </a:r>
            <a:r>
              <a:rPr spc="-20" dirty="0"/>
              <a:t> </a:t>
            </a:r>
            <a:r>
              <a:rPr dirty="0"/>
              <a:t>making</a:t>
            </a:r>
            <a:r>
              <a:rPr spc="-3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suitable</a:t>
            </a:r>
            <a:r>
              <a:rPr spc="-30" dirty="0"/>
              <a:t> </a:t>
            </a:r>
            <a:r>
              <a:rPr spc="-25" dirty="0"/>
              <a:t>for </a:t>
            </a:r>
            <a:r>
              <a:rPr dirty="0"/>
              <a:t>applications</a:t>
            </a:r>
            <a:r>
              <a:rPr spc="-50" dirty="0"/>
              <a:t>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brand</a:t>
            </a:r>
            <a:r>
              <a:rPr spc="-50" dirty="0"/>
              <a:t> </a:t>
            </a:r>
            <a:r>
              <a:rPr dirty="0"/>
              <a:t>monitoring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crisis</a:t>
            </a:r>
            <a:r>
              <a:rPr spc="-75" dirty="0"/>
              <a:t> </a:t>
            </a:r>
            <a:r>
              <a:rPr spc="-10" dirty="0"/>
              <a:t>management.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UNSUPERVISED</a:t>
            </a:r>
            <a:r>
              <a:rPr spc="-160" dirty="0"/>
              <a:t> </a:t>
            </a:r>
            <a:r>
              <a:rPr dirty="0"/>
              <a:t>SPAM</a:t>
            </a:r>
            <a:r>
              <a:rPr spc="-130" dirty="0"/>
              <a:t> </a:t>
            </a:r>
            <a:r>
              <a:rPr dirty="0"/>
              <a:t>DETECTION</a:t>
            </a:r>
            <a:r>
              <a:rPr spc="-170" dirty="0"/>
              <a:t> </a:t>
            </a:r>
            <a:r>
              <a:rPr spc="-10" dirty="0"/>
              <a:t>USING </a:t>
            </a:r>
            <a:r>
              <a:rPr spc="-25" dirty="0"/>
              <a:t>AUTOENCODERS</a:t>
            </a:r>
            <a:r>
              <a:rPr spc="-125" dirty="0"/>
              <a:t> </a:t>
            </a:r>
            <a:r>
              <a:rPr spc="-25" dirty="0"/>
              <a:t>AND</a:t>
            </a:r>
            <a:r>
              <a:rPr spc="-100" dirty="0"/>
              <a:t> </a:t>
            </a:r>
            <a:r>
              <a:rPr spc="-75" dirty="0"/>
              <a:t>ANOMALY</a:t>
            </a:r>
            <a:r>
              <a:rPr spc="-10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62048"/>
            <a:ext cx="8308975" cy="3824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Journal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Mining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Knowledge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Discovery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835"/>
              </a:lnSpc>
            </a:pP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Date/Year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2021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835"/>
              </a:lnSpc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Methodology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study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explores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7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unsupervised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autoencoders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anomalous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700">
              <a:latin typeface="Arial MT"/>
              <a:cs typeface="Arial MT"/>
            </a:endParaRPr>
          </a:p>
          <a:p>
            <a:pPr marL="355600" marR="922655" indent="-342900">
              <a:lnSpc>
                <a:spcPts val="1839"/>
              </a:lnSpc>
              <a:spcBef>
                <a:spcPts val="1020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Autoencoder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Network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autoencoder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compressed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representation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normal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(non-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spam)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endParaRPr sz="1700">
              <a:latin typeface="Arial MT"/>
              <a:cs typeface="Arial MT"/>
            </a:endParaRPr>
          </a:p>
          <a:p>
            <a:pPr marL="355600" marR="1031875" indent="-342900">
              <a:lnSpc>
                <a:spcPts val="1839"/>
              </a:lnSpc>
              <a:spcBef>
                <a:spcPts val="98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Anomaly</a:t>
            </a:r>
            <a:r>
              <a:rPr sz="17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identified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anomalies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on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reconstruction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autoencoder.</a:t>
            </a:r>
            <a:endParaRPr sz="1700">
              <a:latin typeface="Arial MT"/>
              <a:cs typeface="Arial MT"/>
            </a:endParaRPr>
          </a:p>
          <a:p>
            <a:pPr marL="355600" marR="8255" indent="-342900">
              <a:lnSpc>
                <a:spcPts val="1839"/>
              </a:lnSpc>
              <a:spcBef>
                <a:spcPts val="1005"/>
              </a:spcBef>
              <a:buClr>
                <a:srgbClr val="90C225"/>
              </a:buClr>
              <a:buSzPct val="79411"/>
              <a:buFont typeface="Arial MT"/>
              <a:buChar char="•"/>
              <a:tabLst>
                <a:tab pos="355600" algn="l"/>
              </a:tabLst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Unsupervised</a:t>
            </a:r>
            <a:r>
              <a:rPr sz="17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operates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training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making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adaptable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17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spam.</a:t>
            </a:r>
            <a:endParaRPr sz="1700">
              <a:latin typeface="Arial MT"/>
              <a:cs typeface="Arial MT"/>
            </a:endParaRPr>
          </a:p>
          <a:p>
            <a:pPr marL="12700" marR="278130">
              <a:lnSpc>
                <a:spcPts val="1839"/>
              </a:lnSpc>
              <a:spcBef>
                <a:spcPts val="985"/>
              </a:spcBef>
            </a:pPr>
            <a:r>
              <a:rPr sz="1700" b="1" dirty="0">
                <a:solidFill>
                  <a:srgbClr val="404040"/>
                </a:solidFill>
                <a:latin typeface="Arial"/>
                <a:cs typeface="Arial"/>
              </a:rPr>
              <a:t>Inferences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sz="17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autoencoder-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approach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shows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promise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detecting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previously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unseen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anomalies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Arial MT"/>
                <a:cs typeface="Arial MT"/>
              </a:rPr>
              <a:t>This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unsupervised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technique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useful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scenarios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7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7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7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7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404040"/>
                </a:solidFill>
                <a:latin typeface="Arial MT"/>
                <a:cs typeface="Arial MT"/>
              </a:rPr>
              <a:t>scarce</a:t>
            </a:r>
            <a:r>
              <a:rPr sz="17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Arial MT"/>
                <a:cs typeface="Arial MT"/>
              </a:rPr>
              <a:t>or </a:t>
            </a:r>
            <a:r>
              <a:rPr sz="1700" spc="-10" dirty="0">
                <a:solidFill>
                  <a:srgbClr val="404040"/>
                </a:solidFill>
                <a:latin typeface="Arial MT"/>
                <a:cs typeface="Arial MT"/>
              </a:rPr>
              <a:t>unavailable.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5254"/>
            <a:ext cx="283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054" y="1298828"/>
            <a:ext cx="9312275" cy="470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2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project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leverage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analyze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incoming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extracting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relevant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features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comprehensive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play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pivotal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role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messages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either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non-spam.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continuously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adapt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patterns,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ensuring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its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effectiveness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dynamic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evolving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landscape.</a:t>
            </a:r>
            <a:endParaRPr sz="120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180975" algn="l"/>
              </a:tabLst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Collection:</a:t>
            </a:r>
            <a:endParaRPr sz="1200">
              <a:latin typeface="Arial MT"/>
              <a:cs typeface="Arial MT"/>
            </a:endParaRPr>
          </a:p>
          <a:p>
            <a:pPr marL="12700" marR="14986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foundation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Real-Time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Mail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lies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availability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diverse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well-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dataset.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comprehensive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comprising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legitimate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curated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 train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variety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structures,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styles,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attachments,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ensuring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robustness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generalization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model.</a:t>
            </a:r>
            <a:endParaRPr sz="120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spcBef>
                <a:spcPts val="994"/>
              </a:spcBef>
              <a:buAutoNum type="arabicPeriod" startAt="2"/>
              <a:tabLst>
                <a:tab pos="180975" algn="l"/>
              </a:tabLst>
            </a:pP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Preprocessing: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Raw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 subjected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preprocessing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 convert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format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suitable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involves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tasks such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text</a:t>
            </a:r>
            <a:r>
              <a:rPr sz="1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cleaning,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removal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stop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words,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stemming,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tokenization.</a:t>
            </a:r>
            <a:r>
              <a:rPr sz="12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metadata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sender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details,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timestamps,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subject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lines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extracted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holistic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set.</a:t>
            </a:r>
            <a:endParaRPr sz="12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spcBef>
                <a:spcPts val="994"/>
              </a:spcBef>
              <a:buAutoNum type="arabicPeriod" startAt="3"/>
              <a:tabLst>
                <a:tab pos="181610" algn="l"/>
              </a:tabLst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Extraction:</a:t>
            </a:r>
            <a:endParaRPr sz="1200">
              <a:latin typeface="Arial MT"/>
              <a:cs typeface="Arial MT"/>
            </a:endParaRPr>
          </a:p>
          <a:p>
            <a:pPr marL="12700" marR="53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Natural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applied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extract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relevant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content.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1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frequency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specific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words or</a:t>
            </a:r>
            <a:r>
              <a:rPr sz="1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phrases,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sentiment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analysis,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representations.</a:t>
            </a:r>
            <a:r>
              <a:rPr sz="1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metadata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as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sender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reputation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enrich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set.</a:t>
            </a:r>
            <a:endParaRPr sz="1200">
              <a:latin typeface="Arial MT"/>
              <a:cs typeface="Arial MT"/>
            </a:endParaRPr>
          </a:p>
          <a:p>
            <a:pPr marL="180975" indent="-168275">
              <a:lnSpc>
                <a:spcPct val="100000"/>
              </a:lnSpc>
              <a:spcBef>
                <a:spcPts val="1005"/>
              </a:spcBef>
              <a:buAutoNum type="arabicPeriod" startAt="4"/>
              <a:tabLst>
                <a:tab pos="180975" algn="l"/>
              </a:tabLst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Selection:</a:t>
            </a:r>
            <a:endParaRPr sz="1200">
              <a:latin typeface="Arial MT"/>
              <a:cs typeface="Arial MT"/>
            </a:endParaRPr>
          </a:p>
          <a:p>
            <a:pPr marL="12700" marR="2667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heart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lies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selection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models.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algorithms,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1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limited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Naive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Bayes,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Machines,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ensemble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explored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efficacy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classifying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r>
              <a:rPr sz="12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dataset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split</a:t>
            </a:r>
            <a:r>
              <a:rPr sz="1200" spc="-20" dirty="0">
                <a:solidFill>
                  <a:srgbClr val="404040"/>
                </a:solidFill>
                <a:latin typeface="Arial MT"/>
                <a:cs typeface="Arial MT"/>
              </a:rPr>
              <a:t> into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r>
              <a:rPr sz="1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sets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evaluate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models'</a:t>
            </a:r>
            <a:r>
              <a:rPr sz="1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 MT"/>
                <a:cs typeface="Arial MT"/>
              </a:rPr>
              <a:t>accurately.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137" y="1447545"/>
            <a:ext cx="8427720" cy="364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279" indent="-19558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08279" algn="l"/>
              </a:tabLst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Optimization:</a:t>
            </a:r>
            <a:endParaRPr sz="1400">
              <a:latin typeface="Arial MT"/>
              <a:cs typeface="Arial MT"/>
            </a:endParaRPr>
          </a:p>
          <a:p>
            <a:pPr marL="12700" marR="100965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selected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machine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learning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labeled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dataset,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iteratively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adjusting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parameters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optimize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Techniques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like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cross-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validation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hyperparameter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tuning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employed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enhance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models'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ability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generalize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unseen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r>
              <a:rPr sz="14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designed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continually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learn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adapting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capabilities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evolving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patterns.</a:t>
            </a:r>
            <a:endParaRPr sz="1400">
              <a:latin typeface="Arial MT"/>
              <a:cs typeface="Arial MT"/>
            </a:endParaRPr>
          </a:p>
          <a:p>
            <a:pPr marL="208279" indent="-195580">
              <a:lnSpc>
                <a:spcPct val="100000"/>
              </a:lnSpc>
              <a:spcBef>
                <a:spcPts val="1000"/>
              </a:spcBef>
              <a:buAutoNum type="arabicPeriod" startAt="6"/>
              <a:tabLst>
                <a:tab pos="208279" algn="l"/>
              </a:tabLst>
            </a:pP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Real-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Analysis: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optimized,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integrated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infrastructure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perform real-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analysis.</a:t>
            </a:r>
            <a:r>
              <a:rPr sz="1400" spc="-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arrive,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undergo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rapid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processing,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extracted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features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fed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the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trained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models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classification.</a:t>
            </a:r>
            <a:r>
              <a:rPr sz="14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real-time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analysis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ensures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minimal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delay</a:t>
            </a:r>
            <a:r>
              <a:rPr sz="1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detection,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offering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users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timely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protection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against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malicious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emails.</a:t>
            </a:r>
            <a:endParaRPr sz="1400">
              <a:latin typeface="Arial MT"/>
              <a:cs typeface="Arial MT"/>
            </a:endParaRPr>
          </a:p>
          <a:p>
            <a:pPr marL="208279" indent="-19558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208279" algn="l"/>
              </a:tabLst>
            </a:pP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Monitoring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Updating:</a:t>
            </a:r>
            <a:endParaRPr sz="1400">
              <a:latin typeface="Arial MT"/>
              <a:cs typeface="Arial MT"/>
            </a:endParaRPr>
          </a:p>
          <a:p>
            <a:pPr marL="12700" marR="95885" algn="just">
              <a:lnSpc>
                <a:spcPct val="100000"/>
              </a:lnSpc>
              <a:spcBef>
                <a:spcPts val="994"/>
              </a:spcBef>
            </a:pPr>
            <a:r>
              <a:rPr sz="1400" spc="-8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stay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ahead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evolving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tactics,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incorporates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14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monitoring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updates.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emerging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patterns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regularly</a:t>
            </a:r>
            <a:r>
              <a:rPr sz="1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integrated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pipeline,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enabling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adapt</a:t>
            </a:r>
            <a:r>
              <a:rPr sz="1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evolve</a:t>
            </a:r>
            <a:r>
              <a:rPr sz="1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alongside</a:t>
            </a:r>
            <a:r>
              <a:rPr sz="14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dynamic</a:t>
            </a:r>
            <a:r>
              <a:rPr sz="1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nature</a:t>
            </a:r>
            <a:r>
              <a:rPr sz="1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04040"/>
                </a:solidFill>
                <a:latin typeface="Arial MT"/>
                <a:cs typeface="Arial MT"/>
              </a:rPr>
              <a:t>emailbased</a:t>
            </a:r>
            <a:r>
              <a:rPr sz="1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 MT"/>
                <a:cs typeface="Arial MT"/>
              </a:rPr>
              <a:t>threats.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29B69-CDFE-2A53-5397-1100872A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54" y="0"/>
            <a:ext cx="940274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21FDB8-3B8F-AC49-E0B6-D526344D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06155" cy="430887"/>
          </a:xfrm>
        </p:spPr>
        <p:txBody>
          <a:bodyPr/>
          <a:lstStyle/>
          <a:p>
            <a:r>
              <a:rPr lang="en-US" dirty="0"/>
              <a:t>System Design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2F96E9-1349-2B90-D1E2-12BEF4396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31391"/>
            <a:ext cx="5943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and clean email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text data into numerical features.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and testing sets.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Train a machine learning model (e.g., logistic regression) on the training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Assess the model's performance using metrics like accuracy, precision, recall, and F1-score.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Visualize the model's performance using ROC curves and confusion matrices.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 the trained model to predict the sentiment of new emails.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and Visualization: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Display the model's predictions and evaluation metrics.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Visualize the results using appropriate charts and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36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1EF8D-58D5-A67D-2EE8-859135D1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2D31-7A75-9C01-FE37-DD76DC3F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E8A53-15F8-D432-7B35-BDB2422D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42433"/>
            <a:ext cx="8606155" cy="5480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0CAC7-BFFD-C71B-680D-6BC0B0EB3C3D}"/>
              </a:ext>
            </a:extLst>
          </p:cNvPr>
          <p:cNvSpPr txBox="1"/>
          <p:nvPr/>
        </p:nvSpPr>
        <p:spPr>
          <a:xfrm>
            <a:off x="4343400" y="30480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Often emails with word counts &gt; 500 turn out to be spams so including email length as a factor for determining some content is spam or not is crucial.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2432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D2ED-E49C-0E7D-755C-95452477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30FA7-DBD6-1871-5ED9-CF655F7F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1"/>
            <a:ext cx="6064383" cy="327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F2C78-4691-7CD0-E6CD-F84CA472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63" y="1219202"/>
            <a:ext cx="6064383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22767-B932-FE3D-225D-041C634E2534}"/>
              </a:ext>
            </a:extLst>
          </p:cNvPr>
          <p:cNvSpPr txBox="1"/>
          <p:nvPr/>
        </p:nvSpPr>
        <p:spPr>
          <a:xfrm>
            <a:off x="579120" y="4800600"/>
            <a:ext cx="88414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Word Cloud for mail categorized as spams frequently include words like free, now, call, urgent, collect, want, send, cash, etc.</a:t>
            </a:r>
          </a:p>
          <a:p>
            <a:endParaRPr lang="en-US" sz="2400" dirty="0"/>
          </a:p>
          <a:p>
            <a:r>
              <a:rPr lang="en-US" sz="2400" dirty="0"/>
              <a:t>Word Cloud for mail categorized as spams frequently include words like will, go, well, day, see, hope, good,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043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EE87-DDD2-7C6B-66DD-8DCBAAA4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C8CE-2F58-42AA-C7DD-5348DA46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7B318-8003-A506-F0D6-864A0E7D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536"/>
            <a:ext cx="9448800" cy="5988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CDF19-B1BC-640C-2858-4077FA0F54D4}"/>
              </a:ext>
            </a:extLst>
          </p:cNvPr>
          <p:cNvSpPr txBox="1"/>
          <p:nvPr/>
        </p:nvSpPr>
        <p:spPr>
          <a:xfrm>
            <a:off x="7239000" y="3429000"/>
            <a:ext cx="403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Keeping the TF-IDF scores for each word in the mail allow us to train the model to identify whether the mail is spam or not based on the score of a particular word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2764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B85F-3387-93F1-EB75-E2F020569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811D-F276-DAC8-1BED-FF688097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606155" cy="430887"/>
          </a:xfrm>
        </p:spPr>
        <p:txBody>
          <a:bodyPr/>
          <a:lstStyle/>
          <a:p>
            <a:r>
              <a:rPr lang="en-US" dirty="0"/>
              <a:t>Outputs and Observations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37546-02C3-8DB3-C472-5AF0401C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7296150" cy="5622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FCB14-8E87-C8C3-04C1-C0872E396B70}"/>
              </a:ext>
            </a:extLst>
          </p:cNvPr>
          <p:cNvSpPr txBox="1"/>
          <p:nvPr/>
        </p:nvSpPr>
        <p:spPr>
          <a:xfrm>
            <a:off x="7620000" y="735687"/>
            <a:ext cx="4191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Breakdown of the Matrix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High Accuracy:</a:t>
            </a:r>
            <a:r>
              <a:rPr lang="en-US" dirty="0"/>
              <a:t> The model has a high accuracy, with 960 out of 1000 instances correctly classified. This indicates that the model is performing very well in general.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Low False Positive Rate:</a:t>
            </a:r>
            <a:r>
              <a:rPr lang="en-US" dirty="0"/>
              <a:t> The low number of false positives (37) suggests that the model is not frequently misclassifying non-spam emails as spam.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Perfect Sensitivity (Recall) for "Not Spam":</a:t>
            </a:r>
            <a:r>
              <a:rPr lang="en-US" dirty="0"/>
              <a:t> The absence of false negatives indicates that the model is correctly identifying all instances of "Not Spam."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Moderate Specificity for "Spam":</a:t>
            </a:r>
            <a:r>
              <a:rPr lang="en-US" dirty="0"/>
              <a:t> The model correctly identifies 118 out of 155 spam emails, which is a decent performance but could be improved.</a:t>
            </a:r>
          </a:p>
        </p:txBody>
      </p:sp>
    </p:spTree>
    <p:extLst>
      <p:ext uri="{BB962C8B-B14F-4D97-AF65-F5344CB8AC3E}">
        <p14:creationId xmlns:p14="http://schemas.microsoft.com/office/powerpoint/2010/main" val="79986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463041"/>
            <a:ext cx="8441690" cy="325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Expected</a:t>
            </a:r>
            <a:r>
              <a:rPr sz="18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Outcomes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100"/>
              </a:lnSpc>
              <a:spcBef>
                <a:spcPts val="1795"/>
              </a:spcBef>
              <a:buClr>
                <a:srgbClr val="90C225"/>
              </a:buClr>
              <a:buSzPct val="80555"/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functional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dual-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purpose</a:t>
            </a:r>
            <a:r>
              <a:rPr sz="1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successfully</a:t>
            </a:r>
            <a:r>
              <a:rPr sz="1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categorizes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sentiments</a:t>
            </a:r>
            <a:r>
              <a:rPr sz="1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detects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textual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80555"/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Insights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effective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methodologies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publicly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implementation,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scaled</a:t>
            </a:r>
            <a:r>
              <a:rPr sz="18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adapted</a:t>
            </a:r>
            <a:r>
              <a:rPr sz="18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18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real-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world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applications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monitoring.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6121" y="2865882"/>
            <a:ext cx="281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THANK</a:t>
            </a:r>
            <a:r>
              <a:rPr sz="3600" spc="-170" dirty="0"/>
              <a:t> </a:t>
            </a:r>
            <a:r>
              <a:rPr sz="3600" spc="-20" dirty="0"/>
              <a:t>YOU!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72465"/>
            <a:ext cx="300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Boundaries</a:t>
            </a:r>
            <a:r>
              <a:rPr sz="2400"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266825"/>
            <a:ext cx="8360409" cy="4907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634365">
              <a:lnSpc>
                <a:spcPct val="100000"/>
              </a:lnSpc>
              <a:spcBef>
                <a:spcPts val="1825"/>
              </a:spcBef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encompasses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involve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aspects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NLP: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756285" marR="527050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Preprocessing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tokenization,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stop-word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removal,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stemming/lemmatization,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characters,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crucial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90C225"/>
              </a:buClr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56285" marR="372745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Feature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Extraction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explore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feature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extraction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techniques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TF-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IDF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Bag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Words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embeddings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(like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Word2Vec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GloVe)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convert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numerical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training.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90C225"/>
              </a:buClr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algorithms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(like</a:t>
            </a:r>
            <a:r>
              <a:rPr sz="1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Logistic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Regression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Random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Forest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Naive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Bayes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SVM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deep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(such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LSTM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RNN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 or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CNN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) will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classify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categories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(positive,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negative,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neutral)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90C225"/>
              </a:buClr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756285" marR="312420" indent="-287020">
              <a:lnSpc>
                <a:spcPct val="100000"/>
              </a:lnSpc>
              <a:buClr>
                <a:srgbClr val="90C225"/>
              </a:buClr>
              <a:buSzPct val="78571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Evaluation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models will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evaluated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metrics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precision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recall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F1-score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AUC-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ROC</a:t>
            </a:r>
            <a:r>
              <a:rPr sz="14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4610" algn="just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 developed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NLP libraries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NLTK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spaCy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TensorFlow/PyTorch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tested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on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benchmark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datasets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IMDb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reviews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(for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analysis)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Enron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(for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spam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detection).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7445"/>
            <a:ext cx="1341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Boundaries</a:t>
            </a:r>
            <a:r>
              <a:rPr sz="2000"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186942"/>
            <a:ext cx="8295640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7970" indent="-342900">
              <a:lnSpc>
                <a:spcPct val="14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000" spc="-25" dirty="0">
                <a:solidFill>
                  <a:srgbClr val="90C225"/>
                </a:solidFill>
                <a:latin typeface="Times New Roman"/>
                <a:cs typeface="Times New Roman"/>
              </a:rPr>
              <a:t>1.</a:t>
            </a:r>
            <a:r>
              <a:rPr sz="10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solely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English-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language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texts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limiting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multilingual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NLP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considerations.</a:t>
            </a:r>
            <a:endParaRPr sz="1800">
              <a:latin typeface="Times New Roman"/>
              <a:cs typeface="Times New Roman"/>
            </a:endParaRPr>
          </a:p>
          <a:p>
            <a:pPr marL="355600" marR="38735" indent="-342900">
              <a:lnSpc>
                <a:spcPct val="14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000" b="1" spc="-25" dirty="0">
                <a:solidFill>
                  <a:srgbClr val="90C225"/>
                </a:solidFill>
                <a:latin typeface="Times New Roman"/>
                <a:cs typeface="Times New Roman"/>
              </a:rPr>
              <a:t>2.</a:t>
            </a:r>
            <a:r>
              <a:rPr sz="1000" b="1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18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8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r>
              <a:rPr sz="1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employed,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exploration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unsupervised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semi-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supervised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approaches.</a:t>
            </a:r>
            <a:endParaRPr sz="1800">
              <a:latin typeface="Times New Roman"/>
              <a:cs typeface="Times New Roman"/>
            </a:endParaRPr>
          </a:p>
          <a:p>
            <a:pPr marL="355600" marR="223520" indent="-342900">
              <a:lnSpc>
                <a:spcPct val="1401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000" spc="-25" dirty="0">
                <a:solidFill>
                  <a:srgbClr val="90C225"/>
                </a:solidFill>
                <a:latin typeface="Times New Roman"/>
                <a:cs typeface="Times New Roman"/>
              </a:rPr>
              <a:t>3.</a:t>
            </a:r>
            <a:r>
              <a:rPr sz="10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prioritize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text-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(emails,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comments,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product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reviews)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exclude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formats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images,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videos,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audio.</a:t>
            </a:r>
            <a:endParaRPr sz="1800">
              <a:latin typeface="Times New Roman"/>
              <a:cs typeface="Times New Roman"/>
            </a:endParaRPr>
          </a:p>
          <a:p>
            <a:pPr marL="355600" marR="156845" indent="-342900">
              <a:lnSpc>
                <a:spcPct val="140000"/>
              </a:lnSpc>
              <a:spcBef>
                <a:spcPts val="1800"/>
              </a:spcBef>
              <a:tabLst>
                <a:tab pos="354965" algn="l"/>
              </a:tabLst>
            </a:pPr>
            <a:r>
              <a:rPr sz="1000" spc="-25" dirty="0">
                <a:solidFill>
                  <a:srgbClr val="90C225"/>
                </a:solidFill>
                <a:latin typeface="Times New Roman"/>
                <a:cs typeface="Times New Roman"/>
              </a:rPr>
              <a:t>4.</a:t>
            </a:r>
            <a:r>
              <a:rPr sz="100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Ethical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considerations,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bias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detection,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acknowledged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but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primary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project.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1939"/>
              </a:lnSpc>
              <a:tabLst>
                <a:tab pos="354965" algn="l"/>
              </a:tabLst>
            </a:pPr>
            <a:r>
              <a:rPr sz="14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Real-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implementation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deployment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(e.g.,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integrating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live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platforms)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not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covered;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focus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offline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98729"/>
            <a:ext cx="40976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Relevance</a:t>
            </a:r>
            <a:r>
              <a:rPr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Motivation</a:t>
            </a:r>
            <a:r>
              <a:rPr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3510" y="977411"/>
            <a:ext cx="7920990" cy="264477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Relevance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45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volume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 increases,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understanding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filtering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become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crucial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industries.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6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6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helps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companies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gauge</a:t>
            </a:r>
            <a:r>
              <a:rPr sz="16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public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opinion,</a:t>
            </a:r>
            <a:r>
              <a:rPr sz="16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enhancing</a:t>
            </a:r>
            <a:r>
              <a:rPr sz="16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marketing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strategies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feedback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management,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spam </a:t>
            </a:r>
            <a:r>
              <a:rPr sz="1600" b="1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6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vital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maintaining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integrity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communication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channels,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preventing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fraud,</a:t>
            </a:r>
            <a:r>
              <a:rPr sz="16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protecting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privacy.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becoming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increasingly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relevant</a:t>
            </a:r>
            <a:r>
              <a:rPr sz="1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businesses</a:t>
            </a:r>
            <a:r>
              <a:rPr sz="1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rely</a:t>
            </a:r>
            <a:r>
              <a:rPr sz="16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automation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analytics.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417321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Motivation</a:t>
            </a:r>
            <a:r>
              <a:rPr sz="1800" b="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921461"/>
            <a:ext cx="8412480" cy="458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309245" indent="-28702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Growing</a:t>
            </a:r>
            <a:r>
              <a:rPr sz="14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surge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user-generated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content,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interactions,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email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traffic,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growing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accurate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quickly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efficiently</a:t>
            </a:r>
            <a:r>
              <a:rPr sz="1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interpret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sentiments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filter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reviews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phishing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attacks,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automating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improves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decision-making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enhances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safety.</a:t>
            </a:r>
            <a:endParaRPr sz="1400">
              <a:latin typeface="Times New Roman"/>
              <a:cs typeface="Times New Roman"/>
            </a:endParaRPr>
          </a:p>
          <a:p>
            <a:pPr marL="756285" marR="1206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Dual-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Traditionally,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separately.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aims to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bridge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gap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creating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dual-function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capable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framework.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consolidation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relevant,</a:t>
            </a:r>
            <a:r>
              <a:rPr sz="1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especially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environments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need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variety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textual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 social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sites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service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marL="756285" marR="167640" indent="-287020">
              <a:lnSpc>
                <a:spcPct val="100200"/>
              </a:lnSpc>
              <a:spcBef>
                <a:spcPts val="994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Challenges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existing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suffer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low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poor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scalability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dealing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datasets.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Additionally,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often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struggle</a:t>
            </a:r>
            <a:r>
              <a:rPr sz="14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detecting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nuanced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emotions,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sometimes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fail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identify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sophisticated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phishing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tactics.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combining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latest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advances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deep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aims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contribute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improving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precision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efficiency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tasks.</a:t>
            </a:r>
            <a:endParaRPr sz="14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1428"/>
              <a:buAutoNum type="arabicPeriod"/>
              <a:tabLst>
                <a:tab pos="756285" algn="l"/>
              </a:tabLst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Filling</a:t>
            </a:r>
            <a:r>
              <a:rPr sz="14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Gaps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NLP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Research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sentiment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explored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extensively,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gap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handle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tasks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effectively.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integration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the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unified</a:t>
            </a:r>
            <a:r>
              <a:rPr sz="1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presents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innovative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r>
              <a:rPr sz="14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could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potentially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applied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industries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e-commerce,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media,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cybersecurity.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timely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necessary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context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digital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transformation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growing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importance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automated</a:t>
            </a:r>
            <a:r>
              <a:rPr sz="1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content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moderation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opinion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mining</a:t>
            </a:r>
            <a:r>
              <a:rPr sz="14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domains.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591" y="2782570"/>
            <a:ext cx="651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30" dirty="0">
                <a:latin typeface="Trebuchet MS"/>
                <a:cs typeface="Trebuchet MS"/>
              </a:rPr>
              <a:t>LITER</a:t>
            </a:r>
            <a:r>
              <a:rPr sz="5400" b="0" spc="-520" dirty="0">
                <a:latin typeface="Trebuchet MS"/>
                <a:cs typeface="Trebuchet MS"/>
              </a:rPr>
              <a:t>A</a:t>
            </a:r>
            <a:r>
              <a:rPr sz="5400" b="0" spc="30" dirty="0">
                <a:latin typeface="Trebuchet MS"/>
                <a:cs typeface="Trebuchet MS"/>
              </a:rPr>
              <a:t>TURE</a:t>
            </a:r>
            <a:r>
              <a:rPr sz="5400" b="0" spc="-325" dirty="0">
                <a:latin typeface="Trebuchet MS"/>
                <a:cs typeface="Trebuchet MS"/>
              </a:rPr>
              <a:t> </a:t>
            </a:r>
            <a:r>
              <a:rPr sz="5400" b="0" spc="-25" dirty="0">
                <a:latin typeface="Trebuchet MS"/>
                <a:cs typeface="Trebuchet MS"/>
              </a:rPr>
              <a:t>SURVEYS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6438</Words>
  <Application>Microsoft Office PowerPoint</Application>
  <PresentationFormat>Widescreen</PresentationFormat>
  <Paragraphs>345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MT</vt:lpstr>
      <vt:lpstr>Lucida Sans Unicode</vt:lpstr>
      <vt:lpstr>Microsoft Sans Serif</vt:lpstr>
      <vt:lpstr>Times New Roman</vt:lpstr>
      <vt:lpstr>Trebuchet MS</vt:lpstr>
      <vt:lpstr>Wingdings</vt:lpstr>
      <vt:lpstr>Office Theme</vt:lpstr>
      <vt:lpstr>PowerPoint Presentation</vt:lpstr>
      <vt:lpstr>ABSTRACT</vt:lpstr>
      <vt:lpstr>INTRODUCTION:</vt:lpstr>
      <vt:lpstr>PowerPoint Presentation</vt:lpstr>
      <vt:lpstr>Scope and Boundaries:</vt:lpstr>
      <vt:lpstr>Boundaries:</vt:lpstr>
      <vt:lpstr>Relevance and Motivation:</vt:lpstr>
      <vt:lpstr>Motivation:</vt:lpstr>
      <vt:lpstr>LITERATURE SURVEYS</vt:lpstr>
      <vt:lpstr>A STUDY ON SPAM DETECTION WITH SENTIMENT ANALYSIS</vt:lpstr>
      <vt:lpstr>PowerPoint Presentation</vt:lpstr>
      <vt:lpstr>SPAM DETECTION USING SENTIMENT ANALYSIS</vt:lpstr>
      <vt:lpstr>PowerPoint Presentation</vt:lpstr>
      <vt:lpstr>Resources and Tools</vt:lpstr>
      <vt:lpstr>FRAUD APPS DETECTION USING SENTIMENT ANALYSIS AND SPAM FILTERING</vt:lpstr>
      <vt:lpstr>PowerPoint Presentation</vt:lpstr>
      <vt:lpstr>PowerPoint Presentation</vt:lpstr>
      <vt:lpstr>SENTIMENT ANALYSIS: MACHINE LEARNING APPROACH</vt:lpstr>
      <vt:lpstr>PowerPoint Presentation</vt:lpstr>
      <vt:lpstr>SENTIMENT ANALYSIS: CAPTURING FAVORABILITY USING NATURAL LANGUAGE PROCESSING</vt:lpstr>
      <vt:lpstr>PowerPoint Presentation</vt:lpstr>
      <vt:lpstr>PowerPoint Presentation</vt:lpstr>
      <vt:lpstr>SENTIMENT ANALYSIS AND SPAM DETECTION IN SOCIAL MEDIA USING MACHINE LEARNING TECHNIQUES</vt:lpstr>
      <vt:lpstr>A HYBRID APPROACH FOR SENTIMENT ANALYSIS AND SPAM DETECTION USING DEEP NEURAL NETWORKS</vt:lpstr>
      <vt:lpstr>SENTIMENT ANALYSIS AND SPAM DETECTION ON TWITTER DATA USING ENSEMBLE LEARNING</vt:lpstr>
      <vt:lpstr>COMPARATIVE ANALYSIS OF MACHINE LEARNING ALGORITHMS FOR SENTIMENT ANALYSIS AND SPAM FILTERING</vt:lpstr>
      <vt:lpstr>DEEP LEARNING TECHNIQUES FOR SENTIMENT ANALYSIS AND SPAM DETECTION IN EMAILS</vt:lpstr>
      <vt:lpstr>DEEP LEARNING FOR EMAIL SPAM DETECTION USING CNN AND RNN HYBRID MODEL</vt:lpstr>
      <vt:lpstr>IMPROVING SENTIMENT ANALYSIS ACCURACY WITH BERT TRANSFORMER MODEL</vt:lpstr>
      <vt:lpstr>AN INTEGRATED APPROACH TO SPAM DETECTION USING GRAPH NEURAL NETWORKS</vt:lpstr>
      <vt:lpstr>REAL-TIME SENTIMENT ANALYSIS USING DISTILBERT FOR SOCIAL MEDIA MONITORING</vt:lpstr>
      <vt:lpstr>UNSUPERVISED SPAM DETECTION USING AUTOENCODERS AND ANOMALY DETECTION</vt:lpstr>
      <vt:lpstr>METHODOLOGY</vt:lpstr>
      <vt:lpstr>PowerPoint Presentation</vt:lpstr>
      <vt:lpstr>System Design</vt:lpstr>
      <vt:lpstr>Outputs and Observations</vt:lpstr>
      <vt:lpstr>Outputs and Observations</vt:lpstr>
      <vt:lpstr>Outputs and Observations</vt:lpstr>
      <vt:lpstr>Outputs and Observations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Aastha</dc:creator>
  <cp:lastModifiedBy>Aastha Kumar</cp:lastModifiedBy>
  <cp:revision>1</cp:revision>
  <dcterms:created xsi:type="dcterms:W3CDTF">2024-11-19T15:11:47Z</dcterms:created>
  <dcterms:modified xsi:type="dcterms:W3CDTF">2024-11-28T12:02:00Z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2024-11-19T00:00:00Z</vt:filetime>
  </property>
  <property fmtid="{D5CDD505-2E9C-101B-9397-08002B2CF9AE}" pid="5" name="Producer">
    <vt:lpwstr>Samsung Electronics</vt:lpwstr>
  </property>
</Properties>
</file>