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5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FFC72-5059-9B8A-0D11-00F0FFB71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8D93F9E-8DED-98F2-3057-7B0A1DED5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E045B3C-1C6D-D297-5D3B-91492CF10087}"/>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5" name="Footer Placeholder 4">
            <a:extLst>
              <a:ext uri="{FF2B5EF4-FFF2-40B4-BE49-F238E27FC236}">
                <a16:creationId xmlns:a16="http://schemas.microsoft.com/office/drawing/2014/main" xmlns="" id="{6407AC5C-5529-5B81-AA17-55B3A257D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487B00-5F15-41D0-1899-CE602C6620FA}"/>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291085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F6177-72AE-A80A-BD0F-6415319007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A36E934-61C1-DB9F-3E94-ECA9F8E5D0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7BC3959-D793-2713-46D0-207B97C93596}"/>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5" name="Footer Placeholder 4">
            <a:extLst>
              <a:ext uri="{FF2B5EF4-FFF2-40B4-BE49-F238E27FC236}">
                <a16:creationId xmlns:a16="http://schemas.microsoft.com/office/drawing/2014/main" xmlns="" id="{E1EDBD91-C15B-FC1C-5805-1B5289E52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2C333E1-990C-84C1-EBBC-4A2F5BB9ACDF}"/>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311278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8A52A24-48CA-03D1-F7CB-F58DFC524E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035946E-8F92-621A-6C8E-31551F202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FA8C58-3F13-E487-B0F5-C88AA472EFE8}"/>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5" name="Footer Placeholder 4">
            <a:extLst>
              <a:ext uri="{FF2B5EF4-FFF2-40B4-BE49-F238E27FC236}">
                <a16:creationId xmlns:a16="http://schemas.microsoft.com/office/drawing/2014/main" xmlns="" id="{3EEEABA3-0AF4-3D6E-0496-86A8E2097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45C1D16-7295-F46D-A5DF-301B7903A8F7}"/>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331323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56C86-ECA9-FE5D-B3D3-9BD5EA09A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0729618-6583-9A88-52A3-172633044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C7A9181-5ADE-9442-7875-615CC272214A}"/>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5" name="Footer Placeholder 4">
            <a:extLst>
              <a:ext uri="{FF2B5EF4-FFF2-40B4-BE49-F238E27FC236}">
                <a16:creationId xmlns:a16="http://schemas.microsoft.com/office/drawing/2014/main" xmlns="" id="{7693DF07-CFAC-8D50-0139-69EEFDFAB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C9B8792-9C0D-5AE5-F05F-DEDBD8CB695F}"/>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31417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36500-A2F8-3BF3-DB9A-D5AA4DEE3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A50805-81B9-A11F-6AA7-BBC7B6A3D4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9B64E6F-AFD3-F19A-E9CD-6F95C57412D7}"/>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5" name="Footer Placeholder 4">
            <a:extLst>
              <a:ext uri="{FF2B5EF4-FFF2-40B4-BE49-F238E27FC236}">
                <a16:creationId xmlns:a16="http://schemas.microsoft.com/office/drawing/2014/main" xmlns="" id="{DA4EF3EE-5594-E10D-92ED-D22013EEE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E76649-E48C-183E-9892-0CDD8244BEFD}"/>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287572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641ED-3890-61A3-EDA4-49DA5113FA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4A615D-8693-0658-8286-25D8C6439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231DB7C-3DDC-9635-F553-D50D3EE113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96B0F1F-1878-60E8-8D01-A253C8D52768}"/>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6" name="Footer Placeholder 5">
            <a:extLst>
              <a:ext uri="{FF2B5EF4-FFF2-40B4-BE49-F238E27FC236}">
                <a16:creationId xmlns:a16="http://schemas.microsoft.com/office/drawing/2014/main" xmlns="" id="{94F4E9EF-F52C-54A1-57A8-79D11BA3A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57163CB-0F9F-9CBA-35ED-93DFAD746078}"/>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279704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75C66-3CCA-DD5D-2ACC-C6BAD5FDE6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32AF8CE-2333-0809-590D-8ACC588AC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7915CDA-C1BC-CC24-09E0-6BCD104B1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0EAF062-B10D-7FA9-917A-A435A2BE2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F09F7DA-3B63-61EE-73A8-C1FC67CF4C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FB268AD-CDA3-B9BF-49C9-C96C2908A68C}"/>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8" name="Footer Placeholder 7">
            <a:extLst>
              <a:ext uri="{FF2B5EF4-FFF2-40B4-BE49-F238E27FC236}">
                <a16:creationId xmlns:a16="http://schemas.microsoft.com/office/drawing/2014/main" xmlns="" id="{B6B89575-8AEB-33C9-394D-C68388455F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D66809E-77CB-9923-978B-D6CAA8373DA6}"/>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424443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2961B-5F09-E8B7-2069-D349143C90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8772FD9-9F72-0E4F-7ED7-453B322AA2A6}"/>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4" name="Footer Placeholder 3">
            <a:extLst>
              <a:ext uri="{FF2B5EF4-FFF2-40B4-BE49-F238E27FC236}">
                <a16:creationId xmlns:a16="http://schemas.microsoft.com/office/drawing/2014/main" xmlns="" id="{CA73A9A4-0FBE-00DB-9993-5A36D0FE3D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E2E44F2-CEAA-9035-6689-8049CD3B7D84}"/>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270591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6F70850-2AFD-9495-645C-A1E283B31227}"/>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3" name="Footer Placeholder 2">
            <a:extLst>
              <a:ext uri="{FF2B5EF4-FFF2-40B4-BE49-F238E27FC236}">
                <a16:creationId xmlns:a16="http://schemas.microsoft.com/office/drawing/2014/main" xmlns="" id="{88011F2B-1CB3-EE8A-04A8-D27BD152F3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1FEEC10-69EE-231E-6A3D-F96BD0D6C4D0}"/>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29283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1817E0-B619-E1EF-D66C-B60C12C24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096923-AB96-9A33-0BFD-44A39674C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AEAA86F-B9B8-1CF5-BDD7-EB82ABFFE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EF850D-6071-774D-903B-14F42F24C709}"/>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6" name="Footer Placeholder 5">
            <a:extLst>
              <a:ext uri="{FF2B5EF4-FFF2-40B4-BE49-F238E27FC236}">
                <a16:creationId xmlns:a16="http://schemas.microsoft.com/office/drawing/2014/main" xmlns="" id="{6603767B-2CD7-795D-9485-ED3B6EF0E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F2A59AD-9404-DD03-7620-D834D5CBF108}"/>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247004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070ED-1194-BA5B-794B-4B9CB4352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C944743-AC49-F16D-6F0E-4ED96FAED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7D47B49-9618-1197-218D-8AD4CFFC7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0224C7-1AC3-5A8D-7DA5-B21AEFFB99C1}"/>
              </a:ext>
            </a:extLst>
          </p:cNvPr>
          <p:cNvSpPr>
            <a:spLocks noGrp="1"/>
          </p:cNvSpPr>
          <p:nvPr>
            <p:ph type="dt" sz="half" idx="10"/>
          </p:nvPr>
        </p:nvSpPr>
        <p:spPr/>
        <p:txBody>
          <a:bodyPr/>
          <a:lstStyle/>
          <a:p>
            <a:fld id="{F2850486-08D3-4F4F-A419-921346A53691}" type="datetimeFigureOut">
              <a:rPr lang="en-IN" smtClean="0"/>
              <a:t>12-10-2024</a:t>
            </a:fld>
            <a:endParaRPr lang="en-IN"/>
          </a:p>
        </p:txBody>
      </p:sp>
      <p:sp>
        <p:nvSpPr>
          <p:cNvPr id="6" name="Footer Placeholder 5">
            <a:extLst>
              <a:ext uri="{FF2B5EF4-FFF2-40B4-BE49-F238E27FC236}">
                <a16:creationId xmlns:a16="http://schemas.microsoft.com/office/drawing/2014/main" xmlns="" id="{F96B62F9-E808-18A7-54E0-63CFE986BA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9125EA4-9C77-0D62-F817-26173008C2C1}"/>
              </a:ext>
            </a:extLst>
          </p:cNvPr>
          <p:cNvSpPr>
            <a:spLocks noGrp="1"/>
          </p:cNvSpPr>
          <p:nvPr>
            <p:ph type="sldNum" sz="quarter" idx="12"/>
          </p:nvPr>
        </p:nvSpPr>
        <p:spPr/>
        <p:txBody>
          <a:bodyPr/>
          <a:lstStyle/>
          <a:p>
            <a:fld id="{B6914C63-94A2-45B0-91B1-205FF5C6ADF0}" type="slidenum">
              <a:rPr lang="en-IN" smtClean="0"/>
              <a:t>‹#›</a:t>
            </a:fld>
            <a:endParaRPr lang="en-IN"/>
          </a:p>
        </p:txBody>
      </p:sp>
    </p:spTree>
    <p:extLst>
      <p:ext uri="{BB962C8B-B14F-4D97-AF65-F5344CB8AC3E}">
        <p14:creationId xmlns:p14="http://schemas.microsoft.com/office/powerpoint/2010/main" val="263762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0845F8D-C118-DED0-6EBB-1B569BE4F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7C2047-B754-D1E7-103F-EA77D18CE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9F9C06C-FE60-67B6-33DA-0E55AE0C3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50486-08D3-4F4F-A419-921346A53691}" type="datetimeFigureOut">
              <a:rPr lang="en-IN" smtClean="0"/>
              <a:t>12-10-2024</a:t>
            </a:fld>
            <a:endParaRPr lang="en-IN"/>
          </a:p>
        </p:txBody>
      </p:sp>
      <p:sp>
        <p:nvSpPr>
          <p:cNvPr id="5" name="Footer Placeholder 4">
            <a:extLst>
              <a:ext uri="{FF2B5EF4-FFF2-40B4-BE49-F238E27FC236}">
                <a16:creationId xmlns:a16="http://schemas.microsoft.com/office/drawing/2014/main" xmlns="" id="{C0DEA2C1-7A3D-F16C-9612-FE6E151DA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12183F0-28D7-9F82-85FD-D66750335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14C63-94A2-45B0-91B1-205FF5C6ADF0}" type="slidenum">
              <a:rPr lang="en-IN" smtClean="0"/>
              <a:t>‹#›</a:t>
            </a:fld>
            <a:endParaRPr lang="en-IN"/>
          </a:p>
        </p:txBody>
      </p:sp>
    </p:spTree>
    <p:extLst>
      <p:ext uri="{BB962C8B-B14F-4D97-AF65-F5344CB8AC3E}">
        <p14:creationId xmlns:p14="http://schemas.microsoft.com/office/powerpoint/2010/main" val="116915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49165-99DE-0D68-7169-9805F875D417}"/>
              </a:ext>
            </a:extLst>
          </p:cNvPr>
          <p:cNvSpPr>
            <a:spLocks noGrp="1"/>
          </p:cNvSpPr>
          <p:nvPr>
            <p:ph type="ctrTitle"/>
          </p:nvPr>
        </p:nvSpPr>
        <p:spPr/>
        <p:txBody>
          <a:bodyPr/>
          <a:lstStyle/>
          <a:p>
            <a:r>
              <a:rPr lang="en-US" dirty="0"/>
              <a:t>Cognitive Robotics</a:t>
            </a:r>
            <a:endParaRPr lang="en-IN" dirty="0"/>
          </a:p>
        </p:txBody>
      </p:sp>
      <p:sp>
        <p:nvSpPr>
          <p:cNvPr id="3" name="Subtitle 2">
            <a:extLst>
              <a:ext uri="{FF2B5EF4-FFF2-40B4-BE49-F238E27FC236}">
                <a16:creationId xmlns:a16="http://schemas.microsoft.com/office/drawing/2014/main" xmlns="" id="{6EB9B180-F8D3-E772-1F1A-8B79CA22788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7280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17D43D-762B-F751-55C5-D5DEC2BF10AD}"/>
              </a:ext>
            </a:extLst>
          </p:cNvPr>
          <p:cNvSpPr>
            <a:spLocks noGrp="1"/>
          </p:cNvSpPr>
          <p:nvPr>
            <p:ph type="title"/>
          </p:nvPr>
        </p:nvSpPr>
        <p:spPr>
          <a:xfrm>
            <a:off x="838200" y="365125"/>
            <a:ext cx="10515600" cy="560033"/>
          </a:xfrm>
        </p:spPr>
        <p:txBody>
          <a:bodyPr>
            <a:normAutofit fontScale="90000"/>
          </a:bodyPr>
          <a:lstStyle/>
          <a:p>
            <a:r>
              <a:rPr lang="en-US" dirty="0"/>
              <a:t>Six Principles of Developmental Robotics</a:t>
            </a:r>
            <a:endParaRPr lang="en-IN" dirty="0"/>
          </a:p>
        </p:txBody>
      </p:sp>
      <p:pic>
        <p:nvPicPr>
          <p:cNvPr id="5" name="Picture 4">
            <a:extLst>
              <a:ext uri="{FF2B5EF4-FFF2-40B4-BE49-F238E27FC236}">
                <a16:creationId xmlns:a16="http://schemas.microsoft.com/office/drawing/2014/main" xmlns="" id="{B5AA2EEF-44E0-0C19-FA1B-2BC96CBAD9EB}"/>
              </a:ext>
            </a:extLst>
          </p:cNvPr>
          <p:cNvPicPr>
            <a:picLocks noChangeAspect="1"/>
          </p:cNvPicPr>
          <p:nvPr/>
        </p:nvPicPr>
        <p:blipFill>
          <a:blip r:embed="rId2"/>
          <a:stretch>
            <a:fillRect/>
          </a:stretch>
        </p:blipFill>
        <p:spPr>
          <a:xfrm>
            <a:off x="1646515" y="925158"/>
            <a:ext cx="8046125" cy="5582663"/>
          </a:xfrm>
          <a:prstGeom prst="rect">
            <a:avLst/>
          </a:prstGeom>
        </p:spPr>
      </p:pic>
    </p:spTree>
    <p:extLst>
      <p:ext uri="{BB962C8B-B14F-4D97-AF65-F5344CB8AC3E}">
        <p14:creationId xmlns:p14="http://schemas.microsoft.com/office/powerpoint/2010/main" val="209561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0E96F97-106A-CA08-1543-E4450010B52B}"/>
              </a:ext>
            </a:extLst>
          </p:cNvPr>
          <p:cNvPicPr>
            <a:picLocks noChangeAspect="1"/>
          </p:cNvPicPr>
          <p:nvPr/>
        </p:nvPicPr>
        <p:blipFill>
          <a:blip r:embed="rId2"/>
          <a:stretch>
            <a:fillRect/>
          </a:stretch>
        </p:blipFill>
        <p:spPr>
          <a:xfrm>
            <a:off x="980841" y="202546"/>
            <a:ext cx="9335743" cy="6452908"/>
          </a:xfrm>
          <a:prstGeom prst="rect">
            <a:avLst/>
          </a:prstGeom>
        </p:spPr>
      </p:pic>
    </p:spTree>
    <p:extLst>
      <p:ext uri="{BB962C8B-B14F-4D97-AF65-F5344CB8AC3E}">
        <p14:creationId xmlns:p14="http://schemas.microsoft.com/office/powerpoint/2010/main" val="46204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AC64C-4685-2EED-9A2F-D71DE910F894}"/>
              </a:ext>
            </a:extLst>
          </p:cNvPr>
          <p:cNvSpPr>
            <a:spLocks noGrp="1"/>
          </p:cNvSpPr>
          <p:nvPr>
            <p:ph type="title"/>
          </p:nvPr>
        </p:nvSpPr>
        <p:spPr>
          <a:xfrm>
            <a:off x="838200" y="365126"/>
            <a:ext cx="10515600" cy="753670"/>
          </a:xfrm>
        </p:spPr>
        <p:txBody>
          <a:bodyPr>
            <a:normAutofit/>
          </a:bodyPr>
          <a:lstStyle/>
          <a:p>
            <a:r>
              <a:rPr lang="en-IN" sz="3200" b="1" i="0" dirty="0">
                <a:solidFill>
                  <a:srgbClr val="242021"/>
                </a:solidFill>
                <a:effectLst/>
                <a:latin typeface="TimesNewRomanPS-BoldMT"/>
              </a:rPr>
              <a:t>Dynamical Systems Development</a:t>
            </a:r>
            <a:r>
              <a:rPr lang="en-IN" sz="3200" dirty="0"/>
              <a:t> </a:t>
            </a:r>
          </a:p>
        </p:txBody>
      </p:sp>
      <p:sp>
        <p:nvSpPr>
          <p:cNvPr id="3" name="Content Placeholder 2">
            <a:extLst>
              <a:ext uri="{FF2B5EF4-FFF2-40B4-BE49-F238E27FC236}">
                <a16:creationId xmlns:a16="http://schemas.microsoft.com/office/drawing/2014/main" xmlns="" id="{36263DE7-2FA7-BC33-4D7D-7B99CB30820A}"/>
              </a:ext>
            </a:extLst>
          </p:cNvPr>
          <p:cNvSpPr>
            <a:spLocks noGrp="1"/>
          </p:cNvSpPr>
          <p:nvPr>
            <p:ph idx="1"/>
          </p:nvPr>
        </p:nvSpPr>
        <p:spPr>
          <a:xfrm>
            <a:off x="838200" y="1215614"/>
            <a:ext cx="10515600" cy="4961349"/>
          </a:xfrm>
        </p:spPr>
        <p:txBody>
          <a:bodyPr>
            <a:normAutofit/>
          </a:bodyPr>
          <a:lstStyle/>
          <a:p>
            <a:r>
              <a:rPr lang="en-US" dirty="0"/>
              <a:t>In mathematics, </a:t>
            </a:r>
            <a:r>
              <a:rPr lang="en-US" dirty="0">
                <a:solidFill>
                  <a:schemeClr val="accent2"/>
                </a:solidFill>
              </a:rPr>
              <a:t>a dynamical system </a:t>
            </a:r>
            <a:r>
              <a:rPr lang="en-US" dirty="0"/>
              <a:t>is characterized by </a:t>
            </a:r>
            <a:r>
              <a:rPr lang="en-US" dirty="0">
                <a:solidFill>
                  <a:schemeClr val="accent1"/>
                </a:solidFill>
              </a:rPr>
              <a:t>complex changes, over time, in the phase state that result from the self-organization of multifaceted interactions between the system’s variables. </a:t>
            </a:r>
          </a:p>
          <a:p>
            <a:r>
              <a:rPr lang="en-US" dirty="0"/>
              <a:t>The complex interaction of nonlinear phenomena results in the </a:t>
            </a:r>
            <a:r>
              <a:rPr lang="en-US" dirty="0">
                <a:solidFill>
                  <a:schemeClr val="accent1"/>
                </a:solidFill>
              </a:rPr>
              <a:t>production of unpredictable states </a:t>
            </a:r>
            <a:r>
              <a:rPr lang="en-US" dirty="0"/>
              <a:t>of the system, often referred to as </a:t>
            </a:r>
            <a:r>
              <a:rPr lang="en-US" dirty="0">
                <a:solidFill>
                  <a:schemeClr val="accent2"/>
                </a:solidFill>
              </a:rPr>
              <a:t>emergent states. </a:t>
            </a:r>
          </a:p>
          <a:p>
            <a:r>
              <a:rPr lang="en-US" dirty="0"/>
              <a:t>One key concept in this theory is that of </a:t>
            </a:r>
            <a:r>
              <a:rPr lang="en-US" dirty="0">
                <a:solidFill>
                  <a:schemeClr val="accent2"/>
                </a:solidFill>
              </a:rPr>
              <a:t>multicausality</a:t>
            </a:r>
            <a:r>
              <a:rPr lang="en-US" dirty="0"/>
              <a:t>—for example, in the case when one behavior, such as </a:t>
            </a:r>
            <a:r>
              <a:rPr lang="en-US" dirty="0">
                <a:solidFill>
                  <a:schemeClr val="accent2"/>
                </a:solidFill>
              </a:rPr>
              <a:t>crawling and walking, is determined by the simultaneous and dynamic consequences of various phenomena</a:t>
            </a:r>
            <a:r>
              <a:rPr lang="en-US" dirty="0"/>
              <a:t> at the level of the brain, body, and environment. </a:t>
            </a:r>
            <a:endParaRPr lang="en-IN" dirty="0"/>
          </a:p>
        </p:txBody>
      </p:sp>
    </p:spTree>
    <p:extLst>
      <p:ext uri="{BB962C8B-B14F-4D97-AF65-F5344CB8AC3E}">
        <p14:creationId xmlns:p14="http://schemas.microsoft.com/office/powerpoint/2010/main" val="167729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19CEDB-8F38-DF50-3A21-D7377710AA7A}"/>
              </a:ext>
            </a:extLst>
          </p:cNvPr>
          <p:cNvSpPr>
            <a:spLocks noGrp="1"/>
          </p:cNvSpPr>
          <p:nvPr>
            <p:ph idx="1"/>
          </p:nvPr>
        </p:nvSpPr>
        <p:spPr>
          <a:xfrm>
            <a:off x="838200" y="699247"/>
            <a:ext cx="10515600" cy="5477716"/>
          </a:xfrm>
        </p:spPr>
        <p:txBody>
          <a:bodyPr/>
          <a:lstStyle/>
          <a:p>
            <a:pPr algn="just"/>
            <a:r>
              <a:rPr lang="en-US" dirty="0"/>
              <a:t>Another key concept in the dynamical systems view of development is that of </a:t>
            </a:r>
            <a:r>
              <a:rPr lang="en-US" dirty="0">
                <a:solidFill>
                  <a:schemeClr val="accent2"/>
                </a:solidFill>
              </a:rPr>
              <a:t>nested timescales. </a:t>
            </a:r>
          </a:p>
          <a:p>
            <a:pPr marL="0" indent="0" algn="just">
              <a:buNone/>
            </a:pPr>
            <a:endParaRPr lang="en-US" dirty="0">
              <a:solidFill>
                <a:schemeClr val="accent2"/>
              </a:solidFill>
            </a:endParaRPr>
          </a:p>
          <a:p>
            <a:pPr algn="just"/>
            <a:r>
              <a:rPr lang="en-US" dirty="0"/>
              <a:t>That is, neural and embodiment phenomena act at different timescales and affect development in an intricate, dynamical way. </a:t>
            </a:r>
          </a:p>
          <a:p>
            <a:pPr marL="0" indent="0" algn="just">
              <a:buNone/>
            </a:pPr>
            <a:endParaRPr lang="en-US" dirty="0"/>
          </a:p>
          <a:p>
            <a:pPr algn="just"/>
            <a:r>
              <a:rPr lang="en-US" dirty="0"/>
              <a:t>For example, the dynamics of the </a:t>
            </a:r>
            <a:r>
              <a:rPr lang="en-US" dirty="0">
                <a:solidFill>
                  <a:schemeClr val="accent1"/>
                </a:solidFill>
              </a:rPr>
              <a:t>very fast </a:t>
            </a:r>
            <a:r>
              <a:rPr lang="en-US" dirty="0"/>
              <a:t>timescale of </a:t>
            </a:r>
            <a:r>
              <a:rPr lang="en-US" dirty="0">
                <a:solidFill>
                  <a:schemeClr val="accent2"/>
                </a:solidFill>
              </a:rPr>
              <a:t>neural activity (milliseconds) </a:t>
            </a:r>
            <a:r>
              <a:rPr lang="en-US" dirty="0"/>
              <a:t>is nested within the dynamics of the other slower timescales, such as action-reaction time (seconds or hundreds of milliseconds), learning (after hours or days), and </a:t>
            </a:r>
            <a:r>
              <a:rPr lang="en-US" dirty="0">
                <a:solidFill>
                  <a:schemeClr val="accent1"/>
                </a:solidFill>
              </a:rPr>
              <a:t>physical body growth (months).</a:t>
            </a:r>
            <a:endParaRPr lang="en-IN" dirty="0">
              <a:solidFill>
                <a:schemeClr val="accent1"/>
              </a:solidFill>
            </a:endParaRPr>
          </a:p>
        </p:txBody>
      </p:sp>
    </p:spTree>
    <p:extLst>
      <p:ext uri="{BB962C8B-B14F-4D97-AF65-F5344CB8AC3E}">
        <p14:creationId xmlns:p14="http://schemas.microsoft.com/office/powerpoint/2010/main" val="315042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570CD-BF71-0449-9241-9C90910AD76B}"/>
              </a:ext>
            </a:extLst>
          </p:cNvPr>
          <p:cNvSpPr>
            <a:spLocks noGrp="1"/>
          </p:cNvSpPr>
          <p:nvPr>
            <p:ph type="title"/>
          </p:nvPr>
        </p:nvSpPr>
        <p:spPr>
          <a:xfrm>
            <a:off x="838200" y="365126"/>
            <a:ext cx="10515600" cy="646094"/>
          </a:xfrm>
        </p:spPr>
        <p:txBody>
          <a:bodyPr>
            <a:normAutofit/>
          </a:bodyPr>
          <a:lstStyle/>
          <a:p>
            <a:r>
              <a:rPr lang="en-US" sz="2800" b="1" i="0" dirty="0">
                <a:solidFill>
                  <a:srgbClr val="242021"/>
                </a:solidFill>
                <a:effectLst/>
                <a:latin typeface="TimesNewRomanPS-BoldMT"/>
              </a:rPr>
              <a:t>Intrinsic Motivation and Social-Learning Instinct</a:t>
            </a:r>
            <a:r>
              <a:rPr lang="en-US" sz="2800" dirty="0"/>
              <a:t> </a:t>
            </a:r>
            <a:endParaRPr lang="en-IN" sz="2800" dirty="0"/>
          </a:p>
        </p:txBody>
      </p:sp>
      <p:sp>
        <p:nvSpPr>
          <p:cNvPr id="3" name="Content Placeholder 2">
            <a:extLst>
              <a:ext uri="{FF2B5EF4-FFF2-40B4-BE49-F238E27FC236}">
                <a16:creationId xmlns:a16="http://schemas.microsoft.com/office/drawing/2014/main" xmlns="" id="{09572018-8A11-51D4-58BD-B9706D029896}"/>
              </a:ext>
            </a:extLst>
          </p:cNvPr>
          <p:cNvSpPr>
            <a:spLocks noGrp="1"/>
          </p:cNvSpPr>
          <p:nvPr>
            <p:ph idx="1"/>
          </p:nvPr>
        </p:nvSpPr>
        <p:spPr>
          <a:xfrm>
            <a:off x="838200" y="1118795"/>
            <a:ext cx="10515600" cy="5058168"/>
          </a:xfrm>
        </p:spPr>
        <p:txBody>
          <a:bodyPr>
            <a:normAutofit/>
          </a:bodyPr>
          <a:lstStyle/>
          <a:p>
            <a:r>
              <a:rPr lang="en-US" dirty="0"/>
              <a:t>Developmental robotics explores methods for designing intrinsically motivated agents and </a:t>
            </a:r>
            <a:r>
              <a:rPr lang="en-US" dirty="0">
                <a:solidFill>
                  <a:schemeClr val="accent2"/>
                </a:solidFill>
              </a:rPr>
              <a:t>robots</a:t>
            </a:r>
            <a:r>
              <a:rPr lang="en-US" dirty="0"/>
              <a:t> who can </a:t>
            </a:r>
            <a:r>
              <a:rPr lang="en-US" dirty="0">
                <a:solidFill>
                  <a:schemeClr val="accent2"/>
                </a:solidFill>
              </a:rPr>
              <a:t>define their own goals </a:t>
            </a:r>
            <a:r>
              <a:rPr lang="en-US" dirty="0"/>
              <a:t>and value systems.</a:t>
            </a:r>
          </a:p>
          <a:p>
            <a:r>
              <a:rPr lang="en-US" dirty="0">
                <a:solidFill>
                  <a:schemeClr val="accent1"/>
                </a:solidFill>
              </a:rPr>
              <a:t>Novelty-based approaches </a:t>
            </a:r>
            <a:r>
              <a:rPr lang="en-US" dirty="0"/>
              <a:t>to intrinsic motivation study robots that </a:t>
            </a:r>
            <a:r>
              <a:rPr lang="en-US" dirty="0">
                <a:solidFill>
                  <a:schemeClr val="accent2"/>
                </a:solidFill>
              </a:rPr>
              <a:t>learn about their environments by exploring and discovering unusual </a:t>
            </a:r>
            <a:r>
              <a:rPr lang="en-US" dirty="0"/>
              <a:t>or unexpected features. </a:t>
            </a:r>
          </a:p>
          <a:p>
            <a:r>
              <a:rPr lang="en-US" dirty="0"/>
              <a:t>A useful mechanism for detecting novelty is habituation: the robot compares its current sensory state to past experiences, devoting its attention to situations that are unique or different.</a:t>
            </a:r>
          </a:p>
          <a:p>
            <a:r>
              <a:rPr lang="en-US" dirty="0">
                <a:solidFill>
                  <a:schemeClr val="accent1"/>
                </a:solidFill>
              </a:rPr>
              <a:t>Prediction-based approaches </a:t>
            </a:r>
            <a:r>
              <a:rPr lang="en-US" dirty="0"/>
              <a:t>use knowledge-based intrinsic motivation to </a:t>
            </a:r>
            <a:r>
              <a:rPr lang="en-US" dirty="0">
                <a:solidFill>
                  <a:schemeClr val="accent2"/>
                </a:solidFill>
              </a:rPr>
              <a:t>explicitly attempt to predict future states of the world.</a:t>
            </a:r>
            <a:endParaRPr lang="en-IN" dirty="0">
              <a:solidFill>
                <a:schemeClr val="accent2"/>
              </a:solidFill>
            </a:endParaRPr>
          </a:p>
        </p:txBody>
      </p:sp>
    </p:spTree>
    <p:extLst>
      <p:ext uri="{BB962C8B-B14F-4D97-AF65-F5344CB8AC3E}">
        <p14:creationId xmlns:p14="http://schemas.microsoft.com/office/powerpoint/2010/main" val="3326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A3B17-2F25-92A6-9199-4C58BF0C8BD9}"/>
              </a:ext>
            </a:extLst>
          </p:cNvPr>
          <p:cNvSpPr>
            <a:spLocks noGrp="1"/>
          </p:cNvSpPr>
          <p:nvPr>
            <p:ph type="title"/>
          </p:nvPr>
        </p:nvSpPr>
        <p:spPr>
          <a:xfrm>
            <a:off x="838200" y="365125"/>
            <a:ext cx="10515600" cy="613821"/>
          </a:xfrm>
        </p:spPr>
        <p:txBody>
          <a:bodyPr>
            <a:normAutofit/>
          </a:bodyPr>
          <a:lstStyle/>
          <a:p>
            <a:r>
              <a:rPr lang="en-IN" sz="2800" b="1" i="0" dirty="0">
                <a:solidFill>
                  <a:srgbClr val="242021"/>
                </a:solidFill>
                <a:effectLst/>
                <a:latin typeface="TimesNewRomanPS-BoldMT"/>
              </a:rPr>
              <a:t>Phylogenetic and Ontogenetic Interaction</a:t>
            </a:r>
            <a:r>
              <a:rPr lang="en-IN" sz="2800" dirty="0"/>
              <a:t> </a:t>
            </a:r>
          </a:p>
        </p:txBody>
      </p:sp>
      <p:sp>
        <p:nvSpPr>
          <p:cNvPr id="3" name="Content Placeholder 2">
            <a:extLst>
              <a:ext uri="{FF2B5EF4-FFF2-40B4-BE49-F238E27FC236}">
                <a16:creationId xmlns:a16="http://schemas.microsoft.com/office/drawing/2014/main" xmlns="" id="{DF6F53F5-BF73-CA13-03E7-6FD7707BB46D}"/>
              </a:ext>
            </a:extLst>
          </p:cNvPr>
          <p:cNvSpPr>
            <a:spLocks noGrp="1"/>
          </p:cNvSpPr>
          <p:nvPr>
            <p:ph idx="1"/>
          </p:nvPr>
        </p:nvSpPr>
        <p:spPr>
          <a:xfrm>
            <a:off x="838200" y="1108038"/>
            <a:ext cx="10515600" cy="5068925"/>
          </a:xfrm>
        </p:spPr>
        <p:txBody>
          <a:bodyPr/>
          <a:lstStyle/>
          <a:p>
            <a:r>
              <a:rPr lang="en-US" dirty="0"/>
              <a:t>Two different timescales must be considered in developmental robotics: </a:t>
            </a:r>
          </a:p>
          <a:p>
            <a:pPr marL="514350" indent="-514350">
              <a:buFont typeface="+mj-lt"/>
              <a:buAutoNum type="arabicPeriod"/>
            </a:pPr>
            <a:r>
              <a:rPr lang="en-US" dirty="0"/>
              <a:t>The </a:t>
            </a:r>
            <a:r>
              <a:rPr lang="en-US" dirty="0">
                <a:solidFill>
                  <a:schemeClr val="accent2"/>
                </a:solidFill>
              </a:rPr>
              <a:t>ontogenetic phenomena </a:t>
            </a:r>
            <a:r>
              <a:rPr lang="en-US" dirty="0"/>
              <a:t>of learning, over a timescale of hours or days, with maturational changes occurring for periods of months or years and </a:t>
            </a:r>
          </a:p>
          <a:p>
            <a:pPr marL="514350" indent="-514350">
              <a:buFont typeface="+mj-lt"/>
              <a:buAutoNum type="arabicPeriod"/>
            </a:pPr>
            <a:r>
              <a:rPr lang="en-US" dirty="0"/>
              <a:t>The </a:t>
            </a:r>
            <a:r>
              <a:rPr lang="en-US" dirty="0">
                <a:solidFill>
                  <a:schemeClr val="accent2"/>
                </a:solidFill>
              </a:rPr>
              <a:t>phylogenetic phenomena </a:t>
            </a:r>
            <a:r>
              <a:rPr lang="en-US" dirty="0"/>
              <a:t>of evolutionary changes. </a:t>
            </a:r>
          </a:p>
          <a:p>
            <a:r>
              <a:rPr lang="en-US" dirty="0"/>
              <a:t>Therefore, the additional implication of the interaction between ontogenetic and phylogenetic phenomena should be considered in developmental robotics models of development</a:t>
            </a:r>
            <a:endParaRPr lang="en-IN" dirty="0"/>
          </a:p>
        </p:txBody>
      </p:sp>
    </p:spTree>
    <p:extLst>
      <p:ext uri="{BB962C8B-B14F-4D97-AF65-F5344CB8AC3E}">
        <p14:creationId xmlns:p14="http://schemas.microsoft.com/office/powerpoint/2010/main" val="369746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6782C-3E8C-01B5-BB7B-FBF72B77BF43}"/>
              </a:ext>
            </a:extLst>
          </p:cNvPr>
          <p:cNvSpPr>
            <a:spLocks noGrp="1"/>
          </p:cNvSpPr>
          <p:nvPr>
            <p:ph type="title"/>
          </p:nvPr>
        </p:nvSpPr>
        <p:spPr>
          <a:xfrm>
            <a:off x="838200" y="365126"/>
            <a:ext cx="10515600" cy="398668"/>
          </a:xfrm>
        </p:spPr>
        <p:txBody>
          <a:bodyPr>
            <a:noAutofit/>
          </a:bodyPr>
          <a:lstStyle/>
          <a:p>
            <a:r>
              <a:rPr lang="en-IN" sz="3200" b="1" i="0" dirty="0">
                <a:solidFill>
                  <a:srgbClr val="242021"/>
                </a:solidFill>
                <a:effectLst/>
                <a:latin typeface="TimesNewRomanPS-BoldMT"/>
              </a:rPr>
              <a:t>Online, Open-Ended, Cumulative Learning</a:t>
            </a:r>
            <a:r>
              <a:rPr lang="en-IN" sz="3200" dirty="0"/>
              <a:t> </a:t>
            </a:r>
          </a:p>
        </p:txBody>
      </p:sp>
      <p:sp>
        <p:nvSpPr>
          <p:cNvPr id="3" name="Content Placeholder 2">
            <a:extLst>
              <a:ext uri="{FF2B5EF4-FFF2-40B4-BE49-F238E27FC236}">
                <a16:creationId xmlns:a16="http://schemas.microsoft.com/office/drawing/2014/main" xmlns="" id="{AEE1846A-4555-2A25-7B17-B345F7465FB7}"/>
              </a:ext>
            </a:extLst>
          </p:cNvPr>
          <p:cNvSpPr>
            <a:spLocks noGrp="1"/>
          </p:cNvSpPr>
          <p:nvPr>
            <p:ph idx="1"/>
          </p:nvPr>
        </p:nvSpPr>
        <p:spPr>
          <a:xfrm>
            <a:off x="838200" y="1065007"/>
            <a:ext cx="10515600" cy="5111956"/>
          </a:xfrm>
        </p:spPr>
        <p:txBody>
          <a:bodyPr/>
          <a:lstStyle/>
          <a:p>
            <a:r>
              <a:rPr lang="en-US" dirty="0"/>
              <a:t>Human development is characterized by </a:t>
            </a:r>
            <a:r>
              <a:rPr lang="en-US" b="1" dirty="0"/>
              <a:t>online, </a:t>
            </a:r>
            <a:r>
              <a:rPr lang="en-US" b="1" dirty="0" err="1"/>
              <a:t>crossmodal</a:t>
            </a:r>
            <a:r>
              <a:rPr lang="en-US" b="1" dirty="0"/>
              <a:t>, continuous, open-ended learning.</a:t>
            </a:r>
          </a:p>
          <a:p>
            <a:r>
              <a:rPr lang="en-US" dirty="0">
                <a:solidFill>
                  <a:schemeClr val="accent2"/>
                </a:solidFill>
              </a:rPr>
              <a:t>“Online” </a:t>
            </a:r>
            <a:r>
              <a:rPr lang="en-US" dirty="0"/>
              <a:t>refers to the fact that learning happens while the child interacts with the environment and not in an off-line mode. </a:t>
            </a:r>
          </a:p>
          <a:p>
            <a:r>
              <a:rPr lang="en-US" dirty="0">
                <a:solidFill>
                  <a:schemeClr val="accent2"/>
                </a:solidFill>
              </a:rPr>
              <a:t>“</a:t>
            </a:r>
            <a:r>
              <a:rPr lang="en-US" dirty="0" err="1">
                <a:solidFill>
                  <a:schemeClr val="accent2"/>
                </a:solidFill>
              </a:rPr>
              <a:t>Crossmodal</a:t>
            </a:r>
            <a:r>
              <a:rPr lang="en-US" dirty="0">
                <a:solidFill>
                  <a:schemeClr val="accent2"/>
                </a:solidFill>
              </a:rPr>
              <a:t>” </a:t>
            </a:r>
            <a:r>
              <a:rPr lang="en-US" dirty="0"/>
              <a:t>refers to the fact that different modalities and cognitive domains are acquired in parallel by the child and interact with each other. </a:t>
            </a:r>
          </a:p>
          <a:p>
            <a:r>
              <a:rPr lang="en-US" dirty="0">
                <a:solidFill>
                  <a:schemeClr val="accent2"/>
                </a:solidFill>
              </a:rPr>
              <a:t>“Continuous” and “open-ended” </a:t>
            </a:r>
            <a:r>
              <a:rPr lang="en-US" dirty="0"/>
              <a:t>refers to the fact that learning and development do not start and stop at specific stages but rather are lifelong learning experiences </a:t>
            </a:r>
            <a:endParaRPr lang="en-IN" dirty="0"/>
          </a:p>
        </p:txBody>
      </p:sp>
    </p:spTree>
    <p:extLst>
      <p:ext uri="{BB962C8B-B14F-4D97-AF65-F5344CB8AC3E}">
        <p14:creationId xmlns:p14="http://schemas.microsoft.com/office/powerpoint/2010/main" val="136671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11C510-2D7D-D7E7-FC80-F6BCAB34927D}"/>
              </a:ext>
            </a:extLst>
          </p:cNvPr>
          <p:cNvSpPr>
            <a:spLocks noGrp="1"/>
          </p:cNvSpPr>
          <p:nvPr>
            <p:ph type="title"/>
          </p:nvPr>
        </p:nvSpPr>
        <p:spPr>
          <a:xfrm>
            <a:off x="838200" y="365125"/>
            <a:ext cx="10515600" cy="678367"/>
          </a:xfrm>
        </p:spPr>
        <p:txBody>
          <a:bodyPr>
            <a:normAutofit fontScale="90000"/>
          </a:bodyPr>
          <a:lstStyle/>
          <a:p>
            <a:r>
              <a:rPr lang="en-US" dirty="0"/>
              <a:t>Current Scenario and Possibilities to work</a:t>
            </a:r>
            <a:endParaRPr lang="en-IN" dirty="0"/>
          </a:p>
        </p:txBody>
      </p:sp>
      <p:sp>
        <p:nvSpPr>
          <p:cNvPr id="3" name="Content Placeholder 2">
            <a:extLst>
              <a:ext uri="{FF2B5EF4-FFF2-40B4-BE49-F238E27FC236}">
                <a16:creationId xmlns:a16="http://schemas.microsoft.com/office/drawing/2014/main" xmlns="" id="{2A70EE37-EC7F-7351-A369-C5B742D36C9B}"/>
              </a:ext>
            </a:extLst>
          </p:cNvPr>
          <p:cNvSpPr>
            <a:spLocks noGrp="1"/>
          </p:cNvSpPr>
          <p:nvPr>
            <p:ph idx="1"/>
          </p:nvPr>
        </p:nvSpPr>
        <p:spPr>
          <a:xfrm>
            <a:off x="838200" y="1129553"/>
            <a:ext cx="10515600" cy="5047410"/>
          </a:xfrm>
        </p:spPr>
        <p:txBody>
          <a:bodyPr>
            <a:normAutofit/>
          </a:bodyPr>
          <a:lstStyle/>
          <a:p>
            <a:pPr algn="just"/>
            <a:r>
              <a:rPr lang="en-US" dirty="0">
                <a:solidFill>
                  <a:schemeClr val="accent1"/>
                </a:solidFill>
              </a:rPr>
              <a:t>Online learning is currently implemented </a:t>
            </a:r>
            <a:r>
              <a:rPr lang="en-US" dirty="0"/>
              <a:t>in developmental robotics. </a:t>
            </a:r>
          </a:p>
          <a:p>
            <a:pPr algn="just"/>
            <a:r>
              <a:rPr lang="en-US" dirty="0"/>
              <a:t>However, the application of </a:t>
            </a:r>
            <a:r>
              <a:rPr lang="en-US" dirty="0" err="1">
                <a:solidFill>
                  <a:schemeClr val="accent2"/>
                </a:solidFill>
              </a:rPr>
              <a:t>crossmodal</a:t>
            </a:r>
            <a:r>
              <a:rPr lang="en-US" dirty="0">
                <a:solidFill>
                  <a:schemeClr val="accent2"/>
                </a:solidFill>
              </a:rPr>
              <a:t>, cumulative, open-ended learning</a:t>
            </a:r>
            <a:r>
              <a:rPr lang="en-US" dirty="0"/>
              <a:t>, which can lead to cognitive bootstrapping phenomena, </a:t>
            </a:r>
            <a:r>
              <a:rPr lang="en-US" b="1" dirty="0"/>
              <a:t>has been investigated less frequently. </a:t>
            </a:r>
          </a:p>
          <a:p>
            <a:pPr algn="just"/>
            <a:r>
              <a:rPr lang="en-US" dirty="0"/>
              <a:t>Most of the current models typically focus on the acquisition of </a:t>
            </a:r>
            <a:r>
              <a:rPr lang="en-US" dirty="0">
                <a:solidFill>
                  <a:schemeClr val="accent1"/>
                </a:solidFill>
              </a:rPr>
              <a:t>only one task or modality</a:t>
            </a:r>
            <a:r>
              <a:rPr lang="en-US" dirty="0"/>
              <a:t>, and few consider the parallel development, and interaction, between modalities and cognitive functions. </a:t>
            </a:r>
          </a:p>
          <a:p>
            <a:pPr algn="just"/>
            <a:r>
              <a:rPr lang="en-US" dirty="0">
                <a:solidFill>
                  <a:srgbClr val="FF0000"/>
                </a:solidFill>
              </a:rPr>
              <a:t>Thus, a truly online, </a:t>
            </a:r>
            <a:r>
              <a:rPr lang="en-US" dirty="0" err="1">
                <a:solidFill>
                  <a:srgbClr val="FF0000"/>
                </a:solidFill>
              </a:rPr>
              <a:t>crossmodal</a:t>
            </a:r>
            <a:r>
              <a:rPr lang="en-US" dirty="0">
                <a:solidFill>
                  <a:srgbClr val="FF0000"/>
                </a:solidFill>
              </a:rPr>
              <a:t>, cumulative, open-ended developmental robotics model remains a fundamental challenge for the field.</a:t>
            </a:r>
            <a:endParaRPr lang="en-IN" dirty="0">
              <a:solidFill>
                <a:srgbClr val="FF0000"/>
              </a:solidFill>
            </a:endParaRPr>
          </a:p>
        </p:txBody>
      </p:sp>
    </p:spTree>
    <p:extLst>
      <p:ext uri="{BB962C8B-B14F-4D97-AF65-F5344CB8AC3E}">
        <p14:creationId xmlns:p14="http://schemas.microsoft.com/office/powerpoint/2010/main" val="380797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3B88F-ACCD-3B33-6E97-06B230FB8676}"/>
              </a:ext>
            </a:extLst>
          </p:cNvPr>
          <p:cNvSpPr>
            <a:spLocks noGrp="1"/>
          </p:cNvSpPr>
          <p:nvPr>
            <p:ph type="title"/>
          </p:nvPr>
        </p:nvSpPr>
        <p:spPr>
          <a:xfrm>
            <a:off x="838200" y="365125"/>
            <a:ext cx="10515600" cy="603063"/>
          </a:xfrm>
        </p:spPr>
        <p:txBody>
          <a:bodyPr>
            <a:normAutofit fontScale="90000"/>
          </a:bodyPr>
          <a:lstStyle/>
          <a:p>
            <a:r>
              <a:rPr lang="en-US" dirty="0"/>
              <a:t>Developmental Robot Design</a:t>
            </a:r>
            <a:endParaRPr lang="en-IN" dirty="0"/>
          </a:p>
        </p:txBody>
      </p:sp>
      <p:sp>
        <p:nvSpPr>
          <p:cNvPr id="3" name="Content Placeholder 2">
            <a:extLst>
              <a:ext uri="{FF2B5EF4-FFF2-40B4-BE49-F238E27FC236}">
                <a16:creationId xmlns:a16="http://schemas.microsoft.com/office/drawing/2014/main" xmlns="" id="{44C4176F-3F65-EF5C-15E0-4BCEEB0CDBE5}"/>
              </a:ext>
            </a:extLst>
          </p:cNvPr>
          <p:cNvSpPr>
            <a:spLocks noGrp="1"/>
          </p:cNvSpPr>
          <p:nvPr>
            <p:ph idx="1"/>
          </p:nvPr>
        </p:nvSpPr>
        <p:spPr>
          <a:xfrm>
            <a:off x="838200" y="1613647"/>
            <a:ext cx="10515600" cy="4563316"/>
          </a:xfrm>
        </p:spPr>
        <p:txBody>
          <a:bodyPr>
            <a:normAutofit/>
          </a:bodyPr>
          <a:lstStyle/>
          <a:p>
            <a:pPr algn="just"/>
            <a:r>
              <a:rPr lang="en-US" dirty="0">
                <a:solidFill>
                  <a:srgbClr val="0070C0"/>
                </a:solidFill>
              </a:rPr>
              <a:t>Developmental robotics</a:t>
            </a:r>
            <a:r>
              <a:rPr lang="en-US" dirty="0"/>
              <a:t> can be defined as </a:t>
            </a:r>
            <a:r>
              <a:rPr lang="en-US" dirty="0">
                <a:solidFill>
                  <a:schemeClr val="accent2"/>
                </a:solidFill>
              </a:rPr>
              <a:t>“the interdisciplinary approach to the autonomous design of behavioral and cognitive capabilities in artificial agents (robots) that takes direct inspiration from the developmental principles and mechanisms observed in the natural cognitive systems of children.</a:t>
            </a:r>
          </a:p>
          <a:p>
            <a:pPr marL="0" indent="0" algn="just">
              <a:buNone/>
            </a:pPr>
            <a:endParaRPr lang="en-US" dirty="0">
              <a:solidFill>
                <a:schemeClr val="accent2"/>
              </a:solidFill>
            </a:endParaRPr>
          </a:p>
          <a:p>
            <a:pPr algn="just"/>
            <a:r>
              <a:rPr lang="en-US" dirty="0"/>
              <a:t>Developmental robotics relies on a highly interdisciplinary effort of </a:t>
            </a:r>
            <a:r>
              <a:rPr lang="en-US" dirty="0">
                <a:solidFill>
                  <a:schemeClr val="accent1"/>
                </a:solidFill>
              </a:rPr>
              <a:t>developmental psychology</a:t>
            </a:r>
            <a:r>
              <a:rPr lang="en-US" dirty="0"/>
              <a:t>, </a:t>
            </a:r>
            <a:r>
              <a:rPr lang="en-US" dirty="0">
                <a:solidFill>
                  <a:schemeClr val="accent1"/>
                </a:solidFill>
              </a:rPr>
              <a:t>neuroscience,</a:t>
            </a:r>
            <a:r>
              <a:rPr lang="en-US" dirty="0"/>
              <a:t> and </a:t>
            </a:r>
            <a:r>
              <a:rPr lang="en-US" dirty="0">
                <a:solidFill>
                  <a:schemeClr val="accent1"/>
                </a:solidFill>
              </a:rPr>
              <a:t>comparative psychology</a:t>
            </a:r>
            <a:r>
              <a:rPr lang="en-US" dirty="0"/>
              <a:t> with robotics and artificial intelligence. </a:t>
            </a:r>
          </a:p>
        </p:txBody>
      </p:sp>
    </p:spTree>
    <p:extLst>
      <p:ext uri="{BB962C8B-B14F-4D97-AF65-F5344CB8AC3E}">
        <p14:creationId xmlns:p14="http://schemas.microsoft.com/office/powerpoint/2010/main" val="20244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AAD3672-267F-D116-83C9-08DE84DFC204}"/>
              </a:ext>
            </a:extLst>
          </p:cNvPr>
          <p:cNvSpPr>
            <a:spLocks noGrp="1"/>
          </p:cNvSpPr>
          <p:nvPr>
            <p:ph idx="1"/>
          </p:nvPr>
        </p:nvSpPr>
        <p:spPr>
          <a:xfrm>
            <a:off x="838200" y="742278"/>
            <a:ext cx="10515600" cy="5434685"/>
          </a:xfrm>
        </p:spPr>
        <p:txBody>
          <a:bodyPr/>
          <a:lstStyle/>
          <a:p>
            <a:pPr algn="just"/>
            <a:r>
              <a:rPr lang="en-US" dirty="0"/>
              <a:t>In particular, developmental sciences such as </a:t>
            </a:r>
            <a:r>
              <a:rPr lang="en-US" dirty="0">
                <a:solidFill>
                  <a:schemeClr val="accent1"/>
                </a:solidFill>
              </a:rPr>
              <a:t>child psychology </a:t>
            </a:r>
            <a:r>
              <a:rPr lang="en-US" dirty="0"/>
              <a:t>provide the </a:t>
            </a:r>
            <a:r>
              <a:rPr lang="en-US" dirty="0">
                <a:solidFill>
                  <a:schemeClr val="accent1"/>
                </a:solidFill>
              </a:rPr>
              <a:t>empirical bases </a:t>
            </a:r>
            <a:r>
              <a:rPr lang="en-US" dirty="0"/>
              <a:t>to identify the general developmental principles, mechanisms, models, and experimental protocols </a:t>
            </a:r>
            <a:r>
              <a:rPr lang="en-US" dirty="0">
                <a:solidFill>
                  <a:schemeClr val="accent1"/>
                </a:solidFill>
              </a:rPr>
              <a:t>guiding the design of cognitive robots </a:t>
            </a:r>
            <a:r>
              <a:rPr lang="en-US" dirty="0"/>
              <a:t>and their testing in situated developmental robotics experiments. </a:t>
            </a:r>
          </a:p>
          <a:p>
            <a:pPr algn="just"/>
            <a:endParaRPr lang="en-US" dirty="0"/>
          </a:p>
          <a:p>
            <a:pPr algn="just"/>
            <a:r>
              <a:rPr lang="en-US" dirty="0"/>
              <a:t>Given this close interaction, </a:t>
            </a:r>
            <a:r>
              <a:rPr lang="en-US" dirty="0">
                <a:solidFill>
                  <a:srgbClr val="0070C0"/>
                </a:solidFill>
              </a:rPr>
              <a:t>developmental psychology </a:t>
            </a:r>
            <a:r>
              <a:rPr lang="en-US" dirty="0"/>
              <a:t>and </a:t>
            </a:r>
            <a:r>
              <a:rPr lang="en-US" dirty="0">
                <a:solidFill>
                  <a:schemeClr val="accent2"/>
                </a:solidFill>
              </a:rPr>
              <a:t>developmental robotics </a:t>
            </a:r>
            <a:r>
              <a:rPr lang="en-US" dirty="0"/>
              <a:t>can also mutually benefit from such a combined effort</a:t>
            </a:r>
          </a:p>
          <a:p>
            <a:endParaRPr lang="en-IN" dirty="0"/>
          </a:p>
        </p:txBody>
      </p:sp>
    </p:spTree>
    <p:extLst>
      <p:ext uri="{BB962C8B-B14F-4D97-AF65-F5344CB8AC3E}">
        <p14:creationId xmlns:p14="http://schemas.microsoft.com/office/powerpoint/2010/main" val="189861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EB221E-E1C5-9DD7-C3FD-442BE4389235}"/>
              </a:ext>
            </a:extLst>
          </p:cNvPr>
          <p:cNvSpPr>
            <a:spLocks noGrp="1"/>
          </p:cNvSpPr>
          <p:nvPr>
            <p:ph idx="1"/>
          </p:nvPr>
        </p:nvSpPr>
        <p:spPr>
          <a:xfrm>
            <a:off x="838200" y="742278"/>
            <a:ext cx="10515600" cy="5434685"/>
          </a:xfrm>
        </p:spPr>
        <p:txBody>
          <a:bodyPr/>
          <a:lstStyle/>
          <a:p>
            <a:pPr algn="just"/>
            <a:r>
              <a:rPr lang="en-US" dirty="0"/>
              <a:t>Developmental robotics is based on the vision that </a:t>
            </a:r>
            <a:r>
              <a:rPr lang="en-US" dirty="0">
                <a:solidFill>
                  <a:schemeClr val="accent2"/>
                </a:solidFill>
              </a:rPr>
              <a:t>a baby robot</a:t>
            </a:r>
            <a:r>
              <a:rPr lang="en-US" dirty="0"/>
              <a:t>, using </a:t>
            </a:r>
            <a:r>
              <a:rPr lang="en-US" dirty="0">
                <a:solidFill>
                  <a:schemeClr val="accent2"/>
                </a:solidFill>
              </a:rPr>
              <a:t>developmental principles </a:t>
            </a:r>
            <a:r>
              <a:rPr lang="en-US" dirty="0"/>
              <a:t>and mechanisms </a:t>
            </a:r>
            <a:r>
              <a:rPr lang="en-US" dirty="0">
                <a:solidFill>
                  <a:schemeClr val="accent2"/>
                </a:solidFill>
              </a:rPr>
              <a:t>regulating</a:t>
            </a:r>
            <a:r>
              <a:rPr lang="en-US" dirty="0"/>
              <a:t> the real-time </a:t>
            </a:r>
            <a:r>
              <a:rPr lang="en-US" dirty="0">
                <a:solidFill>
                  <a:schemeClr val="accent2"/>
                </a:solidFill>
              </a:rPr>
              <a:t>interaction</a:t>
            </a:r>
            <a:r>
              <a:rPr lang="en-US" dirty="0"/>
              <a:t> between its body, brain, and environment, can </a:t>
            </a:r>
            <a:r>
              <a:rPr lang="en-US" dirty="0">
                <a:solidFill>
                  <a:schemeClr val="accent2"/>
                </a:solidFill>
              </a:rPr>
              <a:t>autonomously acquire </a:t>
            </a:r>
            <a:r>
              <a:rPr lang="en-US" dirty="0"/>
              <a:t>an increasingly complex set of </a:t>
            </a:r>
            <a:r>
              <a:rPr lang="en-US" dirty="0">
                <a:solidFill>
                  <a:schemeClr val="accent2"/>
                </a:solidFill>
              </a:rPr>
              <a:t>sensorimotor and mental capabilities. </a:t>
            </a:r>
          </a:p>
          <a:p>
            <a:pPr algn="just"/>
            <a:endParaRPr lang="en-US" dirty="0"/>
          </a:p>
          <a:p>
            <a:pPr algn="just"/>
            <a:r>
              <a:rPr lang="en-US" dirty="0"/>
              <a:t>Thus, within the wider approach of cognitive robotics, developmental robotics specializes in its emphasis on the </a:t>
            </a:r>
            <a:r>
              <a:rPr lang="en-US" dirty="0">
                <a:solidFill>
                  <a:schemeClr val="accent2"/>
                </a:solidFill>
              </a:rPr>
              <a:t>design of baby robots with an autonomous capability</a:t>
            </a:r>
            <a:r>
              <a:rPr lang="en-US" dirty="0"/>
              <a:t> </a:t>
            </a:r>
            <a:r>
              <a:rPr lang="en-US" dirty="0">
                <a:solidFill>
                  <a:srgbClr val="00B0F0"/>
                </a:solidFill>
              </a:rPr>
              <a:t>to acquire ever-more-complex skills</a:t>
            </a:r>
            <a:r>
              <a:rPr lang="en-US" dirty="0"/>
              <a:t>.</a:t>
            </a:r>
            <a:endParaRPr lang="en-IN" dirty="0"/>
          </a:p>
        </p:txBody>
      </p:sp>
    </p:spTree>
    <p:extLst>
      <p:ext uri="{BB962C8B-B14F-4D97-AF65-F5344CB8AC3E}">
        <p14:creationId xmlns:p14="http://schemas.microsoft.com/office/powerpoint/2010/main" val="147841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6BE3A0-923D-93E7-7F4E-B5E8C332CEE4}"/>
              </a:ext>
            </a:extLst>
          </p:cNvPr>
          <p:cNvSpPr>
            <a:spLocks noGrp="1"/>
          </p:cNvSpPr>
          <p:nvPr>
            <p:ph idx="1"/>
          </p:nvPr>
        </p:nvSpPr>
        <p:spPr>
          <a:xfrm>
            <a:off x="838200" y="527125"/>
            <a:ext cx="10515600" cy="5649838"/>
          </a:xfrm>
        </p:spPr>
        <p:txBody>
          <a:bodyPr/>
          <a:lstStyle/>
          <a:p>
            <a:pPr algn="just"/>
            <a:r>
              <a:rPr lang="en-IN" dirty="0"/>
              <a:t>Historically, the field of developmental robotics has also been known as </a:t>
            </a:r>
            <a:r>
              <a:rPr lang="en-IN" dirty="0">
                <a:solidFill>
                  <a:srgbClr val="00B0F0"/>
                </a:solidFill>
              </a:rPr>
              <a:t>“cognitive developmental robotics”,</a:t>
            </a:r>
            <a:r>
              <a:rPr lang="en-IN" dirty="0"/>
              <a:t> </a:t>
            </a:r>
            <a:r>
              <a:rPr lang="en-IN" dirty="0">
                <a:solidFill>
                  <a:srgbClr val="FFC000"/>
                </a:solidFill>
              </a:rPr>
              <a:t>“autonomous mental development” </a:t>
            </a:r>
            <a:r>
              <a:rPr lang="en-IN" dirty="0"/>
              <a:t>and </a:t>
            </a:r>
            <a:r>
              <a:rPr lang="en-IN" dirty="0">
                <a:solidFill>
                  <a:srgbClr val="00B0F0"/>
                </a:solidFill>
              </a:rPr>
              <a:t>“epigenetic robotics” </a:t>
            </a:r>
          </a:p>
          <a:p>
            <a:pPr algn="just"/>
            <a:r>
              <a:rPr lang="en-IN" dirty="0"/>
              <a:t>Asada et al. (2001) proposed “cognitive developmental robotics” as a new paradigm for the design of humanoid robots.</a:t>
            </a:r>
          </a:p>
          <a:p>
            <a:pPr algn="just"/>
            <a:endParaRPr lang="en-IN" dirty="0"/>
          </a:p>
          <a:p>
            <a:pPr algn="just"/>
            <a:r>
              <a:rPr lang="en-US" dirty="0">
                <a:solidFill>
                  <a:schemeClr val="accent2"/>
                </a:solidFill>
              </a:rPr>
              <a:t>“Physical embodiment” </a:t>
            </a:r>
            <a:r>
              <a:rPr lang="en-US" dirty="0"/>
              <a:t>and </a:t>
            </a:r>
            <a:r>
              <a:rPr lang="en-US" dirty="0">
                <a:solidFill>
                  <a:schemeClr val="accent2"/>
                </a:solidFill>
              </a:rPr>
              <a:t>“Social interaction” </a:t>
            </a:r>
            <a:r>
              <a:rPr lang="en-US" dirty="0"/>
              <a:t>are introduced as </a:t>
            </a:r>
            <a:r>
              <a:rPr lang="en-US" dirty="0">
                <a:solidFill>
                  <a:srgbClr val="0070C0"/>
                </a:solidFill>
              </a:rPr>
              <a:t>key concepts</a:t>
            </a:r>
            <a:r>
              <a:rPr lang="en-US" dirty="0"/>
              <a:t> of developmental robotics.</a:t>
            </a:r>
            <a:endParaRPr lang="en-IN" dirty="0"/>
          </a:p>
        </p:txBody>
      </p:sp>
    </p:spTree>
    <p:extLst>
      <p:ext uri="{BB962C8B-B14F-4D97-AF65-F5344CB8AC3E}">
        <p14:creationId xmlns:p14="http://schemas.microsoft.com/office/powerpoint/2010/main" val="256386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8ACBE2-C0D9-BB24-EAC0-74677C7D1823}"/>
              </a:ext>
            </a:extLst>
          </p:cNvPr>
          <p:cNvPicPr>
            <a:picLocks noChangeAspect="1"/>
          </p:cNvPicPr>
          <p:nvPr/>
        </p:nvPicPr>
        <p:blipFill>
          <a:blip r:embed="rId2"/>
          <a:stretch>
            <a:fillRect/>
          </a:stretch>
        </p:blipFill>
        <p:spPr>
          <a:xfrm>
            <a:off x="333188" y="925158"/>
            <a:ext cx="11538004" cy="5013063"/>
          </a:xfrm>
          <a:prstGeom prst="rect">
            <a:avLst/>
          </a:prstGeom>
        </p:spPr>
      </p:pic>
    </p:spTree>
    <p:extLst>
      <p:ext uri="{BB962C8B-B14F-4D97-AF65-F5344CB8AC3E}">
        <p14:creationId xmlns:p14="http://schemas.microsoft.com/office/powerpoint/2010/main" val="117365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70B0B4-E724-CF0F-F9CF-168F17D3706D}"/>
              </a:ext>
            </a:extLst>
          </p:cNvPr>
          <p:cNvSpPr>
            <a:spLocks noGrp="1"/>
          </p:cNvSpPr>
          <p:nvPr>
            <p:ph idx="1"/>
          </p:nvPr>
        </p:nvSpPr>
        <p:spPr>
          <a:xfrm>
            <a:off x="838200" y="537882"/>
            <a:ext cx="10515600" cy="5639081"/>
          </a:xfrm>
        </p:spPr>
        <p:txBody>
          <a:bodyPr>
            <a:normAutofit lnSpcReduction="10000"/>
          </a:bodyPr>
          <a:lstStyle/>
          <a:p>
            <a:r>
              <a:rPr lang="en-US" dirty="0">
                <a:solidFill>
                  <a:srgbClr val="0070C0"/>
                </a:solidFill>
              </a:rPr>
              <a:t>Asada (2019) </a:t>
            </a:r>
            <a:r>
              <a:rPr lang="en-US" dirty="0"/>
              <a:t>has proposed a general outline of the theoretical and philosophical background of the </a:t>
            </a:r>
            <a:r>
              <a:rPr lang="en-US" dirty="0">
                <a:solidFill>
                  <a:schemeClr val="accent2"/>
                </a:solidFill>
              </a:rPr>
              <a:t>relationship between consciousness, humans, and objects/technology </a:t>
            </a:r>
            <a:r>
              <a:rPr lang="en-US" dirty="0"/>
              <a:t>at the origin of cognitive developmental robotics.</a:t>
            </a:r>
          </a:p>
          <a:p>
            <a:r>
              <a:rPr lang="en-US" dirty="0">
                <a:solidFill>
                  <a:srgbClr val="0070C0"/>
                </a:solidFill>
              </a:rPr>
              <a:t>Descartes </a:t>
            </a:r>
            <a:r>
              <a:rPr lang="en-US" dirty="0"/>
              <a:t>advanced mind-body dualism, establishing the </a:t>
            </a:r>
            <a:r>
              <a:rPr lang="en-US" dirty="0">
                <a:solidFill>
                  <a:schemeClr val="accent2"/>
                </a:solidFill>
              </a:rPr>
              <a:t>relationship between mind and body </a:t>
            </a:r>
            <a:r>
              <a:rPr lang="en-US" dirty="0"/>
              <a:t>or things, and laid the foundation for modern philosophy. </a:t>
            </a:r>
          </a:p>
          <a:p>
            <a:r>
              <a:rPr lang="en-US" dirty="0"/>
              <a:t>Then </a:t>
            </a:r>
            <a:r>
              <a:rPr lang="en-US" dirty="0" err="1">
                <a:solidFill>
                  <a:srgbClr val="0070C0"/>
                </a:solidFill>
              </a:rPr>
              <a:t>Vico</a:t>
            </a:r>
            <a:r>
              <a:rPr lang="en-US" dirty="0"/>
              <a:t> opposed </a:t>
            </a:r>
            <a:r>
              <a:rPr lang="en-US" dirty="0" err="1"/>
              <a:t>Cartesianism</a:t>
            </a:r>
            <a:r>
              <a:rPr lang="en-US" dirty="0"/>
              <a:t> and all reductionism, asserting the </a:t>
            </a:r>
            <a:r>
              <a:rPr lang="en-US" dirty="0">
                <a:solidFill>
                  <a:schemeClr val="accent2"/>
                </a:solidFill>
              </a:rPr>
              <a:t>verum factum principle that truth is verified only by creation or invention</a:t>
            </a:r>
            <a:r>
              <a:rPr lang="en-US" dirty="0"/>
              <a:t>, </a:t>
            </a:r>
            <a:r>
              <a:rPr lang="en-US" dirty="0">
                <a:solidFill>
                  <a:srgbClr val="FF0000"/>
                </a:solidFill>
              </a:rPr>
              <a:t>not by observations</a:t>
            </a:r>
            <a:r>
              <a:rPr lang="en-US" dirty="0"/>
              <a:t>, as proposed in </a:t>
            </a:r>
            <a:r>
              <a:rPr lang="en-US" dirty="0" err="1"/>
              <a:t>Cartesianism</a:t>
            </a:r>
            <a:r>
              <a:rPr lang="en-US" dirty="0"/>
              <a:t>.</a:t>
            </a:r>
          </a:p>
          <a:p>
            <a:r>
              <a:rPr lang="en-US" dirty="0">
                <a:solidFill>
                  <a:srgbClr val="0070C0"/>
                </a:solidFill>
              </a:rPr>
              <a:t>Husserl, Heidegger, and Merlot-</a:t>
            </a:r>
            <a:r>
              <a:rPr lang="en-US" dirty="0" err="1">
                <a:solidFill>
                  <a:srgbClr val="0070C0"/>
                </a:solidFill>
              </a:rPr>
              <a:t>Ponty</a:t>
            </a:r>
            <a:r>
              <a:rPr lang="en-US" dirty="0">
                <a:solidFill>
                  <a:srgbClr val="0070C0"/>
                </a:solidFill>
              </a:rPr>
              <a:t> </a:t>
            </a:r>
            <a:r>
              <a:rPr lang="en-US" dirty="0"/>
              <a:t>presented important concepts such as </a:t>
            </a:r>
            <a:r>
              <a:rPr lang="en-US" dirty="0">
                <a:solidFill>
                  <a:schemeClr val="accent2"/>
                </a:solidFill>
              </a:rPr>
              <a:t>embodiment, interaction, and intersubjectivity </a:t>
            </a:r>
            <a:r>
              <a:rPr lang="en-US" dirty="0"/>
              <a:t>and noted that the essence of reality is lost by discriminating between humans and objects</a:t>
            </a:r>
            <a:endParaRPr lang="en-IN" dirty="0"/>
          </a:p>
        </p:txBody>
      </p:sp>
    </p:spTree>
    <p:extLst>
      <p:ext uri="{BB962C8B-B14F-4D97-AF65-F5344CB8AC3E}">
        <p14:creationId xmlns:p14="http://schemas.microsoft.com/office/powerpoint/2010/main" val="197373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9A1C01D-D1CF-E829-778C-F8F1C24EE696}"/>
              </a:ext>
            </a:extLst>
          </p:cNvPr>
          <p:cNvPicPr>
            <a:picLocks noChangeAspect="1"/>
          </p:cNvPicPr>
          <p:nvPr/>
        </p:nvPicPr>
        <p:blipFill>
          <a:blip r:embed="rId2"/>
          <a:stretch>
            <a:fillRect/>
          </a:stretch>
        </p:blipFill>
        <p:spPr>
          <a:xfrm>
            <a:off x="211087" y="1624404"/>
            <a:ext cx="11769825" cy="4937760"/>
          </a:xfrm>
          <a:prstGeom prst="rect">
            <a:avLst/>
          </a:prstGeom>
        </p:spPr>
      </p:pic>
      <p:sp>
        <p:nvSpPr>
          <p:cNvPr id="4" name="TextBox 3">
            <a:extLst>
              <a:ext uri="{FF2B5EF4-FFF2-40B4-BE49-F238E27FC236}">
                <a16:creationId xmlns:a16="http://schemas.microsoft.com/office/drawing/2014/main" xmlns="" id="{3ED88A89-0488-4BAF-24F9-503A3CDB1AB0}"/>
              </a:ext>
            </a:extLst>
          </p:cNvPr>
          <p:cNvSpPr txBox="1"/>
          <p:nvPr/>
        </p:nvSpPr>
        <p:spPr>
          <a:xfrm>
            <a:off x="910813" y="507395"/>
            <a:ext cx="10370372" cy="523220"/>
          </a:xfrm>
          <a:prstGeom prst="rect">
            <a:avLst/>
          </a:prstGeom>
          <a:noFill/>
        </p:spPr>
        <p:txBody>
          <a:bodyPr wrap="square" rtlCol="0">
            <a:spAutoFit/>
          </a:bodyPr>
          <a:lstStyle/>
          <a:p>
            <a:pPr algn="ctr"/>
            <a:r>
              <a:rPr lang="en-US" sz="2800" b="1" dirty="0"/>
              <a:t>Development of Human Fetus and Infants</a:t>
            </a:r>
            <a:endParaRPr lang="en-IN" sz="2800" b="1" dirty="0"/>
          </a:p>
        </p:txBody>
      </p:sp>
    </p:spTree>
    <p:extLst>
      <p:ext uri="{BB962C8B-B14F-4D97-AF65-F5344CB8AC3E}">
        <p14:creationId xmlns:p14="http://schemas.microsoft.com/office/powerpoint/2010/main" val="168766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8D56A93-972D-6E6C-7A22-CB9D2FE64E7A}"/>
              </a:ext>
            </a:extLst>
          </p:cNvPr>
          <p:cNvPicPr>
            <a:picLocks noChangeAspect="1"/>
          </p:cNvPicPr>
          <p:nvPr/>
        </p:nvPicPr>
        <p:blipFill>
          <a:blip r:embed="rId2"/>
          <a:stretch>
            <a:fillRect/>
          </a:stretch>
        </p:blipFill>
        <p:spPr>
          <a:xfrm>
            <a:off x="258184" y="776574"/>
            <a:ext cx="11739277" cy="5333770"/>
          </a:xfrm>
          <a:prstGeom prst="rect">
            <a:avLst/>
          </a:prstGeom>
        </p:spPr>
      </p:pic>
    </p:spTree>
    <p:extLst>
      <p:ext uri="{BB962C8B-B14F-4D97-AF65-F5344CB8AC3E}">
        <p14:creationId xmlns:p14="http://schemas.microsoft.com/office/powerpoint/2010/main" val="280701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074C2846F34408806CD45037274D0" ma:contentTypeVersion="4" ma:contentTypeDescription="Create a new document." ma:contentTypeScope="" ma:versionID="a9700259fd8f21df3bd4c04bcd5e6a8d">
  <xsd:schema xmlns:xsd="http://www.w3.org/2001/XMLSchema" xmlns:xs="http://www.w3.org/2001/XMLSchema" xmlns:p="http://schemas.microsoft.com/office/2006/metadata/properties" xmlns:ns2="31d2d625-aa4b-4869-beb8-49023b045947" targetNamespace="http://schemas.microsoft.com/office/2006/metadata/properties" ma:root="true" ma:fieldsID="774f77f044ac38ee6fc5b763c3b76fce" ns2:_="">
    <xsd:import namespace="31d2d625-aa4b-4869-beb8-49023b04594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d2d625-aa4b-4869-beb8-49023b0459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30DCE9-F5E1-4F03-B0F5-0D50B5AEA2D9}"/>
</file>

<file path=customXml/itemProps2.xml><?xml version="1.0" encoding="utf-8"?>
<ds:datastoreItem xmlns:ds="http://schemas.openxmlformats.org/officeDocument/2006/customXml" ds:itemID="{E5685EE6-16D3-40CC-A6E5-56EB94751D4F}"/>
</file>

<file path=customXml/itemProps3.xml><?xml version="1.0" encoding="utf-8"?>
<ds:datastoreItem xmlns:ds="http://schemas.openxmlformats.org/officeDocument/2006/customXml" ds:itemID="{27748B07-7ADE-46E4-B104-15BA8E3BE589}"/>
</file>

<file path=docProps/app.xml><?xml version="1.0" encoding="utf-8"?>
<Properties xmlns="http://schemas.openxmlformats.org/officeDocument/2006/extended-properties" xmlns:vt="http://schemas.openxmlformats.org/officeDocument/2006/docPropsVTypes">
  <TotalTime>1130</TotalTime>
  <Words>961</Words>
  <Application>Microsoft Office PowerPoint</Application>
  <PresentationFormat>Custom</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Cognitive Robotics</vt:lpstr>
      <vt:lpstr>Developmental Robot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Six Principles of Developmental Robotics</vt:lpstr>
      <vt:lpstr>PowerPoint Presentation</vt:lpstr>
      <vt:lpstr>Dynamical Systems Development </vt:lpstr>
      <vt:lpstr>PowerPoint Presentation</vt:lpstr>
      <vt:lpstr>Intrinsic Motivation and Social-Learning Instinct </vt:lpstr>
      <vt:lpstr>Phylogenetic and Ontogenetic Interaction </vt:lpstr>
      <vt:lpstr>Online, Open-Ended, Cumulative Learning </vt:lpstr>
      <vt:lpstr>Current Scenario and Possibilities to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Robotics</dc:title>
  <dc:creator>Umesh K</dc:creator>
  <cp:lastModifiedBy>919629410919</cp:lastModifiedBy>
  <cp:revision>20</cp:revision>
  <dcterms:created xsi:type="dcterms:W3CDTF">2024-09-02T05:38:16Z</dcterms:created>
  <dcterms:modified xsi:type="dcterms:W3CDTF">2024-10-13T04:40:05Z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0x010100C93074C2846F34408806CD45037274D0</vt:lpwstr>
  </property>
</Properties>
</file>