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4.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3.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77EBB2-9012-4999-A6AA-80D1CDF98D94}"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8BB0B-54F7-4341-99FD-AE619C443988}" type="slidenum">
              <a:rPr lang="en-US" smtClean="0"/>
              <a:t>‹#›</a:t>
            </a:fld>
            <a:endParaRPr lang="en-US"/>
          </a:p>
        </p:txBody>
      </p:sp>
    </p:spTree>
    <p:extLst>
      <p:ext uri="{BB962C8B-B14F-4D97-AF65-F5344CB8AC3E}">
        <p14:creationId xmlns:p14="http://schemas.microsoft.com/office/powerpoint/2010/main" val="986766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77EBB2-9012-4999-A6AA-80D1CDF98D94}"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8BB0B-54F7-4341-99FD-AE619C443988}" type="slidenum">
              <a:rPr lang="en-US" smtClean="0"/>
              <a:t>‹#›</a:t>
            </a:fld>
            <a:endParaRPr lang="en-US"/>
          </a:p>
        </p:txBody>
      </p:sp>
    </p:spTree>
    <p:extLst>
      <p:ext uri="{BB962C8B-B14F-4D97-AF65-F5344CB8AC3E}">
        <p14:creationId xmlns:p14="http://schemas.microsoft.com/office/powerpoint/2010/main" val="2919094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77EBB2-9012-4999-A6AA-80D1CDF98D94}"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8BB0B-54F7-4341-99FD-AE619C443988}" type="slidenum">
              <a:rPr lang="en-US" smtClean="0"/>
              <a:t>‹#›</a:t>
            </a:fld>
            <a:endParaRPr lang="en-US"/>
          </a:p>
        </p:txBody>
      </p:sp>
    </p:spTree>
    <p:extLst>
      <p:ext uri="{BB962C8B-B14F-4D97-AF65-F5344CB8AC3E}">
        <p14:creationId xmlns:p14="http://schemas.microsoft.com/office/powerpoint/2010/main" val="2201860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77EBB2-9012-4999-A6AA-80D1CDF98D94}"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8BB0B-54F7-4341-99FD-AE619C443988}" type="slidenum">
              <a:rPr lang="en-US" smtClean="0"/>
              <a:t>‹#›</a:t>
            </a:fld>
            <a:endParaRPr lang="en-US"/>
          </a:p>
        </p:txBody>
      </p:sp>
    </p:spTree>
    <p:extLst>
      <p:ext uri="{BB962C8B-B14F-4D97-AF65-F5344CB8AC3E}">
        <p14:creationId xmlns:p14="http://schemas.microsoft.com/office/powerpoint/2010/main" val="2660655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77EBB2-9012-4999-A6AA-80D1CDF98D94}"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8BB0B-54F7-4341-99FD-AE619C443988}" type="slidenum">
              <a:rPr lang="en-US" smtClean="0"/>
              <a:t>‹#›</a:t>
            </a:fld>
            <a:endParaRPr lang="en-US"/>
          </a:p>
        </p:txBody>
      </p:sp>
    </p:spTree>
    <p:extLst>
      <p:ext uri="{BB962C8B-B14F-4D97-AF65-F5344CB8AC3E}">
        <p14:creationId xmlns:p14="http://schemas.microsoft.com/office/powerpoint/2010/main" val="1891075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77EBB2-9012-4999-A6AA-80D1CDF98D94}"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8BB0B-54F7-4341-99FD-AE619C443988}" type="slidenum">
              <a:rPr lang="en-US" smtClean="0"/>
              <a:t>‹#›</a:t>
            </a:fld>
            <a:endParaRPr lang="en-US"/>
          </a:p>
        </p:txBody>
      </p:sp>
    </p:spTree>
    <p:extLst>
      <p:ext uri="{BB962C8B-B14F-4D97-AF65-F5344CB8AC3E}">
        <p14:creationId xmlns:p14="http://schemas.microsoft.com/office/powerpoint/2010/main" val="3651214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77EBB2-9012-4999-A6AA-80D1CDF98D94}" type="datetimeFigureOut">
              <a:rPr lang="en-US" smtClean="0"/>
              <a:t>8/22/2024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48BB0B-54F7-4341-99FD-AE619C443988}" type="slidenum">
              <a:rPr lang="en-US" smtClean="0"/>
              <a:t>‹#›</a:t>
            </a:fld>
            <a:endParaRPr lang="en-US"/>
          </a:p>
        </p:txBody>
      </p:sp>
    </p:spTree>
    <p:extLst>
      <p:ext uri="{BB962C8B-B14F-4D97-AF65-F5344CB8AC3E}">
        <p14:creationId xmlns:p14="http://schemas.microsoft.com/office/powerpoint/2010/main" val="1808834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77EBB2-9012-4999-A6AA-80D1CDF98D94}" type="datetimeFigureOut">
              <a:rPr lang="en-US" smtClean="0"/>
              <a:t>8/22/2024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48BB0B-54F7-4341-99FD-AE619C443988}" type="slidenum">
              <a:rPr lang="en-US" smtClean="0"/>
              <a:t>‹#›</a:t>
            </a:fld>
            <a:endParaRPr lang="en-US"/>
          </a:p>
        </p:txBody>
      </p:sp>
    </p:spTree>
    <p:extLst>
      <p:ext uri="{BB962C8B-B14F-4D97-AF65-F5344CB8AC3E}">
        <p14:creationId xmlns:p14="http://schemas.microsoft.com/office/powerpoint/2010/main" val="2500852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77EBB2-9012-4999-A6AA-80D1CDF98D94}" type="datetimeFigureOut">
              <a:rPr lang="en-US" smtClean="0"/>
              <a:t>8/22/2024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48BB0B-54F7-4341-99FD-AE619C443988}" type="slidenum">
              <a:rPr lang="en-US" smtClean="0"/>
              <a:t>‹#›</a:t>
            </a:fld>
            <a:endParaRPr lang="en-US"/>
          </a:p>
        </p:txBody>
      </p:sp>
    </p:spTree>
    <p:extLst>
      <p:ext uri="{BB962C8B-B14F-4D97-AF65-F5344CB8AC3E}">
        <p14:creationId xmlns:p14="http://schemas.microsoft.com/office/powerpoint/2010/main" val="1309361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77EBB2-9012-4999-A6AA-80D1CDF98D94}"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8BB0B-54F7-4341-99FD-AE619C443988}" type="slidenum">
              <a:rPr lang="en-US" smtClean="0"/>
              <a:t>‹#›</a:t>
            </a:fld>
            <a:endParaRPr lang="en-US"/>
          </a:p>
        </p:txBody>
      </p:sp>
    </p:spTree>
    <p:extLst>
      <p:ext uri="{BB962C8B-B14F-4D97-AF65-F5344CB8AC3E}">
        <p14:creationId xmlns:p14="http://schemas.microsoft.com/office/powerpoint/2010/main" val="714064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77EBB2-9012-4999-A6AA-80D1CDF98D94}"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8BB0B-54F7-4341-99FD-AE619C443988}" type="slidenum">
              <a:rPr lang="en-US" smtClean="0"/>
              <a:t>‹#›</a:t>
            </a:fld>
            <a:endParaRPr lang="en-US"/>
          </a:p>
        </p:txBody>
      </p:sp>
    </p:spTree>
    <p:extLst>
      <p:ext uri="{BB962C8B-B14F-4D97-AF65-F5344CB8AC3E}">
        <p14:creationId xmlns:p14="http://schemas.microsoft.com/office/powerpoint/2010/main" val="3702273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77EBB2-9012-4999-A6AA-80D1CDF98D94}" type="datetimeFigureOut">
              <a:rPr lang="en-US" smtClean="0"/>
              <a:t>8/22/2024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48BB0B-54F7-4341-99FD-AE619C443988}" type="slidenum">
              <a:rPr lang="en-US" smtClean="0"/>
              <a:t>‹#›</a:t>
            </a:fld>
            <a:endParaRPr lang="en-US"/>
          </a:p>
        </p:txBody>
      </p:sp>
    </p:spTree>
    <p:extLst>
      <p:ext uri="{BB962C8B-B14F-4D97-AF65-F5344CB8AC3E}">
        <p14:creationId xmlns:p14="http://schemas.microsoft.com/office/powerpoint/2010/main" val="2624748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5850" y="481569"/>
            <a:ext cx="7029450" cy="1323439"/>
          </a:xfrm>
          <a:prstGeom prst="rect">
            <a:avLst/>
          </a:prstGeom>
          <a:noFill/>
        </p:spPr>
        <p:txBody>
          <a:bodyPr wrap="square" rtlCol="0">
            <a:spAutoFit/>
          </a:bodyPr>
          <a:lstStyle/>
          <a:p>
            <a:pPr algn="ctr"/>
            <a:r>
              <a:rPr lang="en-US" sz="4000" dirty="0" smtClean="0"/>
              <a:t>Module 2</a:t>
            </a:r>
          </a:p>
          <a:p>
            <a:pPr algn="ctr"/>
            <a:r>
              <a:rPr lang="en-US" sz="4000" b="1" dirty="0"/>
              <a:t>Model of Cognition</a:t>
            </a:r>
            <a:endParaRPr lang="en-US" sz="4000" dirty="0"/>
          </a:p>
        </p:txBody>
      </p:sp>
      <p:sp>
        <p:nvSpPr>
          <p:cNvPr id="3" name="Rectangle 2"/>
          <p:cNvSpPr/>
          <p:nvPr/>
        </p:nvSpPr>
        <p:spPr>
          <a:xfrm>
            <a:off x="514351" y="2743200"/>
            <a:ext cx="184731" cy="369332"/>
          </a:xfrm>
          <a:prstGeom prst="rect">
            <a:avLst/>
          </a:prstGeom>
        </p:spPr>
        <p:txBody>
          <a:bodyPr wrap="none">
            <a:spAutoFit/>
          </a:bodyPr>
          <a:lstStyle/>
          <a:p>
            <a:endParaRPr lang="en-US" dirty="0"/>
          </a:p>
        </p:txBody>
      </p:sp>
      <p:sp>
        <p:nvSpPr>
          <p:cNvPr id="4" name="Rectangle 3"/>
          <p:cNvSpPr/>
          <p:nvPr/>
        </p:nvSpPr>
        <p:spPr>
          <a:xfrm>
            <a:off x="606716" y="1805008"/>
            <a:ext cx="8286750" cy="4801314"/>
          </a:xfrm>
          <a:prstGeom prst="rect">
            <a:avLst/>
          </a:prstGeom>
        </p:spPr>
        <p:txBody>
          <a:bodyPr wrap="square">
            <a:spAutoFit/>
          </a:bodyPr>
          <a:lstStyle/>
          <a:p>
            <a:r>
              <a:rPr lang="en-US" dirty="0" smtClean="0"/>
              <a:t>“</a:t>
            </a:r>
            <a:r>
              <a:rPr lang="en-US" b="1" dirty="0"/>
              <a:t>C</a:t>
            </a:r>
            <a:r>
              <a:rPr lang="en-US" b="1" dirty="0" smtClean="0"/>
              <a:t>ognition</a:t>
            </a:r>
            <a:r>
              <a:rPr lang="en-US" dirty="0" smtClean="0"/>
              <a:t>” </a:t>
            </a:r>
            <a:r>
              <a:rPr lang="en-US" dirty="0"/>
              <a:t>generally refers to the faculty of </a:t>
            </a:r>
            <a:r>
              <a:rPr lang="en-US" b="1" dirty="0"/>
              <a:t>mental activities </a:t>
            </a:r>
            <a:r>
              <a:rPr lang="en-US" b="1" dirty="0" smtClean="0"/>
              <a:t>of human </a:t>
            </a:r>
            <a:r>
              <a:rPr lang="en-US" b="1" dirty="0"/>
              <a:t>beings</a:t>
            </a:r>
            <a:r>
              <a:rPr lang="en-US" dirty="0"/>
              <a:t> dealing with </a:t>
            </a:r>
            <a:r>
              <a:rPr lang="en-US" b="1" dirty="0"/>
              <a:t>abstraction of information from the real </a:t>
            </a:r>
            <a:r>
              <a:rPr lang="en-US" b="1" dirty="0" smtClean="0"/>
              <a:t>world, their </a:t>
            </a:r>
            <a:r>
              <a:rPr lang="en-US" b="1" dirty="0"/>
              <a:t>representation and storage in memory, as well as automatic </a:t>
            </a:r>
            <a:r>
              <a:rPr lang="en-US" b="1" dirty="0" smtClean="0"/>
              <a:t>recall</a:t>
            </a:r>
          </a:p>
          <a:p>
            <a:endParaRPr lang="en-US" b="1" dirty="0">
              <a:latin typeface="Times New Roman" pitchFamily="18" charset="0"/>
              <a:cs typeface="Times New Roman" pitchFamily="18" charset="0"/>
            </a:endParaRPr>
          </a:p>
          <a:p>
            <a:r>
              <a:rPr lang="en-US" b="1" dirty="0" smtClean="0"/>
              <a:t>Perception</a:t>
            </a:r>
            <a:r>
              <a:rPr lang="en-US" b="1" dirty="0" smtClean="0">
                <a:latin typeface="Times New Roman" pitchFamily="18" charset="0"/>
                <a:cs typeface="Times New Roman" pitchFamily="18" charset="0"/>
              </a:rPr>
              <a:t>- </a:t>
            </a:r>
            <a:r>
              <a:rPr lang="en-US" dirty="0" smtClean="0"/>
              <a:t>construction </a:t>
            </a:r>
            <a:r>
              <a:rPr lang="en-US" dirty="0"/>
              <a:t>of higher level </a:t>
            </a:r>
            <a:r>
              <a:rPr lang="en-US" dirty="0" smtClean="0"/>
              <a:t>percepts from </a:t>
            </a:r>
            <a:r>
              <a:rPr lang="en-US" dirty="0"/>
              <a:t>low level information or </a:t>
            </a:r>
            <a:r>
              <a:rPr lang="en-US" dirty="0" smtClean="0"/>
              <a:t>knowledge</a:t>
            </a:r>
          </a:p>
          <a:p>
            <a:endParaRPr lang="en-US" dirty="0"/>
          </a:p>
          <a:p>
            <a:r>
              <a:rPr lang="en-US" dirty="0"/>
              <a:t>C</a:t>
            </a:r>
            <a:r>
              <a:rPr lang="en-US" dirty="0" smtClean="0"/>
              <a:t>onstruction </a:t>
            </a:r>
            <a:r>
              <a:rPr lang="en-US" dirty="0"/>
              <a:t>of mental imagery from real instances </a:t>
            </a:r>
            <a:r>
              <a:rPr lang="en-US" dirty="0" smtClean="0"/>
              <a:t>for subsequent </a:t>
            </a:r>
            <a:r>
              <a:rPr lang="en-US" dirty="0"/>
              <a:t>usage in recognizing patterns </a:t>
            </a:r>
            <a:r>
              <a:rPr lang="en-US" dirty="0" smtClean="0"/>
              <a:t>or understanding complex scenes.</a:t>
            </a:r>
          </a:p>
          <a:p>
            <a:endParaRPr lang="en-US" dirty="0"/>
          </a:p>
          <a:p>
            <a:r>
              <a:rPr lang="en-US" dirty="0"/>
              <a:t>S</a:t>
            </a:r>
            <a:r>
              <a:rPr lang="en-US" dirty="0" smtClean="0"/>
              <a:t>ensing</a:t>
            </a:r>
            <a:r>
              <a:rPr lang="en-US" dirty="0"/>
              <a:t>, reasoning, </a:t>
            </a:r>
            <a:r>
              <a:rPr lang="en-US" dirty="0" smtClean="0"/>
              <a:t>attention, recognition</a:t>
            </a:r>
            <a:r>
              <a:rPr lang="en-US" dirty="0"/>
              <a:t>, learning, planning and task coordination, as well as the control</a:t>
            </a:r>
          </a:p>
          <a:p>
            <a:r>
              <a:rPr lang="en-US" dirty="0"/>
              <a:t>of activities of human </a:t>
            </a:r>
            <a:r>
              <a:rPr lang="en-US" dirty="0" smtClean="0"/>
              <a:t>beings</a:t>
            </a:r>
          </a:p>
          <a:p>
            <a:endParaRPr lang="en-US" dirty="0"/>
          </a:p>
          <a:p>
            <a:r>
              <a:rPr lang="en-US" i="1" dirty="0"/>
              <a:t>C</a:t>
            </a:r>
            <a:r>
              <a:rPr lang="en-US" i="1" dirty="0" smtClean="0"/>
              <a:t>ognitive model</a:t>
            </a:r>
            <a:r>
              <a:rPr lang="en-US" dirty="0" smtClean="0"/>
              <a:t>- manipulation </a:t>
            </a:r>
            <a:r>
              <a:rPr lang="en-US" dirty="0"/>
              <a:t>of </a:t>
            </a:r>
            <a:r>
              <a:rPr lang="en-US" dirty="0" smtClean="0"/>
              <a:t>internal representation </a:t>
            </a:r>
            <a:r>
              <a:rPr lang="en-US" dirty="0"/>
              <a:t>of the external </a:t>
            </a:r>
            <a:r>
              <a:rPr lang="en-US" dirty="0" smtClean="0"/>
              <a:t>world</a:t>
            </a:r>
          </a:p>
          <a:p>
            <a:endParaRPr lang="en-US" b="1" dirty="0">
              <a:latin typeface="Times New Roman" pitchFamily="18" charset="0"/>
              <a:cs typeface="Times New Roman" pitchFamily="18" charset="0"/>
            </a:endParaRPr>
          </a:p>
          <a:p>
            <a:r>
              <a:rPr lang="en-US" i="1" dirty="0" smtClean="0"/>
              <a:t>Principle </a:t>
            </a:r>
            <a:r>
              <a:rPr lang="en-US" i="1" dirty="0"/>
              <a:t>of functional </a:t>
            </a:r>
            <a:r>
              <a:rPr lang="en-US" i="1" dirty="0" smtClean="0"/>
              <a:t>decomposition-</a:t>
            </a:r>
            <a:r>
              <a:rPr lang="en-US" dirty="0"/>
              <a:t> dividing the entire </a:t>
            </a:r>
            <a:r>
              <a:rPr lang="en-US" dirty="0" smtClean="0"/>
              <a:t>task into </a:t>
            </a:r>
            <a:r>
              <a:rPr lang="en-US" dirty="0"/>
              <a:t>a few </a:t>
            </a:r>
            <a:r>
              <a:rPr lang="en-US" dirty="0" smtClean="0"/>
              <a:t>subtasks</a:t>
            </a:r>
            <a:endParaRPr lang="en-US"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0454743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5850" y="481569"/>
            <a:ext cx="7029450" cy="1323439"/>
          </a:xfrm>
          <a:prstGeom prst="rect">
            <a:avLst/>
          </a:prstGeom>
          <a:noFill/>
        </p:spPr>
        <p:txBody>
          <a:bodyPr wrap="square" rtlCol="0">
            <a:spAutoFit/>
          </a:bodyPr>
          <a:lstStyle/>
          <a:p>
            <a:pPr algn="ctr"/>
            <a:r>
              <a:rPr lang="en-US" sz="4000" dirty="0" smtClean="0"/>
              <a:t>Module 2</a:t>
            </a:r>
          </a:p>
          <a:p>
            <a:pPr algn="ctr"/>
            <a:r>
              <a:rPr lang="en-US" sz="4000" dirty="0" smtClean="0"/>
              <a:t>Visual Perception </a:t>
            </a:r>
          </a:p>
        </p:txBody>
      </p:sp>
      <p:sp>
        <p:nvSpPr>
          <p:cNvPr id="3" name="Rectangle 2"/>
          <p:cNvSpPr/>
          <p:nvPr/>
        </p:nvSpPr>
        <p:spPr>
          <a:xfrm>
            <a:off x="514351" y="2743200"/>
            <a:ext cx="184731" cy="369332"/>
          </a:xfrm>
          <a:prstGeom prst="rect">
            <a:avLst/>
          </a:prstGeom>
        </p:spPr>
        <p:txBody>
          <a:bodyPr wrap="none">
            <a:spAutoFit/>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1" y="1981201"/>
            <a:ext cx="4514849"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71451" y="5473703"/>
            <a:ext cx="10620600" cy="646331"/>
          </a:xfrm>
          <a:prstGeom prst="rect">
            <a:avLst/>
          </a:prstGeom>
        </p:spPr>
        <p:txBody>
          <a:bodyPr wrap="none">
            <a:spAutoFit/>
          </a:bodyPr>
          <a:lstStyle/>
          <a:p>
            <a:r>
              <a:rPr lang="en-US" dirty="0"/>
              <a:t>The wavelength of visible light </a:t>
            </a:r>
            <a:r>
              <a:rPr lang="en-US" dirty="0" smtClean="0"/>
              <a:t>ranges </a:t>
            </a:r>
            <a:r>
              <a:rPr lang="en-US" dirty="0"/>
              <a:t>from approximately 390 nm to 720 nm. In the human eye, light is actually</a:t>
            </a:r>
          </a:p>
          <a:p>
            <a:r>
              <a:rPr lang="en-US" dirty="0"/>
              <a:t>refracted at the anterior surface of the cornea and at the anterior and </a:t>
            </a:r>
            <a:r>
              <a:rPr lang="en-US" dirty="0" smtClean="0"/>
              <a:t>posterior surface </a:t>
            </a:r>
            <a:r>
              <a:rPr lang="en-US" dirty="0"/>
              <a:t>of the lens.</a:t>
            </a:r>
          </a:p>
        </p:txBody>
      </p:sp>
    </p:spTree>
    <p:extLst>
      <p:ext uri="{BB962C8B-B14F-4D97-AF65-F5344CB8AC3E}">
        <p14:creationId xmlns:p14="http://schemas.microsoft.com/office/powerpoint/2010/main" val="8124135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5850" y="481569"/>
            <a:ext cx="7029450" cy="1323439"/>
          </a:xfrm>
          <a:prstGeom prst="rect">
            <a:avLst/>
          </a:prstGeom>
          <a:noFill/>
        </p:spPr>
        <p:txBody>
          <a:bodyPr wrap="square" rtlCol="0">
            <a:spAutoFit/>
          </a:bodyPr>
          <a:lstStyle/>
          <a:p>
            <a:pPr algn="ctr"/>
            <a:r>
              <a:rPr lang="en-US" sz="4000" dirty="0" smtClean="0"/>
              <a:t>Module 2</a:t>
            </a:r>
          </a:p>
          <a:p>
            <a:pPr algn="ctr"/>
            <a:r>
              <a:rPr lang="en-US" sz="4000" dirty="0" smtClean="0"/>
              <a:t>Visual Perception </a:t>
            </a:r>
          </a:p>
        </p:txBody>
      </p:sp>
      <p:sp>
        <p:nvSpPr>
          <p:cNvPr id="3" name="Rectangle 2"/>
          <p:cNvSpPr/>
          <p:nvPr/>
        </p:nvSpPr>
        <p:spPr>
          <a:xfrm>
            <a:off x="514351" y="2743200"/>
            <a:ext cx="184731" cy="369332"/>
          </a:xfrm>
          <a:prstGeom prst="rect">
            <a:avLst/>
          </a:prstGeom>
        </p:spPr>
        <p:txBody>
          <a:bodyPr wrap="none">
            <a:spAutoFit/>
          </a:bodyPr>
          <a:lstStyle/>
          <a:p>
            <a:endParaRPr lang="en-US" dirty="0"/>
          </a:p>
        </p:txBody>
      </p:sp>
      <p:sp>
        <p:nvSpPr>
          <p:cNvPr id="4" name="Rectangle 3"/>
          <p:cNvSpPr/>
          <p:nvPr/>
        </p:nvSpPr>
        <p:spPr>
          <a:xfrm>
            <a:off x="400050" y="2136342"/>
            <a:ext cx="7715250" cy="1477328"/>
          </a:xfrm>
          <a:prstGeom prst="rect">
            <a:avLst/>
          </a:prstGeom>
        </p:spPr>
        <p:txBody>
          <a:bodyPr wrap="square">
            <a:spAutoFit/>
          </a:bodyPr>
          <a:lstStyle/>
          <a:p>
            <a:pPr marL="285750" indent="-285750">
              <a:buFont typeface="Arial" pitchFamily="34" charset="0"/>
              <a:buChar char="•"/>
            </a:pPr>
            <a:r>
              <a:rPr lang="en-US" i="1" dirty="0" smtClean="0"/>
              <a:t>Rapidity</a:t>
            </a:r>
            <a:r>
              <a:rPr lang="en-US" i="1" dirty="0"/>
              <a:t>, compactness </a:t>
            </a:r>
            <a:r>
              <a:rPr lang="en-US" dirty="0"/>
              <a:t>and </a:t>
            </a:r>
            <a:r>
              <a:rPr lang="en-US" i="1" dirty="0" smtClean="0"/>
              <a:t>robustness.</a:t>
            </a:r>
          </a:p>
          <a:p>
            <a:pPr marL="285750" indent="-285750">
              <a:buFont typeface="Arial" pitchFamily="34" charset="0"/>
              <a:buChar char="•"/>
            </a:pPr>
            <a:r>
              <a:rPr lang="en-US" i="1" dirty="0"/>
              <a:t>Active perception </a:t>
            </a:r>
            <a:r>
              <a:rPr lang="en-US" dirty="0"/>
              <a:t>is the study of </a:t>
            </a:r>
            <a:r>
              <a:rPr lang="en-US" dirty="0" smtClean="0"/>
              <a:t>perception strategies </a:t>
            </a:r>
            <a:r>
              <a:rPr lang="en-US" dirty="0"/>
              <a:t>including sensor and signal processing cooperation, </a:t>
            </a:r>
            <a:r>
              <a:rPr lang="en-US" dirty="0" smtClean="0"/>
              <a:t>to achieve </a:t>
            </a:r>
            <a:r>
              <a:rPr lang="en-US" dirty="0"/>
              <a:t>knowledge about the </a:t>
            </a:r>
            <a:r>
              <a:rPr lang="en-US" dirty="0" smtClean="0"/>
              <a:t>environment.</a:t>
            </a:r>
          </a:p>
          <a:p>
            <a:pPr marL="285750" indent="-285750">
              <a:buFont typeface="Arial" pitchFamily="34" charset="0"/>
              <a:buChar char="•"/>
            </a:pPr>
            <a:r>
              <a:rPr lang="en-US" dirty="0" smtClean="0"/>
              <a:t>Both high level </a:t>
            </a:r>
            <a:r>
              <a:rPr lang="en-US" dirty="0"/>
              <a:t>and low level image processing need to consider perceptual </a:t>
            </a:r>
            <a:r>
              <a:rPr lang="en-US" dirty="0" smtClean="0"/>
              <a:t>information in </a:t>
            </a:r>
            <a:r>
              <a:rPr lang="en-US" dirty="0"/>
              <a:t>order to reduce uncertainty.</a:t>
            </a:r>
          </a:p>
        </p:txBody>
      </p:sp>
    </p:spTree>
    <p:extLst>
      <p:ext uri="{BB962C8B-B14F-4D97-AF65-F5344CB8AC3E}">
        <p14:creationId xmlns:p14="http://schemas.microsoft.com/office/powerpoint/2010/main" val="388835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5850" y="481569"/>
            <a:ext cx="7029450" cy="1323439"/>
          </a:xfrm>
          <a:prstGeom prst="rect">
            <a:avLst/>
          </a:prstGeom>
          <a:noFill/>
        </p:spPr>
        <p:txBody>
          <a:bodyPr wrap="square" rtlCol="0">
            <a:spAutoFit/>
          </a:bodyPr>
          <a:lstStyle/>
          <a:p>
            <a:pPr algn="ctr"/>
            <a:r>
              <a:rPr lang="en-US" sz="4000" dirty="0" smtClean="0"/>
              <a:t>Module 2</a:t>
            </a:r>
          </a:p>
          <a:p>
            <a:pPr algn="ctr"/>
            <a:r>
              <a:rPr lang="en-US" sz="4000" dirty="0" smtClean="0"/>
              <a:t>Visual Recognition</a:t>
            </a:r>
          </a:p>
        </p:txBody>
      </p:sp>
      <p:sp>
        <p:nvSpPr>
          <p:cNvPr id="3" name="Rectangle 2"/>
          <p:cNvSpPr/>
          <p:nvPr/>
        </p:nvSpPr>
        <p:spPr>
          <a:xfrm>
            <a:off x="514351" y="2743200"/>
            <a:ext cx="184731" cy="369332"/>
          </a:xfrm>
          <a:prstGeom prst="rect">
            <a:avLst/>
          </a:prstGeom>
        </p:spPr>
        <p:txBody>
          <a:bodyPr wrap="none">
            <a:spAutoFit/>
          </a:bodyPr>
          <a:lstStyle/>
          <a:p>
            <a:endParaRPr lang="en-US" dirty="0"/>
          </a:p>
        </p:txBody>
      </p:sp>
      <p:sp>
        <p:nvSpPr>
          <p:cNvPr id="4" name="Rectangle 3"/>
          <p:cNvSpPr/>
          <p:nvPr/>
        </p:nvSpPr>
        <p:spPr>
          <a:xfrm>
            <a:off x="400050" y="2136342"/>
            <a:ext cx="8343900" cy="2862322"/>
          </a:xfrm>
          <a:prstGeom prst="rect">
            <a:avLst/>
          </a:prstGeom>
        </p:spPr>
        <p:txBody>
          <a:bodyPr wrap="square">
            <a:spAutoFit/>
          </a:bodyPr>
          <a:lstStyle/>
          <a:p>
            <a:pPr marL="285750" indent="-285750">
              <a:buFont typeface="Arial" pitchFamily="34" charset="0"/>
              <a:buChar char="•"/>
            </a:pPr>
            <a:r>
              <a:rPr lang="en-US" dirty="0"/>
              <a:t>The </a:t>
            </a:r>
            <a:r>
              <a:rPr lang="en-US" dirty="0" smtClean="0"/>
              <a:t>representation contains </a:t>
            </a:r>
            <a:r>
              <a:rPr lang="en-US" dirty="0"/>
              <a:t>information about the shape and other properties such </a:t>
            </a:r>
            <a:r>
              <a:rPr lang="en-US" dirty="0" smtClean="0"/>
              <a:t>as color</a:t>
            </a:r>
            <a:r>
              <a:rPr lang="en-US" dirty="0"/>
              <a:t>, dimensions and temporal information, including a </a:t>
            </a:r>
            <a:r>
              <a:rPr lang="en-US" dirty="0" smtClean="0"/>
              <a:t>label (name)</a:t>
            </a:r>
          </a:p>
          <a:p>
            <a:pPr marL="285750" indent="-285750">
              <a:buFont typeface="Arial" pitchFamily="34" charset="0"/>
              <a:buChar char="•"/>
            </a:pPr>
            <a:r>
              <a:rPr lang="en-US" dirty="0"/>
              <a:t>Type of representation, i.e. feature space, predicates, graph, etc.</a:t>
            </a:r>
          </a:p>
          <a:p>
            <a:r>
              <a:rPr lang="en-US" dirty="0"/>
              <a:t>• </a:t>
            </a:r>
            <a:r>
              <a:rPr lang="en-US" dirty="0" smtClean="0"/>
              <a:t> The </a:t>
            </a:r>
            <a:r>
              <a:rPr lang="en-US" dirty="0"/>
              <a:t>number of representations per object, i.e. one 3D representation </a:t>
            </a:r>
            <a:r>
              <a:rPr lang="en-US" dirty="0" smtClean="0"/>
              <a:t>or multiple 2D representations from       different </a:t>
            </a:r>
            <a:r>
              <a:rPr lang="en-US" dirty="0"/>
              <a:t>viewing positions</a:t>
            </a:r>
          </a:p>
          <a:p>
            <a:r>
              <a:rPr lang="en-US" dirty="0"/>
              <a:t>• The number of classes for mapping into representations</a:t>
            </a:r>
          </a:p>
          <a:p>
            <a:r>
              <a:rPr lang="en-US" dirty="0"/>
              <a:t>• Inclusion of spatial relationships between objects and their component parts</a:t>
            </a:r>
          </a:p>
          <a:p>
            <a:r>
              <a:rPr lang="en-US" dirty="0"/>
              <a:t>• The amount and type of preprocessing given to the initial retinal </a:t>
            </a:r>
            <a:r>
              <a:rPr lang="en-US" dirty="0" smtClean="0"/>
              <a:t>image matching </a:t>
            </a:r>
            <a:r>
              <a:rPr lang="en-US" dirty="0"/>
              <a:t>algorithm.</a:t>
            </a:r>
            <a:endParaRPr lang="en-US" dirty="0" smtClean="0"/>
          </a:p>
          <a:p>
            <a:endParaRPr lang="en-US" dirty="0"/>
          </a:p>
        </p:txBody>
      </p:sp>
    </p:spTree>
    <p:extLst>
      <p:ext uri="{BB962C8B-B14F-4D97-AF65-F5344CB8AC3E}">
        <p14:creationId xmlns:p14="http://schemas.microsoft.com/office/powerpoint/2010/main" val="31111718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5850" y="481569"/>
            <a:ext cx="7029450" cy="1323439"/>
          </a:xfrm>
          <a:prstGeom prst="rect">
            <a:avLst/>
          </a:prstGeom>
          <a:noFill/>
        </p:spPr>
        <p:txBody>
          <a:bodyPr wrap="square" rtlCol="0">
            <a:spAutoFit/>
          </a:bodyPr>
          <a:lstStyle/>
          <a:p>
            <a:pPr algn="ctr"/>
            <a:r>
              <a:rPr lang="en-US" sz="4000" dirty="0" smtClean="0"/>
              <a:t>Module 2</a:t>
            </a:r>
          </a:p>
          <a:p>
            <a:pPr algn="ctr"/>
            <a:r>
              <a:rPr lang="en-US" sz="4000" dirty="0" smtClean="0"/>
              <a:t>Visual Recognition</a:t>
            </a:r>
          </a:p>
        </p:txBody>
      </p:sp>
      <p:sp>
        <p:nvSpPr>
          <p:cNvPr id="3" name="Rectangle 2"/>
          <p:cNvSpPr/>
          <p:nvPr/>
        </p:nvSpPr>
        <p:spPr>
          <a:xfrm>
            <a:off x="514351" y="2743200"/>
            <a:ext cx="184731" cy="369332"/>
          </a:xfrm>
          <a:prstGeom prst="rect">
            <a:avLst/>
          </a:prstGeom>
        </p:spPr>
        <p:txBody>
          <a:bodyPr wrap="none">
            <a:spAutoFit/>
          </a:bodyPr>
          <a:lstStyle/>
          <a:p>
            <a:endParaRPr lang="en-US" dirty="0"/>
          </a:p>
        </p:txBody>
      </p:sp>
      <p:sp>
        <p:nvSpPr>
          <p:cNvPr id="4" name="Rectangle 3"/>
          <p:cNvSpPr/>
          <p:nvPr/>
        </p:nvSpPr>
        <p:spPr>
          <a:xfrm>
            <a:off x="400050" y="2136342"/>
            <a:ext cx="8343900" cy="2585323"/>
          </a:xfrm>
          <a:prstGeom prst="rect">
            <a:avLst/>
          </a:prstGeom>
        </p:spPr>
        <p:txBody>
          <a:bodyPr wrap="square">
            <a:spAutoFit/>
          </a:bodyPr>
          <a:lstStyle/>
          <a:p>
            <a:r>
              <a:rPr lang="en-US" dirty="0" smtClean="0"/>
              <a:t>Template based Matching</a:t>
            </a:r>
          </a:p>
          <a:p>
            <a:pPr marL="285750" indent="-285750">
              <a:buFont typeface="Arial" pitchFamily="34" charset="0"/>
              <a:buChar char="•"/>
            </a:pPr>
            <a:r>
              <a:rPr lang="en-US" dirty="0" smtClean="0"/>
              <a:t>Retinal </a:t>
            </a:r>
            <a:r>
              <a:rPr lang="en-US" dirty="0"/>
              <a:t>stimulation pattern projected by a shape is stored </a:t>
            </a:r>
            <a:r>
              <a:rPr lang="en-US" dirty="0" smtClean="0"/>
              <a:t>in LTM</a:t>
            </a:r>
          </a:p>
          <a:p>
            <a:pPr marL="285750" indent="-285750">
              <a:buFont typeface="Arial" pitchFamily="34" charset="0"/>
              <a:buChar char="•"/>
            </a:pPr>
            <a:r>
              <a:rPr lang="en-US" dirty="0"/>
              <a:t>(i) partial matches can give false results, for example </a:t>
            </a:r>
            <a:r>
              <a:rPr lang="en-US" dirty="0" smtClean="0"/>
              <a:t>comparing ‘O</a:t>
            </a:r>
            <a:r>
              <a:rPr lang="en-US" dirty="0"/>
              <a:t>’ with ‘Q’; </a:t>
            </a:r>
            <a:endParaRPr lang="en-US" dirty="0" smtClean="0"/>
          </a:p>
          <a:p>
            <a:pPr marL="285750" indent="-285750">
              <a:buFont typeface="Arial" pitchFamily="34" charset="0"/>
              <a:buChar char="•"/>
            </a:pPr>
            <a:r>
              <a:rPr lang="en-US" dirty="0" smtClean="0"/>
              <a:t>(</a:t>
            </a:r>
            <a:r>
              <a:rPr lang="en-US" dirty="0"/>
              <a:t>ii) any change in the distance, location or orientation of </a:t>
            </a:r>
            <a:r>
              <a:rPr lang="en-US" dirty="0" smtClean="0"/>
              <a:t>the input </a:t>
            </a:r>
            <a:r>
              <a:rPr lang="en-US" dirty="0"/>
              <a:t>object in relation to the corresponding stored object will produce </a:t>
            </a:r>
            <a:r>
              <a:rPr lang="en-US" dirty="0" smtClean="0"/>
              <a:t>a different </a:t>
            </a:r>
            <a:r>
              <a:rPr lang="en-US" dirty="0"/>
              <a:t>pattern</a:t>
            </a:r>
            <a:r>
              <a:rPr lang="en-US" dirty="0" smtClean="0"/>
              <a:t>; </a:t>
            </a:r>
          </a:p>
          <a:p>
            <a:pPr marL="285750" indent="-285750">
              <a:buFont typeface="Arial" pitchFamily="34" charset="0"/>
              <a:buChar char="•"/>
            </a:pPr>
            <a:r>
              <a:rPr lang="en-US" dirty="0" smtClean="0"/>
              <a:t>(</a:t>
            </a:r>
            <a:r>
              <a:rPr lang="en-US" dirty="0"/>
              <a:t>iii) any occlusion, shadow or other distortion of </a:t>
            </a:r>
            <a:r>
              <a:rPr lang="en-US" dirty="0" smtClean="0"/>
              <a:t>the input </a:t>
            </a:r>
            <a:r>
              <a:rPr lang="en-US" dirty="0"/>
              <a:t>object may also produce inaccurate matching</a:t>
            </a:r>
            <a:r>
              <a:rPr lang="en-US" dirty="0" smtClean="0"/>
              <a:t>.</a:t>
            </a:r>
          </a:p>
          <a:p>
            <a:pPr marL="285750" indent="-285750">
              <a:buFont typeface="Arial" pitchFamily="34" charset="0"/>
              <a:buChar char="•"/>
            </a:pPr>
            <a:r>
              <a:rPr lang="en-US" dirty="0" smtClean="0"/>
              <a:t>Template </a:t>
            </a:r>
            <a:r>
              <a:rPr lang="en-US" dirty="0"/>
              <a:t>models </a:t>
            </a:r>
            <a:r>
              <a:rPr lang="en-US" dirty="0" smtClean="0"/>
              <a:t>are not </a:t>
            </a:r>
            <a:r>
              <a:rPr lang="en-US" dirty="0"/>
              <a:t>useful at all if multiple objects are present in a scene, because </a:t>
            </a:r>
            <a:r>
              <a:rPr lang="en-US" dirty="0" smtClean="0"/>
              <a:t>the method </a:t>
            </a:r>
            <a:r>
              <a:rPr lang="en-US" dirty="0"/>
              <a:t>is unable to determine which parts belong to which object.</a:t>
            </a:r>
          </a:p>
        </p:txBody>
      </p:sp>
    </p:spTree>
    <p:extLst>
      <p:ext uri="{BB962C8B-B14F-4D97-AF65-F5344CB8AC3E}">
        <p14:creationId xmlns:p14="http://schemas.microsoft.com/office/powerpoint/2010/main" val="20718450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5850" y="481569"/>
            <a:ext cx="7029450" cy="1323439"/>
          </a:xfrm>
          <a:prstGeom prst="rect">
            <a:avLst/>
          </a:prstGeom>
          <a:noFill/>
        </p:spPr>
        <p:txBody>
          <a:bodyPr wrap="square" rtlCol="0">
            <a:spAutoFit/>
          </a:bodyPr>
          <a:lstStyle/>
          <a:p>
            <a:pPr algn="ctr"/>
            <a:r>
              <a:rPr lang="en-US" sz="4000" dirty="0" smtClean="0"/>
              <a:t>Module 2</a:t>
            </a:r>
          </a:p>
          <a:p>
            <a:pPr algn="ctr"/>
            <a:r>
              <a:rPr lang="en-US" sz="4000" dirty="0" smtClean="0"/>
              <a:t>Visual Recognition</a:t>
            </a:r>
          </a:p>
        </p:txBody>
      </p:sp>
      <p:sp>
        <p:nvSpPr>
          <p:cNvPr id="3" name="Rectangle 2"/>
          <p:cNvSpPr/>
          <p:nvPr/>
        </p:nvSpPr>
        <p:spPr>
          <a:xfrm>
            <a:off x="514351" y="2743200"/>
            <a:ext cx="184731" cy="369332"/>
          </a:xfrm>
          <a:prstGeom prst="rect">
            <a:avLst/>
          </a:prstGeom>
        </p:spPr>
        <p:txBody>
          <a:bodyPr wrap="none">
            <a:spAutoFit/>
          </a:bodyPr>
          <a:lstStyle/>
          <a:p>
            <a:endParaRPr lang="en-US" dirty="0"/>
          </a:p>
        </p:txBody>
      </p:sp>
      <p:sp>
        <p:nvSpPr>
          <p:cNvPr id="4" name="Rectangle 3"/>
          <p:cNvSpPr/>
          <p:nvPr/>
        </p:nvSpPr>
        <p:spPr>
          <a:xfrm>
            <a:off x="400050" y="2136342"/>
            <a:ext cx="8343900" cy="2585323"/>
          </a:xfrm>
          <a:prstGeom prst="rect">
            <a:avLst/>
          </a:prstGeom>
        </p:spPr>
        <p:txBody>
          <a:bodyPr wrap="square">
            <a:spAutoFit/>
          </a:bodyPr>
          <a:lstStyle/>
          <a:p>
            <a:r>
              <a:rPr lang="en-US" b="1" dirty="0" smtClean="0">
                <a:latin typeface="Times New Roman" pitchFamily="18" charset="0"/>
                <a:cs typeface="Times New Roman" pitchFamily="18" charset="0"/>
              </a:rPr>
              <a:t>Feature-Based Model Matching</a:t>
            </a:r>
          </a:p>
          <a:p>
            <a:pPr marL="285750" indent="-285750">
              <a:buFont typeface="Arial" pitchFamily="34" charset="0"/>
              <a:buChar char="•"/>
            </a:pPr>
            <a:r>
              <a:rPr lang="en-US" dirty="0"/>
              <a:t>vertical and horizontal lines, curves and </a:t>
            </a:r>
            <a:r>
              <a:rPr lang="en-US" dirty="0" smtClean="0"/>
              <a:t>angles</a:t>
            </a:r>
          </a:p>
          <a:p>
            <a:r>
              <a:rPr lang="en-US" b="1" dirty="0">
                <a:latin typeface="Times New Roman" pitchFamily="18" charset="0"/>
                <a:cs typeface="Times New Roman" pitchFamily="18" charset="0"/>
              </a:rPr>
              <a:t>Fourier </a:t>
            </a:r>
            <a:r>
              <a:rPr lang="en-US" b="1" dirty="0" smtClean="0">
                <a:latin typeface="Times New Roman" pitchFamily="18" charset="0"/>
                <a:cs typeface="Times New Roman" pitchFamily="18" charset="0"/>
              </a:rPr>
              <a:t>Model</a:t>
            </a:r>
          </a:p>
          <a:p>
            <a:pPr marL="285750" indent="-285750">
              <a:buFont typeface="Arial" pitchFamily="34" charset="0"/>
              <a:buChar char="•"/>
            </a:pPr>
            <a:r>
              <a:rPr lang="en-US" dirty="0"/>
              <a:t>separates information about sharp edges </a:t>
            </a:r>
            <a:r>
              <a:rPr lang="en-US" dirty="0" smtClean="0"/>
              <a:t>and small </a:t>
            </a:r>
            <a:r>
              <a:rPr lang="en-US" dirty="0"/>
              <a:t>details from other information pertaining to gross overall </a:t>
            </a:r>
            <a:r>
              <a:rPr lang="en-US" dirty="0" smtClean="0"/>
              <a:t>shape</a:t>
            </a:r>
          </a:p>
          <a:p>
            <a:r>
              <a:rPr lang="en-US" b="1" dirty="0">
                <a:latin typeface="Times New Roman" pitchFamily="18" charset="0"/>
                <a:cs typeface="Times New Roman" pitchFamily="18" charset="0"/>
              </a:rPr>
              <a:t>Structural </a:t>
            </a:r>
            <a:r>
              <a:rPr lang="en-US" b="1" dirty="0" smtClean="0">
                <a:latin typeface="Times New Roman" pitchFamily="18" charset="0"/>
                <a:cs typeface="Times New Roman" pitchFamily="18" charset="0"/>
              </a:rPr>
              <a:t>Model</a:t>
            </a:r>
          </a:p>
          <a:p>
            <a:pPr marL="285750" indent="-285750">
              <a:buFont typeface="Arial" pitchFamily="34" charset="0"/>
              <a:buChar char="•"/>
            </a:pPr>
            <a:r>
              <a:rPr lang="en-US" dirty="0"/>
              <a:t>structural description </a:t>
            </a:r>
            <a:r>
              <a:rPr lang="en-US" dirty="0" smtClean="0"/>
              <a:t>is stored </a:t>
            </a:r>
            <a:r>
              <a:rPr lang="en-US" dirty="0"/>
              <a:t>in memory in the form of a data structure such as a list or tree or</a:t>
            </a:r>
          </a:p>
          <a:p>
            <a:r>
              <a:rPr lang="en-US" dirty="0"/>
              <a:t>graph of predicates.</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40070014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5850" y="481569"/>
            <a:ext cx="7029450" cy="1323439"/>
          </a:xfrm>
          <a:prstGeom prst="rect">
            <a:avLst/>
          </a:prstGeom>
          <a:noFill/>
        </p:spPr>
        <p:txBody>
          <a:bodyPr wrap="square" rtlCol="0">
            <a:spAutoFit/>
          </a:bodyPr>
          <a:lstStyle/>
          <a:p>
            <a:pPr algn="ctr"/>
            <a:r>
              <a:rPr lang="en-US" sz="4000" dirty="0" smtClean="0"/>
              <a:t>Module 2</a:t>
            </a:r>
          </a:p>
          <a:p>
            <a:pPr algn="ctr"/>
            <a:r>
              <a:rPr lang="en-US" sz="4000" dirty="0" smtClean="0"/>
              <a:t>Machine Learning </a:t>
            </a:r>
          </a:p>
        </p:txBody>
      </p:sp>
      <p:sp>
        <p:nvSpPr>
          <p:cNvPr id="3" name="Rectangle 2"/>
          <p:cNvSpPr/>
          <p:nvPr/>
        </p:nvSpPr>
        <p:spPr>
          <a:xfrm>
            <a:off x="514351" y="2743200"/>
            <a:ext cx="184731" cy="369332"/>
          </a:xfrm>
          <a:prstGeom prst="rect">
            <a:avLst/>
          </a:prstGeom>
        </p:spPr>
        <p:txBody>
          <a:bodyPr wrap="none">
            <a:spAutoFit/>
          </a:bodyPr>
          <a:lstStyle/>
          <a:p>
            <a:endParaRPr lang="en-US" dirty="0"/>
          </a:p>
        </p:txBody>
      </p:sp>
      <p:sp>
        <p:nvSpPr>
          <p:cNvPr id="4" name="Rectangle 3"/>
          <p:cNvSpPr/>
          <p:nvPr/>
        </p:nvSpPr>
        <p:spPr>
          <a:xfrm>
            <a:off x="400050" y="2136343"/>
            <a:ext cx="8515350" cy="4801314"/>
          </a:xfrm>
          <a:prstGeom prst="rect">
            <a:avLst/>
          </a:prstGeom>
        </p:spPr>
        <p:txBody>
          <a:bodyPr wrap="square">
            <a:spAutoFit/>
          </a:bodyPr>
          <a:lstStyle/>
          <a:p>
            <a:r>
              <a:rPr lang="en-US" i="1" dirty="0"/>
              <a:t>A computer program is said to </a:t>
            </a:r>
            <a:r>
              <a:rPr lang="en-US" i="1" dirty="0" smtClean="0"/>
              <a:t>learn from </a:t>
            </a:r>
            <a:r>
              <a:rPr lang="en-US" i="1" dirty="0"/>
              <a:t>experience E with respect to some class of tasks T and </a:t>
            </a:r>
            <a:r>
              <a:rPr lang="en-US" i="1" dirty="0" smtClean="0"/>
              <a:t>performance measure </a:t>
            </a:r>
            <a:r>
              <a:rPr lang="en-US" i="1" dirty="0"/>
              <a:t>P, if its performance at tasks in T as measured by P </a:t>
            </a:r>
            <a:r>
              <a:rPr lang="en-US" i="1" dirty="0" smtClean="0"/>
              <a:t>improves with </a:t>
            </a:r>
            <a:r>
              <a:rPr lang="en-US" i="1" dirty="0"/>
              <a:t>experience </a:t>
            </a:r>
            <a:r>
              <a:rPr lang="en-US" i="1" dirty="0" smtClean="0"/>
              <a:t>E</a:t>
            </a:r>
          </a:p>
          <a:p>
            <a:endParaRPr lang="en-US" b="1" i="1" dirty="0">
              <a:latin typeface="Times New Roman" pitchFamily="18" charset="0"/>
              <a:cs typeface="Times New Roman" pitchFamily="18" charset="0"/>
            </a:endParaRPr>
          </a:p>
          <a:p>
            <a:r>
              <a:rPr lang="en-US" b="1" i="1" dirty="0"/>
              <a:t>Task T:</a:t>
            </a:r>
            <a:r>
              <a:rPr lang="en-US" i="1" dirty="0"/>
              <a:t> </a:t>
            </a:r>
            <a:r>
              <a:rPr lang="en-US" dirty="0"/>
              <a:t>driving on public highways using vision sensors.</a:t>
            </a:r>
          </a:p>
          <a:p>
            <a:r>
              <a:rPr lang="en-US" b="1" i="1" dirty="0"/>
              <a:t>Performance measure P: </a:t>
            </a:r>
            <a:r>
              <a:rPr lang="en-US" dirty="0"/>
              <a:t>average distance traveled before an error </a:t>
            </a:r>
            <a:r>
              <a:rPr lang="en-US" dirty="0" smtClean="0"/>
              <a:t>occurs as </a:t>
            </a:r>
            <a:r>
              <a:rPr lang="en-US" dirty="0"/>
              <a:t>judged by a human observer.</a:t>
            </a:r>
          </a:p>
          <a:p>
            <a:r>
              <a:rPr lang="en-US" b="1" i="1" dirty="0"/>
              <a:t>Training experience E: </a:t>
            </a:r>
            <a:r>
              <a:rPr lang="en-US" dirty="0"/>
              <a:t>a sequence of images and steering commands </a:t>
            </a:r>
            <a:r>
              <a:rPr lang="en-US" dirty="0" smtClean="0"/>
              <a:t>recorded while </a:t>
            </a:r>
            <a:r>
              <a:rPr lang="en-US" dirty="0"/>
              <a:t>observing a human driver</a:t>
            </a:r>
            <a:r>
              <a:rPr lang="en-US" dirty="0" smtClean="0"/>
              <a:t>.</a:t>
            </a:r>
          </a:p>
          <a:p>
            <a:endParaRPr lang="en-US" b="1" dirty="0">
              <a:latin typeface="Times New Roman" pitchFamily="18" charset="0"/>
              <a:cs typeface="Times New Roman" pitchFamily="18" charset="0"/>
            </a:endParaRPr>
          </a:p>
          <a:p>
            <a:r>
              <a:rPr lang="en-US" b="1" dirty="0"/>
              <a:t>Choosing the training </a:t>
            </a:r>
            <a:r>
              <a:rPr lang="en-US" b="1" dirty="0" smtClean="0"/>
              <a:t>experience:</a:t>
            </a:r>
          </a:p>
          <a:p>
            <a:r>
              <a:rPr lang="en-US" dirty="0" smtClean="0"/>
              <a:t>Type </a:t>
            </a:r>
            <a:r>
              <a:rPr lang="en-US" dirty="0"/>
              <a:t>of training </a:t>
            </a:r>
            <a:r>
              <a:rPr lang="en-US" dirty="0" smtClean="0"/>
              <a:t>experience- Success and Failure</a:t>
            </a:r>
          </a:p>
          <a:p>
            <a:r>
              <a:rPr lang="en-US" dirty="0" smtClean="0"/>
              <a:t>The </a:t>
            </a:r>
            <a:r>
              <a:rPr lang="en-US" dirty="0"/>
              <a:t>training experience provides direct or </a:t>
            </a:r>
            <a:r>
              <a:rPr lang="en-US" dirty="0" smtClean="0"/>
              <a:t>indirect feedback </a:t>
            </a:r>
            <a:r>
              <a:rPr lang="en-US" dirty="0"/>
              <a:t>regarding the choices made by the performance </a:t>
            </a:r>
            <a:r>
              <a:rPr lang="en-US" dirty="0" smtClean="0"/>
              <a:t>system</a:t>
            </a:r>
          </a:p>
          <a:p>
            <a:r>
              <a:rPr lang="en-US" dirty="0"/>
              <a:t>T</a:t>
            </a:r>
            <a:r>
              <a:rPr lang="en-US" dirty="0" smtClean="0"/>
              <a:t>he </a:t>
            </a:r>
            <a:r>
              <a:rPr lang="en-US" dirty="0"/>
              <a:t>degree to which the </a:t>
            </a:r>
            <a:r>
              <a:rPr lang="en-US" dirty="0" smtClean="0"/>
              <a:t>learner controls </a:t>
            </a:r>
            <a:r>
              <a:rPr lang="en-US" dirty="0"/>
              <a:t>the sequence of training </a:t>
            </a:r>
            <a:r>
              <a:rPr lang="en-US" dirty="0" smtClean="0"/>
              <a:t>examples</a:t>
            </a:r>
          </a:p>
          <a:p>
            <a:r>
              <a:rPr lang="en-US" dirty="0" smtClean="0"/>
              <a:t>How well it </a:t>
            </a:r>
            <a:r>
              <a:rPr lang="en-US" dirty="0"/>
              <a:t>represents the distribution of examples over which the final system </a:t>
            </a:r>
            <a:r>
              <a:rPr lang="en-US" dirty="0" smtClean="0"/>
              <a:t>performance P </a:t>
            </a:r>
            <a:r>
              <a:rPr lang="en-US" dirty="0"/>
              <a:t>must be measured</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4149234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5850" y="481569"/>
            <a:ext cx="7029450" cy="1323439"/>
          </a:xfrm>
          <a:prstGeom prst="rect">
            <a:avLst/>
          </a:prstGeom>
          <a:noFill/>
        </p:spPr>
        <p:txBody>
          <a:bodyPr wrap="square" rtlCol="0">
            <a:spAutoFit/>
          </a:bodyPr>
          <a:lstStyle/>
          <a:p>
            <a:pPr algn="ctr"/>
            <a:r>
              <a:rPr lang="en-US" sz="4000" dirty="0" smtClean="0"/>
              <a:t>Module 2</a:t>
            </a:r>
          </a:p>
          <a:p>
            <a:pPr algn="ctr"/>
            <a:r>
              <a:rPr lang="en-US" sz="4000" dirty="0" smtClean="0"/>
              <a:t>Machine Learning </a:t>
            </a:r>
          </a:p>
        </p:txBody>
      </p:sp>
      <p:sp>
        <p:nvSpPr>
          <p:cNvPr id="3" name="Rectangle 2"/>
          <p:cNvSpPr/>
          <p:nvPr/>
        </p:nvSpPr>
        <p:spPr>
          <a:xfrm>
            <a:off x="514351" y="2743200"/>
            <a:ext cx="184731" cy="369332"/>
          </a:xfrm>
          <a:prstGeom prst="rect">
            <a:avLst/>
          </a:prstGeom>
        </p:spPr>
        <p:txBody>
          <a:bodyPr wrap="none">
            <a:spAutoFit/>
          </a:bodyPr>
          <a:lstStyle/>
          <a:p>
            <a:endParaRPr lang="en-US" dirty="0"/>
          </a:p>
        </p:txBody>
      </p:sp>
      <p:sp>
        <p:nvSpPr>
          <p:cNvPr id="5" name="Rectangle 4"/>
          <p:cNvSpPr/>
          <p:nvPr/>
        </p:nvSpPr>
        <p:spPr>
          <a:xfrm>
            <a:off x="400050" y="2286000"/>
            <a:ext cx="8515350" cy="4524315"/>
          </a:xfrm>
          <a:prstGeom prst="rect">
            <a:avLst/>
          </a:prstGeom>
        </p:spPr>
        <p:txBody>
          <a:bodyPr wrap="square">
            <a:spAutoFit/>
          </a:bodyPr>
          <a:lstStyle/>
          <a:p>
            <a:r>
              <a:rPr lang="en-US" b="1" dirty="0"/>
              <a:t>Choosing the target </a:t>
            </a:r>
            <a:r>
              <a:rPr lang="en-US" b="1" dirty="0" smtClean="0"/>
              <a:t>function:</a:t>
            </a:r>
          </a:p>
          <a:p>
            <a:r>
              <a:rPr lang="en-US" dirty="0" smtClean="0"/>
              <a:t>To </a:t>
            </a:r>
            <a:r>
              <a:rPr lang="en-US" dirty="0"/>
              <a:t>determine exactly what type </a:t>
            </a:r>
            <a:r>
              <a:rPr lang="en-US" dirty="0" smtClean="0"/>
              <a:t>of knowledge </a:t>
            </a:r>
            <a:r>
              <a:rPr lang="en-US" dirty="0"/>
              <a:t>will be learned and how this will be used by the performance</a:t>
            </a:r>
          </a:p>
          <a:p>
            <a:r>
              <a:rPr lang="en-US" dirty="0"/>
              <a:t>program</a:t>
            </a:r>
            <a:r>
              <a:rPr lang="en-US" dirty="0" smtClean="0"/>
              <a:t>.</a:t>
            </a:r>
          </a:p>
          <a:p>
            <a:r>
              <a:rPr lang="en-US" dirty="0" smtClean="0"/>
              <a:t>The </a:t>
            </a:r>
            <a:r>
              <a:rPr lang="en-US" dirty="0"/>
              <a:t>process of learning the target function is often called the </a:t>
            </a:r>
            <a:r>
              <a:rPr lang="en-US" dirty="0" smtClean="0"/>
              <a:t>function approximation.</a:t>
            </a:r>
          </a:p>
          <a:p>
            <a:r>
              <a:rPr lang="en-US" b="1" dirty="0"/>
              <a:t>Choosing the representation of a target function</a:t>
            </a:r>
            <a:r>
              <a:rPr lang="en-US" b="1" dirty="0" smtClean="0"/>
              <a:t>:</a:t>
            </a:r>
          </a:p>
          <a:p>
            <a:r>
              <a:rPr lang="en-US" dirty="0" smtClean="0"/>
              <a:t>A representation of the target function has to be described for the learning program to learn.</a:t>
            </a:r>
          </a:p>
          <a:p>
            <a:r>
              <a:rPr lang="en-US" dirty="0" smtClean="0"/>
              <a:t>Accommodate </a:t>
            </a:r>
            <a:r>
              <a:rPr lang="en-US" dirty="0"/>
              <a:t>a broad </a:t>
            </a:r>
            <a:r>
              <a:rPr lang="en-US" dirty="0" smtClean="0"/>
              <a:t>state of </a:t>
            </a:r>
            <a:r>
              <a:rPr lang="en-US" dirty="0"/>
              <a:t>training data and function</a:t>
            </a:r>
            <a:r>
              <a:rPr lang="en-US" dirty="0" smtClean="0"/>
              <a:t>.</a:t>
            </a:r>
          </a:p>
          <a:p>
            <a:r>
              <a:rPr lang="en-US" b="1" dirty="0"/>
              <a:t>Choosing a function approximation algorithm</a:t>
            </a:r>
            <a:r>
              <a:rPr lang="en-US" b="1" dirty="0" smtClean="0"/>
              <a:t>:</a:t>
            </a:r>
          </a:p>
          <a:p>
            <a:r>
              <a:rPr lang="en-US" dirty="0" smtClean="0"/>
              <a:t>In </a:t>
            </a:r>
            <a:r>
              <a:rPr lang="en-US" dirty="0"/>
              <a:t>the case of robot navigation a set of sensory readings and </a:t>
            </a:r>
            <a:r>
              <a:rPr lang="en-US" dirty="0" smtClean="0"/>
              <a:t>robot movement </a:t>
            </a:r>
            <a:r>
              <a:rPr lang="en-US" dirty="0"/>
              <a:t>forms a set of training patterns for learning</a:t>
            </a:r>
            <a:r>
              <a:rPr lang="en-US" dirty="0" smtClean="0"/>
              <a:t>.</a:t>
            </a:r>
          </a:p>
          <a:p>
            <a:r>
              <a:rPr lang="en-US" dirty="0" smtClean="0"/>
              <a:t>The derivation of </a:t>
            </a:r>
            <a:r>
              <a:rPr lang="en-US" dirty="0"/>
              <a:t>the training examples from the training experience available to </a:t>
            </a:r>
            <a:r>
              <a:rPr lang="en-US" dirty="0" smtClean="0"/>
              <a:t>the learner</a:t>
            </a:r>
            <a:r>
              <a:rPr lang="en-US" dirty="0"/>
              <a:t>, the weights have to be adjusted to best fit these training </a:t>
            </a:r>
            <a:r>
              <a:rPr lang="en-US" dirty="0" smtClean="0"/>
              <a:t>examples.</a:t>
            </a:r>
          </a:p>
          <a:p>
            <a:r>
              <a:rPr lang="en-US" dirty="0" smtClean="0"/>
              <a:t>That </a:t>
            </a:r>
            <a:r>
              <a:rPr lang="en-US" dirty="0"/>
              <a:t>it </a:t>
            </a:r>
            <a:r>
              <a:rPr lang="en-US" dirty="0" smtClean="0"/>
              <a:t>involves searching </a:t>
            </a:r>
            <a:r>
              <a:rPr lang="en-US" dirty="0"/>
              <a:t>every large space of possible hypotheses to determine one that</a:t>
            </a:r>
          </a:p>
          <a:p>
            <a:r>
              <a:rPr lang="en-US" dirty="0"/>
              <a:t>best fits the observed data and any prior knowledge held by the learner</a:t>
            </a:r>
          </a:p>
        </p:txBody>
      </p:sp>
    </p:spTree>
    <p:extLst>
      <p:ext uri="{BB962C8B-B14F-4D97-AF65-F5344CB8AC3E}">
        <p14:creationId xmlns:p14="http://schemas.microsoft.com/office/powerpoint/2010/main" val="8372672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5850" y="481569"/>
            <a:ext cx="7029450" cy="1323439"/>
          </a:xfrm>
          <a:prstGeom prst="rect">
            <a:avLst/>
          </a:prstGeom>
          <a:noFill/>
        </p:spPr>
        <p:txBody>
          <a:bodyPr wrap="square" rtlCol="0">
            <a:spAutoFit/>
          </a:bodyPr>
          <a:lstStyle/>
          <a:p>
            <a:pPr algn="ctr"/>
            <a:r>
              <a:rPr lang="en-US" sz="4000" dirty="0" smtClean="0"/>
              <a:t>Module 2</a:t>
            </a:r>
          </a:p>
          <a:p>
            <a:pPr algn="ctr"/>
            <a:r>
              <a:rPr lang="en-US" sz="4000" dirty="0" smtClean="0"/>
              <a:t>Machine Learning </a:t>
            </a:r>
          </a:p>
        </p:txBody>
      </p:sp>
      <p:sp>
        <p:nvSpPr>
          <p:cNvPr id="3" name="Rectangle 2"/>
          <p:cNvSpPr/>
          <p:nvPr/>
        </p:nvSpPr>
        <p:spPr>
          <a:xfrm>
            <a:off x="514351" y="2743200"/>
            <a:ext cx="184731" cy="369332"/>
          </a:xfrm>
          <a:prstGeom prst="rect">
            <a:avLst/>
          </a:prstGeom>
        </p:spPr>
        <p:txBody>
          <a:bodyPr wrap="none">
            <a:spAutoFit/>
          </a:bodyPr>
          <a:lstStyle/>
          <a:p>
            <a:endParaRPr lang="en-US" dirty="0"/>
          </a:p>
        </p:txBody>
      </p:sp>
      <p:sp>
        <p:nvSpPr>
          <p:cNvPr id="5" name="Rectangle 4"/>
          <p:cNvSpPr/>
          <p:nvPr/>
        </p:nvSpPr>
        <p:spPr>
          <a:xfrm>
            <a:off x="400050" y="2286000"/>
            <a:ext cx="8515350" cy="2585323"/>
          </a:xfrm>
          <a:prstGeom prst="rect">
            <a:avLst/>
          </a:prstGeom>
        </p:spPr>
        <p:txBody>
          <a:bodyPr wrap="square">
            <a:spAutoFit/>
          </a:bodyPr>
          <a:lstStyle/>
          <a:p>
            <a:pPr marL="285750" indent="-285750">
              <a:buFont typeface="Arial" pitchFamily="34" charset="0"/>
              <a:buChar char="•"/>
            </a:pPr>
            <a:r>
              <a:rPr lang="en-US" dirty="0" smtClean="0"/>
              <a:t>Poorly </a:t>
            </a:r>
            <a:r>
              <a:rPr lang="en-US" dirty="0"/>
              <a:t>understood domains where humans might not have </a:t>
            </a:r>
            <a:r>
              <a:rPr lang="en-US" dirty="0" smtClean="0"/>
              <a:t>required knowledge </a:t>
            </a:r>
            <a:r>
              <a:rPr lang="en-US" dirty="0"/>
              <a:t>to develop effective algorithms, for example human </a:t>
            </a:r>
            <a:r>
              <a:rPr lang="en-US" dirty="0" smtClean="0"/>
              <a:t>face recognition </a:t>
            </a:r>
            <a:r>
              <a:rPr lang="en-US" dirty="0"/>
              <a:t>from images;</a:t>
            </a:r>
          </a:p>
          <a:p>
            <a:r>
              <a:rPr lang="en-US" dirty="0"/>
              <a:t>• </a:t>
            </a:r>
            <a:r>
              <a:rPr lang="en-US" dirty="0" smtClean="0"/>
              <a:t>   Domains </a:t>
            </a:r>
            <a:r>
              <a:rPr lang="en-US" dirty="0"/>
              <a:t>where the program must dynamically adapt to changing </a:t>
            </a:r>
            <a:r>
              <a:rPr lang="en-US" dirty="0" smtClean="0"/>
              <a:t>conditions, for </a:t>
            </a:r>
            <a:r>
              <a:rPr lang="en-US" dirty="0"/>
              <a:t>example </a:t>
            </a:r>
            <a:r>
              <a:rPr lang="en-US" dirty="0" smtClean="0"/>
              <a:t>controlling     manufacturing </a:t>
            </a:r>
            <a:r>
              <a:rPr lang="en-US" dirty="0"/>
              <a:t>process under </a:t>
            </a:r>
            <a:r>
              <a:rPr lang="en-US" dirty="0" smtClean="0"/>
              <a:t>changing supply </a:t>
            </a:r>
            <a:r>
              <a:rPr lang="en-US" dirty="0"/>
              <a:t>stock;</a:t>
            </a:r>
          </a:p>
          <a:p>
            <a:r>
              <a:rPr lang="en-US" dirty="0"/>
              <a:t>• </a:t>
            </a:r>
            <a:r>
              <a:rPr lang="en-US" dirty="0" smtClean="0"/>
              <a:t>They </a:t>
            </a:r>
            <a:r>
              <a:rPr lang="en-US" dirty="0"/>
              <a:t>are especially useful in data mining problems where large </a:t>
            </a:r>
            <a:r>
              <a:rPr lang="en-US" dirty="0" smtClean="0"/>
              <a:t>databases may </a:t>
            </a:r>
            <a:r>
              <a:rPr lang="en-US" dirty="0"/>
              <a:t>contain valuable implicit regularities that can be </a:t>
            </a:r>
            <a:r>
              <a:rPr lang="en-US" dirty="0" smtClean="0"/>
              <a:t>discovered automatically.</a:t>
            </a:r>
          </a:p>
          <a:p>
            <a:endParaRPr lang="en-US" dirty="0"/>
          </a:p>
          <a:p>
            <a:r>
              <a:rPr lang="en-US" b="1" dirty="0"/>
              <a:t>Classification of Machine </a:t>
            </a:r>
            <a:r>
              <a:rPr lang="en-US" b="1" dirty="0" smtClean="0"/>
              <a:t>Learning:</a:t>
            </a:r>
          </a:p>
          <a:p>
            <a:r>
              <a:rPr lang="en-US" i="1" dirty="0" smtClean="0"/>
              <a:t>Supervised learning</a:t>
            </a:r>
            <a:r>
              <a:rPr lang="en-US" dirty="0"/>
              <a:t>, (ii) </a:t>
            </a:r>
            <a:r>
              <a:rPr lang="en-US" i="1" dirty="0"/>
              <a:t>unsupervised learning </a:t>
            </a:r>
            <a:r>
              <a:rPr lang="en-US" dirty="0"/>
              <a:t>and (iii) </a:t>
            </a:r>
            <a:r>
              <a:rPr lang="en-US" i="1" dirty="0" smtClean="0"/>
              <a:t>reinforcement learning</a:t>
            </a:r>
            <a:r>
              <a:rPr lang="en-US" dirty="0"/>
              <a:t>.</a:t>
            </a:r>
          </a:p>
        </p:txBody>
      </p:sp>
    </p:spTree>
    <p:extLst>
      <p:ext uri="{BB962C8B-B14F-4D97-AF65-F5344CB8AC3E}">
        <p14:creationId xmlns:p14="http://schemas.microsoft.com/office/powerpoint/2010/main" val="1029636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5850" y="481569"/>
            <a:ext cx="7029450" cy="1323439"/>
          </a:xfrm>
          <a:prstGeom prst="rect">
            <a:avLst/>
          </a:prstGeom>
          <a:noFill/>
        </p:spPr>
        <p:txBody>
          <a:bodyPr wrap="square" rtlCol="0">
            <a:spAutoFit/>
          </a:bodyPr>
          <a:lstStyle/>
          <a:p>
            <a:pPr algn="ctr"/>
            <a:r>
              <a:rPr lang="en-US" sz="4000" dirty="0" smtClean="0"/>
              <a:t>Module 2</a:t>
            </a:r>
          </a:p>
          <a:p>
            <a:pPr algn="ctr"/>
            <a:r>
              <a:rPr lang="en-US" sz="4000" dirty="0" smtClean="0"/>
              <a:t>Machine Learning </a:t>
            </a:r>
          </a:p>
        </p:txBody>
      </p:sp>
      <p:sp>
        <p:nvSpPr>
          <p:cNvPr id="3" name="Rectangle 2"/>
          <p:cNvSpPr/>
          <p:nvPr/>
        </p:nvSpPr>
        <p:spPr>
          <a:xfrm>
            <a:off x="514351" y="2743200"/>
            <a:ext cx="184731" cy="369332"/>
          </a:xfrm>
          <a:prstGeom prst="rect">
            <a:avLst/>
          </a:prstGeom>
        </p:spPr>
        <p:txBody>
          <a:bodyPr wrap="none">
            <a:spAutoFit/>
          </a:bodyPr>
          <a:lstStyle/>
          <a:p>
            <a:endParaRPr lang="en-US" dirty="0"/>
          </a:p>
        </p:txBody>
      </p:sp>
      <p:sp>
        <p:nvSpPr>
          <p:cNvPr id="5" name="Rectangle 4"/>
          <p:cNvSpPr/>
          <p:nvPr/>
        </p:nvSpPr>
        <p:spPr>
          <a:xfrm>
            <a:off x="400050" y="2286000"/>
            <a:ext cx="8515350" cy="2585323"/>
          </a:xfrm>
          <a:prstGeom prst="rect">
            <a:avLst/>
          </a:prstGeom>
        </p:spPr>
        <p:txBody>
          <a:bodyPr wrap="square">
            <a:spAutoFit/>
          </a:bodyPr>
          <a:lstStyle/>
          <a:p>
            <a:pPr marL="285750" indent="-285750">
              <a:buFont typeface="Arial" pitchFamily="34" charset="0"/>
              <a:buChar char="•"/>
            </a:pPr>
            <a:r>
              <a:rPr lang="en-US" i="1" dirty="0" smtClean="0"/>
              <a:t>Supervised learning:</a:t>
            </a:r>
          </a:p>
          <a:p>
            <a:r>
              <a:rPr lang="en-US" dirty="0"/>
              <a:t>	</a:t>
            </a:r>
            <a:r>
              <a:rPr lang="en-US" dirty="0" smtClean="0"/>
              <a:t>Requires a trainer, who supplies the input–output training instances.</a:t>
            </a:r>
          </a:p>
          <a:p>
            <a:pPr marL="285750" indent="-285750">
              <a:buFont typeface="Arial" pitchFamily="34" charset="0"/>
              <a:buChar char="•"/>
            </a:pPr>
            <a:r>
              <a:rPr lang="en-US" i="1" dirty="0" smtClean="0"/>
              <a:t>Un supervised learning</a:t>
            </a:r>
            <a:endParaRPr lang="en-US" dirty="0"/>
          </a:p>
          <a:p>
            <a:r>
              <a:rPr lang="en-US" dirty="0" smtClean="0"/>
              <a:t>	In the absence of trainers, the desired output for a given input instance is not known, and consequently the learner has to adapt its parameters autonomously</a:t>
            </a:r>
          </a:p>
          <a:p>
            <a:pPr marL="285750" indent="-285750">
              <a:buFont typeface="Arial" pitchFamily="34" charset="0"/>
              <a:buChar char="•"/>
            </a:pPr>
            <a:r>
              <a:rPr lang="en-US" dirty="0"/>
              <a:t>R</a:t>
            </a:r>
            <a:r>
              <a:rPr lang="en-US" dirty="0" smtClean="0"/>
              <a:t>einforcement learning</a:t>
            </a:r>
          </a:p>
          <a:p>
            <a:r>
              <a:rPr lang="en-US" dirty="0" smtClean="0"/>
              <a:t>	learner </a:t>
            </a:r>
            <a:r>
              <a:rPr lang="en-US" dirty="0"/>
              <a:t>does not explicitly know </a:t>
            </a:r>
            <a:r>
              <a:rPr lang="en-US" dirty="0" smtClean="0"/>
              <a:t>the input–output </a:t>
            </a:r>
            <a:r>
              <a:rPr lang="en-US" dirty="0"/>
              <a:t>instances, but it receives some form of feedback from its </a:t>
            </a:r>
            <a:r>
              <a:rPr lang="en-US" dirty="0" smtClean="0"/>
              <a:t>environment. The </a:t>
            </a:r>
            <a:r>
              <a:rPr lang="en-US" dirty="0"/>
              <a:t>feedback signals help the learner to decide whether its </a:t>
            </a:r>
            <a:r>
              <a:rPr lang="en-US" dirty="0" smtClean="0"/>
              <a:t>action on </a:t>
            </a:r>
            <a:r>
              <a:rPr lang="en-US" dirty="0"/>
              <a:t>the environment is rewarding or punishable. </a:t>
            </a:r>
          </a:p>
        </p:txBody>
      </p:sp>
    </p:spTree>
    <p:extLst>
      <p:ext uri="{BB962C8B-B14F-4D97-AF65-F5344CB8AC3E}">
        <p14:creationId xmlns:p14="http://schemas.microsoft.com/office/powerpoint/2010/main" val="2406834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5850" y="481569"/>
            <a:ext cx="7029450" cy="1323439"/>
          </a:xfrm>
          <a:prstGeom prst="rect">
            <a:avLst/>
          </a:prstGeom>
          <a:noFill/>
        </p:spPr>
        <p:txBody>
          <a:bodyPr wrap="square" rtlCol="0">
            <a:spAutoFit/>
          </a:bodyPr>
          <a:lstStyle/>
          <a:p>
            <a:pPr algn="ctr"/>
            <a:r>
              <a:rPr lang="en-US" sz="4000" dirty="0" smtClean="0"/>
              <a:t>Module 2</a:t>
            </a:r>
          </a:p>
          <a:p>
            <a:pPr algn="ctr"/>
            <a:r>
              <a:rPr lang="en-US" sz="4000" dirty="0" smtClean="0"/>
              <a:t>Machine Learning </a:t>
            </a:r>
          </a:p>
        </p:txBody>
      </p:sp>
      <p:sp>
        <p:nvSpPr>
          <p:cNvPr id="3" name="Rectangle 2"/>
          <p:cNvSpPr/>
          <p:nvPr/>
        </p:nvSpPr>
        <p:spPr>
          <a:xfrm>
            <a:off x="514351" y="2743200"/>
            <a:ext cx="184731" cy="369332"/>
          </a:xfrm>
          <a:prstGeom prst="rect">
            <a:avLst/>
          </a:prstGeom>
        </p:spPr>
        <p:txBody>
          <a:bodyPr wrap="none">
            <a:spAutoFit/>
          </a:bodyPr>
          <a:lstStyle/>
          <a:p>
            <a:endParaRPr lang="en-US" dirty="0"/>
          </a:p>
        </p:txBody>
      </p:sp>
      <p:sp>
        <p:nvSpPr>
          <p:cNvPr id="5" name="Rectangle 4"/>
          <p:cNvSpPr/>
          <p:nvPr/>
        </p:nvSpPr>
        <p:spPr>
          <a:xfrm>
            <a:off x="400050" y="2286000"/>
            <a:ext cx="8515350" cy="3416320"/>
          </a:xfrm>
          <a:prstGeom prst="rect">
            <a:avLst/>
          </a:prstGeom>
        </p:spPr>
        <p:txBody>
          <a:bodyPr wrap="square">
            <a:spAutoFit/>
          </a:bodyPr>
          <a:lstStyle/>
          <a:p>
            <a:pPr marL="285750" indent="-285750">
              <a:buFont typeface="Arial" pitchFamily="34" charset="0"/>
              <a:buChar char="•"/>
            </a:pPr>
            <a:r>
              <a:rPr lang="en-US" b="1" dirty="0"/>
              <a:t>Soft Computing Tools and Robot </a:t>
            </a:r>
            <a:r>
              <a:rPr lang="en-US" b="1" dirty="0" smtClean="0"/>
              <a:t>Cognition</a:t>
            </a:r>
          </a:p>
          <a:p>
            <a:r>
              <a:rPr lang="en-US" dirty="0" smtClean="0"/>
              <a:t>A collection of tools shared by artificial neural nets, fuzzy logic, genetic algorithms, belief calculus, and some aspects of inductive logic programming are known as soft computing tools.</a:t>
            </a:r>
          </a:p>
          <a:p>
            <a:pPr marL="285750" indent="-285750">
              <a:buFont typeface="Arial" pitchFamily="34" charset="0"/>
              <a:buChar char="•"/>
            </a:pPr>
            <a:r>
              <a:rPr lang="en-US" b="1" dirty="0"/>
              <a:t>Modeling Cognition Using </a:t>
            </a:r>
            <a:r>
              <a:rPr lang="en-US" b="1" dirty="0" smtClean="0"/>
              <a:t>ANN</a:t>
            </a:r>
          </a:p>
          <a:p>
            <a:r>
              <a:rPr lang="en-US" dirty="0"/>
              <a:t>T</a:t>
            </a:r>
            <a:r>
              <a:rPr lang="en-US" dirty="0" smtClean="0"/>
              <a:t>he goal of cognitive modeling is the development of algorithms that require machines to perform cognitive tasks at which humans are presently better</a:t>
            </a:r>
          </a:p>
          <a:p>
            <a:r>
              <a:rPr lang="en-US" dirty="0"/>
              <a:t>cognitive system must be </a:t>
            </a:r>
            <a:r>
              <a:rPr lang="en-US" dirty="0" smtClean="0"/>
              <a:t>capable of </a:t>
            </a:r>
          </a:p>
          <a:p>
            <a:r>
              <a:rPr lang="en-US" dirty="0" smtClean="0"/>
              <a:t>(</a:t>
            </a:r>
            <a:r>
              <a:rPr lang="en-US" dirty="0"/>
              <a:t>i) sensing the external environment and storing it in the form of knowledge,</a:t>
            </a:r>
          </a:p>
          <a:p>
            <a:r>
              <a:rPr lang="en-US" dirty="0"/>
              <a:t>(ii) applying the knowledge stored to solve problems, </a:t>
            </a:r>
            <a:r>
              <a:rPr lang="en-US" dirty="0" smtClean="0"/>
              <a:t>and</a:t>
            </a:r>
          </a:p>
          <a:p>
            <a:r>
              <a:rPr lang="en-US" dirty="0" smtClean="0"/>
              <a:t>(</a:t>
            </a:r>
            <a:r>
              <a:rPr lang="en-US" dirty="0"/>
              <a:t>iii) </a:t>
            </a:r>
            <a:r>
              <a:rPr lang="en-US" dirty="0" smtClean="0"/>
              <a:t>Acquiring new </a:t>
            </a:r>
            <a:r>
              <a:rPr lang="en-US" dirty="0"/>
              <a:t>knowledge through experience. </a:t>
            </a:r>
            <a:endParaRPr lang="en-US" dirty="0" smtClean="0"/>
          </a:p>
          <a:p>
            <a:r>
              <a:rPr lang="en-US" dirty="0" smtClean="0"/>
              <a:t>To </a:t>
            </a:r>
            <a:r>
              <a:rPr lang="en-US" dirty="0"/>
              <a:t>perform this task the </a:t>
            </a:r>
            <a:r>
              <a:rPr lang="en-US" dirty="0" smtClean="0"/>
              <a:t>machine needs </a:t>
            </a:r>
            <a:r>
              <a:rPr lang="en-US" dirty="0"/>
              <a:t>representation, reasoning and learning.</a:t>
            </a:r>
          </a:p>
        </p:txBody>
      </p:sp>
    </p:spTree>
    <p:extLst>
      <p:ext uri="{BB962C8B-B14F-4D97-AF65-F5344CB8AC3E}">
        <p14:creationId xmlns:p14="http://schemas.microsoft.com/office/powerpoint/2010/main" val="34707082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5850" y="481569"/>
            <a:ext cx="7029450" cy="1323439"/>
          </a:xfrm>
          <a:prstGeom prst="rect">
            <a:avLst/>
          </a:prstGeom>
          <a:noFill/>
        </p:spPr>
        <p:txBody>
          <a:bodyPr wrap="square" rtlCol="0">
            <a:spAutoFit/>
          </a:bodyPr>
          <a:lstStyle/>
          <a:p>
            <a:pPr algn="ctr"/>
            <a:r>
              <a:rPr lang="en-US" sz="4000" dirty="0" smtClean="0"/>
              <a:t>Module 2</a:t>
            </a:r>
          </a:p>
          <a:p>
            <a:pPr algn="ctr"/>
            <a:r>
              <a:rPr lang="en-US" sz="4000" b="1" dirty="0"/>
              <a:t>Model of Cognition</a:t>
            </a:r>
            <a:endParaRPr lang="en-US" sz="4000" dirty="0"/>
          </a:p>
        </p:txBody>
      </p:sp>
      <p:sp>
        <p:nvSpPr>
          <p:cNvPr id="3" name="Rectangle 2"/>
          <p:cNvSpPr/>
          <p:nvPr/>
        </p:nvSpPr>
        <p:spPr>
          <a:xfrm>
            <a:off x="514351" y="2743200"/>
            <a:ext cx="184731" cy="369332"/>
          </a:xfrm>
          <a:prstGeom prst="rect">
            <a:avLst/>
          </a:prstGeom>
        </p:spPr>
        <p:txBody>
          <a:bodyPr wrap="none">
            <a:spAutoFit/>
          </a:bodyPr>
          <a:lstStyle/>
          <a:p>
            <a:endParaRPr lang="en-US" dirty="0"/>
          </a:p>
        </p:txBody>
      </p:sp>
      <p:sp>
        <p:nvSpPr>
          <p:cNvPr id="4" name="Rectangle 3"/>
          <p:cNvSpPr/>
          <p:nvPr/>
        </p:nvSpPr>
        <p:spPr>
          <a:xfrm>
            <a:off x="342900" y="2256830"/>
            <a:ext cx="8286750" cy="2031325"/>
          </a:xfrm>
          <a:prstGeom prst="rect">
            <a:avLst/>
          </a:prstGeom>
        </p:spPr>
        <p:txBody>
          <a:bodyPr wrap="square">
            <a:spAutoFit/>
          </a:bodyPr>
          <a:lstStyle/>
          <a:p>
            <a:r>
              <a:rPr lang="en-US" dirty="0" smtClean="0"/>
              <a:t>Sub tasks modules </a:t>
            </a:r>
            <a:r>
              <a:rPr lang="en-US" dirty="0"/>
              <a:t>that together </a:t>
            </a:r>
            <a:r>
              <a:rPr lang="en-US" dirty="0" smtClean="0"/>
              <a:t>form a </a:t>
            </a:r>
            <a:r>
              <a:rPr lang="en-US" dirty="0"/>
              <a:t>chain of information flow from the environment to the actuators, </a:t>
            </a:r>
            <a:r>
              <a:rPr lang="en-US" dirty="0" smtClean="0"/>
              <a:t>through sensing</a:t>
            </a:r>
            <a:r>
              <a:rPr lang="en-US" dirty="0"/>
              <a:t>, planning and task </a:t>
            </a:r>
            <a:r>
              <a:rPr lang="en-US" dirty="0" smtClean="0"/>
              <a:t>coordination.</a:t>
            </a:r>
          </a:p>
          <a:p>
            <a:r>
              <a:rPr lang="en-US" b="1" dirty="0" smtClean="0">
                <a:latin typeface="Times New Roman" pitchFamily="18" charset="0"/>
                <a:cs typeface="Times New Roman" pitchFamily="18" charset="0"/>
              </a:rPr>
              <a:t>Difficult- </a:t>
            </a:r>
            <a:r>
              <a:rPr lang="en-US" dirty="0"/>
              <a:t>perception, map building </a:t>
            </a:r>
            <a:r>
              <a:rPr lang="en-US" dirty="0" smtClean="0"/>
              <a:t>and world modeling</a:t>
            </a:r>
          </a:p>
          <a:p>
            <a:endParaRPr lang="en-US" b="1" dirty="0">
              <a:latin typeface="Times New Roman" pitchFamily="18" charset="0"/>
              <a:cs typeface="Times New Roman" pitchFamily="18" charset="0"/>
            </a:endParaRPr>
          </a:p>
          <a:p>
            <a:r>
              <a:rPr lang="en-US" dirty="0" smtClean="0"/>
              <a:t>First robot (</a:t>
            </a:r>
            <a:r>
              <a:rPr lang="en-US" dirty="0"/>
              <a:t>sonar or infrared </a:t>
            </a:r>
            <a:r>
              <a:rPr lang="en-US" dirty="0" smtClean="0"/>
              <a:t>sensors) was </a:t>
            </a:r>
            <a:r>
              <a:rPr lang="en-US" dirty="0"/>
              <a:t>used to avoid obstacles that are too close and moving a little away </a:t>
            </a:r>
            <a:r>
              <a:rPr lang="en-US" dirty="0" smtClean="0"/>
              <a:t>or else </a:t>
            </a:r>
            <a:r>
              <a:rPr lang="en-US" dirty="0"/>
              <a:t>standing still</a:t>
            </a:r>
            <a:r>
              <a:rPr lang="en-US" dirty="0" smtClean="0"/>
              <a:t>.</a:t>
            </a:r>
          </a:p>
          <a:p>
            <a:r>
              <a:rPr lang="en-US" i="1" dirty="0" err="1" smtClean="0"/>
              <a:t>Subsumption</a:t>
            </a:r>
            <a:r>
              <a:rPr lang="en-US" i="1" dirty="0" smtClean="0"/>
              <a:t> architecture- </a:t>
            </a:r>
            <a:r>
              <a:rPr lang="en-US" dirty="0"/>
              <a:t>higher levels subsumed the lower </a:t>
            </a:r>
            <a:r>
              <a:rPr lang="en-US" dirty="0" smtClean="0"/>
              <a:t>levels</a:t>
            </a:r>
          </a:p>
        </p:txBody>
      </p:sp>
    </p:spTree>
    <p:extLst>
      <p:ext uri="{BB962C8B-B14F-4D97-AF65-F5344CB8AC3E}">
        <p14:creationId xmlns:p14="http://schemas.microsoft.com/office/powerpoint/2010/main" val="40807617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5850" y="481569"/>
            <a:ext cx="7029450" cy="1323439"/>
          </a:xfrm>
          <a:prstGeom prst="rect">
            <a:avLst/>
          </a:prstGeom>
          <a:noFill/>
        </p:spPr>
        <p:txBody>
          <a:bodyPr wrap="square" rtlCol="0">
            <a:spAutoFit/>
          </a:bodyPr>
          <a:lstStyle/>
          <a:p>
            <a:pPr algn="ctr"/>
            <a:r>
              <a:rPr lang="en-US" sz="4000" dirty="0" smtClean="0"/>
              <a:t>Module 2</a:t>
            </a:r>
          </a:p>
          <a:p>
            <a:pPr algn="ctr"/>
            <a:r>
              <a:rPr lang="en-US" sz="4000" dirty="0" smtClean="0"/>
              <a:t>Machine Learning </a:t>
            </a:r>
          </a:p>
        </p:txBody>
      </p:sp>
      <p:sp>
        <p:nvSpPr>
          <p:cNvPr id="3" name="Rectangle 2"/>
          <p:cNvSpPr/>
          <p:nvPr/>
        </p:nvSpPr>
        <p:spPr>
          <a:xfrm>
            <a:off x="514351" y="2743200"/>
            <a:ext cx="184731" cy="369332"/>
          </a:xfrm>
          <a:prstGeom prst="rect">
            <a:avLst/>
          </a:prstGeom>
        </p:spPr>
        <p:txBody>
          <a:bodyPr wrap="none">
            <a:spAutoFit/>
          </a:bodyPr>
          <a:lstStyle/>
          <a:p>
            <a:endParaRPr lang="en-US" dirty="0"/>
          </a:p>
        </p:txBody>
      </p:sp>
      <p:sp>
        <p:nvSpPr>
          <p:cNvPr id="5" name="Rectangle 4"/>
          <p:cNvSpPr/>
          <p:nvPr/>
        </p:nvSpPr>
        <p:spPr>
          <a:xfrm>
            <a:off x="400050" y="2286000"/>
            <a:ext cx="8515350" cy="2585323"/>
          </a:xfrm>
          <a:prstGeom prst="rect">
            <a:avLst/>
          </a:prstGeom>
        </p:spPr>
        <p:txBody>
          <a:bodyPr wrap="square">
            <a:spAutoFit/>
          </a:bodyPr>
          <a:lstStyle/>
          <a:p>
            <a:r>
              <a:rPr lang="en-US" dirty="0"/>
              <a:t>Machine learning may involve two different kinds of information </a:t>
            </a:r>
            <a:r>
              <a:rPr lang="en-US" dirty="0" smtClean="0"/>
              <a:t>processing</a:t>
            </a:r>
          </a:p>
          <a:p>
            <a:pPr marL="285750" indent="-285750">
              <a:buFont typeface="Arial" pitchFamily="34" charset="0"/>
              <a:buChar char="•"/>
            </a:pPr>
            <a:r>
              <a:rPr lang="en-US" dirty="0" smtClean="0"/>
              <a:t>Inductive- </a:t>
            </a:r>
            <a:r>
              <a:rPr lang="en-US" dirty="0"/>
              <a:t>generally </a:t>
            </a:r>
            <a:r>
              <a:rPr lang="en-US" dirty="0" smtClean="0"/>
              <a:t>patterns and </a:t>
            </a:r>
            <a:r>
              <a:rPr lang="en-US" dirty="0"/>
              <a:t>rules are determined from raw data and experience</a:t>
            </a:r>
            <a:endParaRPr lang="en-US" dirty="0" smtClean="0"/>
          </a:p>
          <a:p>
            <a:pPr marL="285750" indent="-285750">
              <a:buFont typeface="Arial" pitchFamily="34" charset="0"/>
              <a:buChar char="•"/>
            </a:pPr>
            <a:r>
              <a:rPr lang="en-US" dirty="0" smtClean="0"/>
              <a:t>Deductive- general rules are used to determine specific facts</a:t>
            </a:r>
          </a:p>
          <a:p>
            <a:pPr marL="285750" indent="-285750">
              <a:buFont typeface="Arial" pitchFamily="34" charset="0"/>
              <a:buChar char="•"/>
            </a:pPr>
            <a:endParaRPr lang="en-US" dirty="0" smtClean="0"/>
          </a:p>
          <a:p>
            <a:r>
              <a:rPr lang="en-US" dirty="0" smtClean="0"/>
              <a:t>The development of knowledge bases is critical, and leveraging expert experience can be more effective than direct learning from data. This concept underlies the development of neural networks as cognitive models. Comparing neural networks with traditional cognitive models reveals differences in three aspects: level of explanation, style of processing, and representation of structure.</a:t>
            </a:r>
            <a:endParaRPr lang="en-US" dirty="0"/>
          </a:p>
        </p:txBody>
      </p:sp>
    </p:spTree>
    <p:extLst>
      <p:ext uri="{BB962C8B-B14F-4D97-AF65-F5344CB8AC3E}">
        <p14:creationId xmlns:p14="http://schemas.microsoft.com/office/powerpoint/2010/main" val="23477194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5850" y="481569"/>
            <a:ext cx="7029450" cy="1323439"/>
          </a:xfrm>
          <a:prstGeom prst="rect">
            <a:avLst/>
          </a:prstGeom>
          <a:noFill/>
        </p:spPr>
        <p:txBody>
          <a:bodyPr wrap="square" rtlCol="0">
            <a:spAutoFit/>
          </a:bodyPr>
          <a:lstStyle/>
          <a:p>
            <a:pPr algn="ctr"/>
            <a:r>
              <a:rPr lang="en-US" sz="4000" dirty="0" smtClean="0"/>
              <a:t>Module 2</a:t>
            </a:r>
          </a:p>
          <a:p>
            <a:pPr algn="ctr"/>
            <a:r>
              <a:rPr lang="en-US" sz="4000" dirty="0" smtClean="0"/>
              <a:t>Machine Learning </a:t>
            </a:r>
          </a:p>
        </p:txBody>
      </p:sp>
      <p:sp>
        <p:nvSpPr>
          <p:cNvPr id="3" name="Rectangle 2"/>
          <p:cNvSpPr/>
          <p:nvPr/>
        </p:nvSpPr>
        <p:spPr>
          <a:xfrm>
            <a:off x="514351" y="2743200"/>
            <a:ext cx="184731" cy="369332"/>
          </a:xfrm>
          <a:prstGeom prst="rect">
            <a:avLst/>
          </a:prstGeom>
        </p:spPr>
        <p:txBody>
          <a:bodyPr wrap="none">
            <a:spAutoFit/>
          </a:bodyPr>
          <a:lstStyle/>
          <a:p>
            <a:endParaRPr lang="en-US" dirty="0"/>
          </a:p>
        </p:txBody>
      </p:sp>
      <p:sp>
        <p:nvSpPr>
          <p:cNvPr id="4" name="Rectangle 3"/>
          <p:cNvSpPr/>
          <p:nvPr/>
        </p:nvSpPr>
        <p:spPr>
          <a:xfrm>
            <a:off x="742950" y="2413339"/>
            <a:ext cx="7600950" cy="4801314"/>
          </a:xfrm>
          <a:prstGeom prst="rect">
            <a:avLst/>
          </a:prstGeom>
        </p:spPr>
        <p:txBody>
          <a:bodyPr wrap="square">
            <a:spAutoFit/>
          </a:bodyPr>
          <a:lstStyle/>
          <a:p>
            <a:r>
              <a:rPr lang="en-US" b="1" dirty="0" smtClean="0"/>
              <a:t>Level of Explanation</a:t>
            </a:r>
            <a:r>
              <a:rPr lang="en-US" dirty="0" smtClean="0"/>
              <a:t>:</a:t>
            </a:r>
          </a:p>
          <a:p>
            <a:r>
              <a:rPr lang="en-US" dirty="0" smtClean="0"/>
              <a:t>Traditional machine intelligence focuses on symbolic representations and sequential processing of these representations.</a:t>
            </a:r>
          </a:p>
          <a:p>
            <a:r>
              <a:rPr lang="en-US" dirty="0" smtClean="0"/>
              <a:t>Neural networks emphasize parallel distribution processing and neurobiological explanations of cognitive phenomena.</a:t>
            </a:r>
          </a:p>
          <a:p>
            <a:r>
              <a:rPr lang="en-US" b="1" dirty="0" smtClean="0"/>
              <a:t>Style of Processing</a:t>
            </a:r>
            <a:r>
              <a:rPr lang="en-US" dirty="0" smtClean="0"/>
              <a:t>:</a:t>
            </a:r>
          </a:p>
          <a:p>
            <a:r>
              <a:rPr lang="en-US" dirty="0" smtClean="0"/>
              <a:t>Traditional machine intelligence uses sequential processing, typical of computer programming.</a:t>
            </a:r>
          </a:p>
          <a:p>
            <a:r>
              <a:rPr lang="en-US" dirty="0" smtClean="0"/>
              <a:t>Neural networks use parallel processing, providing flexibility and robustness, even with noisy or incomplete inputs.</a:t>
            </a:r>
          </a:p>
          <a:p>
            <a:r>
              <a:rPr lang="en-US" b="1" dirty="0" smtClean="0"/>
              <a:t>Representation of Structure</a:t>
            </a:r>
            <a:r>
              <a:rPr lang="en-US" dirty="0" smtClean="0"/>
              <a:t>:</a:t>
            </a:r>
          </a:p>
          <a:p>
            <a:r>
              <a:rPr lang="en-US" dirty="0" smtClean="0"/>
              <a:t>Traditional machine intelligence uses a language of thought for representation, which can be complex.</a:t>
            </a:r>
          </a:p>
          <a:p>
            <a:r>
              <a:rPr lang="en-US" dirty="0" smtClean="0"/>
              <a:t>Neural networks emphasize connectionist models, integrating structure, adaptability, robustness, and uniformity in representation and inference.</a:t>
            </a:r>
          </a:p>
          <a:p>
            <a:endParaRPr lang="en-US" dirty="0" smtClean="0"/>
          </a:p>
          <a:p>
            <a:endParaRPr lang="en-US" dirty="0"/>
          </a:p>
        </p:txBody>
      </p:sp>
    </p:spTree>
    <p:extLst>
      <p:ext uri="{BB962C8B-B14F-4D97-AF65-F5344CB8AC3E}">
        <p14:creationId xmlns:p14="http://schemas.microsoft.com/office/powerpoint/2010/main" val="11502695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5850" y="481569"/>
            <a:ext cx="7029450" cy="1323439"/>
          </a:xfrm>
          <a:prstGeom prst="rect">
            <a:avLst/>
          </a:prstGeom>
          <a:noFill/>
        </p:spPr>
        <p:txBody>
          <a:bodyPr wrap="square" rtlCol="0">
            <a:spAutoFit/>
          </a:bodyPr>
          <a:lstStyle/>
          <a:p>
            <a:pPr algn="ctr"/>
            <a:r>
              <a:rPr lang="en-US" sz="4000" dirty="0" smtClean="0"/>
              <a:t>Module 2</a:t>
            </a:r>
          </a:p>
          <a:p>
            <a:pPr algn="ctr"/>
            <a:r>
              <a:rPr lang="en-US" sz="4000" dirty="0" smtClean="0"/>
              <a:t>Machine Learning </a:t>
            </a:r>
          </a:p>
        </p:txBody>
      </p:sp>
      <p:sp>
        <p:nvSpPr>
          <p:cNvPr id="3" name="Rectangle 2"/>
          <p:cNvSpPr/>
          <p:nvPr/>
        </p:nvSpPr>
        <p:spPr>
          <a:xfrm>
            <a:off x="514351" y="2743200"/>
            <a:ext cx="184731" cy="369332"/>
          </a:xfrm>
          <a:prstGeom prst="rect">
            <a:avLst/>
          </a:prstGeom>
        </p:spPr>
        <p:txBody>
          <a:bodyPr wrap="none">
            <a:spAutoFit/>
          </a:bodyPr>
          <a:lstStyle/>
          <a:p>
            <a:endParaRPr lang="en-US" dirty="0"/>
          </a:p>
        </p:txBody>
      </p:sp>
      <p:sp>
        <p:nvSpPr>
          <p:cNvPr id="4" name="Rectangle 3"/>
          <p:cNvSpPr/>
          <p:nvPr/>
        </p:nvSpPr>
        <p:spPr>
          <a:xfrm>
            <a:off x="742950" y="2413339"/>
            <a:ext cx="7600950" cy="646331"/>
          </a:xfrm>
          <a:prstGeom prst="rect">
            <a:avLst/>
          </a:prstGeom>
        </p:spPr>
        <p:txBody>
          <a:bodyPr wrap="square">
            <a:spAutoFit/>
          </a:bodyPr>
          <a:lstStyle/>
          <a:p>
            <a:endParaRPr lang="en-US" dirty="0" smtClean="0"/>
          </a:p>
          <a:p>
            <a:endParaRPr lang="en-US" dirty="0"/>
          </a:p>
        </p:txBody>
      </p:sp>
      <p:sp>
        <p:nvSpPr>
          <p:cNvPr id="5" name="Rectangle 4"/>
          <p:cNvSpPr/>
          <p:nvPr/>
        </p:nvSpPr>
        <p:spPr>
          <a:xfrm>
            <a:off x="742950" y="2413338"/>
            <a:ext cx="7600950" cy="2031325"/>
          </a:xfrm>
          <a:prstGeom prst="rect">
            <a:avLst/>
          </a:prstGeom>
        </p:spPr>
        <p:txBody>
          <a:bodyPr wrap="square">
            <a:spAutoFit/>
          </a:bodyPr>
          <a:lstStyle/>
          <a:p>
            <a:r>
              <a:rPr lang="en-US" dirty="0" smtClean="0"/>
              <a:t>Artificial Neural Networks (ANNs) adjust neuron weights during the adaptation cycle to reach equilibrium. They support both supervised and unsupervised learning. </a:t>
            </a:r>
          </a:p>
          <a:p>
            <a:r>
              <a:rPr lang="en-US" dirty="0" smtClean="0"/>
              <a:t>Supervised learning with ANNs has applications in control, automation, robotics, and computer vision.</a:t>
            </a:r>
          </a:p>
          <a:p>
            <a:r>
              <a:rPr lang="en-US" dirty="0" smtClean="0"/>
              <a:t> unsupervised learning is used in scheduling, knowledge acquisition, planning, and data conversion.</a:t>
            </a:r>
            <a:endParaRPr lang="en-US" dirty="0"/>
          </a:p>
        </p:txBody>
      </p:sp>
    </p:spTree>
    <p:extLst>
      <p:ext uri="{BB962C8B-B14F-4D97-AF65-F5344CB8AC3E}">
        <p14:creationId xmlns:p14="http://schemas.microsoft.com/office/powerpoint/2010/main" val="28328868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5850" y="481569"/>
            <a:ext cx="7029450" cy="1323439"/>
          </a:xfrm>
          <a:prstGeom prst="rect">
            <a:avLst/>
          </a:prstGeom>
          <a:noFill/>
        </p:spPr>
        <p:txBody>
          <a:bodyPr wrap="square" rtlCol="0">
            <a:spAutoFit/>
          </a:bodyPr>
          <a:lstStyle/>
          <a:p>
            <a:pPr algn="ctr"/>
            <a:r>
              <a:rPr lang="en-US" sz="4000" dirty="0" smtClean="0"/>
              <a:t>Module 2</a:t>
            </a:r>
          </a:p>
          <a:p>
            <a:pPr algn="ctr"/>
            <a:r>
              <a:rPr lang="en-US" sz="4000" dirty="0" smtClean="0"/>
              <a:t>Machine Learning- </a:t>
            </a:r>
            <a:r>
              <a:rPr lang="en-US" sz="4000" dirty="0" smtClean="0"/>
              <a:t>Fuzzy  </a:t>
            </a:r>
            <a:endParaRPr lang="en-US" sz="4000" dirty="0" smtClean="0"/>
          </a:p>
        </p:txBody>
      </p:sp>
      <p:sp>
        <p:nvSpPr>
          <p:cNvPr id="3" name="Rectangle 2"/>
          <p:cNvSpPr/>
          <p:nvPr/>
        </p:nvSpPr>
        <p:spPr>
          <a:xfrm>
            <a:off x="514351" y="2743200"/>
            <a:ext cx="184731" cy="369332"/>
          </a:xfrm>
          <a:prstGeom prst="rect">
            <a:avLst/>
          </a:prstGeom>
        </p:spPr>
        <p:txBody>
          <a:bodyPr wrap="none">
            <a:spAutoFit/>
          </a:bodyPr>
          <a:lstStyle/>
          <a:p>
            <a:endParaRPr lang="en-US" dirty="0"/>
          </a:p>
        </p:txBody>
      </p:sp>
      <p:sp>
        <p:nvSpPr>
          <p:cNvPr id="4" name="Rectangle 3"/>
          <p:cNvSpPr/>
          <p:nvPr/>
        </p:nvSpPr>
        <p:spPr>
          <a:xfrm>
            <a:off x="742950" y="2413339"/>
            <a:ext cx="7600950" cy="646331"/>
          </a:xfrm>
          <a:prstGeom prst="rect">
            <a:avLst/>
          </a:prstGeom>
        </p:spPr>
        <p:txBody>
          <a:bodyPr wrap="square">
            <a:spAutoFit/>
          </a:bodyPr>
          <a:lstStyle/>
          <a:p>
            <a:endParaRPr lang="en-US" dirty="0" smtClean="0"/>
          </a:p>
          <a:p>
            <a:endParaRPr lang="en-US" dirty="0"/>
          </a:p>
        </p:txBody>
      </p:sp>
      <p:sp>
        <p:nvSpPr>
          <p:cNvPr id="5" name="Rectangle 4"/>
          <p:cNvSpPr/>
          <p:nvPr/>
        </p:nvSpPr>
        <p:spPr>
          <a:xfrm>
            <a:off x="742950" y="2413339"/>
            <a:ext cx="7600950" cy="1477328"/>
          </a:xfrm>
          <a:prstGeom prst="rect">
            <a:avLst/>
          </a:prstGeom>
        </p:spPr>
        <p:txBody>
          <a:bodyPr wrap="square">
            <a:spAutoFit/>
          </a:bodyPr>
          <a:lstStyle/>
          <a:p>
            <a:r>
              <a:rPr lang="en-US" dirty="0"/>
              <a:t>Fuzzy logic deals with fuzzy sets and logical connectives for </a:t>
            </a:r>
            <a:r>
              <a:rPr lang="en-US" dirty="0" smtClean="0"/>
              <a:t>modeling the </a:t>
            </a:r>
            <a:r>
              <a:rPr lang="en-US" dirty="0"/>
              <a:t>human-like reasoning problems of the real world</a:t>
            </a:r>
            <a:r>
              <a:rPr lang="en-US" dirty="0" smtClean="0"/>
              <a:t>.</a:t>
            </a:r>
          </a:p>
          <a:p>
            <a:r>
              <a:rPr lang="en-US" dirty="0" smtClean="0"/>
              <a:t>It handles the concept of partial truth using a membership function </a:t>
            </a:r>
          </a:p>
          <a:p>
            <a:r>
              <a:rPr lang="en-US" dirty="0" smtClean="0"/>
              <a:t>Instead of just black and white, the color belonging to a set has degree of whiteness &amp; blackness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3613667"/>
            <a:ext cx="2321719" cy="2889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16555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609600"/>
            <a:ext cx="65151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5556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4716" y="2003425"/>
            <a:ext cx="6073378"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085850" y="481569"/>
            <a:ext cx="7029450" cy="1323439"/>
          </a:xfrm>
          <a:prstGeom prst="rect">
            <a:avLst/>
          </a:prstGeom>
          <a:noFill/>
        </p:spPr>
        <p:txBody>
          <a:bodyPr wrap="square" rtlCol="0">
            <a:spAutoFit/>
          </a:bodyPr>
          <a:lstStyle/>
          <a:p>
            <a:pPr algn="ctr"/>
            <a:r>
              <a:rPr lang="en-US" sz="4000" dirty="0" smtClean="0"/>
              <a:t>Module 2</a:t>
            </a:r>
          </a:p>
          <a:p>
            <a:pPr algn="ctr"/>
            <a:r>
              <a:rPr lang="en-US" sz="4000" dirty="0" smtClean="0"/>
              <a:t>Machine Learning- </a:t>
            </a:r>
            <a:r>
              <a:rPr lang="en-US" sz="4000" dirty="0" smtClean="0"/>
              <a:t>Fuzzy  </a:t>
            </a:r>
            <a:endParaRPr lang="en-US" sz="4000" dirty="0" smtClean="0"/>
          </a:p>
        </p:txBody>
      </p:sp>
    </p:spTree>
    <p:extLst>
      <p:ext uri="{BB962C8B-B14F-4D97-AF65-F5344CB8AC3E}">
        <p14:creationId xmlns:p14="http://schemas.microsoft.com/office/powerpoint/2010/main" val="2985044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0410" y="1484314"/>
            <a:ext cx="6401990" cy="43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085850" y="481569"/>
            <a:ext cx="7029450" cy="1323439"/>
          </a:xfrm>
          <a:prstGeom prst="rect">
            <a:avLst/>
          </a:prstGeom>
          <a:noFill/>
        </p:spPr>
        <p:txBody>
          <a:bodyPr wrap="square" rtlCol="0">
            <a:spAutoFit/>
          </a:bodyPr>
          <a:lstStyle/>
          <a:p>
            <a:pPr algn="ctr"/>
            <a:r>
              <a:rPr lang="en-US" sz="4000" dirty="0" smtClean="0"/>
              <a:t>Module 2</a:t>
            </a:r>
          </a:p>
          <a:p>
            <a:pPr algn="ctr"/>
            <a:r>
              <a:rPr lang="en-US" sz="4000" dirty="0" smtClean="0"/>
              <a:t>Machine Learning- </a:t>
            </a:r>
            <a:r>
              <a:rPr lang="en-US" sz="4000" dirty="0" smtClean="0"/>
              <a:t>Fuzzy  </a:t>
            </a:r>
            <a:endParaRPr lang="en-US" sz="4000" dirty="0" smtClean="0"/>
          </a:p>
        </p:txBody>
      </p:sp>
    </p:spTree>
    <p:extLst>
      <p:ext uri="{BB962C8B-B14F-4D97-AF65-F5344CB8AC3E}">
        <p14:creationId xmlns:p14="http://schemas.microsoft.com/office/powerpoint/2010/main" val="2969658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1371600"/>
            <a:ext cx="4923235" cy="39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7850" y="1081088"/>
            <a:ext cx="2586038"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85850" y="481569"/>
            <a:ext cx="7029450" cy="1323439"/>
          </a:xfrm>
          <a:prstGeom prst="rect">
            <a:avLst/>
          </a:prstGeom>
          <a:noFill/>
        </p:spPr>
        <p:txBody>
          <a:bodyPr wrap="square" rtlCol="0">
            <a:spAutoFit/>
          </a:bodyPr>
          <a:lstStyle/>
          <a:p>
            <a:pPr algn="ctr"/>
            <a:r>
              <a:rPr lang="en-US" sz="4000" dirty="0" smtClean="0"/>
              <a:t>Module 2</a:t>
            </a:r>
          </a:p>
          <a:p>
            <a:pPr algn="ctr"/>
            <a:r>
              <a:rPr lang="en-US" sz="4000" dirty="0" smtClean="0"/>
              <a:t>Machine Learning- </a:t>
            </a:r>
            <a:r>
              <a:rPr lang="en-US" sz="4000" dirty="0" smtClean="0"/>
              <a:t>Fuzzy  </a:t>
            </a:r>
            <a:endParaRPr lang="en-US" sz="4000" dirty="0" smtClean="0"/>
          </a:p>
        </p:txBody>
      </p:sp>
    </p:spTree>
    <p:extLst>
      <p:ext uri="{BB962C8B-B14F-4D97-AF65-F5344CB8AC3E}">
        <p14:creationId xmlns:p14="http://schemas.microsoft.com/office/powerpoint/2010/main" val="1566307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8248" y="2420561"/>
            <a:ext cx="4844653"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085850" y="481569"/>
            <a:ext cx="7029450" cy="1938992"/>
          </a:xfrm>
          <a:prstGeom prst="rect">
            <a:avLst/>
          </a:prstGeom>
          <a:noFill/>
        </p:spPr>
        <p:txBody>
          <a:bodyPr wrap="square" rtlCol="0">
            <a:spAutoFit/>
          </a:bodyPr>
          <a:lstStyle/>
          <a:p>
            <a:pPr algn="ctr"/>
            <a:r>
              <a:rPr lang="en-US" sz="4000" dirty="0" smtClean="0"/>
              <a:t>Module 2</a:t>
            </a:r>
          </a:p>
          <a:p>
            <a:pPr algn="ctr"/>
            <a:r>
              <a:rPr lang="en-US" sz="4000" dirty="0" smtClean="0"/>
              <a:t>Machine Learning- </a:t>
            </a:r>
            <a:r>
              <a:rPr lang="en-US" sz="4000" dirty="0" smtClean="0"/>
              <a:t>Fuzzy Image enhancement  </a:t>
            </a:r>
            <a:endParaRPr lang="en-US" sz="4000" dirty="0" smtClean="0"/>
          </a:p>
        </p:txBody>
      </p:sp>
    </p:spTree>
    <p:extLst>
      <p:ext uri="{BB962C8B-B14F-4D97-AF65-F5344CB8AC3E}">
        <p14:creationId xmlns:p14="http://schemas.microsoft.com/office/powerpoint/2010/main" val="33386333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0" y="795337"/>
            <a:ext cx="3451138" cy="584775"/>
          </a:xfrm>
          <a:prstGeom prst="rect">
            <a:avLst/>
          </a:prstGeom>
        </p:spPr>
        <p:txBody>
          <a:bodyPr wrap="none">
            <a:spAutoFit/>
          </a:bodyPr>
          <a:lstStyle/>
          <a:p>
            <a:pPr algn="ctr"/>
            <a:r>
              <a:rPr lang="en-US" sz="3200" b="1" dirty="0"/>
              <a:t>Genetic Algorithms</a:t>
            </a:r>
            <a:endParaRPr lang="en-US" sz="3200" dirty="0"/>
          </a:p>
        </p:txBody>
      </p:sp>
      <p:sp>
        <p:nvSpPr>
          <p:cNvPr id="3" name="Rectangle 2"/>
          <p:cNvSpPr/>
          <p:nvPr/>
        </p:nvSpPr>
        <p:spPr>
          <a:xfrm>
            <a:off x="628650" y="2551837"/>
            <a:ext cx="6229350" cy="1477328"/>
          </a:xfrm>
          <a:prstGeom prst="rect">
            <a:avLst/>
          </a:prstGeom>
        </p:spPr>
        <p:txBody>
          <a:bodyPr wrap="square">
            <a:spAutoFit/>
          </a:bodyPr>
          <a:lstStyle/>
          <a:p>
            <a:r>
              <a:rPr lang="en-US" dirty="0" smtClean="0"/>
              <a:t>(i) generation </a:t>
            </a:r>
            <a:r>
              <a:rPr lang="en-US" dirty="0"/>
              <a:t>of a population (problem states represented by chromosomes)</a:t>
            </a:r>
          </a:p>
          <a:p>
            <a:r>
              <a:rPr lang="en-US" dirty="0"/>
              <a:t>(ii) selection of better candidate states from the generated population</a:t>
            </a:r>
          </a:p>
          <a:p>
            <a:r>
              <a:rPr lang="en-US" dirty="0"/>
              <a:t>(iii) genetic evolution through crossover followed by mutation.</a:t>
            </a:r>
          </a:p>
        </p:txBody>
      </p:sp>
    </p:spTree>
    <p:extLst>
      <p:ext uri="{BB962C8B-B14F-4D97-AF65-F5344CB8AC3E}">
        <p14:creationId xmlns:p14="http://schemas.microsoft.com/office/powerpoint/2010/main" val="26771776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5850" y="481569"/>
            <a:ext cx="7029450" cy="1323439"/>
          </a:xfrm>
          <a:prstGeom prst="rect">
            <a:avLst/>
          </a:prstGeom>
          <a:noFill/>
        </p:spPr>
        <p:txBody>
          <a:bodyPr wrap="square" rtlCol="0">
            <a:spAutoFit/>
          </a:bodyPr>
          <a:lstStyle/>
          <a:p>
            <a:pPr algn="ctr"/>
            <a:r>
              <a:rPr lang="en-US" sz="4000" dirty="0" smtClean="0"/>
              <a:t>Module 2</a:t>
            </a:r>
          </a:p>
          <a:p>
            <a:pPr algn="ctr"/>
            <a:r>
              <a:rPr lang="en-US" sz="4000" b="1" dirty="0"/>
              <a:t>Various States of Cognition</a:t>
            </a:r>
            <a:endParaRPr lang="en-US" sz="4000" dirty="0"/>
          </a:p>
        </p:txBody>
      </p:sp>
      <p:sp>
        <p:nvSpPr>
          <p:cNvPr id="3" name="Rectangle 2"/>
          <p:cNvSpPr/>
          <p:nvPr/>
        </p:nvSpPr>
        <p:spPr>
          <a:xfrm>
            <a:off x="514351" y="2743200"/>
            <a:ext cx="184731" cy="369332"/>
          </a:xfrm>
          <a:prstGeom prst="rect">
            <a:avLst/>
          </a:prstGeom>
        </p:spPr>
        <p:txBody>
          <a:bodyPr wrap="none">
            <a:spAutoFit/>
          </a:bodyPr>
          <a:lstStyle/>
          <a:p>
            <a:endParaRPr lang="en-US" dirty="0"/>
          </a:p>
        </p:txBody>
      </p:sp>
      <p:sp>
        <p:nvSpPr>
          <p:cNvPr id="4" name="Rectangle 3"/>
          <p:cNvSpPr/>
          <p:nvPr/>
        </p:nvSpPr>
        <p:spPr>
          <a:xfrm>
            <a:off x="342900" y="2256830"/>
            <a:ext cx="8286750" cy="2585323"/>
          </a:xfrm>
          <a:prstGeom prst="rect">
            <a:avLst/>
          </a:prstGeom>
        </p:spPr>
        <p:txBody>
          <a:bodyPr wrap="square">
            <a:spAutoFit/>
          </a:bodyPr>
          <a:lstStyle/>
          <a:p>
            <a:r>
              <a:rPr lang="en-US" i="1" dirty="0" smtClean="0"/>
              <a:t>Sensing </a:t>
            </a:r>
            <a:r>
              <a:rPr lang="en-US" i="1" dirty="0"/>
              <a:t>and </a:t>
            </a:r>
            <a:r>
              <a:rPr lang="en-US" i="1" dirty="0" smtClean="0"/>
              <a:t>acquisition</a:t>
            </a:r>
          </a:p>
          <a:p>
            <a:r>
              <a:rPr lang="en-US" i="1" dirty="0" smtClean="0"/>
              <a:t>Reasoning</a:t>
            </a:r>
          </a:p>
          <a:p>
            <a:r>
              <a:rPr lang="en-US" i="1" dirty="0" smtClean="0"/>
              <a:t>Attention </a:t>
            </a:r>
          </a:p>
          <a:p>
            <a:r>
              <a:rPr lang="en-US" i="1" dirty="0" smtClean="0"/>
              <a:t>Recognition </a:t>
            </a:r>
          </a:p>
          <a:p>
            <a:r>
              <a:rPr lang="en-US" i="1" dirty="0" smtClean="0"/>
              <a:t>Learning</a:t>
            </a:r>
            <a:endParaRPr lang="en-US" i="1" dirty="0"/>
          </a:p>
          <a:p>
            <a:r>
              <a:rPr lang="en-US" i="1" dirty="0" smtClean="0"/>
              <a:t>Planning </a:t>
            </a:r>
          </a:p>
          <a:p>
            <a:r>
              <a:rPr lang="en-US" i="1" dirty="0"/>
              <a:t>A</a:t>
            </a:r>
            <a:r>
              <a:rPr lang="en-US" i="1" dirty="0" smtClean="0"/>
              <a:t>ction </a:t>
            </a:r>
          </a:p>
          <a:p>
            <a:r>
              <a:rPr lang="en-US" i="1" dirty="0" smtClean="0"/>
              <a:t>Coordination</a:t>
            </a:r>
          </a:p>
          <a:p>
            <a:r>
              <a:rPr lang="en-US" dirty="0"/>
              <a:t>T</a:t>
            </a:r>
            <a:r>
              <a:rPr lang="en-US" dirty="0" smtClean="0"/>
              <a:t>ransitions </a:t>
            </a:r>
            <a:r>
              <a:rPr lang="en-US" dirty="0"/>
              <a:t>along </a:t>
            </a:r>
            <a:r>
              <a:rPr lang="en-US" dirty="0" smtClean="0"/>
              <a:t>with </a:t>
            </a:r>
            <a:r>
              <a:rPr lang="en-US" i="1" dirty="0" smtClean="0"/>
              <a:t>cognitive </a:t>
            </a:r>
            <a:r>
              <a:rPr lang="en-US" i="1" dirty="0"/>
              <a:t>memory, </a:t>
            </a:r>
            <a:r>
              <a:rPr lang="en-US" dirty="0"/>
              <a:t>i.e. </a:t>
            </a:r>
            <a:r>
              <a:rPr lang="en-US" i="1" dirty="0"/>
              <a:t>LTM </a:t>
            </a:r>
            <a:r>
              <a:rPr lang="en-US" dirty="0"/>
              <a:t>and </a:t>
            </a:r>
            <a:r>
              <a:rPr lang="en-US" i="1" dirty="0" smtClean="0"/>
              <a:t>STM</a:t>
            </a:r>
            <a:endParaRPr lang="en-US" dirty="0" smtClean="0"/>
          </a:p>
        </p:txBody>
      </p:sp>
    </p:spTree>
    <p:extLst>
      <p:ext uri="{BB962C8B-B14F-4D97-AF65-F5344CB8AC3E}">
        <p14:creationId xmlns:p14="http://schemas.microsoft.com/office/powerpoint/2010/main" val="30018889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0400" y="752475"/>
            <a:ext cx="2915606" cy="369332"/>
          </a:xfrm>
          <a:prstGeom prst="rect">
            <a:avLst/>
          </a:prstGeom>
        </p:spPr>
        <p:txBody>
          <a:bodyPr wrap="none">
            <a:spAutoFit/>
          </a:bodyPr>
          <a:lstStyle/>
          <a:p>
            <a:r>
              <a:rPr lang="en-US" dirty="0" smtClean="0"/>
              <a:t>Optimization Algorithms-PSO</a:t>
            </a:r>
            <a:endParaRPr lang="en-US" dirty="0"/>
          </a:p>
        </p:txBody>
      </p:sp>
      <p:sp>
        <p:nvSpPr>
          <p:cNvPr id="3" name="Rectangle 2"/>
          <p:cNvSpPr/>
          <p:nvPr/>
        </p:nvSpPr>
        <p:spPr>
          <a:xfrm>
            <a:off x="1314450" y="1600201"/>
            <a:ext cx="6229350" cy="646331"/>
          </a:xfrm>
          <a:prstGeom prst="rect">
            <a:avLst/>
          </a:prstGeom>
        </p:spPr>
        <p:txBody>
          <a:bodyPr wrap="square">
            <a:spAutoFit/>
          </a:bodyPr>
          <a:lstStyle/>
          <a:p>
            <a:r>
              <a:rPr lang="en-US" dirty="0" smtClean="0"/>
              <a:t>Optimized Feature Integration and Minimized Search Space in Content Based Image Retrieval</a:t>
            </a:r>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7169" y="2246532"/>
            <a:ext cx="6376631" cy="4459069"/>
          </a:xfrm>
          <a:prstGeom prst="rect">
            <a:avLst/>
          </a:prstGeom>
          <a:noFill/>
          <a:ln>
            <a:noFill/>
          </a:ln>
        </p:spPr>
      </p:pic>
    </p:spTree>
    <p:extLst>
      <p:ext uri="{BB962C8B-B14F-4D97-AF65-F5344CB8AC3E}">
        <p14:creationId xmlns:p14="http://schemas.microsoft.com/office/powerpoint/2010/main" val="40967981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3050" y="1981200"/>
            <a:ext cx="5943600" cy="4419600"/>
          </a:xfrm>
          <a:prstGeom prst="rect">
            <a:avLst/>
          </a:prstGeom>
          <a:noFill/>
          <a:ln>
            <a:noFill/>
          </a:ln>
        </p:spPr>
      </p:pic>
      <p:sp>
        <p:nvSpPr>
          <p:cNvPr id="3" name="Rectangle 2"/>
          <p:cNvSpPr/>
          <p:nvPr/>
        </p:nvSpPr>
        <p:spPr>
          <a:xfrm>
            <a:off x="3057047" y="914400"/>
            <a:ext cx="2915606" cy="369332"/>
          </a:xfrm>
          <a:prstGeom prst="rect">
            <a:avLst/>
          </a:prstGeom>
        </p:spPr>
        <p:txBody>
          <a:bodyPr wrap="none">
            <a:spAutoFit/>
          </a:bodyPr>
          <a:lstStyle/>
          <a:p>
            <a:r>
              <a:rPr lang="en-US" dirty="0"/>
              <a:t>Optimization Algorithms-PSO</a:t>
            </a:r>
            <a:endParaRPr lang="en-US" dirty="0"/>
          </a:p>
        </p:txBody>
      </p:sp>
    </p:spTree>
    <p:extLst>
      <p:ext uri="{BB962C8B-B14F-4D97-AF65-F5344CB8AC3E}">
        <p14:creationId xmlns:p14="http://schemas.microsoft.com/office/powerpoint/2010/main" val="25992505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1676400"/>
            <a:ext cx="6800850" cy="4356100"/>
          </a:xfrm>
          <a:prstGeom prst="rect">
            <a:avLst/>
          </a:prstGeom>
          <a:noFill/>
          <a:ln>
            <a:noFill/>
          </a:ln>
        </p:spPr>
      </p:pic>
      <p:sp>
        <p:nvSpPr>
          <p:cNvPr id="4" name="Rectangle 3"/>
          <p:cNvSpPr/>
          <p:nvPr/>
        </p:nvSpPr>
        <p:spPr>
          <a:xfrm>
            <a:off x="3057047" y="914400"/>
            <a:ext cx="2915606" cy="369332"/>
          </a:xfrm>
          <a:prstGeom prst="rect">
            <a:avLst/>
          </a:prstGeom>
        </p:spPr>
        <p:txBody>
          <a:bodyPr wrap="none">
            <a:spAutoFit/>
          </a:bodyPr>
          <a:lstStyle/>
          <a:p>
            <a:r>
              <a:rPr lang="en-US" dirty="0"/>
              <a:t>Optimization Algorithms-PSO</a:t>
            </a:r>
            <a:endParaRPr lang="en-US" dirty="0"/>
          </a:p>
        </p:txBody>
      </p:sp>
    </p:spTree>
    <p:extLst>
      <p:ext uri="{BB962C8B-B14F-4D97-AF65-F5344CB8AC3E}">
        <p14:creationId xmlns:p14="http://schemas.microsoft.com/office/powerpoint/2010/main" val="2957442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0" y="1371600"/>
            <a:ext cx="52578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371600" y="3505200"/>
            <a:ext cx="7010400" cy="369332"/>
          </a:xfrm>
          <a:prstGeom prst="rect">
            <a:avLst/>
          </a:prstGeom>
          <a:noFill/>
        </p:spPr>
        <p:txBody>
          <a:bodyPr wrap="square" rtlCol="0">
            <a:spAutoFit/>
          </a:bodyPr>
          <a:lstStyle/>
          <a:p>
            <a:r>
              <a:rPr lang="en-US" dirty="0" smtClean="0"/>
              <a:t>PSO </a:t>
            </a:r>
            <a:r>
              <a:rPr lang="en-US" dirty="0"/>
              <a:t>d</a:t>
            </a:r>
            <a:r>
              <a:rPr lang="en-US" dirty="0" smtClean="0"/>
              <a:t>etails are given in the PSO PDF </a:t>
            </a:r>
            <a:endParaRPr lang="en-US" dirty="0"/>
          </a:p>
        </p:txBody>
      </p:sp>
    </p:spTree>
    <p:extLst>
      <p:ext uri="{BB962C8B-B14F-4D97-AF65-F5344CB8AC3E}">
        <p14:creationId xmlns:p14="http://schemas.microsoft.com/office/powerpoint/2010/main" val="7784326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5850" y="481569"/>
            <a:ext cx="7029450" cy="1323439"/>
          </a:xfrm>
          <a:prstGeom prst="rect">
            <a:avLst/>
          </a:prstGeom>
          <a:noFill/>
        </p:spPr>
        <p:txBody>
          <a:bodyPr wrap="square" rtlCol="0">
            <a:spAutoFit/>
          </a:bodyPr>
          <a:lstStyle/>
          <a:p>
            <a:pPr algn="ctr"/>
            <a:r>
              <a:rPr lang="en-US" sz="4000" dirty="0" smtClean="0"/>
              <a:t>Module 2</a:t>
            </a:r>
          </a:p>
          <a:p>
            <a:pPr algn="ctr"/>
            <a:r>
              <a:rPr lang="en-US" sz="4000" b="1" dirty="0"/>
              <a:t>Various States of Cognition</a:t>
            </a:r>
            <a:endParaRPr lang="en-US" sz="4000" dirty="0"/>
          </a:p>
        </p:txBody>
      </p:sp>
      <p:sp>
        <p:nvSpPr>
          <p:cNvPr id="3" name="Rectangle 2"/>
          <p:cNvSpPr/>
          <p:nvPr/>
        </p:nvSpPr>
        <p:spPr>
          <a:xfrm>
            <a:off x="514351" y="2743200"/>
            <a:ext cx="184731" cy="369332"/>
          </a:xfrm>
          <a:prstGeom prst="rect">
            <a:avLst/>
          </a:prstGeom>
        </p:spPr>
        <p:txBody>
          <a:bodyPr wrap="none">
            <a:spAutoFit/>
          </a:bodyPr>
          <a:lstStyle/>
          <a:p>
            <a:endParaRPr lang="en-US" dirty="0"/>
          </a:p>
        </p:txBody>
      </p:sp>
      <p:sp>
        <p:nvSpPr>
          <p:cNvPr id="4" name="Rectangle 3"/>
          <p:cNvSpPr/>
          <p:nvPr/>
        </p:nvSpPr>
        <p:spPr>
          <a:xfrm>
            <a:off x="342900" y="2256830"/>
            <a:ext cx="8286750" cy="3693319"/>
          </a:xfrm>
          <a:prstGeom prst="rect">
            <a:avLst/>
          </a:prstGeom>
        </p:spPr>
        <p:txBody>
          <a:bodyPr wrap="square">
            <a:spAutoFit/>
          </a:bodyPr>
          <a:lstStyle/>
          <a:p>
            <a:r>
              <a:rPr lang="en-US" i="1" dirty="0" smtClean="0"/>
              <a:t>Acquisition cycle</a:t>
            </a:r>
          </a:p>
          <a:p>
            <a:r>
              <a:rPr lang="en-US" i="1" dirty="0" smtClean="0"/>
              <a:t>Perception cycle </a:t>
            </a:r>
          </a:p>
          <a:p>
            <a:r>
              <a:rPr lang="en-US" i="1" dirty="0"/>
              <a:t>L</a:t>
            </a:r>
            <a:r>
              <a:rPr lang="en-US" i="1" dirty="0" smtClean="0"/>
              <a:t>earning </a:t>
            </a:r>
            <a:r>
              <a:rPr lang="en-US" i="1" dirty="0"/>
              <a:t>and coordination </a:t>
            </a:r>
            <a:r>
              <a:rPr lang="en-US" i="1" dirty="0" smtClean="0"/>
              <a:t>cycle</a:t>
            </a:r>
            <a:endParaRPr lang="en-US" dirty="0" smtClean="0"/>
          </a:p>
          <a:p>
            <a:endParaRPr lang="en-US" dirty="0"/>
          </a:p>
          <a:p>
            <a:r>
              <a:rPr lang="en-US" dirty="0" smtClean="0"/>
              <a:t>Acquisition </a:t>
            </a:r>
            <a:r>
              <a:rPr lang="en-US" dirty="0"/>
              <a:t>cycle consists of two states namely </a:t>
            </a:r>
            <a:r>
              <a:rPr lang="en-US" i="1" dirty="0"/>
              <a:t>sensing and </a:t>
            </a:r>
            <a:r>
              <a:rPr lang="en-US" i="1" dirty="0" smtClean="0"/>
              <a:t>attention </a:t>
            </a:r>
            <a:r>
              <a:rPr lang="en-US" dirty="0" smtClean="0"/>
              <a:t>along </a:t>
            </a:r>
            <a:r>
              <a:rPr lang="en-US" dirty="0"/>
              <a:t>with </a:t>
            </a:r>
            <a:r>
              <a:rPr lang="en-US" i="1" dirty="0"/>
              <a:t>short term memory </a:t>
            </a:r>
            <a:r>
              <a:rPr lang="en-US" dirty="0"/>
              <a:t>(STM) and </a:t>
            </a:r>
            <a:r>
              <a:rPr lang="en-US" i="1" dirty="0"/>
              <a:t>long term memory </a:t>
            </a:r>
            <a:r>
              <a:rPr lang="en-US" dirty="0"/>
              <a:t>(LTM</a:t>
            </a:r>
            <a:r>
              <a:rPr lang="en-US" dirty="0" smtClean="0"/>
              <a:t>)</a:t>
            </a:r>
          </a:p>
          <a:p>
            <a:endParaRPr lang="en-US" dirty="0"/>
          </a:p>
          <a:p>
            <a:r>
              <a:rPr lang="en-US" i="1" dirty="0" smtClean="0"/>
              <a:t>Perception </a:t>
            </a:r>
            <a:r>
              <a:rPr lang="en-US" i="1" dirty="0"/>
              <a:t>cycle </a:t>
            </a:r>
            <a:r>
              <a:rPr lang="en-US" dirty="0"/>
              <a:t>consists of three states namely </a:t>
            </a:r>
            <a:r>
              <a:rPr lang="en-US" i="1" dirty="0"/>
              <a:t>reasoning, </a:t>
            </a:r>
            <a:r>
              <a:rPr lang="en-US" i="1" dirty="0" smtClean="0"/>
              <a:t>attention and </a:t>
            </a:r>
            <a:r>
              <a:rPr lang="en-US" i="1" dirty="0"/>
              <a:t>recognition </a:t>
            </a:r>
            <a:r>
              <a:rPr lang="en-US" dirty="0"/>
              <a:t>along with LTM</a:t>
            </a:r>
            <a:r>
              <a:rPr lang="en-US" dirty="0" smtClean="0"/>
              <a:t>.</a:t>
            </a:r>
          </a:p>
          <a:p>
            <a:endParaRPr lang="en-US" i="1" dirty="0" smtClean="0"/>
          </a:p>
          <a:p>
            <a:r>
              <a:rPr lang="en-US" i="1" dirty="0"/>
              <a:t>L</a:t>
            </a:r>
            <a:r>
              <a:rPr lang="en-US" i="1" dirty="0" smtClean="0"/>
              <a:t>earning </a:t>
            </a:r>
            <a:r>
              <a:rPr lang="en-US" i="1" dirty="0"/>
              <a:t>and </a:t>
            </a:r>
            <a:r>
              <a:rPr lang="en-US" i="1" dirty="0" smtClean="0"/>
              <a:t>coordination </a:t>
            </a:r>
            <a:r>
              <a:rPr lang="en-US" dirty="0" smtClean="0"/>
              <a:t>cycle </a:t>
            </a:r>
            <a:r>
              <a:rPr lang="en-US" dirty="0"/>
              <a:t>consists of LTM along with three states namely, </a:t>
            </a:r>
            <a:r>
              <a:rPr lang="en-US" i="1" dirty="0"/>
              <a:t>learning, planning</a:t>
            </a:r>
          </a:p>
          <a:p>
            <a:r>
              <a:rPr lang="en-US" dirty="0"/>
              <a:t>and </a:t>
            </a:r>
            <a:r>
              <a:rPr lang="en-US" i="1" dirty="0"/>
              <a:t>action</a:t>
            </a:r>
            <a:r>
              <a:rPr lang="en-US" dirty="0"/>
              <a:t>.</a:t>
            </a:r>
            <a:endParaRPr lang="en-US" dirty="0" smtClean="0"/>
          </a:p>
        </p:txBody>
      </p:sp>
    </p:spTree>
    <p:extLst>
      <p:ext uri="{BB962C8B-B14F-4D97-AF65-F5344CB8AC3E}">
        <p14:creationId xmlns:p14="http://schemas.microsoft.com/office/powerpoint/2010/main" val="28455974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151" y="1981200"/>
            <a:ext cx="7143749" cy="412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085850" y="481569"/>
            <a:ext cx="7029450" cy="1323439"/>
          </a:xfrm>
          <a:prstGeom prst="rect">
            <a:avLst/>
          </a:prstGeom>
          <a:noFill/>
        </p:spPr>
        <p:txBody>
          <a:bodyPr wrap="square" rtlCol="0">
            <a:spAutoFit/>
          </a:bodyPr>
          <a:lstStyle/>
          <a:p>
            <a:pPr algn="ctr"/>
            <a:r>
              <a:rPr lang="en-US" sz="4000" dirty="0" smtClean="0"/>
              <a:t>Module 2</a:t>
            </a:r>
          </a:p>
          <a:p>
            <a:pPr algn="ctr"/>
            <a:r>
              <a:rPr lang="en-US" sz="4000" b="1" dirty="0"/>
              <a:t>Various States of Cognition</a:t>
            </a:r>
            <a:endParaRPr lang="en-US" sz="4000" dirty="0"/>
          </a:p>
        </p:txBody>
      </p:sp>
    </p:spTree>
    <p:extLst>
      <p:ext uri="{BB962C8B-B14F-4D97-AF65-F5344CB8AC3E}">
        <p14:creationId xmlns:p14="http://schemas.microsoft.com/office/powerpoint/2010/main" val="789112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5850" y="481569"/>
            <a:ext cx="7029450" cy="1323439"/>
          </a:xfrm>
          <a:prstGeom prst="rect">
            <a:avLst/>
          </a:prstGeom>
          <a:noFill/>
        </p:spPr>
        <p:txBody>
          <a:bodyPr wrap="square" rtlCol="0">
            <a:spAutoFit/>
          </a:bodyPr>
          <a:lstStyle/>
          <a:p>
            <a:pPr algn="ctr"/>
            <a:r>
              <a:rPr lang="en-US" sz="4000" dirty="0" smtClean="0"/>
              <a:t>Module 2</a:t>
            </a:r>
          </a:p>
          <a:p>
            <a:pPr algn="ctr"/>
            <a:r>
              <a:rPr lang="en-US" sz="4000" b="1" dirty="0"/>
              <a:t>Various States of Cognition</a:t>
            </a:r>
            <a:endParaRPr lang="en-US" sz="4000" dirty="0"/>
          </a:p>
        </p:txBody>
      </p:sp>
      <p:sp>
        <p:nvSpPr>
          <p:cNvPr id="3" name="Rectangle 2"/>
          <p:cNvSpPr/>
          <p:nvPr/>
        </p:nvSpPr>
        <p:spPr>
          <a:xfrm>
            <a:off x="514351" y="2743200"/>
            <a:ext cx="184731" cy="369332"/>
          </a:xfrm>
          <a:prstGeom prst="rect">
            <a:avLst/>
          </a:prstGeom>
        </p:spPr>
        <p:txBody>
          <a:bodyPr wrap="none">
            <a:spAutoFit/>
          </a:bodyPr>
          <a:lstStyle/>
          <a:p>
            <a:endParaRPr lang="en-US" dirty="0"/>
          </a:p>
        </p:txBody>
      </p:sp>
      <p:sp>
        <p:nvSpPr>
          <p:cNvPr id="4" name="Rectangle 3"/>
          <p:cNvSpPr/>
          <p:nvPr/>
        </p:nvSpPr>
        <p:spPr>
          <a:xfrm>
            <a:off x="323850" y="1852036"/>
            <a:ext cx="8286750" cy="4801314"/>
          </a:xfrm>
          <a:prstGeom prst="rect">
            <a:avLst/>
          </a:prstGeom>
        </p:spPr>
        <p:txBody>
          <a:bodyPr wrap="square">
            <a:spAutoFit/>
          </a:bodyPr>
          <a:lstStyle/>
          <a:p>
            <a:r>
              <a:rPr lang="en-US" b="1" dirty="0">
                <a:latin typeface="Times New Roman" pitchFamily="18" charset="0"/>
                <a:cs typeface="Times New Roman" pitchFamily="18" charset="0"/>
              </a:rPr>
              <a:t>Sensing and </a:t>
            </a:r>
            <a:r>
              <a:rPr lang="en-US" b="1" dirty="0" smtClean="0">
                <a:latin typeface="Times New Roman" pitchFamily="18" charset="0"/>
                <a:cs typeface="Times New Roman" pitchFamily="18" charset="0"/>
              </a:rPr>
              <a:t>acquisition:</a:t>
            </a:r>
          </a:p>
          <a:p>
            <a:r>
              <a:rPr lang="en-US" dirty="0" smtClean="0">
                <a:latin typeface="Times New Roman" pitchFamily="18" charset="0"/>
                <a:cs typeface="Times New Roman" pitchFamily="18" charset="0"/>
              </a:rPr>
              <a:t>Reception and </a:t>
            </a:r>
            <a:r>
              <a:rPr lang="en-US" dirty="0">
                <a:latin typeface="Times New Roman" pitchFamily="18" charset="0"/>
                <a:cs typeface="Times New Roman" pitchFamily="18" charset="0"/>
              </a:rPr>
              <a:t>transformation of signals into a measurable </a:t>
            </a:r>
            <a:r>
              <a:rPr lang="en-US" dirty="0" smtClean="0">
                <a:latin typeface="Times New Roman" pitchFamily="18" charset="0"/>
                <a:cs typeface="Times New Roman" pitchFamily="18" charset="0"/>
              </a:rPr>
              <a:t>form </a:t>
            </a:r>
          </a:p>
          <a:p>
            <a:r>
              <a:rPr lang="en-US" dirty="0" smtClean="0">
                <a:latin typeface="Times New Roman" pitchFamily="18" charset="0"/>
                <a:cs typeface="Times New Roman" pitchFamily="18" charset="0"/>
              </a:rPr>
              <a:t>Preprocessing, </a:t>
            </a:r>
            <a:r>
              <a:rPr lang="en-US" dirty="0">
                <a:latin typeface="Times New Roman" pitchFamily="18" charset="0"/>
                <a:cs typeface="Times New Roman" pitchFamily="18" charset="0"/>
              </a:rPr>
              <a:t>extraction of features from the sensed data, along with stored knowledge in</a:t>
            </a:r>
          </a:p>
          <a:p>
            <a:r>
              <a:rPr lang="en-US" dirty="0" smtClean="0">
                <a:latin typeface="Times New Roman" pitchFamily="18" charset="0"/>
                <a:cs typeface="Times New Roman" pitchFamily="18" charset="0"/>
              </a:rPr>
              <a:t>LTM</a:t>
            </a:r>
            <a:endParaRPr lang="en-US" dirty="0">
              <a:latin typeface="Times New Roman" pitchFamily="18" charset="0"/>
              <a:cs typeface="Times New Roman" pitchFamily="18" charset="0"/>
            </a:endParaRPr>
          </a:p>
          <a:p>
            <a:r>
              <a:rPr lang="en-US" b="1" dirty="0" smtClean="0">
                <a:latin typeface="Times New Roman" pitchFamily="18" charset="0"/>
                <a:cs typeface="Times New Roman" pitchFamily="18" charset="0"/>
              </a:rPr>
              <a:t>Reasoning: </a:t>
            </a:r>
            <a:r>
              <a:rPr lang="en-US" dirty="0" smtClean="0">
                <a:latin typeface="Times New Roman" pitchFamily="18" charset="0"/>
                <a:cs typeface="Times New Roman" pitchFamily="18" charset="0"/>
              </a:rPr>
              <a:t>high </a:t>
            </a:r>
            <a:r>
              <a:rPr lang="en-US" dirty="0">
                <a:latin typeface="Times New Roman" pitchFamily="18" charset="0"/>
                <a:cs typeface="Times New Roman" pitchFamily="18" charset="0"/>
              </a:rPr>
              <a:t>level knowledge from </a:t>
            </a:r>
            <a:r>
              <a:rPr lang="en-US" dirty="0" smtClean="0">
                <a:latin typeface="Times New Roman" pitchFamily="18" charset="0"/>
                <a:cs typeface="Times New Roman" pitchFamily="18" charset="0"/>
              </a:rPr>
              <a:t>acquired information </a:t>
            </a:r>
            <a:r>
              <a:rPr lang="en-US" dirty="0">
                <a:latin typeface="Times New Roman" pitchFamily="18" charset="0"/>
                <a:cs typeface="Times New Roman" pitchFamily="18" charset="0"/>
              </a:rPr>
              <a:t>of relatively lower level and organizes it in </a:t>
            </a:r>
            <a:r>
              <a:rPr lang="en-US" dirty="0" smtClean="0">
                <a:latin typeface="Times New Roman" pitchFamily="18" charset="0"/>
                <a:cs typeface="Times New Roman" pitchFamily="18" charset="0"/>
              </a:rPr>
              <a:t>structural form </a:t>
            </a:r>
            <a:r>
              <a:rPr lang="en-US" dirty="0">
                <a:latin typeface="Times New Roman" pitchFamily="18" charset="0"/>
                <a:cs typeface="Times New Roman" pitchFamily="18" charset="0"/>
              </a:rPr>
              <a:t>for efficient </a:t>
            </a:r>
            <a:r>
              <a:rPr lang="en-US" dirty="0" smtClean="0">
                <a:latin typeface="Times New Roman" pitchFamily="18" charset="0"/>
                <a:cs typeface="Times New Roman" pitchFamily="18" charset="0"/>
              </a:rPr>
              <a:t>access. (commonsense </a:t>
            </a:r>
            <a:r>
              <a:rPr lang="en-US" dirty="0">
                <a:latin typeface="Times New Roman" pitchFamily="18" charset="0"/>
                <a:cs typeface="Times New Roman" pitchFamily="18" charset="0"/>
              </a:rPr>
              <a:t>reasoning, causal reasoning, </a:t>
            </a:r>
            <a:r>
              <a:rPr lang="en-US" dirty="0" smtClean="0">
                <a:latin typeface="Times New Roman" pitchFamily="18" charset="0"/>
                <a:cs typeface="Times New Roman" pitchFamily="18" charset="0"/>
              </a:rPr>
              <a:t>non-monotonic reasoning</a:t>
            </a:r>
            <a:r>
              <a:rPr lang="en-US" dirty="0">
                <a:latin typeface="Times New Roman" pitchFamily="18" charset="0"/>
                <a:cs typeface="Times New Roman" pitchFamily="18" charset="0"/>
              </a:rPr>
              <a:t>, default reasoning, fuzzy reasoning, spatial and temporal </a:t>
            </a:r>
            <a:r>
              <a:rPr lang="en-US" dirty="0" smtClean="0">
                <a:latin typeface="Times New Roman" pitchFamily="18" charset="0"/>
                <a:cs typeface="Times New Roman" pitchFamily="18" charset="0"/>
              </a:rPr>
              <a:t>reasoning, and </a:t>
            </a:r>
            <a:r>
              <a:rPr lang="en-US" dirty="0">
                <a:latin typeface="Times New Roman" pitchFamily="18" charset="0"/>
                <a:cs typeface="Times New Roman" pitchFamily="18" charset="0"/>
              </a:rPr>
              <a:t>meta-level </a:t>
            </a:r>
            <a:r>
              <a:rPr lang="en-US" dirty="0" smtClean="0">
                <a:latin typeface="Times New Roman" pitchFamily="18" charset="0"/>
                <a:cs typeface="Times New Roman" pitchFamily="18" charset="0"/>
              </a:rPr>
              <a:t>reasoning)</a:t>
            </a:r>
          </a:p>
          <a:p>
            <a:r>
              <a:rPr lang="en-US" b="1" dirty="0" smtClean="0">
                <a:latin typeface="Times New Roman" pitchFamily="18" charset="0"/>
                <a:cs typeface="Times New Roman" pitchFamily="18" charset="0"/>
              </a:rPr>
              <a:t>Attention: </a:t>
            </a:r>
            <a:r>
              <a:rPr lang="en-US" dirty="0">
                <a:latin typeface="Times New Roman" pitchFamily="18" charset="0"/>
                <a:cs typeface="Times New Roman" pitchFamily="18" charset="0"/>
              </a:rPr>
              <a:t>R</a:t>
            </a:r>
            <a:r>
              <a:rPr lang="en-US" dirty="0" smtClean="0">
                <a:latin typeface="Times New Roman" pitchFamily="18" charset="0"/>
                <a:cs typeface="Times New Roman" pitchFamily="18" charset="0"/>
              </a:rPr>
              <a:t>esponsible </a:t>
            </a:r>
            <a:r>
              <a:rPr lang="en-US" dirty="0">
                <a:latin typeface="Times New Roman" pitchFamily="18" charset="0"/>
                <a:cs typeface="Times New Roman" pitchFamily="18" charset="0"/>
              </a:rPr>
              <a:t>for the processing of a certain part of the </a:t>
            </a:r>
            <a:r>
              <a:rPr lang="en-US" dirty="0" smtClean="0">
                <a:latin typeface="Times New Roman" pitchFamily="18" charset="0"/>
                <a:cs typeface="Times New Roman" pitchFamily="18" charset="0"/>
              </a:rPr>
              <a:t>information more </a:t>
            </a:r>
            <a:r>
              <a:rPr lang="en-US" dirty="0">
                <a:latin typeface="Times New Roman" pitchFamily="18" charset="0"/>
                <a:cs typeface="Times New Roman" pitchFamily="18" charset="0"/>
              </a:rPr>
              <a:t>extensively, while the remaining part is neglected or </a:t>
            </a:r>
            <a:r>
              <a:rPr lang="en-US" dirty="0" smtClean="0">
                <a:latin typeface="Times New Roman" pitchFamily="18" charset="0"/>
                <a:cs typeface="Times New Roman" pitchFamily="18" charset="0"/>
              </a:rPr>
              <a:t>suppressed</a:t>
            </a:r>
          </a:p>
          <a:p>
            <a:r>
              <a:rPr lang="en-US" b="1" dirty="0">
                <a:latin typeface="Times New Roman" pitchFamily="18" charset="0"/>
                <a:cs typeface="Times New Roman" pitchFamily="18" charset="0"/>
              </a:rPr>
              <a:t>Recognition</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Identifying </a:t>
            </a:r>
            <a:r>
              <a:rPr lang="en-US" dirty="0">
                <a:latin typeface="Times New Roman" pitchFamily="18" charset="0"/>
                <a:cs typeface="Times New Roman" pitchFamily="18" charset="0"/>
              </a:rPr>
              <a:t>a complex arrangement of </a:t>
            </a:r>
            <a:r>
              <a:rPr lang="en-US" dirty="0" smtClean="0">
                <a:latin typeface="Times New Roman" pitchFamily="18" charset="0"/>
                <a:cs typeface="Times New Roman" pitchFamily="18" charset="0"/>
              </a:rPr>
              <a:t>sensory stimuli </a:t>
            </a:r>
            <a:r>
              <a:rPr lang="en-US" dirty="0">
                <a:latin typeface="Times New Roman" pitchFamily="18" charset="0"/>
                <a:cs typeface="Times New Roman" pitchFamily="18" charset="0"/>
              </a:rPr>
              <a:t>such as a letter of the alphabet or a human face from a </a:t>
            </a:r>
            <a:r>
              <a:rPr lang="en-US" dirty="0" smtClean="0">
                <a:latin typeface="Times New Roman" pitchFamily="18" charset="0"/>
                <a:cs typeface="Times New Roman" pitchFamily="18" charset="0"/>
              </a:rPr>
              <a:t>complex scene. person </a:t>
            </a:r>
            <a:r>
              <a:rPr lang="en-US" dirty="0">
                <a:latin typeface="Times New Roman" pitchFamily="18" charset="0"/>
                <a:cs typeface="Times New Roman" pitchFamily="18" charset="0"/>
              </a:rPr>
              <a:t>recognizes </a:t>
            </a:r>
            <a:r>
              <a:rPr lang="en-US" dirty="0" smtClean="0">
                <a:latin typeface="Times New Roman" pitchFamily="18" charset="0"/>
                <a:cs typeface="Times New Roman" pitchFamily="18" charset="0"/>
              </a:rPr>
              <a:t>a pattern </a:t>
            </a:r>
            <a:r>
              <a:rPr lang="en-US" dirty="0">
                <a:latin typeface="Times New Roman" pitchFamily="18" charset="0"/>
                <a:cs typeface="Times New Roman" pitchFamily="18" charset="0"/>
              </a:rPr>
              <a:t>or an object from a large scene, his sensory-organs process, </a:t>
            </a:r>
            <a:r>
              <a:rPr lang="en-US" dirty="0" smtClean="0">
                <a:latin typeface="Times New Roman" pitchFamily="18" charset="0"/>
                <a:cs typeface="Times New Roman" pitchFamily="18" charset="0"/>
              </a:rPr>
              <a:t>transform and </a:t>
            </a:r>
            <a:r>
              <a:rPr lang="en-US" dirty="0">
                <a:latin typeface="Times New Roman" pitchFamily="18" charset="0"/>
                <a:cs typeface="Times New Roman" pitchFamily="18" charset="0"/>
              </a:rPr>
              <a:t>organize the raw data received by the sensory receptors</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compares </a:t>
            </a:r>
            <a:r>
              <a:rPr lang="en-US" dirty="0">
                <a:latin typeface="Times New Roman" pitchFamily="18" charset="0"/>
                <a:cs typeface="Times New Roman" pitchFamily="18" charset="0"/>
              </a:rPr>
              <a:t>the acquired data from STM with the </a:t>
            </a:r>
            <a:r>
              <a:rPr lang="en-US" dirty="0" smtClean="0">
                <a:latin typeface="Times New Roman" pitchFamily="18" charset="0"/>
                <a:cs typeface="Times New Roman" pitchFamily="18" charset="0"/>
              </a:rPr>
              <a:t>information stored </a:t>
            </a:r>
            <a:r>
              <a:rPr lang="en-US" dirty="0">
                <a:latin typeface="Times New Roman" pitchFamily="18" charset="0"/>
                <a:cs typeface="Times New Roman" pitchFamily="18" charset="0"/>
              </a:rPr>
              <a:t>earlier in LTM through appropriate reasoning for recognition of </a:t>
            </a:r>
            <a:r>
              <a:rPr lang="en-US" dirty="0" smtClean="0">
                <a:latin typeface="Times New Roman" pitchFamily="18" charset="0"/>
                <a:cs typeface="Times New Roman" pitchFamily="18" charset="0"/>
              </a:rPr>
              <a:t>the sensed pattern)</a:t>
            </a:r>
          </a:p>
        </p:txBody>
      </p:sp>
    </p:spTree>
    <p:extLst>
      <p:ext uri="{BB962C8B-B14F-4D97-AF65-F5344CB8AC3E}">
        <p14:creationId xmlns:p14="http://schemas.microsoft.com/office/powerpoint/2010/main" val="2351384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5850" y="481569"/>
            <a:ext cx="7029450" cy="1323439"/>
          </a:xfrm>
          <a:prstGeom prst="rect">
            <a:avLst/>
          </a:prstGeom>
          <a:noFill/>
        </p:spPr>
        <p:txBody>
          <a:bodyPr wrap="square" rtlCol="0">
            <a:spAutoFit/>
          </a:bodyPr>
          <a:lstStyle/>
          <a:p>
            <a:pPr algn="ctr"/>
            <a:r>
              <a:rPr lang="en-US" sz="4000" dirty="0" smtClean="0"/>
              <a:t>Module 2</a:t>
            </a:r>
          </a:p>
          <a:p>
            <a:pPr algn="ctr"/>
            <a:r>
              <a:rPr lang="en-US" sz="4000" b="1" dirty="0"/>
              <a:t>Various States of Cognition</a:t>
            </a:r>
            <a:endParaRPr lang="en-US" sz="4000" dirty="0"/>
          </a:p>
        </p:txBody>
      </p:sp>
      <p:sp>
        <p:nvSpPr>
          <p:cNvPr id="3" name="Rectangle 2"/>
          <p:cNvSpPr/>
          <p:nvPr/>
        </p:nvSpPr>
        <p:spPr>
          <a:xfrm>
            <a:off x="514351" y="2743200"/>
            <a:ext cx="184731" cy="369332"/>
          </a:xfrm>
          <a:prstGeom prst="rect">
            <a:avLst/>
          </a:prstGeom>
        </p:spPr>
        <p:txBody>
          <a:bodyPr wrap="none">
            <a:spAutoFit/>
          </a:bodyPr>
          <a:lstStyle/>
          <a:p>
            <a:endParaRPr lang="en-US" dirty="0"/>
          </a:p>
        </p:txBody>
      </p:sp>
      <p:sp>
        <p:nvSpPr>
          <p:cNvPr id="4" name="Rectangle 3"/>
          <p:cNvSpPr/>
          <p:nvPr/>
        </p:nvSpPr>
        <p:spPr>
          <a:xfrm>
            <a:off x="323850" y="1852036"/>
            <a:ext cx="8286750" cy="2585323"/>
          </a:xfrm>
          <a:prstGeom prst="rect">
            <a:avLst/>
          </a:prstGeom>
        </p:spPr>
        <p:txBody>
          <a:bodyPr wrap="square">
            <a:spAutoFit/>
          </a:bodyPr>
          <a:lstStyle/>
          <a:p>
            <a:r>
              <a:rPr lang="en-US" b="1" dirty="0" smtClean="0">
                <a:latin typeface="Times New Roman" pitchFamily="18" charset="0"/>
                <a:cs typeface="Times New Roman" pitchFamily="18" charset="0"/>
              </a:rPr>
              <a:t>Learning:</a:t>
            </a:r>
          </a:p>
          <a:p>
            <a:r>
              <a:rPr lang="en-US" dirty="0">
                <a:latin typeface="Times New Roman" pitchFamily="18" charset="0"/>
                <a:cs typeface="Times New Roman" pitchFamily="18" charset="0"/>
              </a:rPr>
              <a:t>learning is a process that takes the sensory stimuli from the outside world in the form of examples and classifies these things without providing any explicit rules</a:t>
            </a:r>
          </a:p>
          <a:p>
            <a:r>
              <a:rPr lang="en-US" b="1" dirty="0">
                <a:latin typeface="Times New Roman" pitchFamily="18" charset="0"/>
                <a:cs typeface="Times New Roman" pitchFamily="18" charset="0"/>
              </a:rPr>
              <a:t>Planning:</a:t>
            </a:r>
          </a:p>
          <a:p>
            <a:r>
              <a:rPr lang="en-US" dirty="0">
                <a:latin typeface="Times New Roman" pitchFamily="18" charset="0"/>
                <a:cs typeface="Times New Roman" pitchFamily="18" charset="0"/>
              </a:rPr>
              <a:t>The state of planning engages itself to determine the steps of action involved in deriving the required goal state from known initial states of the problem</a:t>
            </a:r>
            <a:r>
              <a:rPr lang="en-US" dirty="0" smtClean="0"/>
              <a:t>.</a:t>
            </a:r>
          </a:p>
          <a:p>
            <a:r>
              <a:rPr lang="en-US" b="1" dirty="0">
                <a:latin typeface="Times New Roman" pitchFamily="18" charset="0"/>
                <a:cs typeface="Times New Roman" pitchFamily="18" charset="0"/>
              </a:rPr>
              <a:t>Cognitive </a:t>
            </a:r>
            <a:r>
              <a:rPr lang="en-US" b="1" dirty="0" smtClean="0">
                <a:latin typeface="Times New Roman" pitchFamily="18" charset="0"/>
                <a:cs typeface="Times New Roman" pitchFamily="18" charset="0"/>
              </a:rPr>
              <a:t>memory: STM, LTM (</a:t>
            </a:r>
            <a:r>
              <a:rPr lang="en-US" i="1" dirty="0" smtClean="0">
                <a:latin typeface="Times New Roman" pitchFamily="18" charset="0"/>
                <a:cs typeface="Times New Roman" pitchFamily="18" charset="0"/>
              </a:rPr>
              <a:t>iconic </a:t>
            </a:r>
            <a:r>
              <a:rPr lang="en-US" i="1" dirty="0">
                <a:latin typeface="Times New Roman" pitchFamily="18" charset="0"/>
                <a:cs typeface="Times New Roman" pitchFamily="18" charset="0"/>
              </a:rPr>
              <a:t>memory </a:t>
            </a:r>
            <a:r>
              <a:rPr lang="en-US" dirty="0" smtClean="0">
                <a:latin typeface="Times New Roman" pitchFamily="18" charset="0"/>
                <a:cs typeface="Times New Roman" pitchFamily="18" charset="0"/>
              </a:rPr>
              <a:t>and </a:t>
            </a:r>
            <a:r>
              <a:rPr lang="en-US" i="1" dirty="0" smtClean="0">
                <a:latin typeface="Times New Roman" pitchFamily="18" charset="0"/>
                <a:cs typeface="Times New Roman" pitchFamily="18" charset="0"/>
              </a:rPr>
              <a:t>echoic memory= </a:t>
            </a:r>
            <a:r>
              <a:rPr lang="en-US" i="1" dirty="0"/>
              <a:t>sensory memory</a:t>
            </a:r>
            <a:r>
              <a:rPr lang="en-US" dirty="0" smtClean="0"/>
              <a:t>)</a:t>
            </a:r>
            <a:endParaRPr lang="en-US" dirty="0">
              <a:latin typeface="Times New Roman" pitchFamily="18" charset="0"/>
              <a:cs typeface="Times New Roman" pitchFamily="18" charset="0"/>
            </a:endParaRPr>
          </a:p>
          <a:p>
            <a:r>
              <a:rPr lang="en-US" b="1" dirty="0" smtClean="0">
                <a:latin typeface="Times New Roman" pitchFamily="18" charset="0"/>
                <a:cs typeface="Times New Roman" pitchFamily="18" charset="0"/>
              </a:rPr>
              <a:t>		  </a:t>
            </a:r>
          </a:p>
        </p:txBody>
      </p:sp>
    </p:spTree>
    <p:extLst>
      <p:ext uri="{BB962C8B-B14F-4D97-AF65-F5344CB8AC3E}">
        <p14:creationId xmlns:p14="http://schemas.microsoft.com/office/powerpoint/2010/main" val="32341169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5850" y="481569"/>
            <a:ext cx="7029450" cy="1323439"/>
          </a:xfrm>
          <a:prstGeom prst="rect">
            <a:avLst/>
          </a:prstGeom>
          <a:noFill/>
        </p:spPr>
        <p:txBody>
          <a:bodyPr wrap="square" rtlCol="0">
            <a:spAutoFit/>
          </a:bodyPr>
          <a:lstStyle/>
          <a:p>
            <a:pPr algn="ctr"/>
            <a:r>
              <a:rPr lang="en-US" sz="4000" dirty="0" smtClean="0"/>
              <a:t>Module 2</a:t>
            </a:r>
          </a:p>
          <a:p>
            <a:pPr algn="ctr"/>
            <a:r>
              <a:rPr lang="en-US" sz="4000" b="1" dirty="0" smtClean="0"/>
              <a:t>Cycles </a:t>
            </a:r>
            <a:r>
              <a:rPr lang="en-US" sz="4000" b="1" dirty="0"/>
              <a:t>of Cognition</a:t>
            </a:r>
            <a:endParaRPr lang="en-US" sz="4000" dirty="0"/>
          </a:p>
        </p:txBody>
      </p:sp>
      <p:sp>
        <p:nvSpPr>
          <p:cNvPr id="3" name="Rectangle 2"/>
          <p:cNvSpPr/>
          <p:nvPr/>
        </p:nvSpPr>
        <p:spPr>
          <a:xfrm>
            <a:off x="514351" y="2743200"/>
            <a:ext cx="184731" cy="369332"/>
          </a:xfrm>
          <a:prstGeom prst="rect">
            <a:avLst/>
          </a:prstGeom>
        </p:spPr>
        <p:txBody>
          <a:bodyPr wrap="none">
            <a:spAutoFit/>
          </a:bodyPr>
          <a:lstStyle/>
          <a:p>
            <a:endParaRPr lang="en-US" dirty="0"/>
          </a:p>
        </p:txBody>
      </p:sp>
      <p:sp>
        <p:nvSpPr>
          <p:cNvPr id="4" name="Rectangle 3"/>
          <p:cNvSpPr/>
          <p:nvPr/>
        </p:nvSpPr>
        <p:spPr>
          <a:xfrm>
            <a:off x="323850" y="1852037"/>
            <a:ext cx="8286750" cy="3970318"/>
          </a:xfrm>
          <a:prstGeom prst="rect">
            <a:avLst/>
          </a:prstGeom>
        </p:spPr>
        <p:txBody>
          <a:bodyPr wrap="square">
            <a:spAutoFit/>
          </a:bodyPr>
          <a:lstStyle/>
          <a:p>
            <a:r>
              <a:rPr lang="en-US" b="1" dirty="0"/>
              <a:t>Acquisition </a:t>
            </a:r>
            <a:r>
              <a:rPr lang="en-US" b="1" dirty="0" smtClean="0"/>
              <a:t>cycle:</a:t>
            </a:r>
          </a:p>
          <a:p>
            <a:r>
              <a:rPr lang="en-US" dirty="0"/>
              <a:t>store the </a:t>
            </a:r>
            <a:r>
              <a:rPr lang="en-US" dirty="0" smtClean="0"/>
              <a:t>information temporarily </a:t>
            </a:r>
            <a:r>
              <a:rPr lang="en-US" dirty="0"/>
              <a:t>in </a:t>
            </a:r>
            <a:r>
              <a:rPr lang="en-US" dirty="0" smtClean="0"/>
              <a:t>STM</a:t>
            </a:r>
          </a:p>
          <a:p>
            <a:r>
              <a:rPr lang="en-US" dirty="0"/>
              <a:t>compares the response of the STM with </a:t>
            </a:r>
            <a:r>
              <a:rPr lang="en-US" dirty="0" smtClean="0"/>
              <a:t>already acquired </a:t>
            </a:r>
            <a:r>
              <a:rPr lang="en-US" dirty="0"/>
              <a:t>and permanently stored information in LTM</a:t>
            </a:r>
            <a:r>
              <a:rPr lang="en-US" dirty="0" smtClean="0"/>
              <a:t>.</a:t>
            </a:r>
          </a:p>
          <a:p>
            <a:r>
              <a:rPr lang="en-US" dirty="0"/>
              <a:t>The process of </a:t>
            </a:r>
            <a:r>
              <a:rPr lang="en-US" dirty="0" smtClean="0"/>
              <a:t>representation of </a:t>
            </a:r>
            <a:r>
              <a:rPr lang="en-US" dirty="0"/>
              <a:t>the information for storage and retrieval from </a:t>
            </a:r>
            <a:r>
              <a:rPr lang="en-US" dirty="0" smtClean="0"/>
              <a:t>LTM (</a:t>
            </a:r>
            <a:r>
              <a:rPr lang="en-US" i="1" dirty="0"/>
              <a:t>knowledge </a:t>
            </a:r>
            <a:r>
              <a:rPr lang="en-US" i="1" dirty="0" smtClean="0"/>
              <a:t>representation)</a:t>
            </a:r>
          </a:p>
          <a:p>
            <a:r>
              <a:rPr lang="en-US" b="1" dirty="0"/>
              <a:t>Perception cycle</a:t>
            </a:r>
            <a:r>
              <a:rPr lang="en-US" b="1" dirty="0" smtClean="0"/>
              <a:t>: </a:t>
            </a:r>
          </a:p>
          <a:p>
            <a:r>
              <a:rPr lang="en-US" dirty="0"/>
              <a:t>process that uses the </a:t>
            </a:r>
            <a:r>
              <a:rPr lang="en-US" dirty="0" smtClean="0"/>
              <a:t>previously stored </a:t>
            </a:r>
            <a:r>
              <a:rPr lang="en-US" dirty="0"/>
              <a:t>knowledge in LTM to gather and interpret the stimuli registered by</a:t>
            </a:r>
          </a:p>
          <a:p>
            <a:r>
              <a:rPr lang="en-US" dirty="0"/>
              <a:t>the sensory organs through the acquisition </a:t>
            </a:r>
            <a:r>
              <a:rPr lang="en-US" dirty="0" smtClean="0"/>
              <a:t>cycle</a:t>
            </a:r>
          </a:p>
          <a:p>
            <a:r>
              <a:rPr lang="en-US" b="1" dirty="0"/>
              <a:t>Learning and coordination cycle</a:t>
            </a:r>
            <a:r>
              <a:rPr lang="en-US" b="1" dirty="0" smtClean="0"/>
              <a:t>:</a:t>
            </a:r>
          </a:p>
          <a:p>
            <a:r>
              <a:rPr lang="en-US" dirty="0" smtClean="0"/>
              <a:t>Environment </a:t>
            </a:r>
            <a:r>
              <a:rPr lang="en-US" dirty="0"/>
              <a:t>is perceived </a:t>
            </a:r>
            <a:r>
              <a:rPr lang="en-US" dirty="0" smtClean="0"/>
              <a:t>and stored </a:t>
            </a:r>
            <a:r>
              <a:rPr lang="en-US" dirty="0"/>
              <a:t>in LTM in a suitable format (data structure), the autonomous system</a:t>
            </a:r>
          </a:p>
          <a:p>
            <a:r>
              <a:rPr lang="en-US" dirty="0"/>
              <a:t>utilizes various states namely </a:t>
            </a:r>
            <a:r>
              <a:rPr lang="en-US" i="1" dirty="0"/>
              <a:t>learning, planning </a:t>
            </a:r>
            <a:r>
              <a:rPr lang="en-US" dirty="0"/>
              <a:t>and </a:t>
            </a:r>
            <a:r>
              <a:rPr lang="en-US" i="1" dirty="0"/>
              <a:t>action and </a:t>
            </a:r>
            <a:r>
              <a:rPr lang="en-US" i="1" dirty="0" smtClean="0"/>
              <a:t>coordination</a:t>
            </a:r>
            <a:endParaRPr lang="en-US" i="1" dirty="0"/>
          </a:p>
        </p:txBody>
      </p:sp>
    </p:spTree>
    <p:extLst>
      <p:ext uri="{BB962C8B-B14F-4D97-AF65-F5344CB8AC3E}">
        <p14:creationId xmlns:p14="http://schemas.microsoft.com/office/powerpoint/2010/main" val="3290478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5850" y="481569"/>
            <a:ext cx="7029450" cy="1323439"/>
          </a:xfrm>
          <a:prstGeom prst="rect">
            <a:avLst/>
          </a:prstGeom>
          <a:noFill/>
        </p:spPr>
        <p:txBody>
          <a:bodyPr wrap="square" rtlCol="0">
            <a:spAutoFit/>
          </a:bodyPr>
          <a:lstStyle/>
          <a:p>
            <a:pPr algn="ctr"/>
            <a:r>
              <a:rPr lang="en-US" sz="4000" dirty="0" smtClean="0"/>
              <a:t>Module 2</a:t>
            </a:r>
          </a:p>
          <a:p>
            <a:pPr algn="ctr"/>
            <a:r>
              <a:rPr lang="en-US" sz="4000" dirty="0" smtClean="0"/>
              <a:t>Visual Perception </a:t>
            </a:r>
          </a:p>
        </p:txBody>
      </p:sp>
      <p:sp>
        <p:nvSpPr>
          <p:cNvPr id="3" name="Rectangle 2"/>
          <p:cNvSpPr/>
          <p:nvPr/>
        </p:nvSpPr>
        <p:spPr>
          <a:xfrm>
            <a:off x="514351" y="2743200"/>
            <a:ext cx="184731" cy="369332"/>
          </a:xfrm>
          <a:prstGeom prst="rect">
            <a:avLst/>
          </a:prstGeom>
        </p:spPr>
        <p:txBody>
          <a:bodyPr wrap="none">
            <a:spAutoFit/>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7451" y="2514600"/>
            <a:ext cx="4800599" cy="3525898"/>
          </a:xfrm>
          <a:prstGeom prst="rect">
            <a:avLst/>
          </a:prstGeom>
        </p:spPr>
      </p:pic>
    </p:spTree>
    <p:extLst>
      <p:ext uri="{BB962C8B-B14F-4D97-AF65-F5344CB8AC3E}">
        <p14:creationId xmlns:p14="http://schemas.microsoft.com/office/powerpoint/2010/main" val="5248631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3074C2846F34408806CD45037274D0" ma:contentTypeVersion="0" ma:contentTypeDescription="Create a new document." ma:contentTypeScope="" ma:versionID="36cc55d86bceec99e978c8ccac227557">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F9D8488-CFA4-43B7-A961-4930C070E0BF}"/>
</file>

<file path=customXml/itemProps2.xml><?xml version="1.0" encoding="utf-8"?>
<ds:datastoreItem xmlns:ds="http://schemas.openxmlformats.org/officeDocument/2006/customXml" ds:itemID="{3C690011-FCE0-4844-9A36-317266F633AE}"/>
</file>

<file path=customXml/itemProps3.xml><?xml version="1.0" encoding="utf-8"?>
<ds:datastoreItem xmlns:ds="http://schemas.openxmlformats.org/officeDocument/2006/customXml" ds:itemID="{E9435ADF-9D0D-4B96-9700-217A18D4E504}"/>
</file>

<file path=docProps/app.xml><?xml version="1.0" encoding="utf-8"?>
<Properties xmlns="http://schemas.openxmlformats.org/officeDocument/2006/extended-properties" xmlns:vt="http://schemas.openxmlformats.org/officeDocument/2006/docPropsVTypes">
  <TotalTime>23</TotalTime>
  <Words>1991</Words>
  <Application>Microsoft Office PowerPoint</Application>
  <PresentationFormat>On-screen Show (4:3)</PresentationFormat>
  <Paragraphs>211</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919629410919</dc:creator>
  <cp:lastModifiedBy>919629410919</cp:lastModifiedBy>
  <cp:revision>3</cp:revision>
  <dcterms:created xsi:type="dcterms:W3CDTF">2024-08-22T00:09:30Z</dcterms:created>
  <dcterms:modified xsi:type="dcterms:W3CDTF">2024-08-22T00:36:14Z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0x010100C93074C2846F34408806CD45037274D0</vt:lpwstr>
  </property>
</Properties>
</file>