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6.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5.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7" r:id="rId3"/>
    <p:sldId id="258" r:id="rId4"/>
    <p:sldId id="266" r:id="rId5"/>
    <p:sldId id="259" r:id="rId6"/>
    <p:sldId id="260" r:id="rId7"/>
    <p:sldId id="262" r:id="rId8"/>
    <p:sldId id="263" r:id="rId9"/>
    <p:sldId id="264" r:id="rId10"/>
    <p:sldId id="269" r:id="rId11"/>
    <p:sldId id="270" r:id="rId12"/>
    <p:sldId id="271" r:id="rId13"/>
    <p:sldId id="267" r:id="rId14"/>
    <p:sldId id="273" r:id="rId15"/>
    <p:sldId id="272" r:id="rId16"/>
    <p:sldId id="2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798" y="-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948157-CE07-44E4-8DCA-C4DD947CBE43}" type="datetimeFigureOut">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F0A46-1B41-4FB1-8700-72E6B55FD139}" type="slidenum">
              <a:rPr lang="en-US" smtClean="0"/>
              <a:t>‹#›</a:t>
            </a:fld>
            <a:endParaRPr lang="en-US"/>
          </a:p>
        </p:txBody>
      </p:sp>
    </p:spTree>
    <p:extLst>
      <p:ext uri="{BB962C8B-B14F-4D97-AF65-F5344CB8AC3E}">
        <p14:creationId xmlns:p14="http://schemas.microsoft.com/office/powerpoint/2010/main" val="72837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948157-CE07-44E4-8DCA-C4DD947CBE43}" type="datetimeFigureOut">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F0A46-1B41-4FB1-8700-72E6B55FD139}" type="slidenum">
              <a:rPr lang="en-US" smtClean="0"/>
              <a:t>‹#›</a:t>
            </a:fld>
            <a:endParaRPr lang="en-US"/>
          </a:p>
        </p:txBody>
      </p:sp>
    </p:spTree>
    <p:extLst>
      <p:ext uri="{BB962C8B-B14F-4D97-AF65-F5344CB8AC3E}">
        <p14:creationId xmlns:p14="http://schemas.microsoft.com/office/powerpoint/2010/main" val="441877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948157-CE07-44E4-8DCA-C4DD947CBE43}" type="datetimeFigureOut">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F0A46-1B41-4FB1-8700-72E6B55FD139}" type="slidenum">
              <a:rPr lang="en-US" smtClean="0"/>
              <a:t>‹#›</a:t>
            </a:fld>
            <a:endParaRPr lang="en-US"/>
          </a:p>
        </p:txBody>
      </p:sp>
    </p:spTree>
    <p:extLst>
      <p:ext uri="{BB962C8B-B14F-4D97-AF65-F5344CB8AC3E}">
        <p14:creationId xmlns:p14="http://schemas.microsoft.com/office/powerpoint/2010/main" val="335812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948157-CE07-44E4-8DCA-C4DD947CBE43}" type="datetimeFigureOut">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F0A46-1B41-4FB1-8700-72E6B55FD139}" type="slidenum">
              <a:rPr lang="en-US" smtClean="0"/>
              <a:t>‹#›</a:t>
            </a:fld>
            <a:endParaRPr lang="en-US"/>
          </a:p>
        </p:txBody>
      </p:sp>
    </p:spTree>
    <p:extLst>
      <p:ext uri="{BB962C8B-B14F-4D97-AF65-F5344CB8AC3E}">
        <p14:creationId xmlns:p14="http://schemas.microsoft.com/office/powerpoint/2010/main" val="77384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948157-CE07-44E4-8DCA-C4DD947CBE43}" type="datetimeFigureOut">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F0A46-1B41-4FB1-8700-72E6B55FD139}" type="slidenum">
              <a:rPr lang="en-US" smtClean="0"/>
              <a:t>‹#›</a:t>
            </a:fld>
            <a:endParaRPr lang="en-US"/>
          </a:p>
        </p:txBody>
      </p:sp>
    </p:spTree>
    <p:extLst>
      <p:ext uri="{BB962C8B-B14F-4D97-AF65-F5344CB8AC3E}">
        <p14:creationId xmlns:p14="http://schemas.microsoft.com/office/powerpoint/2010/main" val="1219346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948157-CE07-44E4-8DCA-C4DD947CBE43}" type="datetimeFigureOut">
              <a:rPr lang="en-US" smtClean="0"/>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DF0A46-1B41-4FB1-8700-72E6B55FD139}" type="slidenum">
              <a:rPr lang="en-US" smtClean="0"/>
              <a:t>‹#›</a:t>
            </a:fld>
            <a:endParaRPr lang="en-US"/>
          </a:p>
        </p:txBody>
      </p:sp>
    </p:spTree>
    <p:extLst>
      <p:ext uri="{BB962C8B-B14F-4D97-AF65-F5344CB8AC3E}">
        <p14:creationId xmlns:p14="http://schemas.microsoft.com/office/powerpoint/2010/main" val="466228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948157-CE07-44E4-8DCA-C4DD947CBE43}" type="datetimeFigureOut">
              <a:rPr lang="en-US" smtClean="0"/>
              <a:t>10/12/2024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DF0A46-1B41-4FB1-8700-72E6B55FD139}" type="slidenum">
              <a:rPr lang="en-US" smtClean="0"/>
              <a:t>‹#›</a:t>
            </a:fld>
            <a:endParaRPr lang="en-US"/>
          </a:p>
        </p:txBody>
      </p:sp>
    </p:spTree>
    <p:extLst>
      <p:ext uri="{BB962C8B-B14F-4D97-AF65-F5344CB8AC3E}">
        <p14:creationId xmlns:p14="http://schemas.microsoft.com/office/powerpoint/2010/main" val="1225106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948157-CE07-44E4-8DCA-C4DD947CBE43}" type="datetimeFigureOut">
              <a:rPr lang="en-US" smtClean="0"/>
              <a:t>10/12/2024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DF0A46-1B41-4FB1-8700-72E6B55FD139}" type="slidenum">
              <a:rPr lang="en-US" smtClean="0"/>
              <a:t>‹#›</a:t>
            </a:fld>
            <a:endParaRPr lang="en-US"/>
          </a:p>
        </p:txBody>
      </p:sp>
    </p:spTree>
    <p:extLst>
      <p:ext uri="{BB962C8B-B14F-4D97-AF65-F5344CB8AC3E}">
        <p14:creationId xmlns:p14="http://schemas.microsoft.com/office/powerpoint/2010/main" val="2802873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48157-CE07-44E4-8DCA-C4DD947CBE43}" type="datetimeFigureOut">
              <a:rPr lang="en-US" smtClean="0"/>
              <a:t>10/12/2024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DF0A46-1B41-4FB1-8700-72E6B55FD139}" type="slidenum">
              <a:rPr lang="en-US" smtClean="0"/>
              <a:t>‹#›</a:t>
            </a:fld>
            <a:endParaRPr lang="en-US"/>
          </a:p>
        </p:txBody>
      </p:sp>
    </p:spTree>
    <p:extLst>
      <p:ext uri="{BB962C8B-B14F-4D97-AF65-F5344CB8AC3E}">
        <p14:creationId xmlns:p14="http://schemas.microsoft.com/office/powerpoint/2010/main" val="3060868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948157-CE07-44E4-8DCA-C4DD947CBE43}" type="datetimeFigureOut">
              <a:rPr lang="en-US" smtClean="0"/>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DF0A46-1B41-4FB1-8700-72E6B55FD139}" type="slidenum">
              <a:rPr lang="en-US" smtClean="0"/>
              <a:t>‹#›</a:t>
            </a:fld>
            <a:endParaRPr lang="en-US"/>
          </a:p>
        </p:txBody>
      </p:sp>
    </p:spTree>
    <p:extLst>
      <p:ext uri="{BB962C8B-B14F-4D97-AF65-F5344CB8AC3E}">
        <p14:creationId xmlns:p14="http://schemas.microsoft.com/office/powerpoint/2010/main" val="3118760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948157-CE07-44E4-8DCA-C4DD947CBE43}" type="datetimeFigureOut">
              <a:rPr lang="en-US" smtClean="0"/>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DF0A46-1B41-4FB1-8700-72E6B55FD139}" type="slidenum">
              <a:rPr lang="en-US" smtClean="0"/>
              <a:t>‹#›</a:t>
            </a:fld>
            <a:endParaRPr lang="en-US"/>
          </a:p>
        </p:txBody>
      </p:sp>
    </p:spTree>
    <p:extLst>
      <p:ext uri="{BB962C8B-B14F-4D97-AF65-F5344CB8AC3E}">
        <p14:creationId xmlns:p14="http://schemas.microsoft.com/office/powerpoint/2010/main" val="3203559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48157-CE07-44E4-8DCA-C4DD947CBE43}" type="datetimeFigureOut">
              <a:rPr lang="en-US" smtClean="0"/>
              <a:t>10/12/2024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DF0A46-1B41-4FB1-8700-72E6B55FD139}" type="slidenum">
              <a:rPr lang="en-US" smtClean="0"/>
              <a:t>‹#›</a:t>
            </a:fld>
            <a:endParaRPr lang="en-US"/>
          </a:p>
        </p:txBody>
      </p:sp>
    </p:spTree>
    <p:extLst>
      <p:ext uri="{BB962C8B-B14F-4D97-AF65-F5344CB8AC3E}">
        <p14:creationId xmlns:p14="http://schemas.microsoft.com/office/powerpoint/2010/main" val="3340264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Times New Roman" pitchFamily="18" charset="0"/>
                <a:cs typeface="Times New Roman" pitchFamily="18" charset="0"/>
              </a:rPr>
              <a:t>Module 5</a:t>
            </a:r>
            <a:endParaRPr lang="en-US" sz="4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ctr">
              <a:buNone/>
            </a:pPr>
            <a:r>
              <a:rPr lang="en-US" sz="6000" dirty="0" smtClean="0"/>
              <a:t>Randomized Path Planning</a:t>
            </a:r>
            <a:endParaRPr lang="en-US" sz="6000" dirty="0"/>
          </a:p>
        </p:txBody>
      </p:sp>
    </p:spTree>
    <p:extLst>
      <p:ext uri="{BB962C8B-B14F-4D97-AF65-F5344CB8AC3E}">
        <p14:creationId xmlns:p14="http://schemas.microsoft.com/office/powerpoint/2010/main" val="2357234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Visibility Graph</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latin typeface="Times New Roman" pitchFamily="18" charset="0"/>
                <a:cs typeface="Times New Roman" pitchFamily="18" charset="0"/>
              </a:rPr>
              <a:t>How does a Mobile Robot get from </a:t>
            </a:r>
            <a:r>
              <a:rPr lang="en-US" dirty="0" err="1" smtClean="0">
                <a:latin typeface="Times New Roman" pitchFamily="18" charset="0"/>
                <a:cs typeface="Times New Roman" pitchFamily="18" charset="0"/>
              </a:rPr>
              <a:t>qs</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to </a:t>
            </a:r>
            <a:r>
              <a:rPr lang="en-US" dirty="0" err="1" smtClean="0">
                <a:latin typeface="Times New Roman" pitchFamily="18" charset="0"/>
                <a:cs typeface="Times New Roman" pitchFamily="18" charset="0"/>
              </a:rPr>
              <a:t>qG</a:t>
            </a:r>
            <a:r>
              <a:rPr lang="en-US" dirty="0" smtClean="0">
                <a:latin typeface="Times New Roman" pitchFamily="18" charset="0"/>
                <a:cs typeface="Times New Roman" pitchFamily="18" charset="0"/>
              </a:rPr>
              <a:t>? </a:t>
            </a:r>
          </a:p>
          <a:p>
            <a:pPr marL="0" indent="0" algn="just">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Assume robot is a point in 2-D planar space </a:t>
            </a:r>
            <a:endParaRPr lang="en-US" dirty="0" smtClean="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Assume obstacles are 2-D polygons </a:t>
            </a:r>
            <a:endParaRPr lang="en-US" dirty="0" smtClean="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Create a Visibility Graph: </a:t>
            </a:r>
            <a:endParaRPr lang="en-US" dirty="0" smtClean="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Nodes are start point, goal point, vertices of obstacles </a:t>
            </a:r>
            <a:endParaRPr lang="en-US" dirty="0" smtClean="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Connect all nodes which are “visible” </a:t>
            </a:r>
            <a:endParaRPr lang="en-US" dirty="0" smtClean="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straight line un-obstructed path between any 2 nodes </a:t>
            </a:r>
            <a:endParaRPr lang="en-US" dirty="0" smtClean="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Includes all edges of polygonal obstacles</a:t>
            </a:r>
          </a:p>
        </p:txBody>
      </p:sp>
    </p:spTree>
    <p:extLst>
      <p:ext uri="{BB962C8B-B14F-4D97-AF65-F5344CB8AC3E}">
        <p14:creationId xmlns:p14="http://schemas.microsoft.com/office/powerpoint/2010/main" val="2918132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Visibility Graph</a:t>
            </a:r>
            <a:endParaRPr lang="en-US" dirty="0"/>
          </a:p>
        </p:txBody>
      </p:sp>
      <p:sp>
        <p:nvSpPr>
          <p:cNvPr id="3" name="Content Placeholder 2"/>
          <p:cNvSpPr>
            <a:spLocks noGrp="1"/>
          </p:cNvSpPr>
          <p:nvPr>
            <p:ph idx="1"/>
          </p:nvPr>
        </p:nvSpPr>
        <p:spPr/>
        <p:txBody>
          <a:bodyPr>
            <a:normAutofit/>
          </a:bodyPr>
          <a:lstStyle/>
          <a:p>
            <a:pPr algn="just"/>
            <a:r>
              <a:rPr lang="en-US" dirty="0">
                <a:latin typeface="Times New Roman" pitchFamily="18" charset="0"/>
                <a:cs typeface="Times New Roman" pitchFamily="18" charset="0"/>
              </a:rPr>
              <a:t>Problem - We are given a set of n disjoint polygonal obstacles in the plane, and two points s and t that lie outside of the obstacles. The problem is to determine the shortest path from s to t that avoids the interiors of the obstacles. </a:t>
            </a:r>
            <a:endParaRPr lang="en-US" dirty="0" smtClean="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1863" y="4572000"/>
            <a:ext cx="2200275"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0687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Visibility Graph</a:t>
            </a:r>
            <a:endParaRPr lang="en-US" dirty="0"/>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Claim - The shortest path between any two points that avoids a set of polygonal obstacles is a polygonal curve, whose vertices are either vertices of the obstacles or the points s and t.</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191000"/>
            <a:ext cx="4991100"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7305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Visibility Graph</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r>
              <a:rPr lang="en-US" sz="2400" dirty="0">
                <a:latin typeface="Times New Roman" pitchFamily="18" charset="0"/>
                <a:cs typeface="Times New Roman" pitchFamily="18" charset="0"/>
              </a:rPr>
              <a:t>In the range of </a:t>
            </a:r>
            <a:r>
              <a:rPr lang="en-US" sz="2400" dirty="0">
                <a:latin typeface="Times New Roman" pitchFamily="18" charset="0"/>
                <a:cs typeface="Times New Roman" pitchFamily="18" charset="0"/>
              </a:rPr>
              <a:t>the polygon</a:t>
            </a:r>
            <a:r>
              <a:rPr lang="en-US" sz="2400" dirty="0">
                <a:latin typeface="Times New Roman" pitchFamily="18" charset="0"/>
                <a:cs typeface="Times New Roman" pitchFamily="18" charset="0"/>
              </a:rPr>
              <a:t>, a vertex is connected to its total adjacent points, so the mobile robot can move along </a:t>
            </a:r>
            <a:r>
              <a:rPr lang="en-US" sz="2400" dirty="0">
                <a:latin typeface="Times New Roman" pitchFamily="18" charset="0"/>
                <a:cs typeface="Times New Roman" pitchFamily="18" charset="0"/>
              </a:rPr>
              <a:t>the polygon </a:t>
            </a:r>
            <a:r>
              <a:rPr lang="en-US" sz="2400" dirty="0">
                <a:latin typeface="Times New Roman" pitchFamily="18" charset="0"/>
                <a:cs typeface="Times New Roman" pitchFamily="18" charset="0"/>
              </a:rPr>
              <a:t>edge. </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Search </a:t>
            </a:r>
            <a:r>
              <a:rPr lang="en-US" sz="2400" dirty="0">
                <a:latin typeface="Times New Roman" pitchFamily="18" charset="0"/>
                <a:cs typeface="Times New Roman" pitchFamily="18" charset="0"/>
              </a:rPr>
              <a:t>the set of these lines and select an optimum path from the starting point to </a:t>
            </a:r>
            <a:r>
              <a:rPr lang="en-US" sz="2400" dirty="0">
                <a:latin typeface="Times New Roman" pitchFamily="18" charset="0"/>
                <a:cs typeface="Times New Roman" pitchFamily="18" charset="0"/>
              </a:rPr>
              <a:t>the end </a:t>
            </a:r>
            <a:r>
              <a:rPr lang="en-US" sz="2400" dirty="0">
                <a:latin typeface="Times New Roman" pitchFamily="18" charset="0"/>
                <a:cs typeface="Times New Roman" pitchFamily="18" charset="0"/>
              </a:rPr>
              <a:t>point</a:t>
            </a:r>
            <a:r>
              <a:rPr lang="en-US" sz="2400" dirty="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This method can successfully solve the small size problem in two-dimensional space </a:t>
            </a:r>
            <a:r>
              <a:rPr lang="en-US" sz="2400" dirty="0">
                <a:latin typeface="Times New Roman" pitchFamily="18" charset="0"/>
                <a:cs typeface="Times New Roman" pitchFamily="18" charset="0"/>
              </a:rPr>
              <a:t>and the </a:t>
            </a:r>
            <a:r>
              <a:rPr lang="en-US" sz="2400" dirty="0">
                <a:latin typeface="Times New Roman" pitchFamily="18" charset="0"/>
                <a:cs typeface="Times New Roman" pitchFamily="18" charset="0"/>
              </a:rPr>
              <a:t>path is optimal, but its time complexity is O(N2</a:t>
            </a:r>
            <a:r>
              <a:rPr lang="en-US" sz="2400" dirty="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Higher </a:t>
            </a:r>
            <a:r>
              <a:rPr lang="en-US" sz="2400" dirty="0">
                <a:latin typeface="Times New Roman" pitchFamily="18" charset="0"/>
                <a:cs typeface="Times New Roman" pitchFamily="18" charset="0"/>
              </a:rPr>
              <a:t>dimension </a:t>
            </a:r>
            <a:r>
              <a:rPr lang="en-US" sz="2400" dirty="0">
                <a:latin typeface="Times New Roman" pitchFamily="18" charset="0"/>
                <a:cs typeface="Times New Roman" pitchFamily="18" charset="0"/>
              </a:rPr>
              <a:t>space- NP-hard problem</a:t>
            </a:r>
          </a:p>
          <a:p>
            <a:pPr algn="just"/>
            <a:r>
              <a:rPr lang="en-US" sz="2400" dirty="0">
                <a:latin typeface="Times New Roman" pitchFamily="18" charset="0"/>
                <a:cs typeface="Times New Roman" pitchFamily="18" charset="0"/>
              </a:rPr>
              <a:t>M</a:t>
            </a:r>
            <a:r>
              <a:rPr lang="en-US" sz="2400" dirty="0">
                <a:latin typeface="Times New Roman" pitchFamily="18" charset="0"/>
                <a:cs typeface="Times New Roman" pitchFamily="18" charset="0"/>
              </a:rPr>
              <a:t>obile </a:t>
            </a:r>
            <a:r>
              <a:rPr lang="en-US" sz="2400" dirty="0">
                <a:latin typeface="Times New Roman" pitchFamily="18" charset="0"/>
                <a:cs typeface="Times New Roman" pitchFamily="18" charset="0"/>
              </a:rPr>
              <a:t>robot has a certain size and shape, all paths pass the end of obstacles, so the obtained </a:t>
            </a:r>
            <a:r>
              <a:rPr lang="en-US" sz="2400" dirty="0">
                <a:latin typeface="Times New Roman" pitchFamily="18" charset="0"/>
                <a:cs typeface="Times New Roman" pitchFamily="18" charset="0"/>
              </a:rPr>
              <a:t>path planning </a:t>
            </a:r>
            <a:r>
              <a:rPr lang="en-US" sz="2400" dirty="0">
                <a:latin typeface="Times New Roman" pitchFamily="18" charset="0"/>
                <a:cs typeface="Times New Roman" pitchFamily="18" charset="0"/>
              </a:rPr>
              <a:t>is likely to have a collision.</a:t>
            </a:r>
          </a:p>
        </p:txBody>
      </p:sp>
    </p:spTree>
    <p:extLst>
      <p:ext uri="{BB962C8B-B14F-4D97-AF65-F5344CB8AC3E}">
        <p14:creationId xmlns:p14="http://schemas.microsoft.com/office/powerpoint/2010/main" val="1099748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Visibility Graph</a:t>
            </a:r>
            <a:endParaRPr lang="en-US" dirty="0"/>
          </a:p>
        </p:txBody>
      </p:sp>
      <p:sp>
        <p:nvSpPr>
          <p:cNvPr id="3" name="Content Placeholder 2"/>
          <p:cNvSpPr>
            <a:spLocks noGrp="1"/>
          </p:cNvSpPr>
          <p:nvPr>
            <p:ph idx="1"/>
          </p:nvPr>
        </p:nvSpPr>
        <p:spPr/>
        <p:txBody>
          <a:bodyPr/>
          <a:lstStyle/>
          <a:p>
            <a:pPr algn="just"/>
            <a:r>
              <a:rPr lang="en-US" dirty="0">
                <a:latin typeface="Times New Roman" pitchFamily="18" charset="0"/>
                <a:cs typeface="Times New Roman" pitchFamily="18" charset="0"/>
              </a:rPr>
              <a:t>Visibility graph path planning has the problem that we navigate along the vertices of grown polygons. If we are not careful, we can come very close to actual obstacles if our growing is incorrect, or more realistically, mobile robot control has some errors in it</a:t>
            </a:r>
          </a:p>
        </p:txBody>
      </p:sp>
    </p:spTree>
    <p:extLst>
      <p:ext uri="{BB962C8B-B14F-4D97-AF65-F5344CB8AC3E}">
        <p14:creationId xmlns:p14="http://schemas.microsoft.com/office/powerpoint/2010/main" val="2770317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Voronoi</a:t>
            </a:r>
            <a:r>
              <a:rPr lang="en-US" dirty="0">
                <a:latin typeface="Times New Roman" pitchFamily="18" charset="0"/>
                <a:cs typeface="Times New Roman" pitchFamily="18" charset="0"/>
              </a:rPr>
              <a:t> graph</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latin typeface="Times New Roman" pitchFamily="18" charset="0"/>
                <a:cs typeface="Times New Roman" pitchFamily="18" charset="0"/>
              </a:rPr>
              <a:t>A better idea may be to try to find paths that are not close to obstacles, but in fact as far away as possible from obstacles. This will create a maximal safe path, in that we never come closer to obstacles than we </a:t>
            </a:r>
            <a:r>
              <a:rPr lang="en-US" dirty="0" smtClean="0">
                <a:latin typeface="Times New Roman" pitchFamily="18" charset="0"/>
                <a:cs typeface="Times New Roman" pitchFamily="18" charset="0"/>
              </a:rPr>
              <a:t>need.</a:t>
            </a:r>
          </a:p>
          <a:p>
            <a:pPr algn="just"/>
            <a:r>
              <a:rPr lang="en-US" dirty="0">
                <a:latin typeface="Times New Roman" pitchFamily="18" charset="0"/>
                <a:cs typeface="Times New Roman" pitchFamily="18" charset="0"/>
              </a:rPr>
              <a:t>To do this, we will look at the </a:t>
            </a:r>
            <a:r>
              <a:rPr lang="en-US" dirty="0" err="1">
                <a:latin typeface="Times New Roman" pitchFamily="18" charset="0"/>
                <a:cs typeface="Times New Roman" pitchFamily="18" charset="0"/>
              </a:rPr>
              <a:t>Voronoi</a:t>
            </a:r>
            <a:r>
              <a:rPr lang="en-US" dirty="0">
                <a:latin typeface="Times New Roman" pitchFamily="18" charset="0"/>
                <a:cs typeface="Times New Roman" pitchFamily="18" charset="0"/>
              </a:rPr>
              <a:t> Diagram in the plane. Let P = {p1, p2, . . . , </a:t>
            </a:r>
            <a:r>
              <a:rPr lang="en-US" dirty="0" err="1">
                <a:latin typeface="Times New Roman" pitchFamily="18" charset="0"/>
                <a:cs typeface="Times New Roman" pitchFamily="18" charset="0"/>
              </a:rPr>
              <a:t>pn</a:t>
            </a:r>
            <a:r>
              <a:rPr lang="en-US" dirty="0">
                <a:latin typeface="Times New Roman" pitchFamily="18" charset="0"/>
                <a:cs typeface="Times New Roman" pitchFamily="18" charset="0"/>
              </a:rPr>
              <a:t>} be a set of points in the plane called sites.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err="1">
                <a:latin typeface="Times New Roman" pitchFamily="18" charset="0"/>
                <a:cs typeface="Times New Roman" pitchFamily="18" charset="0"/>
              </a:rPr>
              <a:t>Voronoi</a:t>
            </a:r>
            <a:r>
              <a:rPr lang="en-US" dirty="0">
                <a:latin typeface="Times New Roman" pitchFamily="18" charset="0"/>
                <a:cs typeface="Times New Roman" pitchFamily="18" charset="0"/>
              </a:rPr>
              <a:t> diagram is the sub-division of the plane into n distinct cells, one for each site. Each cell has the property that a point q corresponds to a site </a:t>
            </a:r>
            <a:r>
              <a:rPr lang="en-US" dirty="0" smtClean="0">
                <a:latin typeface="Times New Roman" pitchFamily="18" charset="0"/>
                <a:cs typeface="Times New Roman" pitchFamily="18" charset="0"/>
              </a:rPr>
              <a:t>pi. </a:t>
            </a:r>
            <a:r>
              <a:rPr lang="en-US" dirty="0" err="1">
                <a:latin typeface="Times New Roman" pitchFamily="18" charset="0"/>
                <a:cs typeface="Times New Roman" pitchFamily="18" charset="0"/>
              </a:rPr>
              <a:t>iff</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dist</a:t>
            </a:r>
            <a:r>
              <a:rPr lang="en-US" dirty="0">
                <a:latin typeface="Times New Roman" pitchFamily="18" charset="0"/>
                <a:cs typeface="Times New Roman" pitchFamily="18" charset="0"/>
              </a:rPr>
              <a:t>(q, pi) &lt; </a:t>
            </a:r>
            <a:r>
              <a:rPr lang="en-US" dirty="0" err="1">
                <a:latin typeface="Times New Roman" pitchFamily="18" charset="0"/>
                <a:cs typeface="Times New Roman" pitchFamily="18" charset="0"/>
              </a:rPr>
              <a:t>dist</a:t>
            </a:r>
            <a:r>
              <a:rPr lang="en-US" dirty="0">
                <a:latin typeface="Times New Roman" pitchFamily="18" charset="0"/>
                <a:cs typeface="Times New Roman" pitchFamily="18" charset="0"/>
              </a:rPr>
              <a:t>(q, </a:t>
            </a:r>
            <a:r>
              <a:rPr lang="en-US" dirty="0" err="1">
                <a:latin typeface="Times New Roman" pitchFamily="18" charset="0"/>
                <a:cs typeface="Times New Roman" pitchFamily="18" charset="0"/>
              </a:rPr>
              <a:t>pj</a:t>
            </a:r>
            <a:r>
              <a:rPr lang="en-US" dirty="0">
                <a:latin typeface="Times New Roman" pitchFamily="18" charset="0"/>
                <a:cs typeface="Times New Roman" pitchFamily="18" charset="0"/>
              </a:rPr>
              <a:t>) for each </a:t>
            </a:r>
            <a:r>
              <a:rPr lang="en-US" dirty="0" err="1">
                <a:latin typeface="Times New Roman" pitchFamily="18" charset="0"/>
                <a:cs typeface="Times New Roman" pitchFamily="18" charset="0"/>
              </a:rPr>
              <a:t>pj</a:t>
            </a:r>
            <a:r>
              <a:rPr lang="en-US" dirty="0">
                <a:latin typeface="Times New Roman" pitchFamily="18" charset="0"/>
                <a:cs typeface="Times New Roman" pitchFamily="18" charset="0"/>
              </a:rPr>
              <a:t> ∈ P with j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17886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Voronoi</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Graph</a:t>
            </a:r>
            <a:endParaRPr lang="en-US" dirty="0"/>
          </a:p>
        </p:txBody>
      </p:sp>
      <p:sp>
        <p:nvSpPr>
          <p:cNvPr id="3" name="Content Placeholder 2"/>
          <p:cNvSpPr>
            <a:spLocks noGrp="1"/>
          </p:cNvSpPr>
          <p:nvPr>
            <p:ph idx="1"/>
          </p:nvPr>
        </p:nvSpPr>
        <p:spPr/>
        <p:txBody>
          <a:bodyPr>
            <a:noAutofit/>
          </a:bodyPr>
          <a:lstStyle/>
          <a:p>
            <a:pPr algn="just"/>
            <a:r>
              <a:rPr lang="en-US" sz="2400" dirty="0">
                <a:latin typeface="Times New Roman" pitchFamily="18" charset="0"/>
                <a:cs typeface="Times New Roman" pitchFamily="18" charset="0"/>
              </a:rPr>
              <a:t>A </a:t>
            </a:r>
            <a:r>
              <a:rPr lang="en-US" sz="2400" dirty="0" err="1">
                <a:latin typeface="Times New Roman" pitchFamily="18" charset="0"/>
                <a:cs typeface="Times New Roman" pitchFamily="18" charset="0"/>
              </a:rPr>
              <a:t>Voronoi</a:t>
            </a:r>
            <a:r>
              <a:rPr lang="en-US" sz="2400" dirty="0">
                <a:latin typeface="Times New Roman" pitchFamily="18" charset="0"/>
                <a:cs typeface="Times New Roman" pitchFamily="18" charset="0"/>
              </a:rPr>
              <a:t> diagram can be used to find out the trading area of a region . If you are planning to open a new Home Depot store, you want to know what region it will serve, and how this will relate to </a:t>
            </a:r>
            <a:r>
              <a:rPr lang="en-US" sz="2400" dirty="0" err="1">
                <a:latin typeface="Times New Roman" pitchFamily="18" charset="0"/>
                <a:cs typeface="Times New Roman" pitchFamily="18" charset="0"/>
              </a:rPr>
              <a:t>exisitng</a:t>
            </a:r>
            <a:r>
              <a:rPr lang="en-US" sz="2400" dirty="0">
                <a:latin typeface="Times New Roman" pitchFamily="18" charset="0"/>
                <a:cs typeface="Times New Roman" pitchFamily="18" charset="0"/>
              </a:rPr>
              <a:t> Home Depot’s in the region. Assuming people go to the nearest Home Depot, you can create a </a:t>
            </a:r>
            <a:r>
              <a:rPr lang="en-US" sz="2400" dirty="0" err="1">
                <a:latin typeface="Times New Roman" pitchFamily="18" charset="0"/>
                <a:cs typeface="Times New Roman" pitchFamily="18" charset="0"/>
              </a:rPr>
              <a:t>Voronoi</a:t>
            </a:r>
            <a:r>
              <a:rPr lang="en-US" sz="2400" dirty="0">
                <a:latin typeface="Times New Roman" pitchFamily="18" charset="0"/>
                <a:cs typeface="Times New Roman" pitchFamily="18" charset="0"/>
              </a:rPr>
              <a:t> diagram which shows how a region will be subdivided by adding more stores in the region (note: this assumes a Euclidean distance metric which may not be applicable with travel by car on existing roads).</a:t>
            </a:r>
          </a:p>
        </p:txBody>
      </p:sp>
    </p:spTree>
    <p:extLst>
      <p:ext uri="{BB962C8B-B14F-4D97-AF65-F5344CB8AC3E}">
        <p14:creationId xmlns:p14="http://schemas.microsoft.com/office/powerpoint/2010/main" val="1433290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Robot's configuration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r>
              <a:rPr lang="en-US" dirty="0">
                <a:latin typeface="Times New Roman" pitchFamily="18" charset="0"/>
                <a:cs typeface="Times New Roman" pitchFamily="18" charset="0"/>
              </a:rPr>
              <a:t>S</a:t>
            </a:r>
            <a:r>
              <a:rPr lang="en-US" dirty="0" smtClean="0">
                <a:latin typeface="Times New Roman" pitchFamily="18" charset="0"/>
                <a:cs typeface="Times New Roman" pitchFamily="18" charset="0"/>
              </a:rPr>
              <a:t>pecification </a:t>
            </a:r>
            <a:r>
              <a:rPr lang="en-US" dirty="0">
                <a:latin typeface="Times New Roman" pitchFamily="18" charset="0"/>
                <a:cs typeface="Times New Roman" pitchFamily="18" charset="0"/>
              </a:rPr>
              <a:t>of the positions of all the points of the </a:t>
            </a:r>
            <a:r>
              <a:rPr lang="en-US" dirty="0" smtClean="0">
                <a:latin typeface="Times New Roman" pitchFamily="18" charset="0"/>
                <a:cs typeface="Times New Roman" pitchFamily="18" charset="0"/>
              </a:rPr>
              <a:t>robot</a:t>
            </a:r>
          </a:p>
          <a:p>
            <a:pPr algn="just"/>
            <a:r>
              <a:rPr lang="en-US" dirty="0" smtClean="0">
                <a:latin typeface="Times New Roman" pitchFamily="18" charset="0"/>
                <a:cs typeface="Times New Roman" pitchFamily="18" charset="0"/>
              </a:rPr>
              <a:t>Robots </a:t>
            </a:r>
            <a:r>
              <a:rPr lang="en-US" dirty="0">
                <a:latin typeface="Times New Roman" pitchFamily="18" charset="0"/>
                <a:cs typeface="Times New Roman" pitchFamily="18" charset="0"/>
              </a:rPr>
              <a:t>are constructed of rigid </a:t>
            </a:r>
            <a:r>
              <a:rPr lang="en-US" dirty="0" smtClean="0">
                <a:latin typeface="Times New Roman" pitchFamily="18" charset="0"/>
                <a:cs typeface="Times New Roman" pitchFamily="18" charset="0"/>
              </a:rPr>
              <a:t>bodies (</a:t>
            </a:r>
            <a:r>
              <a:rPr lang="en-US" dirty="0">
                <a:latin typeface="Times New Roman" pitchFamily="18" charset="0"/>
                <a:cs typeface="Times New Roman" pitchFamily="18" charset="0"/>
              </a:rPr>
              <a:t>rigid bodies </a:t>
            </a:r>
            <a:r>
              <a:rPr lang="en-US" dirty="0" smtClean="0">
                <a:latin typeface="Times New Roman" pitchFamily="18" charset="0"/>
                <a:cs typeface="Times New Roman" pitchFamily="18" charset="0"/>
              </a:rPr>
              <a:t>links)</a:t>
            </a:r>
          </a:p>
          <a:p>
            <a:pPr algn="just"/>
            <a:r>
              <a:rPr lang="en-US" dirty="0" smtClean="0">
                <a:latin typeface="Times New Roman" pitchFamily="18" charset="0"/>
                <a:cs typeface="Times New Roman" pitchFamily="18" charset="0"/>
              </a:rPr>
              <a:t>rigid bodies links are connected by joints</a:t>
            </a: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links are rigid and have a constant shape, we typically only need a few numbers to represent the configuration of a robot.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593205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Robot's configuration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r>
              <a:rPr lang="en-US" dirty="0">
                <a:latin typeface="Times New Roman" pitchFamily="18" charset="0"/>
                <a:cs typeface="Times New Roman" pitchFamily="18" charset="0"/>
              </a:rPr>
              <a:t>T</a:t>
            </a:r>
            <a:r>
              <a:rPr lang="en-US" dirty="0" smtClean="0">
                <a:latin typeface="Times New Roman" pitchFamily="18" charset="0"/>
                <a:cs typeface="Times New Roman" pitchFamily="18" charset="0"/>
              </a:rPr>
              <a:t>he </a:t>
            </a:r>
            <a:r>
              <a:rPr lang="en-US" dirty="0">
                <a:latin typeface="Times New Roman" pitchFamily="18" charset="0"/>
                <a:cs typeface="Times New Roman" pitchFamily="18" charset="0"/>
              </a:rPr>
              <a:t>configuration of a robot is a representation of the positions of all the points of the </a:t>
            </a:r>
            <a:r>
              <a:rPr lang="en-US" dirty="0" smtClean="0">
                <a:latin typeface="Times New Roman" pitchFamily="18" charset="0"/>
                <a:cs typeface="Times New Roman" pitchFamily="18" charset="0"/>
              </a:rPr>
              <a:t>robot</a:t>
            </a:r>
          </a:p>
          <a:p>
            <a:pPr algn="just"/>
            <a:r>
              <a:rPr lang="en-US" dirty="0">
                <a:latin typeface="Times New Roman" pitchFamily="18" charset="0"/>
                <a:cs typeface="Times New Roman" pitchFamily="18" charset="0"/>
              </a:rPr>
              <a:t>The configuration space, which we often call the C-space for short, is the space of all configurations of the robot</a:t>
            </a:r>
            <a:r>
              <a:rPr lang="en-US" dirty="0" smtClean="0">
                <a:latin typeface="Times New Roman" pitchFamily="18" charset="0"/>
                <a:cs typeface="Times New Roman" pitchFamily="18" charset="0"/>
              </a:rPr>
              <a:t>.</a:t>
            </a:r>
          </a:p>
          <a:p>
            <a:pPr algn="just"/>
            <a:r>
              <a:rPr lang="en-US" dirty="0">
                <a:latin typeface="Times New Roman" pitchFamily="18" charset="0"/>
                <a:cs typeface="Times New Roman" pitchFamily="18" charset="0"/>
              </a:rPr>
              <a:t>The number of degrees of freedom is the dimension of the C-space, or the minimum number of real numbers you need to represent the configuration</a:t>
            </a:r>
            <a:r>
              <a:rPr lang="en-US" dirty="0"/>
              <a:t>.</a:t>
            </a:r>
          </a:p>
        </p:txBody>
      </p:sp>
    </p:spTree>
    <p:extLst>
      <p:ext uri="{BB962C8B-B14F-4D97-AF65-F5344CB8AC3E}">
        <p14:creationId xmlns:p14="http://schemas.microsoft.com/office/powerpoint/2010/main" val="2835601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Path planning Approaches</a:t>
            </a:r>
            <a:endParaRPr lang="en-US" dirty="0">
              <a:latin typeface="Times New Roman" pitchFamily="18" charset="0"/>
              <a:cs typeface="Times New Roman" pitchFamily="18" charset="0"/>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752600"/>
            <a:ext cx="7848599" cy="434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4370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304800"/>
            <a:ext cx="8305800" cy="556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3991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Global Path </a:t>
            </a:r>
            <a:r>
              <a:rPr lang="en-US" b="1" dirty="0" smtClean="0">
                <a:latin typeface="Times New Roman" pitchFamily="18" charset="0"/>
                <a:cs typeface="Times New Roman" pitchFamily="18" charset="0"/>
              </a:rPr>
              <a:t>Planning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a:t>Environmental </a:t>
            </a:r>
            <a:r>
              <a:rPr lang="en-US" dirty="0" smtClean="0"/>
              <a:t>modeling</a:t>
            </a:r>
          </a:p>
          <a:p>
            <a:r>
              <a:rPr lang="en-US" dirty="0"/>
              <a:t>Optimization </a:t>
            </a:r>
            <a:r>
              <a:rPr lang="en-US" dirty="0" smtClean="0"/>
              <a:t>criteria</a:t>
            </a:r>
          </a:p>
          <a:p>
            <a:r>
              <a:rPr lang="en-US" dirty="0"/>
              <a:t>Path search algorithm</a:t>
            </a:r>
            <a:r>
              <a:rPr lang="en-US" dirty="0" smtClean="0"/>
              <a:t/>
            </a:r>
            <a:br>
              <a:rPr lang="en-US" dirty="0" smtClean="0"/>
            </a:b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810000"/>
            <a:ext cx="59436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558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Environmental </a:t>
            </a:r>
            <a:r>
              <a:rPr lang="en-US" dirty="0" smtClean="0">
                <a:latin typeface="Times New Roman" pitchFamily="18" charset="0"/>
                <a:cs typeface="Times New Roman" pitchFamily="18" charset="0"/>
              </a:rPr>
              <a:t>Modeling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dirty="0">
                <a:latin typeface="Times New Roman" pitchFamily="18" charset="0"/>
                <a:cs typeface="Times New Roman" pitchFamily="18" charset="0"/>
              </a:rPr>
              <a:t>A</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suitable environmental model will help to better understand the environmental variables, reduce unnecessary planning and greatly reduce the number of </a:t>
            </a:r>
            <a:r>
              <a:rPr lang="en-US" dirty="0" smtClean="0">
                <a:latin typeface="Times New Roman" pitchFamily="18" charset="0"/>
                <a:cs typeface="Times New Roman" pitchFamily="18" charset="0"/>
              </a:rPr>
              <a:t>computations</a:t>
            </a:r>
            <a:endParaRPr lang="en-US" dirty="0" smtClean="0">
              <a:latin typeface="Times New Roman" pitchFamily="18" charset="0"/>
              <a:cs typeface="Times New Roman" pitchFamily="18" charset="0"/>
            </a:endParaRPr>
          </a:p>
          <a:p>
            <a:pPr algn="just"/>
            <a:r>
              <a:rPr lang="en-US" dirty="0">
                <a:latin typeface="Times New Roman" pitchFamily="18" charset="0"/>
                <a:cs typeface="Times New Roman" pitchFamily="18" charset="0"/>
              </a:rPr>
              <a:t>F</a:t>
            </a:r>
            <a:r>
              <a:rPr lang="en-US" dirty="0" smtClean="0">
                <a:latin typeface="Times New Roman" pitchFamily="18" charset="0"/>
                <a:cs typeface="Times New Roman" pitchFamily="18" charset="0"/>
              </a:rPr>
              <a:t>ramework </a:t>
            </a:r>
            <a:r>
              <a:rPr lang="en-US" dirty="0">
                <a:latin typeface="Times New Roman" pitchFamily="18" charset="0"/>
                <a:cs typeface="Times New Roman" pitchFamily="18" charset="0"/>
              </a:rPr>
              <a:t>space approach, free space approach, cell decomposition approach, topological method and probabilistic </a:t>
            </a:r>
            <a:r>
              <a:rPr lang="en-US" dirty="0" smtClean="0">
                <a:latin typeface="Times New Roman" pitchFamily="18" charset="0"/>
                <a:cs typeface="Times New Roman" pitchFamily="18" charset="0"/>
              </a:rPr>
              <a:t>roadmap method</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240927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Environmental Modeling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The mobile robot is usually reduced to a point.</a:t>
            </a:r>
          </a:p>
          <a:p>
            <a:pPr algn="just"/>
            <a:r>
              <a:rPr lang="en-US" dirty="0">
                <a:latin typeface="Times New Roman" pitchFamily="18" charset="0"/>
                <a:cs typeface="Times New Roman" pitchFamily="18" charset="0"/>
              </a:rPr>
              <a:t>T</a:t>
            </a:r>
            <a:r>
              <a:rPr lang="en-US" dirty="0" smtClean="0">
                <a:latin typeface="Times New Roman" pitchFamily="18" charset="0"/>
                <a:cs typeface="Times New Roman" pitchFamily="18" charset="0"/>
              </a:rPr>
              <a:t>he obstacles around the mobile robot are scaled, the mobile robot can move freely in the obstacle space without colliding with obstacles and boundary.</a:t>
            </a:r>
          </a:p>
          <a:p>
            <a:pPr algn="just"/>
            <a:r>
              <a:rPr lang="en-US" dirty="0" smtClean="0">
                <a:latin typeface="Times New Roman" pitchFamily="18" charset="0"/>
                <a:cs typeface="Times New Roman" pitchFamily="18" charset="0"/>
              </a:rPr>
              <a:t>Visibility Graph, </a:t>
            </a:r>
            <a:r>
              <a:rPr lang="en-US" dirty="0" err="1">
                <a:latin typeface="Times New Roman" pitchFamily="18" charset="0"/>
                <a:cs typeface="Times New Roman" pitchFamily="18" charset="0"/>
              </a:rPr>
              <a:t>V</a:t>
            </a:r>
            <a:r>
              <a:rPr lang="en-US" dirty="0" err="1" smtClean="0">
                <a:latin typeface="Times New Roman" pitchFamily="18" charset="0"/>
                <a:cs typeface="Times New Roman" pitchFamily="18" charset="0"/>
              </a:rPr>
              <a:t>oronoi</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graph and </a:t>
            </a:r>
            <a:r>
              <a:rPr lang="en-US" dirty="0" smtClean="0">
                <a:latin typeface="Times New Roman" pitchFamily="18" charset="0"/>
                <a:cs typeface="Times New Roman" pitchFamily="18" charset="0"/>
              </a:rPr>
              <a:t>Tangent </a:t>
            </a:r>
            <a:r>
              <a:rPr lang="en-US" dirty="0" smtClean="0">
                <a:latin typeface="Times New Roman" pitchFamily="18" charset="0"/>
                <a:cs typeface="Times New Roman" pitchFamily="18" charset="0"/>
              </a:rPr>
              <a:t>graph</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01360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Visibility Graph</a:t>
            </a:r>
            <a:endParaRPr lang="en-US" dirty="0">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1752600"/>
            <a:ext cx="5410200" cy="2915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914400" y="4876800"/>
            <a:ext cx="7086600" cy="923330"/>
          </a:xfrm>
          <a:prstGeom prst="rect">
            <a:avLst/>
          </a:prstGeom>
        </p:spPr>
        <p:txBody>
          <a:bodyPr wrap="square">
            <a:spAutoFit/>
          </a:bodyPr>
          <a:lstStyle/>
          <a:p>
            <a:pPr algn="just"/>
            <a:r>
              <a:rPr lang="en-US" dirty="0" smtClean="0">
                <a:latin typeface="Times New Roman" pitchFamily="18" charset="0"/>
                <a:cs typeface="Times New Roman" pitchFamily="18" charset="0"/>
              </a:rPr>
              <a:t>Visibility graph (VG) algorithm finds a path by connecting all the visible vertices of an obstacle including a starting and an ending point. After that, a shortest path is searched from the connected graph.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132905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3074C2846F34408806CD45037274D0" ma:contentTypeVersion="4" ma:contentTypeDescription="Create a new document." ma:contentTypeScope="" ma:versionID="a9700259fd8f21df3bd4c04bcd5e6a8d">
  <xsd:schema xmlns:xsd="http://www.w3.org/2001/XMLSchema" xmlns:xs="http://www.w3.org/2001/XMLSchema" xmlns:p="http://schemas.microsoft.com/office/2006/metadata/properties" xmlns:ns2="31d2d625-aa4b-4869-beb8-49023b045947" targetNamespace="http://schemas.microsoft.com/office/2006/metadata/properties" ma:root="true" ma:fieldsID="774f77f044ac38ee6fc5b763c3b76fce" ns2:_="">
    <xsd:import namespace="31d2d625-aa4b-4869-beb8-49023b04594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d2d625-aa4b-4869-beb8-49023b0459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E689BFF-B044-449D-8417-6C04A6DB78E5}"/>
</file>

<file path=customXml/itemProps2.xml><?xml version="1.0" encoding="utf-8"?>
<ds:datastoreItem xmlns:ds="http://schemas.openxmlformats.org/officeDocument/2006/customXml" ds:itemID="{37DC9990-3149-4FEB-9F99-73A14BBB0EF3}"/>
</file>

<file path=customXml/itemProps3.xml><?xml version="1.0" encoding="utf-8"?>
<ds:datastoreItem xmlns:ds="http://schemas.openxmlformats.org/officeDocument/2006/customXml" ds:itemID="{B962694E-36B9-4E3B-B404-84FCDA46470C}"/>
</file>

<file path=docProps/app.xml><?xml version="1.0" encoding="utf-8"?>
<Properties xmlns="http://schemas.openxmlformats.org/officeDocument/2006/extended-properties" xmlns:vt="http://schemas.openxmlformats.org/officeDocument/2006/docPropsVTypes">
  <TotalTime>391</TotalTime>
  <Words>846</Words>
  <Application>Microsoft Office PowerPoint</Application>
  <PresentationFormat>On-screen Show (4:3)</PresentationFormat>
  <Paragraphs>52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Module 5</vt:lpstr>
      <vt:lpstr>Robot's configuration</vt:lpstr>
      <vt:lpstr>Robot's configuration</vt:lpstr>
      <vt:lpstr>Path planning Approaches</vt:lpstr>
      <vt:lpstr>PowerPoint Presentation</vt:lpstr>
      <vt:lpstr>Global Path Planning</vt:lpstr>
      <vt:lpstr>Environmental Modeling</vt:lpstr>
      <vt:lpstr>Environmental Modeling</vt:lpstr>
      <vt:lpstr>Visibility Graph</vt:lpstr>
      <vt:lpstr>Visibility Graph</vt:lpstr>
      <vt:lpstr>Visibility Graph</vt:lpstr>
      <vt:lpstr>Visibility Graph</vt:lpstr>
      <vt:lpstr>Visibility Graph</vt:lpstr>
      <vt:lpstr>Visibility Graph</vt:lpstr>
      <vt:lpstr>Voronoi graph</vt:lpstr>
      <vt:lpstr>Voronoi Graph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919629410919</dc:creator>
  <cp:lastModifiedBy>919629410919</cp:lastModifiedBy>
  <cp:revision>14</cp:revision>
  <dcterms:created xsi:type="dcterms:W3CDTF">2024-10-10T00:13:05Z</dcterms:created>
  <dcterms:modified xsi:type="dcterms:W3CDTF">2024-10-12T18:31:54Z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0x010100C93074C2846F34408806CD45037274D0</vt:lpwstr>
  </property>
</Properties>
</file>