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258" r:id="rId5"/>
    <p:sldId id="259" r:id="rId6"/>
    <p:sldId id="262" r:id="rId7"/>
    <p:sldId id="263" r:id="rId8"/>
    <p:sldId id="265" r:id="rId9"/>
    <p:sldId id="267" r:id="rId10"/>
    <p:sldId id="266" r:id="rId11"/>
    <p:sldId id="264" r:id="rId12"/>
    <p:sldId id="277" r:id="rId13"/>
    <p:sldId id="268" r:id="rId14"/>
    <p:sldId id="274" r:id="rId15"/>
    <p:sldId id="272" r:id="rId16"/>
    <p:sldId id="273" r:id="rId17"/>
    <p:sldId id="269" r:id="rId18"/>
    <p:sldId id="270" r:id="rId19"/>
    <p:sldId id="271" r:id="rId20"/>
    <p:sldId id="278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1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6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tags" Target="../tags/tag14.xml"/><Relationship Id="rId3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.xm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12" Type="http://schemas.openxmlformats.org/officeDocument/2006/relationships/tags" Target="../tags/tag7.xml"/><Relationship Id="rId11" Type="http://schemas.openxmlformats.org/officeDocument/2006/relationships/image" Target="../media/image7.png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6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tags" Target="../tags/tag11.xml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2061210"/>
            <a:ext cx="9189720" cy="2519680"/>
          </a:xfrm>
        </p:spPr>
        <p:txBody>
          <a:bodyPr/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Python-progremma-designing</a:t>
            </a:r>
            <a:b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motion correction Project</a:t>
            </a:r>
            <a:br>
              <a:rPr lang="en-US" altLang="zh-CN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800" b="1"/>
              <a:t>姜欣悦</a:t>
            </a:r>
            <a:r>
              <a:rPr lang="en-US" altLang="zh-CN" sz="2800" b="1"/>
              <a:t> </a:t>
            </a:r>
            <a:r>
              <a:rPr lang="zh-CN" altLang="en-US" sz="2800" b="1"/>
              <a:t>伊钰琦</a:t>
            </a:r>
            <a:r>
              <a:rPr lang="en-US" altLang="zh-CN" sz="2800" b="1"/>
              <a:t> </a:t>
            </a:r>
            <a:r>
              <a:rPr lang="zh-CN" altLang="en-US" sz="2800" b="1"/>
              <a:t>陈咏茜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en-US" altLang="zh-CN" sz="3200"/>
              <a:t>GUI</a:t>
            </a:r>
            <a:r>
              <a:rPr lang="zh-CN" altLang="en-US" sz="3200"/>
              <a:t>界面</a:t>
            </a:r>
            <a:r>
              <a:rPr lang="zh-CN" altLang="en-US" sz="3200"/>
              <a:t>设置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2565400"/>
            <a:ext cx="616204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88125" y="2205355"/>
            <a:ext cx="1858010" cy="3013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9705" y="4437380"/>
            <a:ext cx="4272280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81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pPr algn="l">
              <a:buClrTx/>
              <a:buSzTx/>
              <a:buFontTx/>
            </a:pPr>
            <a:r>
              <a:rPr lang="zh-CN" altLang="en-US" sz="3200" b="1">
                <a:sym typeface="+mn-ea"/>
              </a:rPr>
              <a:t>*</a:t>
            </a:r>
            <a:r>
              <a:rPr lang="en-US" altLang="zh-CN" sz="3200" b="1">
                <a:sym typeface="+mn-ea"/>
              </a:rPr>
              <a:t> </a:t>
            </a:r>
            <a:r>
              <a:rPr lang="zh-CN" altLang="en-US" sz="3200" b="1">
                <a:sym typeface="+mn-ea"/>
              </a:rPr>
              <a:t>项目核心概念与核心步骤理解：</a:t>
            </a:r>
            <a:endParaRPr lang="zh-CN" altLang="en-US" sz="3200" b="1"/>
          </a:p>
          <a:p>
            <a:pPr indent="457200" algn="l">
              <a:buClrTx/>
              <a:buSzTx/>
              <a:buFontTx/>
            </a:pPr>
            <a:r>
              <a:rPr lang="zh-CN" altLang="en-US" sz="3200">
                <a:sym typeface="+mn-ea"/>
              </a:rPr>
              <a:t>部分小组成员在（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）理清头动矫正步骤顺序（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</a:t>
            </a:r>
            <a:r>
              <a:rPr lang="zh-CN" altLang="en-US" sz="3200">
                <a:sym typeface="+mn-ea"/>
              </a:rPr>
              <a:t>深入理解头动矫正的数学推导公式（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）看懂</a:t>
            </a:r>
            <a:r>
              <a:rPr lang="en-US" altLang="zh-CN" sz="3200">
                <a:sym typeface="+mn-ea"/>
              </a:rPr>
              <a:t>matlab</a:t>
            </a:r>
            <a:r>
              <a:rPr lang="zh-CN" altLang="en-US" sz="3200">
                <a:sym typeface="+mn-ea"/>
              </a:rPr>
              <a:t>版本代码，部分</a:t>
            </a:r>
            <a:r>
              <a:rPr lang="zh-CN" altLang="en-US" sz="3200" u="sng">
                <a:sym typeface="+mn-ea"/>
              </a:rPr>
              <a:t>有困难</a:t>
            </a:r>
            <a:r>
              <a:rPr lang="zh-CN" altLang="en-US" sz="3200">
                <a:sym typeface="+mn-ea"/>
              </a:rPr>
              <a:t>。</a:t>
            </a:r>
            <a:endParaRPr lang="zh-CN" altLang="en-US" sz="32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indent="457200" algn="l">
              <a:buClrTx/>
              <a:buSzTx/>
              <a:buFontTx/>
            </a:pPr>
            <a:endParaRPr lang="en-US" altLang="zh-CN" sz="3200" b="1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整体代码：</a:t>
            </a:r>
            <a:endParaRPr lang="zh-CN" altLang="en-US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  <a:sym typeface="+mn-ea"/>
              </a:rPr>
              <a:t>速度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太慢。</a:t>
            </a:r>
            <a:endParaRPr lang="zh-CN" altLang="en-US" sz="3200"/>
          </a:p>
          <a:p>
            <a:pPr indent="457200" algn="l">
              <a:buClrTx/>
              <a:buSzTx/>
              <a:buFontTx/>
            </a:pPr>
            <a:endParaRPr lang="zh-CN" altLang="en-US" sz="32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** </a:t>
            </a:r>
            <a:r>
              <a:rPr lang="zh-CN" altLang="en-US" sz="3200" b="1">
                <a:solidFill>
                  <a:schemeClr val="tx1"/>
                </a:solidFill>
              </a:rPr>
              <a:t>残差计算（函数）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en-US" altLang="zh-CN" sz="3200" b="1">
              <a:solidFill>
                <a:schemeClr val="tx1"/>
              </a:solidFill>
            </a:endParaRPr>
          </a:p>
          <a:p>
            <a:pPr indent="457200"/>
            <a:r>
              <a:rPr lang="zh-CN" altLang="en-US" sz="3200">
                <a:solidFill>
                  <a:srgbClr val="FF0000"/>
                </a:solidFill>
              </a:rPr>
              <a:t>速度太慢。</a:t>
            </a:r>
            <a:endParaRPr lang="en-US" altLang="zh-CN" sz="320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</a:rPr>
              <a:t>   </a:t>
            </a:r>
            <a:r>
              <a:rPr lang="zh-CN" altLang="en-US" sz="3200" b="1"/>
              <a:t>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!!!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缺乏更多算法参考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讲解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 !!!</a:t>
            </a: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</a:rPr>
              <a:t>  </a:t>
            </a:r>
            <a:r>
              <a:rPr lang="zh-CN" altLang="en-US" sz="3200" b="1"/>
              <a:t>       </a:t>
            </a: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  <a:p>
            <a:pPr algn="l">
              <a:buClrTx/>
              <a:buSzTx/>
              <a:buFontTx/>
            </a:pPr>
            <a:endParaRPr lang="zh-CN" alt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r>
              <a:rPr lang="en-US" altLang="zh-CN" sz="3200" b="1">
                <a:solidFill>
                  <a:srgbClr val="FF0000"/>
                </a:solidFill>
              </a:rPr>
              <a:t>*** B</a:t>
            </a:r>
            <a:r>
              <a:rPr lang="zh-CN" altLang="en-US" sz="3200" b="1">
                <a:solidFill>
                  <a:srgbClr val="FF0000"/>
                </a:solidFill>
              </a:rPr>
              <a:t>样条插值函数：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1.</a:t>
            </a:r>
            <a:r>
              <a:rPr lang="zh-CN" altLang="en-US" sz="3200">
                <a:solidFill>
                  <a:srgbClr val="FF0000"/>
                </a:solidFill>
              </a:rPr>
              <a:t>没有找到可引入的符合未知数个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en-US" altLang="zh-CN" sz="3200">
                <a:solidFill>
                  <a:srgbClr val="FF0000"/>
                </a:solidFill>
              </a:rPr>
              <a:t>B</a:t>
            </a:r>
            <a:r>
              <a:rPr lang="zh-CN" altLang="en-US" sz="3200">
                <a:solidFill>
                  <a:srgbClr val="FF0000"/>
                </a:solidFill>
              </a:rPr>
              <a:t>样条插值函数。此部分内容使用自推导代码。</a:t>
            </a:r>
            <a:endParaRPr lang="zh-CN" altLang="en-US" sz="3200">
              <a:solidFill>
                <a:srgbClr val="FF0000"/>
              </a:solidFill>
            </a:endParaRPr>
          </a:p>
          <a:p>
            <a:pPr indent="457200"/>
            <a:endParaRPr lang="en-US" altLang="zh-CN" sz="3200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2. B</a:t>
            </a:r>
            <a:r>
              <a:rPr lang="zh-CN" altLang="en-US" sz="3200">
                <a:solidFill>
                  <a:srgbClr val="FF0000"/>
                </a:solidFill>
              </a:rPr>
              <a:t>样条函数涉及多元函数求导的求导函数</a:t>
            </a:r>
            <a:r>
              <a:rPr lang="zh-CN" altLang="en-US" sz="3200">
                <a:solidFill>
                  <a:srgbClr val="FF0000"/>
                </a:solidFill>
              </a:rPr>
              <a:t>使用自推导函数。运行速度低。可靠性未知。 </a:t>
            </a:r>
            <a:r>
              <a:rPr lang="en-US" altLang="zh-CN" sz="3200">
                <a:solidFill>
                  <a:srgbClr val="FF0000"/>
                </a:solidFill>
              </a:rPr>
              <a:t>                                                                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135620" cy="577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2  Current Problems</a:t>
            </a:r>
            <a:endParaRPr lang="en-US" altLang="zh-CN" sz="4400"/>
          </a:p>
          <a:p>
            <a:pPr indent="457200"/>
            <a:endParaRPr lang="en-US" altLang="zh-CN" sz="4400"/>
          </a:p>
          <a:p>
            <a:r>
              <a:rPr lang="en-US" altLang="zh-CN" sz="3200" b="1">
                <a:solidFill>
                  <a:srgbClr val="FF0000"/>
                </a:solidFill>
              </a:rPr>
              <a:t>*** </a:t>
            </a:r>
            <a:r>
              <a:rPr lang="zh-CN" altLang="en-US" sz="3200" b="1">
                <a:solidFill>
                  <a:srgbClr val="FF0000"/>
                </a:solidFill>
              </a:rPr>
              <a:t>目标函数的</a:t>
            </a:r>
            <a:r>
              <a:rPr lang="zh-CN" altLang="en-US" sz="3200" b="1">
                <a:solidFill>
                  <a:srgbClr val="FF0000"/>
                </a:solidFill>
              </a:rPr>
              <a:t>求解：</a:t>
            </a:r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r>
              <a:rPr lang="en-US" altLang="zh-CN" sz="3200">
                <a:solidFill>
                  <a:srgbClr val="FF0000"/>
                </a:solidFill>
              </a:rPr>
              <a:t>目标函数的变化不稳定</a:t>
            </a:r>
            <a:r>
              <a:rPr lang="zh-CN" altLang="en-US" sz="3200">
                <a:solidFill>
                  <a:srgbClr val="FF0000"/>
                </a:solidFill>
              </a:rPr>
              <a:t>。（</a:t>
            </a:r>
            <a:r>
              <a:rPr lang="en-US" altLang="zh-CN" sz="3200">
                <a:solidFill>
                  <a:srgbClr val="FF0000"/>
                </a:solidFill>
              </a:rPr>
              <a:t>并且如果是负数好像会越来越负</a:t>
            </a:r>
            <a:r>
              <a:rPr lang="zh-CN" altLang="en-US" sz="3200">
                <a:solidFill>
                  <a:srgbClr val="FF0000"/>
                </a:solidFill>
              </a:rPr>
              <a:t>。）</a:t>
            </a:r>
            <a:r>
              <a:rPr lang="en-US" altLang="zh-CN" sz="3200">
                <a:solidFill>
                  <a:srgbClr val="FF0000"/>
                </a:solidFill>
              </a:rPr>
              <a:t>  </a:t>
            </a:r>
            <a:r>
              <a:rPr lang="zh-CN" altLang="en-US" sz="3200">
                <a:solidFill>
                  <a:srgbClr val="FF0000"/>
                </a:solidFill>
              </a:rPr>
              <a:t>目标函数的求解过程函数可靠性仍需得到提高。</a:t>
            </a:r>
            <a:r>
              <a:rPr lang="en-US" altLang="zh-CN" sz="3200">
                <a:solidFill>
                  <a:srgbClr val="FF0000"/>
                </a:solidFill>
              </a:rPr>
              <a:t>                              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4295" y="908685"/>
            <a:ext cx="914590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  <a:p>
            <a:r>
              <a:rPr lang="en-US" altLang="zh-CN" sz="3600" b="1">
                <a:solidFill>
                  <a:schemeClr val="tx1"/>
                </a:solidFill>
              </a:rPr>
              <a:t>GIT</a:t>
            </a:r>
            <a:r>
              <a:rPr lang="zh-CN" altLang="en-US" sz="3600" b="1">
                <a:solidFill>
                  <a:schemeClr val="tx1"/>
                </a:solidFill>
              </a:rPr>
              <a:t>网址：</a:t>
            </a:r>
            <a:endParaRPr lang="zh-CN" altLang="en-US" sz="3600" b="1">
              <a:solidFill>
                <a:schemeClr val="tx1"/>
              </a:solidFill>
            </a:endParaRPr>
          </a:p>
          <a:p>
            <a:r>
              <a:rPr lang="zh-CN" altLang="en-US" sz="1400" b="1">
                <a:solidFill>
                  <a:schemeClr val="tx1"/>
                </a:solidFill>
              </a:rPr>
              <a:t>https://github.com/get-jiang/head-motion-correction-realign-based-on-SPM/blob/master/GUI_2.py</a:t>
            </a:r>
            <a:endParaRPr lang="zh-CN" altLang="en-US" sz="1400" b="1">
              <a:solidFill>
                <a:schemeClr val="tx1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4149090"/>
            <a:ext cx="566991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6670" y="908685"/>
            <a:ext cx="919353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 4  Incomplete Parts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    Pytorch optimizer</a:t>
            </a:r>
            <a:r>
              <a:rPr lang="zh-CN" altLang="en-US" sz="4400">
                <a:sym typeface="+mn-ea"/>
              </a:rPr>
              <a:t>优化部分</a:t>
            </a:r>
            <a:endParaRPr lang="zh-CN" altLang="en-US" sz="4400">
              <a:sym typeface="+mn-ea"/>
            </a:endParaRPr>
          </a:p>
          <a:p>
            <a:pPr marL="3657600" lvl="8" indent="457200"/>
            <a:r>
              <a:rPr lang="zh-CN" altLang="en-US" sz="2000">
                <a:sym typeface="+mn-ea"/>
              </a:rPr>
              <a:t>陈咏茜</a:t>
            </a:r>
            <a:endParaRPr lang="zh-CN" altLang="en-US" sz="20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1.</a:t>
            </a:r>
            <a:r>
              <a:rPr lang="zh-CN" altLang="en-US" sz="4400"/>
              <a:t>完成</a:t>
            </a:r>
            <a:r>
              <a:rPr lang="en-US" altLang="zh-CN" sz="4400"/>
              <a:t>pytorch optimizer</a:t>
            </a:r>
            <a:r>
              <a:rPr lang="zh-CN" altLang="en-US" sz="4400"/>
              <a:t>部分初步代码。</a:t>
            </a:r>
            <a:endParaRPr lang="zh-CN" altLang="en-US" sz="4400"/>
          </a:p>
          <a:p>
            <a:pPr indent="457200"/>
            <a:r>
              <a:rPr lang="en-US" altLang="zh-CN" sz="4400"/>
              <a:t>2.</a:t>
            </a:r>
            <a:r>
              <a:rPr lang="zh-CN" altLang="en-US" sz="4400"/>
              <a:t>优化整体算法速度</a:t>
            </a:r>
            <a:endParaRPr lang="zh-CN" altLang="en-US" sz="4400"/>
          </a:p>
          <a:p>
            <a:pPr indent="457200"/>
            <a:r>
              <a:rPr lang="en-US" altLang="zh-CN" sz="4400"/>
              <a:t>3.</a:t>
            </a:r>
            <a:r>
              <a:rPr lang="zh-CN" altLang="en-US" sz="4400"/>
              <a:t>完善</a:t>
            </a:r>
            <a:r>
              <a:rPr lang="en-US" altLang="zh-CN" sz="4400"/>
              <a:t>B</a:t>
            </a:r>
            <a:r>
              <a:rPr lang="zh-CN" altLang="en-US" sz="4400"/>
              <a:t>样条插值函数</a:t>
            </a:r>
            <a:endParaRPr lang="zh-CN" altLang="en-US" sz="4400"/>
          </a:p>
          <a:p>
            <a:pPr indent="457200"/>
            <a:r>
              <a:rPr lang="en-US" altLang="zh-CN" sz="4400"/>
              <a:t>4.</a:t>
            </a:r>
            <a:r>
              <a:rPr lang="zh-CN" altLang="en-US" sz="4400"/>
              <a:t>寻找求偏导函数库（</a:t>
            </a:r>
            <a:r>
              <a:rPr lang="zh-CN" altLang="en-US" sz="4400"/>
              <a:t>如：调用itk的库代替原来粗糙的插值的求导）</a:t>
            </a:r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36855" y="908685"/>
            <a:ext cx="8983345" cy="582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>
                <a:sym typeface="+mn-ea"/>
              </a:rPr>
              <a:t>    5  Next Plan</a:t>
            </a:r>
            <a:endParaRPr lang="en-US" altLang="zh-CN" sz="4400">
              <a:sym typeface="+mn-ea"/>
            </a:endParaRPr>
          </a:p>
          <a:p>
            <a:pPr indent="457200"/>
            <a:endParaRPr lang="en-US" altLang="zh-CN" sz="4400"/>
          </a:p>
          <a:p>
            <a:pPr indent="457200"/>
            <a:r>
              <a:rPr lang="en-US" altLang="zh-CN" sz="4400"/>
              <a:t>5.</a:t>
            </a:r>
            <a:r>
              <a:rPr lang="zh-CN" altLang="en-US" sz="4400"/>
              <a:t>实现</a:t>
            </a:r>
            <a:r>
              <a:rPr lang="en-US" altLang="zh-CN" sz="4400"/>
              <a:t>q7</a:t>
            </a:r>
            <a:endParaRPr lang="en-US" altLang="zh-CN" sz="4400"/>
          </a:p>
          <a:p>
            <a:pPr indent="457200"/>
            <a:r>
              <a:rPr lang="en-US" altLang="zh-CN" sz="4400"/>
              <a:t>6.</a:t>
            </a:r>
            <a:r>
              <a:rPr lang="zh-CN" altLang="en-US" sz="4400"/>
              <a:t>优化</a:t>
            </a:r>
            <a:r>
              <a:rPr lang="en-US" altLang="zh-CN" sz="4400"/>
              <a:t>GUI</a:t>
            </a:r>
            <a:r>
              <a:rPr lang="zh-CN" altLang="en-US" sz="4400"/>
              <a:t>界面</a:t>
            </a:r>
            <a:endParaRPr lang="zh-CN" altLang="en-US" sz="4400"/>
          </a:p>
          <a:p>
            <a:pPr indent="457200"/>
            <a:r>
              <a:rPr lang="en-US" altLang="zh-CN" sz="4400"/>
              <a:t>8.</a:t>
            </a:r>
            <a:r>
              <a:rPr lang="zh-CN" altLang="en-US" sz="4400"/>
              <a:t>理清楚一些算法细节（如</a:t>
            </a:r>
            <a:r>
              <a:rPr lang="en-US" altLang="zh-CN" sz="4400"/>
              <a:t>email询问原作者一些实现细节</a:t>
            </a:r>
            <a:r>
              <a:rPr lang="zh-CN" altLang="en-US" sz="4400"/>
              <a:t>）</a:t>
            </a:r>
            <a:endParaRPr lang="zh-CN" altLang="en-US" sz="4400"/>
          </a:p>
          <a:p>
            <a:pPr indent="457200"/>
            <a:r>
              <a:rPr lang="en-US" altLang="zh-CN" sz="4400"/>
              <a:t>9.</a:t>
            </a:r>
            <a:r>
              <a:rPr lang="zh-CN" altLang="en-US" sz="4400"/>
              <a:t>加入reslice</a:t>
            </a:r>
            <a:endParaRPr lang="zh-CN" altLang="en-US" sz="44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981075"/>
            <a:ext cx="8028940" cy="922655"/>
          </a:xfrm>
        </p:spPr>
        <p:txBody>
          <a:bodyPr/>
          <a:p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2000"/>
              <a:t>姜欣悦</a:t>
            </a:r>
            <a:r>
              <a:rPr lang="en-US" altLang="zh-CN" sz="2000"/>
              <a:t> </a:t>
            </a:r>
            <a:r>
              <a:rPr lang="zh-CN" altLang="en-US" sz="2000"/>
              <a:t>伊钰琦</a:t>
            </a:r>
            <a:r>
              <a:rPr lang="en-US" altLang="zh-CN" sz="2000"/>
              <a:t> </a:t>
            </a:r>
            <a:r>
              <a:rPr lang="zh-CN" altLang="en-US" sz="2000"/>
              <a:t>陈咏茜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55600" y="2277110"/>
            <a:ext cx="832104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CONTENTS:</a:t>
            </a:r>
            <a:endParaRPr lang="en-US" altLang="zh-CN" sz="4400"/>
          </a:p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pPr indent="457200"/>
            <a:r>
              <a:rPr lang="en-US" altLang="zh-CN" sz="4400"/>
              <a:t>2  Current </a:t>
            </a:r>
            <a:r>
              <a:rPr lang="en-US" altLang="zh-CN" sz="4400"/>
              <a:t>Problems</a:t>
            </a:r>
            <a:endParaRPr lang="en-US" altLang="zh-CN" sz="4400"/>
          </a:p>
          <a:p>
            <a:pPr indent="457200"/>
            <a:r>
              <a:rPr lang="en-US" altLang="zh-CN" sz="4400"/>
              <a:t>3  </a:t>
            </a:r>
            <a:r>
              <a:rPr lang="en-US" altLang="zh-CN" sz="4400">
                <a:sym typeface="+mn-ea"/>
              </a:rPr>
              <a:t>Current Code Version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4  Incomplete </a:t>
            </a:r>
            <a:r>
              <a:rPr lang="en-US" altLang="zh-CN" sz="4400">
                <a:sym typeface="+mn-ea"/>
              </a:rPr>
              <a:t>Parts</a:t>
            </a:r>
            <a:endParaRPr lang="en-US" altLang="zh-CN" sz="4400">
              <a:sym typeface="+mn-ea"/>
            </a:endParaRPr>
          </a:p>
          <a:p>
            <a:pPr indent="457200"/>
            <a:r>
              <a:rPr lang="en-US" altLang="zh-CN" sz="4400">
                <a:sym typeface="+mn-ea"/>
              </a:rPr>
              <a:t>5  Future Plan</a:t>
            </a:r>
            <a:endParaRPr lang="en-US" altLang="zh-CN" sz="4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78435" y="908685"/>
            <a:ext cx="9041765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    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/>
              <a:t>Preliminary Complete</a:t>
            </a:r>
            <a:r>
              <a:rPr lang="zh-CN" altLang="en-US" sz="3200"/>
              <a:t>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pPr indent="457200"/>
            <a:r>
              <a:rPr lang="zh-CN" altLang="en-US" sz="3200" b="1"/>
              <a:t>体素坐标变换笛卡尔坐标转换矩阵</a:t>
            </a:r>
            <a:endParaRPr lang="zh-CN" altLang="en-US" sz="3200" b="1"/>
          </a:p>
          <a:p>
            <a:pPr indent="457200"/>
            <a:r>
              <a:rPr lang="zh-CN" altLang="en-US" sz="3200" b="1"/>
              <a:t>刚体变换函数</a:t>
            </a:r>
            <a:endParaRPr lang="zh-CN" altLang="en-US" sz="3200" b="1"/>
          </a:p>
          <a:p>
            <a:pPr indent="457200"/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zh-CN" altLang="en-US" sz="3200" b="1"/>
              <a:t>高斯牛顿迭代函数</a:t>
            </a:r>
            <a:endParaRPr lang="zh-CN" altLang="en-US" sz="3200" b="1"/>
          </a:p>
          <a:p>
            <a:pPr indent="457200"/>
            <a:r>
              <a:rPr lang="en-US" altLang="zh-CN" sz="3200" b="1">
                <a:sym typeface="+mn-ea"/>
              </a:rPr>
              <a:t>B</a:t>
            </a:r>
            <a:r>
              <a:rPr lang="zh-CN" altLang="en-US" sz="3200" b="1">
                <a:sym typeface="+mn-ea"/>
              </a:rPr>
              <a:t>样条插值函数</a:t>
            </a:r>
            <a:endParaRPr lang="zh-CN" altLang="en-US" sz="3200" b="1">
              <a:sym typeface="+mn-ea"/>
            </a:endParaRPr>
          </a:p>
          <a:p>
            <a:pPr indent="457200"/>
            <a:r>
              <a:rPr lang="en-US" altLang="zh-CN" sz="3200" b="1">
                <a:sym typeface="+mn-ea"/>
              </a:rPr>
              <a:t>GUI</a:t>
            </a:r>
            <a:r>
              <a:rPr lang="zh-CN" altLang="en-US" sz="3200" b="1">
                <a:sym typeface="+mn-ea"/>
              </a:rPr>
              <a:t>界面初步设置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/>
              <a:t>体素坐标变换笛卡尔坐标转换矩阵</a:t>
            </a:r>
            <a:r>
              <a:rPr lang="en-US" altLang="zh-CN" sz="3200" b="1"/>
              <a:t>:</a:t>
            </a:r>
            <a:endParaRPr lang="zh-CN" altLang="en-US" sz="3200" b="1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4970" y="2595880"/>
            <a:ext cx="5151755" cy="2495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8630" y="2898775"/>
            <a:ext cx="247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刚体变换函数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/>
          </a:p>
          <a:p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2564765"/>
            <a:ext cx="3571240" cy="4177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65" y="2565400"/>
            <a:ext cx="5518785" cy="432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R_x</a:t>
            </a:r>
            <a:r>
              <a:rPr lang="zh-CN" altLang="en-US"/>
              <a:t>，</a:t>
            </a:r>
            <a:r>
              <a:rPr lang="en-US" altLang="zh-CN"/>
              <a:t>                 R_y:</a:t>
            </a:r>
            <a:r>
              <a:rPr lang="zh-CN" altLang="en-US"/>
              <a:t>，</a:t>
            </a:r>
            <a:r>
              <a:rPr lang="en-US" altLang="zh-CN"/>
              <a:t>                     R_z: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91865" y="3789045"/>
            <a:ext cx="1364615" cy="757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63845" y="3789045"/>
            <a:ext cx="1365250" cy="70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64070" y="3717290"/>
            <a:ext cx="1638300" cy="868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28745" y="2421255"/>
            <a:ext cx="868680" cy="923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96055" y="4797425"/>
            <a:ext cx="216408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zh-CN" altLang="en-US" sz="3200" b="1">
                <a:sym typeface="+mn-ea"/>
              </a:rPr>
              <a:t>读入</a:t>
            </a:r>
            <a:r>
              <a:rPr lang="en-US" altLang="zh-CN" sz="3200" b="1">
                <a:sym typeface="+mn-ea"/>
              </a:rPr>
              <a:t>NII</a:t>
            </a:r>
            <a:r>
              <a:rPr lang="zh-CN" altLang="en-US" sz="3200" b="1">
                <a:sym typeface="+mn-ea"/>
              </a:rPr>
              <a:t>文件与初始化</a:t>
            </a:r>
            <a:r>
              <a:rPr lang="en-US" altLang="zh-CN" sz="3200" b="1">
                <a:sym typeface="+mn-ea"/>
              </a:rPr>
              <a:t>: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315" y="2637155"/>
            <a:ext cx="8564245" cy="2193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065" y="5175885"/>
            <a:ext cx="4305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包含</a:t>
            </a:r>
            <a:r>
              <a:rPr lang="en-US" altLang="zh-CN"/>
              <a:t>7</a:t>
            </a:r>
            <a:r>
              <a:rPr lang="zh-CN" altLang="en-US"/>
              <a:t>个待求解参数的方向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en-US" altLang="zh-CN"/>
              <a:t>NII</a:t>
            </a:r>
            <a:r>
              <a:rPr lang="zh-CN" altLang="en-US"/>
              <a:t>文件的</a:t>
            </a:r>
            <a:r>
              <a:rPr lang="zh-CN" altLang="en-US"/>
              <a:t>理解：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 b="1">
              <a:sym typeface="+mn-ea"/>
            </a:endParaRPr>
          </a:p>
          <a:p>
            <a:r>
              <a:rPr lang="en-US" altLang="zh-CN" sz="3200" b="1">
                <a:sym typeface="+mn-ea"/>
              </a:rPr>
              <a:t>#  NII</a:t>
            </a:r>
            <a:r>
              <a:rPr lang="zh-CN" altLang="en-US" sz="3200" b="1">
                <a:sym typeface="+mn-ea"/>
              </a:rPr>
              <a:t>文件</a:t>
            </a:r>
            <a:r>
              <a:rPr lang="zh-CN" altLang="en-US" sz="3200" b="1">
                <a:sym typeface="+mn-ea"/>
              </a:rPr>
              <a:t>的理解：</a:t>
            </a:r>
            <a:endParaRPr lang="zh-CN" altLang="en-US" sz="3200" b="1">
              <a:sym typeface="+mn-ea"/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9705" y="2637155"/>
            <a:ext cx="8865870" cy="3902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#  NII</a:t>
            </a:r>
            <a:r>
              <a:rPr lang="zh-CN" altLang="en-US"/>
              <a:t>文件由</a:t>
            </a:r>
            <a:r>
              <a:rPr lang="en-US" altLang="zh-CN"/>
              <a:t>2</a:t>
            </a:r>
            <a:r>
              <a:rPr lang="zh-CN" altLang="en-US"/>
              <a:t>部分</a:t>
            </a:r>
            <a:r>
              <a:rPr lang="zh-CN" altLang="en-US"/>
              <a:t>组成。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使用</a:t>
            </a:r>
            <a:r>
              <a:rPr lang="en-US" altLang="zh-CN"/>
              <a:t>nibabel</a:t>
            </a:r>
            <a:r>
              <a:rPr lang="zh-CN" altLang="en-US"/>
              <a:t>导入</a:t>
            </a:r>
            <a:r>
              <a:rPr lang="en-US" altLang="zh-CN"/>
              <a:t>python</a:t>
            </a:r>
            <a:r>
              <a:rPr lang="zh-CN" altLang="en-US"/>
              <a:t>后，是'nibabel.nifti1.Nifti1Image'和'nibabel.nifti1.Nifti1Hea</a:t>
            </a:r>
            <a:endParaRPr lang="zh-CN" altLang="en-US"/>
          </a:p>
          <a:p>
            <a:r>
              <a:rPr lang="zh-CN" altLang="en-US"/>
              <a:t>der'</a:t>
            </a:r>
            <a:r>
              <a:rPr lang="en-US" altLang="zh-CN"/>
              <a:t> 2</a:t>
            </a:r>
            <a:r>
              <a:rPr lang="zh-CN" altLang="en-US"/>
              <a:t>个类。</a:t>
            </a:r>
            <a:endParaRPr lang="zh-CN" altLang="en-US"/>
          </a:p>
          <a:p>
            <a:r>
              <a:rPr lang="en-US" altLang="zh-CN"/>
              <a:t>#  </a:t>
            </a:r>
            <a:r>
              <a:rPr lang="zh-CN" altLang="en-US"/>
              <a:t>通过：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get_fdata()方法</a:t>
            </a:r>
            <a:r>
              <a:rPr lang="zh-CN" altLang="en-US"/>
              <a:t>获取 data。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image_obj</a:t>
            </a:r>
            <a:r>
              <a:rPr lang="zh-CN" altLang="en-US"/>
              <a:t>.shape</a:t>
            </a:r>
            <a:r>
              <a:rPr lang="en-US" altLang="zh-CN"/>
              <a:t>()</a:t>
            </a:r>
            <a:r>
              <a:rPr lang="zh-CN" altLang="en-US"/>
              <a:t>方法获取一个</a:t>
            </a:r>
            <a:r>
              <a:rPr lang="en-US" altLang="zh-CN"/>
              <a:t>NI</a:t>
            </a:r>
            <a:r>
              <a:rPr lang="zh-CN" altLang="en-US"/>
              <a:t>文件图像的</a:t>
            </a:r>
            <a:r>
              <a:rPr lang="en-US" altLang="zh-CN"/>
              <a:t>[</a:t>
            </a:r>
            <a:r>
              <a:t>height, width, depth</a:t>
            </a:r>
            <a:r>
              <a:rPr lang="zh-CN"/>
              <a:t>，</a:t>
            </a:r>
            <a:r>
              <a:rPr lang="en-US" altLang="zh-CN"/>
              <a:t>time]</a:t>
            </a:r>
            <a:r>
              <a:rPr lang="zh-CN" altLang="en-US"/>
              <a:t>数组。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zh-CN" altLang="en-US" sz="3200"/>
          </a:p>
          <a:p>
            <a:r>
              <a:rPr lang="zh-CN" altLang="en-US" sz="3200" b="1">
                <a:sym typeface="+mn-ea"/>
              </a:rPr>
              <a:t>高斯牛顿迭代函数：</a:t>
            </a:r>
            <a:endParaRPr lang="zh-CN" altLang="en-US" sz="3200"/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2637155"/>
            <a:ext cx="57531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340" y="188595"/>
            <a:ext cx="7323455" cy="92265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Head motion correction Project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99160" y="908685"/>
            <a:ext cx="8321040" cy="510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4400"/>
              <a:t>1  Current Progression</a:t>
            </a:r>
            <a:endParaRPr lang="en-US" altLang="zh-CN" sz="4400"/>
          </a:p>
          <a:p>
            <a:endParaRPr lang="en-US" altLang="zh-CN" sz="3200"/>
          </a:p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r>
              <a:rPr lang="zh-CN" altLang="en-US" sz="3200" b="1">
                <a:solidFill>
                  <a:srgbClr val="FF0000"/>
                </a:solidFill>
              </a:rPr>
              <a:t>样条插值函数：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pPr indent="457200"/>
            <a:endParaRPr lang="zh-CN" altLang="en-US" sz="3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2708910"/>
            <a:ext cx="3298825" cy="2567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5330" y="2636520"/>
            <a:ext cx="3342005" cy="2599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55690" y="2708910"/>
            <a:ext cx="2847340" cy="25501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MTA2M2FmNWVkOGE0MjRhNGYwNGJiNDk5NTg0NzY3ZW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/>
  <Paragraphs>301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Python Head motion correction Project 姜欣悦 伊钰琦 陈咏茜</vt:lpstr>
      <vt:lpstr>PowerPoint 演示文稿</vt:lpstr>
      <vt:lpstr>Python Head motion correction Project 姜欣悦 伊钰琦 陈咏茜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  <vt:lpstr>Python Head motion correction Project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Head motion correction Project 姜欣悦 伊钰琦 陈咏茜</dc:title>
  <dc:creator>陈穆方</dc:creator>
  <cp:lastModifiedBy>陈咏茜</cp:lastModifiedBy>
  <cp:revision>35</cp:revision>
  <dcterms:created xsi:type="dcterms:W3CDTF">2023-04-01T22:51:04Z</dcterms:created>
  <dcterms:modified xsi:type="dcterms:W3CDTF">2023-04-02T00:54:55Z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6B3CEC9219B14C7F9B1DD182599A4759</vt:lpwstr>
  </property>
</Properties>
</file>