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76" r:id="rId4"/>
    <p:sldId id="258" r:id="rId5"/>
    <p:sldId id="259" r:id="rId6"/>
    <p:sldId id="262" r:id="rId7"/>
    <p:sldId id="263" r:id="rId8"/>
    <p:sldId id="265" r:id="rId9"/>
    <p:sldId id="267" r:id="rId10"/>
    <p:sldId id="266" r:id="rId11"/>
    <p:sldId id="264" r:id="rId12"/>
    <p:sldId id="277" r:id="rId13"/>
    <p:sldId id="268" r:id="rId14"/>
    <p:sldId id="274" r:id="rId15"/>
    <p:sldId id="273" r:id="rId16"/>
    <p:sldId id="269" r:id="rId17"/>
    <p:sldId id="270" r:id="rId18"/>
    <p:sldId id="271" r:id="rId19"/>
    <p:sldId id="278" r:id="rId20"/>
  </p:sldIdLst>
  <p:sldSz cx="9144000" cy="6858000" type="screen4x3"/>
  <p:notesSz cx="6858000" cy="9144000"/>
  <p:custDataLst>
    <p:tags r:id="rId24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 userDrawn="1">
          <p15:clr>
            <a:srgbClr val="A4A3A4"/>
          </p15:clr>
        </p15:guide>
        <p15:guide id="2" pos="2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81"/>
        <p:guide pos="291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17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18.png"/><Relationship Id="rId6" Type="http://schemas.openxmlformats.org/officeDocument/2006/relationships/tags" Target="../tags/tag15.xml"/><Relationship Id="rId5" Type="http://schemas.openxmlformats.org/officeDocument/2006/relationships/image" Target="../media/image17.png"/><Relationship Id="rId4" Type="http://schemas.openxmlformats.org/officeDocument/2006/relationships/tags" Target="../tags/tag14.xml"/><Relationship Id="rId3" Type="http://schemas.openxmlformats.org/officeDocument/2006/relationships/image" Target="../media/image16.png"/><Relationship Id="rId2" Type="http://schemas.openxmlformats.org/officeDocument/2006/relationships/tags" Target="../tags/tag13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9.png"/><Relationship Id="rId2" Type="http://schemas.openxmlformats.org/officeDocument/2006/relationships/tags" Target="../tags/tag16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5.xml"/><Relationship Id="rId7" Type="http://schemas.openxmlformats.org/officeDocument/2006/relationships/image" Target="../media/image5.png"/><Relationship Id="rId6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tags" Target="../tags/tag3.xml"/><Relationship Id="rId3" Type="http://schemas.openxmlformats.org/officeDocument/2006/relationships/image" Target="../media/image3.png"/><Relationship Id="rId2" Type="http://schemas.openxmlformats.org/officeDocument/2006/relationships/tags" Target="../tags/tag2.xml"/><Relationship Id="rId14" Type="http://schemas.openxmlformats.org/officeDocument/2006/relationships/slideLayout" Target="../slideLayouts/slideLayout12.xml"/><Relationship Id="rId13" Type="http://schemas.openxmlformats.org/officeDocument/2006/relationships/image" Target="../media/image8.png"/><Relationship Id="rId12" Type="http://schemas.openxmlformats.org/officeDocument/2006/relationships/tags" Target="../tags/tag7.xml"/><Relationship Id="rId11" Type="http://schemas.openxmlformats.org/officeDocument/2006/relationships/image" Target="../media/image7.png"/><Relationship Id="rId10" Type="http://schemas.openxmlformats.org/officeDocument/2006/relationships/tags" Target="../tags/tag6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9.png"/><Relationship Id="rId2" Type="http://schemas.openxmlformats.org/officeDocument/2006/relationships/tags" Target="../tags/tag8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12.xml"/><Relationship Id="rId7" Type="http://schemas.openxmlformats.org/officeDocument/2006/relationships/image" Target="../media/image12.png"/><Relationship Id="rId6" Type="http://schemas.openxmlformats.org/officeDocument/2006/relationships/tags" Target="../tags/tag11.xml"/><Relationship Id="rId5" Type="http://schemas.openxmlformats.org/officeDocument/2006/relationships/image" Target="../media/image11.png"/><Relationship Id="rId4" Type="http://schemas.openxmlformats.org/officeDocument/2006/relationships/tags" Target="../tags/tag10.xml"/><Relationship Id="rId3" Type="http://schemas.openxmlformats.org/officeDocument/2006/relationships/image" Target="../media/image10.png"/><Relationship Id="rId2" Type="http://schemas.openxmlformats.org/officeDocument/2006/relationships/tags" Target="../tags/tag9.xml"/><Relationship Id="rId10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0" y="2061210"/>
            <a:ext cx="9189720" cy="2519680"/>
          </a:xfrm>
        </p:spPr>
        <p:txBody>
          <a:bodyPr/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Python-progremma-designing</a:t>
            </a:r>
            <a:b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 motion correction Project</a:t>
            </a:r>
            <a:b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sz="2800" b="1"/>
              <a:t>姜欣悦</a:t>
            </a:r>
            <a:r>
              <a:rPr lang="en-US" altLang="zh-CN" sz="2800" b="1"/>
              <a:t> </a:t>
            </a:r>
            <a:r>
              <a:rPr lang="zh-CN" altLang="en-US" sz="2800" b="1"/>
              <a:t>尹钰琦</a:t>
            </a:r>
            <a:r>
              <a:rPr lang="en-US" altLang="zh-CN" sz="2800" b="1"/>
              <a:t> </a:t>
            </a:r>
            <a:r>
              <a:rPr lang="zh-CN" altLang="en-US" sz="2800" b="1"/>
              <a:t>陈咏茜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99160" y="908685"/>
            <a:ext cx="8321040" cy="5109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/>
              <a:t>1  Current Progression</a:t>
            </a:r>
            <a:endParaRPr lang="en-US" altLang="zh-CN" sz="4400"/>
          </a:p>
          <a:p>
            <a:endParaRPr lang="zh-CN" altLang="en-US" sz="3200"/>
          </a:p>
          <a:p>
            <a:r>
              <a:rPr lang="en-US" altLang="zh-CN" sz="3200"/>
              <a:t>GUI</a:t>
            </a:r>
            <a:r>
              <a:rPr lang="zh-CN" altLang="en-US" sz="3200"/>
              <a:t>界面</a:t>
            </a:r>
            <a:r>
              <a:rPr lang="zh-CN" altLang="en-US" sz="3200"/>
              <a:t>设置</a:t>
            </a:r>
            <a:endParaRPr lang="zh-CN" altLang="en-US" sz="3200"/>
          </a:p>
          <a:p>
            <a:pPr indent="457200"/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560" y="2565400"/>
            <a:ext cx="6162040" cy="1772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588125" y="2205355"/>
            <a:ext cx="1858010" cy="30137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79705" y="4437380"/>
            <a:ext cx="4272280" cy="35090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99160" y="908685"/>
            <a:ext cx="8135620" cy="5818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>
                <a:sym typeface="+mn-ea"/>
              </a:rPr>
              <a:t>2  Current Problems</a:t>
            </a:r>
            <a:endParaRPr lang="en-US" altLang="zh-CN" sz="4400"/>
          </a:p>
          <a:p>
            <a:pPr indent="457200"/>
            <a:endParaRPr lang="en-US" altLang="zh-CN" sz="4400"/>
          </a:p>
          <a:p>
            <a:pPr algn="l">
              <a:buClrTx/>
              <a:buSzTx/>
              <a:buFontTx/>
            </a:pPr>
            <a:r>
              <a:rPr lang="zh-CN" altLang="en-US" sz="3200" b="1">
                <a:sym typeface="+mn-ea"/>
              </a:rPr>
              <a:t>*</a:t>
            </a:r>
            <a:r>
              <a:rPr lang="en-US" altLang="zh-CN" sz="3200" b="1">
                <a:sym typeface="+mn-ea"/>
              </a:rPr>
              <a:t> </a:t>
            </a:r>
            <a:r>
              <a:rPr lang="zh-CN" altLang="en-US" sz="3200" b="1">
                <a:sym typeface="+mn-ea"/>
              </a:rPr>
              <a:t>项目核心概念与核心步骤理解：</a:t>
            </a:r>
            <a:endParaRPr lang="zh-CN" altLang="en-US" sz="3200" b="1"/>
          </a:p>
          <a:p>
            <a:pPr indent="457200" algn="l">
              <a:buClrTx/>
              <a:buSzTx/>
              <a:buFontTx/>
            </a:pPr>
            <a:r>
              <a:rPr lang="zh-CN" altLang="en-US" sz="3200">
                <a:sym typeface="+mn-ea"/>
              </a:rPr>
              <a:t>部分小组成员在（</a:t>
            </a:r>
            <a:r>
              <a:rPr lang="en-US" altLang="zh-CN" sz="3200">
                <a:sym typeface="+mn-ea"/>
              </a:rPr>
              <a:t>1</a:t>
            </a:r>
            <a:r>
              <a:rPr lang="zh-CN" altLang="en-US" sz="3200">
                <a:sym typeface="+mn-ea"/>
              </a:rPr>
              <a:t>）理清头动矫正步骤顺序（</a:t>
            </a:r>
            <a:r>
              <a:rPr lang="en-US" altLang="zh-CN" sz="3200">
                <a:sym typeface="+mn-ea"/>
              </a:rPr>
              <a:t>2</a:t>
            </a:r>
            <a:r>
              <a:rPr lang="zh-CN" altLang="en-US" sz="3200">
                <a:sym typeface="+mn-ea"/>
              </a:rPr>
              <a:t>）</a:t>
            </a:r>
            <a:r>
              <a:rPr lang="zh-CN" altLang="en-US" sz="3200">
                <a:sym typeface="+mn-ea"/>
              </a:rPr>
              <a:t>深入理解头动矫正的数学推导公式（</a:t>
            </a:r>
            <a:r>
              <a:rPr lang="en-US" altLang="zh-CN" sz="3200">
                <a:sym typeface="+mn-ea"/>
              </a:rPr>
              <a:t>3</a:t>
            </a:r>
            <a:r>
              <a:rPr lang="zh-CN" altLang="en-US" sz="3200">
                <a:sym typeface="+mn-ea"/>
              </a:rPr>
              <a:t>）看懂</a:t>
            </a:r>
            <a:r>
              <a:rPr lang="en-US" altLang="zh-CN" sz="3200">
                <a:sym typeface="+mn-ea"/>
              </a:rPr>
              <a:t>matlab</a:t>
            </a:r>
            <a:r>
              <a:rPr lang="zh-CN" altLang="en-US" sz="3200">
                <a:sym typeface="+mn-ea"/>
              </a:rPr>
              <a:t>版本代码，部分</a:t>
            </a:r>
            <a:r>
              <a:rPr lang="zh-CN" altLang="en-US" sz="3200" u="sng">
                <a:sym typeface="+mn-ea"/>
              </a:rPr>
              <a:t>有困难</a:t>
            </a:r>
            <a:r>
              <a:rPr lang="zh-CN" altLang="en-US" sz="3200">
                <a:sym typeface="+mn-ea"/>
              </a:rPr>
              <a:t>。</a:t>
            </a:r>
            <a:endParaRPr lang="zh-CN" altLang="en-US" sz="3200">
              <a:sym typeface="+mn-ea"/>
            </a:endParaRPr>
          </a:p>
          <a:p>
            <a:pPr indent="457200" algn="l">
              <a:buClrTx/>
              <a:buSzTx/>
              <a:buFontTx/>
            </a:pPr>
            <a:r>
              <a:rPr lang="en-US" altLang="zh-CN" sz="3200" b="1">
                <a:solidFill>
                  <a:srgbClr val="FF0000"/>
                </a:solidFill>
                <a:sym typeface="+mn-ea"/>
              </a:rPr>
              <a:t>!!! 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缺乏更多算法参考讲解</a:t>
            </a:r>
            <a:r>
              <a:rPr lang="en-US" altLang="zh-CN" sz="3200" b="1">
                <a:solidFill>
                  <a:srgbClr val="FF0000"/>
                </a:solidFill>
                <a:sym typeface="+mn-ea"/>
              </a:rPr>
              <a:t> !!!</a:t>
            </a:r>
            <a:endParaRPr lang="zh-CN" altLang="en-US" sz="3200" b="1">
              <a:solidFill>
                <a:schemeClr val="tx1"/>
              </a:solidFill>
              <a:sym typeface="+mn-ea"/>
            </a:endParaRPr>
          </a:p>
          <a:p>
            <a:pPr indent="457200" algn="l">
              <a:buClrTx/>
              <a:buSzTx/>
              <a:buFontTx/>
            </a:pPr>
            <a:endParaRPr lang="en-US" altLang="zh-CN" sz="3200" b="1">
              <a:solidFill>
                <a:schemeClr val="tx1"/>
              </a:solidFill>
            </a:endParaRPr>
          </a:p>
          <a:p>
            <a:r>
              <a:rPr lang="en-US" altLang="zh-CN" sz="3200" b="1">
                <a:solidFill>
                  <a:schemeClr val="tx1"/>
                </a:solidFill>
              </a:rPr>
              <a:t>** </a:t>
            </a:r>
            <a:r>
              <a:rPr lang="zh-CN" altLang="en-US" sz="3200" b="1">
                <a:solidFill>
                  <a:schemeClr val="tx1"/>
                </a:solidFill>
                <a:sym typeface="+mn-ea"/>
              </a:rPr>
              <a:t>整体代码：</a:t>
            </a:r>
            <a:endParaRPr lang="zh-CN" altLang="en-US" sz="3200" b="1">
              <a:solidFill>
                <a:schemeClr val="tx1"/>
              </a:solidFill>
            </a:endParaRPr>
          </a:p>
          <a:p>
            <a:pPr indent="457200"/>
            <a:r>
              <a:rPr lang="zh-CN" altLang="en-US" sz="3200">
                <a:solidFill>
                  <a:srgbClr val="FF0000"/>
                </a:solidFill>
                <a:sym typeface="+mn-ea"/>
              </a:rPr>
              <a:t>速度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太慢。</a:t>
            </a:r>
            <a:endParaRPr lang="zh-CN" altLang="en-US" sz="3200"/>
          </a:p>
          <a:p>
            <a:pPr indent="457200" algn="l">
              <a:buClrTx/>
              <a:buSzTx/>
              <a:buFontTx/>
            </a:pPr>
            <a:endParaRPr lang="zh-CN" altLang="en-US" sz="320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99160" y="908685"/>
            <a:ext cx="8135620" cy="5771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>
                <a:sym typeface="+mn-ea"/>
              </a:rPr>
              <a:t>2  Current Problems</a:t>
            </a:r>
            <a:endParaRPr lang="en-US" altLang="zh-CN" sz="4400"/>
          </a:p>
          <a:p>
            <a:pPr indent="457200"/>
            <a:endParaRPr lang="en-US" altLang="zh-CN" sz="4400">
              <a:solidFill>
                <a:schemeClr val="tx1"/>
              </a:solidFill>
            </a:endParaRPr>
          </a:p>
          <a:p>
            <a:r>
              <a:rPr lang="en-US" altLang="zh-CN" sz="3200" b="1">
                <a:solidFill>
                  <a:schemeClr val="tx1"/>
                </a:solidFill>
              </a:rPr>
              <a:t>** </a:t>
            </a:r>
            <a:r>
              <a:rPr lang="zh-CN" altLang="en-US" sz="3200" b="1">
                <a:solidFill>
                  <a:schemeClr val="tx1"/>
                </a:solidFill>
              </a:rPr>
              <a:t>残差计算（函数）</a:t>
            </a:r>
            <a:r>
              <a:rPr lang="en-US" altLang="zh-CN" sz="3200" b="1">
                <a:solidFill>
                  <a:schemeClr val="tx1"/>
                </a:solidFill>
              </a:rPr>
              <a:t> </a:t>
            </a:r>
            <a:endParaRPr lang="en-US" altLang="zh-CN" sz="3200" b="1">
              <a:solidFill>
                <a:schemeClr val="tx1"/>
              </a:solidFill>
            </a:endParaRPr>
          </a:p>
          <a:p>
            <a:pPr indent="457200"/>
            <a:r>
              <a:rPr lang="zh-CN" altLang="en-US" sz="3200">
                <a:solidFill>
                  <a:srgbClr val="FF0000"/>
                </a:solidFill>
              </a:rPr>
              <a:t>速度太慢。</a:t>
            </a:r>
            <a:endParaRPr lang="en-US" altLang="zh-CN" sz="3200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3200">
                <a:solidFill>
                  <a:srgbClr val="FF0000"/>
                </a:solidFill>
              </a:rPr>
              <a:t>   </a:t>
            </a:r>
            <a:r>
              <a:rPr lang="zh-CN" altLang="en-US" sz="3200" b="1"/>
              <a:t> </a:t>
            </a:r>
            <a:endParaRPr lang="zh-CN" altLang="en-US" sz="3200" b="1"/>
          </a:p>
          <a:p>
            <a:pPr algn="l">
              <a:buClrTx/>
              <a:buSzTx/>
              <a:buFontTx/>
            </a:pPr>
            <a:endParaRPr lang="zh-CN" altLang="en-US" sz="3200" b="1"/>
          </a:p>
          <a:p>
            <a:pPr algn="l">
              <a:buClrTx/>
              <a:buSzTx/>
              <a:buFontTx/>
            </a:pPr>
            <a:r>
              <a:rPr lang="en-US" altLang="zh-CN" sz="3200" b="1">
                <a:solidFill>
                  <a:srgbClr val="FF0000"/>
                </a:solidFill>
                <a:sym typeface="+mn-ea"/>
              </a:rPr>
              <a:t>!!! 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缺乏更多算法参考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讲解</a:t>
            </a:r>
            <a:r>
              <a:rPr lang="en-US" altLang="zh-CN" sz="3200" b="1">
                <a:solidFill>
                  <a:srgbClr val="FF0000"/>
                </a:solidFill>
                <a:sym typeface="+mn-ea"/>
              </a:rPr>
              <a:t> !!!</a:t>
            </a:r>
            <a:endParaRPr lang="en-US" altLang="zh-CN" sz="3200" b="1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endParaRPr lang="en-US" altLang="zh-CN" sz="3200" b="1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endParaRPr lang="en-US" altLang="zh-CN" sz="3200" b="1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endParaRPr lang="en-US" altLang="zh-CN" sz="3200" b="1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3200" b="1">
                <a:solidFill>
                  <a:srgbClr val="FF0000"/>
                </a:solidFill>
              </a:rPr>
              <a:t>  </a:t>
            </a:r>
            <a:r>
              <a:rPr lang="zh-CN" altLang="en-US" sz="3200" b="1"/>
              <a:t>       </a:t>
            </a:r>
            <a:endParaRPr lang="zh-CN" altLang="en-US" sz="3200" b="1"/>
          </a:p>
          <a:p>
            <a:pPr algn="l">
              <a:buClrTx/>
              <a:buSzTx/>
              <a:buFontTx/>
            </a:pPr>
            <a:endParaRPr lang="zh-CN" altLang="en-US" sz="3200" b="1"/>
          </a:p>
          <a:p>
            <a:pPr algn="l">
              <a:buClrTx/>
              <a:buSzTx/>
              <a:buFontTx/>
            </a:pPr>
            <a:endParaRPr lang="zh-CN" altLang="en-US" sz="3200" b="1"/>
          </a:p>
          <a:p>
            <a:pPr algn="l">
              <a:buClrTx/>
              <a:buSzTx/>
              <a:buFontTx/>
            </a:pPr>
            <a:endParaRPr lang="zh-CN" altLang="en-US" sz="3200" b="1"/>
          </a:p>
          <a:p>
            <a:pPr algn="l">
              <a:buClrTx/>
              <a:buSzTx/>
              <a:buFontTx/>
            </a:pPr>
            <a:endParaRPr lang="zh-CN" altLang="en-US" sz="32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99160" y="908685"/>
            <a:ext cx="8135620" cy="5771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>
                <a:sym typeface="+mn-ea"/>
              </a:rPr>
              <a:t>2  Current Problems</a:t>
            </a:r>
            <a:endParaRPr lang="en-US" altLang="zh-CN" sz="4400"/>
          </a:p>
          <a:p>
            <a:pPr indent="457200"/>
            <a:endParaRPr lang="en-US" altLang="zh-CN" sz="4400"/>
          </a:p>
          <a:p>
            <a:r>
              <a:rPr lang="en-US" altLang="zh-CN" sz="3200" b="1">
                <a:solidFill>
                  <a:srgbClr val="FF0000"/>
                </a:solidFill>
              </a:rPr>
              <a:t>*** </a:t>
            </a:r>
            <a:r>
              <a:rPr lang="zh-CN" altLang="en-US" sz="3200" b="1">
                <a:solidFill>
                  <a:srgbClr val="FF0000"/>
                </a:solidFill>
              </a:rPr>
              <a:t>目标函数的</a:t>
            </a:r>
            <a:r>
              <a:rPr lang="zh-CN" altLang="en-US" sz="3200" b="1">
                <a:solidFill>
                  <a:srgbClr val="FF0000"/>
                </a:solidFill>
              </a:rPr>
              <a:t>求解：</a:t>
            </a:r>
            <a:endParaRPr lang="zh-CN" altLang="en-US" sz="3200" b="1">
              <a:solidFill>
                <a:srgbClr val="FF0000"/>
              </a:solidFill>
            </a:endParaRPr>
          </a:p>
          <a:p>
            <a:pPr indent="457200" algn="l">
              <a:buClrTx/>
              <a:buSzTx/>
              <a:buFontTx/>
            </a:pPr>
            <a:r>
              <a:rPr lang="en-US" altLang="zh-CN" sz="3200">
                <a:solidFill>
                  <a:srgbClr val="FF0000"/>
                </a:solidFill>
              </a:rPr>
              <a:t>目标函数的变化不稳定</a:t>
            </a:r>
            <a:r>
              <a:rPr lang="zh-CN" altLang="en-US" sz="3200">
                <a:solidFill>
                  <a:srgbClr val="FF0000"/>
                </a:solidFill>
              </a:rPr>
              <a:t>。（</a:t>
            </a:r>
            <a:r>
              <a:rPr lang="en-US" altLang="zh-CN" sz="3200">
                <a:solidFill>
                  <a:srgbClr val="FF0000"/>
                </a:solidFill>
              </a:rPr>
              <a:t>并且如果是负数好像会越来越负</a:t>
            </a:r>
            <a:r>
              <a:rPr lang="zh-CN" altLang="en-US" sz="3200">
                <a:solidFill>
                  <a:srgbClr val="FF0000"/>
                </a:solidFill>
              </a:rPr>
              <a:t>。）</a:t>
            </a:r>
            <a:r>
              <a:rPr lang="en-US" altLang="zh-CN" sz="3200">
                <a:solidFill>
                  <a:srgbClr val="FF0000"/>
                </a:solidFill>
              </a:rPr>
              <a:t>  </a:t>
            </a:r>
            <a:r>
              <a:rPr lang="zh-CN" altLang="en-US" sz="3200">
                <a:solidFill>
                  <a:schemeClr val="tx1"/>
                </a:solidFill>
              </a:rPr>
              <a:t>目标函数的求解过程函数可靠性仍需得到提高。</a:t>
            </a:r>
            <a:r>
              <a:rPr lang="en-US" altLang="zh-CN" sz="3200" b="1">
                <a:solidFill>
                  <a:srgbClr val="FF0000"/>
                </a:solidFill>
              </a:rPr>
              <a:t>                              </a:t>
            </a:r>
            <a:endParaRPr lang="en-US" altLang="zh-CN" sz="3200" b="1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endParaRPr lang="en-US" altLang="zh-CN" sz="3200" b="1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3200" b="1">
                <a:solidFill>
                  <a:srgbClr val="FF0000"/>
                </a:solidFill>
              </a:rPr>
              <a:t>*** </a:t>
            </a:r>
            <a:r>
              <a:rPr lang="zh-CN" altLang="en-US" sz="3200" b="1">
                <a:solidFill>
                  <a:srgbClr val="FF0000"/>
                </a:solidFill>
              </a:rPr>
              <a:t>现阶段代码无法处理奇异矩阵的逆：</a:t>
            </a:r>
            <a:endParaRPr lang="zh-CN" altLang="en-US" sz="3200" b="1">
              <a:solidFill>
                <a:srgbClr val="FF0000"/>
              </a:solidFill>
            </a:endParaRPr>
          </a:p>
          <a:p>
            <a:pPr indent="457200" algn="l">
              <a:buClrTx/>
              <a:buSzTx/>
              <a:buFontTx/>
            </a:pPr>
            <a:r>
              <a:rPr lang="en-US" altLang="zh-CN" sz="3200">
                <a:solidFill>
                  <a:srgbClr val="FF0000"/>
                </a:solidFill>
              </a:rPr>
              <a:t>解决方法：</a:t>
            </a:r>
            <a:r>
              <a:rPr lang="zh-CN" altLang="en-US" sz="3200">
                <a:solidFill>
                  <a:srgbClr val="FF0000"/>
                </a:solidFill>
              </a:rPr>
              <a:t>给原文作者发邮件。</a:t>
            </a:r>
            <a:endParaRPr lang="en-US" altLang="zh-CN" sz="3200" b="1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endParaRPr lang="en-US" altLang="zh-CN" sz="3200" b="1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endParaRPr lang="en-US" altLang="zh-CN" sz="3200" b="1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endParaRPr lang="en-US" altLang="zh-CN" sz="3200" b="1">
              <a:solidFill>
                <a:srgbClr val="FF0000"/>
              </a:solidFill>
            </a:endParaRPr>
          </a:p>
          <a:p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74295" y="908685"/>
            <a:ext cx="9145905" cy="5109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>
                <a:sym typeface="+mn-ea"/>
              </a:rPr>
              <a:t>     3  </a:t>
            </a:r>
            <a:r>
              <a:rPr lang="en-US" altLang="zh-CN" sz="4400">
                <a:sym typeface="+mn-ea"/>
              </a:rPr>
              <a:t>Current Code Version</a:t>
            </a:r>
            <a:endParaRPr lang="en-US" altLang="zh-CN" sz="4400">
              <a:sym typeface="+mn-ea"/>
            </a:endParaRPr>
          </a:p>
          <a:p>
            <a:pPr indent="457200"/>
            <a:endParaRPr lang="en-US" altLang="zh-CN" sz="4400"/>
          </a:p>
          <a:p>
            <a:endParaRPr lang="zh-CN" altLang="en-US" sz="1400" b="1">
              <a:solidFill>
                <a:schemeClr val="tx1"/>
              </a:solidFill>
            </a:endParaRPr>
          </a:p>
          <a:p>
            <a:endParaRPr lang="zh-CN" altLang="en-US" sz="1400" b="1">
              <a:solidFill>
                <a:schemeClr val="tx1"/>
              </a:solidFill>
            </a:endParaRPr>
          </a:p>
          <a:p>
            <a:endParaRPr lang="zh-CN" altLang="en-US" sz="1400" b="1">
              <a:solidFill>
                <a:schemeClr val="tx1"/>
              </a:solidFill>
            </a:endParaRPr>
          </a:p>
          <a:p>
            <a:endParaRPr lang="zh-CN" altLang="en-US" sz="1400" b="1">
              <a:solidFill>
                <a:schemeClr val="tx1"/>
              </a:solidFill>
            </a:endParaRPr>
          </a:p>
          <a:p>
            <a:endParaRPr lang="zh-CN" altLang="en-US" sz="1400" b="1">
              <a:solidFill>
                <a:schemeClr val="tx1"/>
              </a:solidFill>
            </a:endParaRPr>
          </a:p>
          <a:p>
            <a:r>
              <a:rPr lang="en-US" altLang="zh-CN" sz="3600" b="1">
                <a:solidFill>
                  <a:schemeClr val="tx1"/>
                </a:solidFill>
              </a:rPr>
              <a:t>GIT</a:t>
            </a:r>
            <a:r>
              <a:rPr lang="zh-CN" altLang="en-US" sz="3600" b="1">
                <a:solidFill>
                  <a:schemeClr val="tx1"/>
                </a:solidFill>
              </a:rPr>
              <a:t>网址：</a:t>
            </a:r>
            <a:endParaRPr lang="zh-CN" altLang="en-US" sz="3600" b="1">
              <a:solidFill>
                <a:schemeClr val="tx1"/>
              </a:solidFill>
            </a:endParaRPr>
          </a:p>
          <a:p>
            <a:r>
              <a:rPr lang="zh-CN" altLang="en-US" sz="1400" b="1">
                <a:solidFill>
                  <a:schemeClr val="tx1"/>
                </a:solidFill>
              </a:rPr>
              <a:t>https://github.com/get-jiang/head-motion-correction-realign-based-on-SPM/blob/master/GUI_2.py</a:t>
            </a:r>
            <a:endParaRPr lang="zh-CN" altLang="en-US" sz="1400" b="1">
              <a:solidFill>
                <a:schemeClr val="tx1"/>
              </a:solidFill>
            </a:endParaRPr>
          </a:p>
          <a:p>
            <a:pPr indent="457200"/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91640" y="4149090"/>
            <a:ext cx="5669915" cy="26092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26670" y="908685"/>
            <a:ext cx="9193530" cy="5109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>
                <a:sym typeface="+mn-ea"/>
              </a:rPr>
              <a:t>     4  Incomplete Parts</a:t>
            </a:r>
            <a:endParaRPr lang="en-US" altLang="zh-CN" sz="4400">
              <a:sym typeface="+mn-ea"/>
            </a:endParaRPr>
          </a:p>
          <a:p>
            <a:pPr indent="457200"/>
            <a:endParaRPr lang="en-US" altLang="zh-CN" sz="4400">
              <a:sym typeface="+mn-ea"/>
            </a:endParaRPr>
          </a:p>
          <a:p>
            <a:pPr indent="457200"/>
            <a:endParaRPr lang="en-US" altLang="zh-CN" sz="4400">
              <a:sym typeface="+mn-ea"/>
            </a:endParaRPr>
          </a:p>
          <a:p>
            <a:pPr indent="457200"/>
            <a:r>
              <a:rPr lang="en-US" altLang="zh-CN" sz="4400">
                <a:sym typeface="+mn-ea"/>
              </a:rPr>
              <a:t>    Pytorch optimizer</a:t>
            </a:r>
            <a:r>
              <a:rPr lang="zh-CN" altLang="en-US" sz="4400">
                <a:sym typeface="+mn-ea"/>
              </a:rPr>
              <a:t>优化部分</a:t>
            </a:r>
            <a:endParaRPr lang="zh-CN" altLang="en-US" sz="4400">
              <a:sym typeface="+mn-ea"/>
            </a:endParaRPr>
          </a:p>
          <a:p>
            <a:pPr marL="3657600" lvl="8" indent="457200"/>
            <a:r>
              <a:rPr lang="zh-CN" altLang="en-US" sz="2000">
                <a:sym typeface="+mn-ea"/>
              </a:rPr>
              <a:t>陈咏茜</a:t>
            </a:r>
            <a:endParaRPr lang="zh-CN" altLang="en-US" sz="2000">
              <a:sym typeface="+mn-ea"/>
            </a:endParaRPr>
          </a:p>
          <a:p>
            <a:pPr indent="457200"/>
            <a:endParaRPr lang="en-US" altLang="zh-CN" sz="4400">
              <a:sym typeface="+mn-ea"/>
            </a:endParaRPr>
          </a:p>
          <a:p>
            <a:pPr indent="457200"/>
            <a:endParaRPr lang="en-US" altLang="zh-CN" sz="4400">
              <a:sym typeface="+mn-ea"/>
            </a:endParaRPr>
          </a:p>
          <a:p>
            <a:pPr indent="457200"/>
            <a:endParaRPr lang="en-US" altLang="zh-CN" sz="4400"/>
          </a:p>
          <a:p>
            <a:endParaRPr lang="zh-CN" altLang="en-US" sz="3200" b="1">
              <a:solidFill>
                <a:srgbClr val="FF0000"/>
              </a:solidFill>
            </a:endParaRPr>
          </a:p>
          <a:p>
            <a:pPr indent="457200"/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236855" y="908685"/>
            <a:ext cx="8983345" cy="5821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>
                <a:sym typeface="+mn-ea"/>
              </a:rPr>
              <a:t>    5  Next Plan</a:t>
            </a:r>
            <a:endParaRPr lang="en-US" altLang="zh-CN" sz="4400">
              <a:sym typeface="+mn-ea"/>
            </a:endParaRPr>
          </a:p>
          <a:p>
            <a:pPr indent="457200"/>
            <a:endParaRPr lang="en-US" altLang="zh-CN" sz="4400"/>
          </a:p>
          <a:p>
            <a:pPr indent="457200"/>
            <a:r>
              <a:rPr lang="en-US" altLang="zh-CN" sz="4400"/>
              <a:t>1.</a:t>
            </a:r>
            <a:r>
              <a:rPr lang="zh-CN" altLang="en-US" sz="4400"/>
              <a:t>完成</a:t>
            </a:r>
            <a:r>
              <a:rPr lang="en-US" altLang="zh-CN" sz="4400"/>
              <a:t>pytorch optimizer</a:t>
            </a:r>
            <a:r>
              <a:rPr lang="zh-CN" altLang="en-US" sz="4400"/>
              <a:t>部分初步代码。</a:t>
            </a:r>
            <a:endParaRPr lang="zh-CN" altLang="en-US" sz="4400"/>
          </a:p>
          <a:p>
            <a:pPr indent="457200"/>
            <a:r>
              <a:rPr lang="en-US" altLang="zh-CN" sz="4400"/>
              <a:t>2.</a:t>
            </a:r>
            <a:r>
              <a:rPr lang="zh-CN" altLang="en-US" sz="4400"/>
              <a:t>优化整体算法速度</a:t>
            </a:r>
            <a:endParaRPr lang="zh-CN" altLang="en-US" sz="4400"/>
          </a:p>
          <a:p>
            <a:pPr indent="457200"/>
            <a:r>
              <a:rPr lang="en-US" altLang="zh-CN" sz="4400"/>
              <a:t>3.</a:t>
            </a:r>
            <a:r>
              <a:rPr lang="zh-CN" altLang="en-US" sz="4400"/>
              <a:t>将原来</a:t>
            </a:r>
            <a:r>
              <a:rPr lang="en-US" altLang="zh-CN" sz="4400"/>
              <a:t>B</a:t>
            </a:r>
            <a:r>
              <a:rPr lang="zh-CN" altLang="en-US" sz="4400"/>
              <a:t>样条插值函数替换为</a:t>
            </a:r>
            <a:r>
              <a:rPr lang="en-US" altLang="zh-CN" sz="4400"/>
              <a:t>itk</a:t>
            </a:r>
            <a:r>
              <a:rPr lang="zh-CN" altLang="en-US" sz="4400"/>
              <a:t>库</a:t>
            </a:r>
            <a:r>
              <a:rPr lang="en-US" altLang="zh-CN" sz="4400"/>
              <a:t>B</a:t>
            </a:r>
            <a:r>
              <a:rPr lang="zh-CN" altLang="en-US" sz="4400"/>
              <a:t>样条</a:t>
            </a:r>
            <a:endParaRPr lang="zh-CN" altLang="en-US" sz="4400"/>
          </a:p>
          <a:p>
            <a:pPr indent="457200"/>
            <a:r>
              <a:rPr lang="en-US" altLang="zh-CN" sz="4400"/>
              <a:t>4.</a:t>
            </a:r>
            <a:r>
              <a:rPr lang="zh-CN" altLang="en-US" sz="4400"/>
              <a:t>寻找求偏导函数库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236855" y="908685"/>
            <a:ext cx="8983345" cy="5821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>
                <a:sym typeface="+mn-ea"/>
              </a:rPr>
              <a:t>    5  Next Plan</a:t>
            </a:r>
            <a:endParaRPr lang="en-US" altLang="zh-CN" sz="4400">
              <a:sym typeface="+mn-ea"/>
            </a:endParaRPr>
          </a:p>
          <a:p>
            <a:pPr indent="457200"/>
            <a:endParaRPr lang="en-US" altLang="zh-CN" sz="4400"/>
          </a:p>
          <a:p>
            <a:pPr indent="457200"/>
            <a:r>
              <a:rPr lang="en-US" altLang="zh-CN" sz="4400"/>
              <a:t>5.</a:t>
            </a:r>
            <a:r>
              <a:rPr lang="zh-CN" altLang="en-US" sz="4400"/>
              <a:t>实现</a:t>
            </a:r>
            <a:r>
              <a:rPr lang="en-US" altLang="zh-CN" sz="4400"/>
              <a:t>q7</a:t>
            </a:r>
            <a:endParaRPr lang="en-US" altLang="zh-CN" sz="4400"/>
          </a:p>
          <a:p>
            <a:pPr indent="457200"/>
            <a:r>
              <a:rPr lang="en-US" altLang="zh-CN" sz="4400"/>
              <a:t>6.</a:t>
            </a:r>
            <a:r>
              <a:rPr lang="zh-CN" altLang="en-US" sz="4400"/>
              <a:t>优化</a:t>
            </a:r>
            <a:r>
              <a:rPr lang="en-US" altLang="zh-CN" sz="4400"/>
              <a:t>GUI</a:t>
            </a:r>
            <a:r>
              <a:rPr lang="zh-CN" altLang="en-US" sz="4400"/>
              <a:t>界面</a:t>
            </a:r>
            <a:endParaRPr lang="zh-CN" altLang="en-US" sz="4400"/>
          </a:p>
          <a:p>
            <a:pPr indent="457200"/>
            <a:r>
              <a:rPr lang="en-US" altLang="zh-CN" sz="4400"/>
              <a:t>8.</a:t>
            </a:r>
            <a:r>
              <a:rPr lang="zh-CN" altLang="en-US" sz="4400"/>
              <a:t>理清楚一些算法细节（如</a:t>
            </a:r>
            <a:r>
              <a:rPr lang="en-US" altLang="zh-CN" sz="4400"/>
              <a:t>email询问原作者一些实现细节</a:t>
            </a:r>
            <a:r>
              <a:rPr lang="zh-CN" altLang="en-US" sz="4400"/>
              <a:t>）</a:t>
            </a:r>
            <a:endParaRPr lang="zh-CN" altLang="en-US" sz="4400"/>
          </a:p>
          <a:p>
            <a:pPr indent="457200"/>
            <a:r>
              <a:rPr lang="en-US" altLang="zh-CN" sz="4400"/>
              <a:t>9.</a:t>
            </a:r>
            <a:r>
              <a:rPr lang="zh-CN" altLang="en-US" sz="4400"/>
              <a:t>加入reslice</a:t>
            </a:r>
            <a:endParaRPr lang="zh-CN" altLang="en-US" sz="44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550" y="981075"/>
            <a:ext cx="8028940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sz="2000"/>
              <a:t>姜欣悦</a:t>
            </a:r>
            <a:r>
              <a:rPr lang="en-US" altLang="zh-CN" sz="2000"/>
              <a:t> </a:t>
            </a:r>
            <a:r>
              <a:rPr lang="zh-CN" altLang="en-US" sz="2000"/>
              <a:t>伊钰琦</a:t>
            </a:r>
            <a:r>
              <a:rPr lang="en-US" altLang="zh-CN" sz="2000"/>
              <a:t> </a:t>
            </a:r>
            <a:r>
              <a:rPr lang="zh-CN" altLang="en-US" sz="2000"/>
              <a:t>陈咏茜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355600" y="2277110"/>
            <a:ext cx="8321040" cy="609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CONTENTS:</a:t>
            </a:r>
            <a:endParaRPr lang="en-US" altLang="zh-CN" sz="4400"/>
          </a:p>
          <a:p>
            <a:pPr indent="457200"/>
            <a:r>
              <a:rPr lang="en-US" altLang="zh-CN" sz="4400"/>
              <a:t>1  Current Progression</a:t>
            </a:r>
            <a:endParaRPr lang="en-US" altLang="zh-CN" sz="4400"/>
          </a:p>
          <a:p>
            <a:pPr indent="457200"/>
            <a:r>
              <a:rPr lang="en-US" altLang="zh-CN" sz="4400"/>
              <a:t>2  Current </a:t>
            </a:r>
            <a:r>
              <a:rPr lang="en-US" altLang="zh-CN" sz="4400"/>
              <a:t>Problems</a:t>
            </a:r>
            <a:endParaRPr lang="en-US" altLang="zh-CN" sz="4400"/>
          </a:p>
          <a:p>
            <a:pPr indent="457200"/>
            <a:r>
              <a:rPr lang="en-US" altLang="zh-CN" sz="4400"/>
              <a:t>3  </a:t>
            </a:r>
            <a:r>
              <a:rPr lang="en-US" altLang="zh-CN" sz="4400">
                <a:sym typeface="+mn-ea"/>
              </a:rPr>
              <a:t>Current Code Version</a:t>
            </a:r>
            <a:endParaRPr lang="en-US" altLang="zh-CN" sz="4400">
              <a:sym typeface="+mn-ea"/>
            </a:endParaRPr>
          </a:p>
          <a:p>
            <a:pPr indent="457200"/>
            <a:r>
              <a:rPr lang="en-US" altLang="zh-CN" sz="4400">
                <a:sym typeface="+mn-ea"/>
              </a:rPr>
              <a:t>4  Incomplete </a:t>
            </a:r>
            <a:r>
              <a:rPr lang="en-US" altLang="zh-CN" sz="4400">
                <a:sym typeface="+mn-ea"/>
              </a:rPr>
              <a:t>Parts</a:t>
            </a:r>
            <a:endParaRPr lang="en-US" altLang="zh-CN" sz="4400">
              <a:sym typeface="+mn-ea"/>
            </a:endParaRPr>
          </a:p>
          <a:p>
            <a:pPr indent="457200"/>
            <a:r>
              <a:rPr lang="en-US" altLang="zh-CN" sz="4400">
                <a:sym typeface="+mn-ea"/>
              </a:rPr>
              <a:t>5  Future Plan</a:t>
            </a:r>
            <a:endParaRPr lang="en-US" altLang="zh-CN" sz="440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178435" y="908685"/>
            <a:ext cx="9041765" cy="5109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/>
              <a:t>    1  Current Progression</a:t>
            </a:r>
            <a:endParaRPr lang="en-US" altLang="zh-CN" sz="4400"/>
          </a:p>
          <a:p>
            <a:endParaRPr lang="en-US" altLang="zh-CN" sz="3200"/>
          </a:p>
          <a:p>
            <a:r>
              <a:rPr lang="en-US" altLang="zh-CN" sz="3200"/>
              <a:t>Preliminary Complete</a:t>
            </a:r>
            <a:r>
              <a:rPr lang="zh-CN" altLang="en-US" sz="3200"/>
              <a:t>：</a:t>
            </a:r>
            <a:endParaRPr lang="zh-CN" altLang="en-US" sz="3200"/>
          </a:p>
          <a:p>
            <a:pPr indent="457200"/>
            <a:endParaRPr lang="zh-CN" altLang="en-US" sz="3200"/>
          </a:p>
          <a:p>
            <a:pPr indent="457200"/>
            <a:r>
              <a:rPr lang="zh-CN" altLang="en-US" sz="3200" b="1"/>
              <a:t>体素坐标变换笛卡尔坐标转换矩阵</a:t>
            </a:r>
            <a:endParaRPr lang="zh-CN" altLang="en-US" sz="3200" b="1"/>
          </a:p>
          <a:p>
            <a:pPr indent="457200"/>
            <a:r>
              <a:rPr lang="zh-CN" altLang="en-US" sz="3200" b="1"/>
              <a:t>刚体变换函数</a:t>
            </a:r>
            <a:endParaRPr lang="zh-CN" altLang="en-US" sz="3200" b="1"/>
          </a:p>
          <a:p>
            <a:pPr indent="457200"/>
            <a:r>
              <a:rPr lang="zh-CN" altLang="en-US" sz="3200" b="1">
                <a:sym typeface="+mn-ea"/>
              </a:rPr>
              <a:t>读入</a:t>
            </a:r>
            <a:r>
              <a:rPr lang="en-US" altLang="zh-CN" sz="3200" b="1">
                <a:sym typeface="+mn-ea"/>
              </a:rPr>
              <a:t>NII</a:t>
            </a:r>
            <a:r>
              <a:rPr lang="zh-CN" altLang="en-US" sz="3200" b="1">
                <a:sym typeface="+mn-ea"/>
              </a:rPr>
              <a:t>文件与初始化</a:t>
            </a:r>
            <a:endParaRPr lang="zh-CN" altLang="en-US" sz="3200" b="1">
              <a:sym typeface="+mn-ea"/>
            </a:endParaRPr>
          </a:p>
          <a:p>
            <a:pPr indent="457200"/>
            <a:r>
              <a:rPr lang="zh-CN" altLang="en-US" sz="3200" b="1"/>
              <a:t>高斯牛顿迭代函数</a:t>
            </a:r>
            <a:endParaRPr lang="zh-CN" altLang="en-US" sz="3200" b="1"/>
          </a:p>
          <a:p>
            <a:pPr indent="457200"/>
            <a:r>
              <a:rPr lang="en-US" altLang="zh-CN" sz="3200" b="1">
                <a:sym typeface="+mn-ea"/>
              </a:rPr>
              <a:t>B</a:t>
            </a:r>
            <a:r>
              <a:rPr lang="zh-CN" altLang="en-US" sz="3200" b="1">
                <a:sym typeface="+mn-ea"/>
              </a:rPr>
              <a:t>样条插值函数</a:t>
            </a:r>
            <a:endParaRPr lang="zh-CN" altLang="en-US" sz="3200" b="1">
              <a:sym typeface="+mn-ea"/>
            </a:endParaRPr>
          </a:p>
          <a:p>
            <a:pPr indent="457200"/>
            <a:r>
              <a:rPr lang="en-US" altLang="zh-CN" sz="3200" b="1">
                <a:sym typeface="+mn-ea"/>
              </a:rPr>
              <a:t>GUI</a:t>
            </a:r>
            <a:r>
              <a:rPr lang="zh-CN" altLang="en-US" sz="3200" b="1">
                <a:sym typeface="+mn-ea"/>
              </a:rPr>
              <a:t>界面初步设置</a:t>
            </a:r>
            <a:endParaRPr lang="zh-CN" altLang="en-US" sz="3200" b="1"/>
          </a:p>
          <a:p>
            <a:pPr indent="457200"/>
            <a:endParaRPr lang="zh-CN" altLang="en-US" sz="3200"/>
          </a:p>
          <a:p>
            <a:pPr indent="457200"/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99160" y="908685"/>
            <a:ext cx="8321040" cy="5109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/>
              <a:t>1  Current Progression</a:t>
            </a:r>
            <a:endParaRPr lang="en-US" altLang="zh-CN" sz="4400"/>
          </a:p>
          <a:p>
            <a:endParaRPr lang="zh-CN" altLang="en-US" sz="3200"/>
          </a:p>
          <a:p>
            <a:r>
              <a:rPr lang="zh-CN" altLang="en-US" sz="3200" b="1"/>
              <a:t>体素坐标变换笛卡尔坐标转换矩阵</a:t>
            </a:r>
            <a:r>
              <a:rPr lang="en-US" altLang="zh-CN" sz="3200" b="1"/>
              <a:t>:</a:t>
            </a:r>
            <a:endParaRPr lang="zh-CN" altLang="en-US" sz="3200" b="1"/>
          </a:p>
          <a:p>
            <a:pPr indent="457200"/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94970" y="2595880"/>
            <a:ext cx="5151755" cy="2495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48630" y="2898775"/>
            <a:ext cx="2479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99160" y="908685"/>
            <a:ext cx="8321040" cy="5109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/>
              <a:t>1  Current Progression</a:t>
            </a:r>
            <a:endParaRPr lang="en-US" altLang="zh-CN" sz="4400"/>
          </a:p>
          <a:p>
            <a:endParaRPr lang="zh-CN" altLang="en-US" sz="3200"/>
          </a:p>
          <a:p>
            <a:r>
              <a:rPr lang="zh-CN" altLang="en-US" sz="3200" b="1">
                <a:sym typeface="+mn-ea"/>
              </a:rPr>
              <a:t>刚体变换函数</a:t>
            </a:r>
            <a:r>
              <a:rPr lang="en-US" altLang="zh-CN" sz="3200" b="1">
                <a:sym typeface="+mn-ea"/>
              </a:rPr>
              <a:t>:</a:t>
            </a:r>
            <a:endParaRPr lang="zh-CN" altLang="en-US" sz="3200" b="1"/>
          </a:p>
          <a:p>
            <a:endParaRPr lang="zh-CN" altLang="en-US" sz="3200"/>
          </a:p>
          <a:p>
            <a:pPr indent="457200"/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9705" y="2564765"/>
            <a:ext cx="3571240" cy="41770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91865" y="2565400"/>
            <a:ext cx="5518785" cy="4328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       R_x</a:t>
            </a:r>
            <a:r>
              <a:rPr lang="zh-CN" altLang="en-US"/>
              <a:t>，</a:t>
            </a:r>
            <a:r>
              <a:rPr lang="en-US" altLang="zh-CN"/>
              <a:t>                 R_y:</a:t>
            </a:r>
            <a:r>
              <a:rPr lang="zh-CN" altLang="en-US"/>
              <a:t>，</a:t>
            </a:r>
            <a:r>
              <a:rPr lang="en-US" altLang="zh-CN"/>
              <a:t>                     R_z: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R: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491865" y="3789045"/>
            <a:ext cx="1364615" cy="7575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363845" y="3789045"/>
            <a:ext cx="1365250" cy="708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164070" y="3717290"/>
            <a:ext cx="1638300" cy="8680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928745" y="2421255"/>
            <a:ext cx="868680" cy="9232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996055" y="4797425"/>
            <a:ext cx="2164080" cy="7772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99160" y="908685"/>
            <a:ext cx="8321040" cy="5109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/>
              <a:t>1  Current Progression</a:t>
            </a:r>
            <a:endParaRPr lang="en-US" altLang="zh-CN" sz="4400"/>
          </a:p>
          <a:p>
            <a:endParaRPr lang="zh-CN" altLang="en-US" sz="3200" b="1">
              <a:sym typeface="+mn-ea"/>
            </a:endParaRPr>
          </a:p>
          <a:p>
            <a:r>
              <a:rPr lang="zh-CN" altLang="en-US" sz="3200" b="1">
                <a:sym typeface="+mn-ea"/>
              </a:rPr>
              <a:t>读入</a:t>
            </a:r>
            <a:r>
              <a:rPr lang="en-US" altLang="zh-CN" sz="3200" b="1">
                <a:sym typeface="+mn-ea"/>
              </a:rPr>
              <a:t>NII</a:t>
            </a:r>
            <a:r>
              <a:rPr lang="zh-CN" altLang="en-US" sz="3200" b="1">
                <a:sym typeface="+mn-ea"/>
              </a:rPr>
              <a:t>文件与初始化</a:t>
            </a:r>
            <a:r>
              <a:rPr lang="en-US" altLang="zh-CN" sz="3200" b="1">
                <a:sym typeface="+mn-ea"/>
              </a:rPr>
              <a:t>:</a:t>
            </a:r>
            <a:endParaRPr lang="zh-CN" altLang="en-US" sz="3200" b="1">
              <a:sym typeface="+mn-ea"/>
            </a:endParaRPr>
          </a:p>
          <a:p>
            <a:pPr indent="457200"/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7315" y="2637155"/>
            <a:ext cx="8564245" cy="21932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6065" y="5175885"/>
            <a:ext cx="43059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q: </a:t>
            </a:r>
            <a:r>
              <a:rPr lang="zh-CN" altLang="en-US"/>
              <a:t>包含</a:t>
            </a:r>
            <a:r>
              <a:rPr lang="en-US" altLang="zh-CN"/>
              <a:t>7</a:t>
            </a:r>
            <a:r>
              <a:rPr lang="zh-CN" altLang="en-US"/>
              <a:t>个待求解参数的方向</a:t>
            </a:r>
            <a:r>
              <a:rPr lang="zh-CN" altLang="en-US"/>
              <a:t>向量</a:t>
            </a:r>
            <a:endParaRPr lang="zh-CN" altLang="en-US"/>
          </a:p>
          <a:p>
            <a:r>
              <a:rPr lang="en-US" altLang="zh-CN"/>
              <a:t>NII</a:t>
            </a:r>
            <a:r>
              <a:rPr lang="zh-CN" altLang="en-US"/>
              <a:t>文件的</a:t>
            </a:r>
            <a:r>
              <a:rPr lang="zh-CN" altLang="en-US"/>
              <a:t>理解：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99160" y="908685"/>
            <a:ext cx="8321040" cy="5109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/>
              <a:t>1  Current Progression</a:t>
            </a:r>
            <a:endParaRPr lang="en-US" altLang="zh-CN" sz="4400"/>
          </a:p>
          <a:p>
            <a:endParaRPr lang="zh-CN" altLang="en-US" sz="3200" b="1">
              <a:sym typeface="+mn-ea"/>
            </a:endParaRPr>
          </a:p>
          <a:p>
            <a:r>
              <a:rPr lang="en-US" altLang="zh-CN" sz="3200" b="1">
                <a:sym typeface="+mn-ea"/>
              </a:rPr>
              <a:t>#  NII</a:t>
            </a:r>
            <a:r>
              <a:rPr lang="zh-CN" altLang="en-US" sz="3200" b="1">
                <a:sym typeface="+mn-ea"/>
              </a:rPr>
              <a:t>文件</a:t>
            </a:r>
            <a:r>
              <a:rPr lang="zh-CN" altLang="en-US" sz="3200" b="1">
                <a:sym typeface="+mn-ea"/>
              </a:rPr>
              <a:t>的理解：</a:t>
            </a:r>
            <a:endParaRPr lang="zh-CN" altLang="en-US" sz="3200" b="1">
              <a:sym typeface="+mn-ea"/>
            </a:endParaRPr>
          </a:p>
          <a:p>
            <a:pPr indent="457200"/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79705" y="2637155"/>
            <a:ext cx="8865870" cy="3902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#  NII</a:t>
            </a:r>
            <a:r>
              <a:rPr lang="zh-CN" altLang="en-US"/>
              <a:t>文件由</a:t>
            </a:r>
            <a:r>
              <a:rPr lang="en-US" altLang="zh-CN"/>
              <a:t>2</a:t>
            </a:r>
            <a:r>
              <a:rPr lang="zh-CN" altLang="en-US"/>
              <a:t>部分</a:t>
            </a:r>
            <a:r>
              <a:rPr lang="zh-CN" altLang="en-US"/>
              <a:t>组成。</a:t>
            </a:r>
            <a:endParaRPr lang="zh-CN" altLang="en-US"/>
          </a:p>
          <a:p>
            <a:r>
              <a:rPr lang="en-US" altLang="zh-CN"/>
              <a:t>#  </a:t>
            </a:r>
            <a:r>
              <a:rPr lang="zh-CN" altLang="en-US"/>
              <a:t>使用</a:t>
            </a:r>
            <a:r>
              <a:rPr lang="en-US" altLang="zh-CN"/>
              <a:t>nibabel</a:t>
            </a:r>
            <a:r>
              <a:rPr lang="zh-CN" altLang="en-US"/>
              <a:t>导入</a:t>
            </a:r>
            <a:r>
              <a:rPr lang="en-US" altLang="zh-CN"/>
              <a:t>python</a:t>
            </a:r>
            <a:r>
              <a:rPr lang="zh-CN" altLang="en-US"/>
              <a:t>后，是'nibabel.nifti1.Nifti1Image'和'nibabel.nifti1.Nifti1Hea</a:t>
            </a:r>
            <a:endParaRPr lang="zh-CN" altLang="en-US"/>
          </a:p>
          <a:p>
            <a:r>
              <a:rPr lang="zh-CN" altLang="en-US"/>
              <a:t>der'</a:t>
            </a:r>
            <a:r>
              <a:rPr lang="en-US" altLang="zh-CN"/>
              <a:t> 2</a:t>
            </a:r>
            <a:r>
              <a:rPr lang="zh-CN" altLang="en-US"/>
              <a:t>个类。</a:t>
            </a:r>
            <a:endParaRPr lang="zh-CN" altLang="en-US"/>
          </a:p>
          <a:p>
            <a:r>
              <a:rPr lang="en-US" altLang="zh-CN"/>
              <a:t>#  </a:t>
            </a:r>
            <a:r>
              <a:rPr lang="zh-CN" altLang="en-US"/>
              <a:t>通过：</a:t>
            </a:r>
            <a:endParaRPr lang="zh-CN" altLang="en-US"/>
          </a:p>
          <a:p>
            <a:pPr indent="457200"/>
            <a:r>
              <a:rPr lang="zh-CN" altLang="en-US">
                <a:sym typeface="+mn-ea"/>
              </a:rPr>
              <a:t>image_obj</a:t>
            </a:r>
            <a:r>
              <a:rPr lang="en-US" altLang="zh-CN">
                <a:sym typeface="+mn-ea"/>
              </a:rPr>
              <a:t>.</a:t>
            </a:r>
            <a:r>
              <a:rPr lang="zh-CN" altLang="en-US"/>
              <a:t>get_fdata()方法</a:t>
            </a:r>
            <a:r>
              <a:rPr lang="zh-CN" altLang="en-US"/>
              <a:t>获取 data。</a:t>
            </a:r>
            <a:endParaRPr lang="zh-CN" altLang="en-US"/>
          </a:p>
          <a:p>
            <a:pPr indent="457200"/>
            <a:r>
              <a:rPr lang="zh-CN" altLang="en-US">
                <a:sym typeface="+mn-ea"/>
              </a:rPr>
              <a:t>image_obj</a:t>
            </a:r>
            <a:r>
              <a:rPr lang="zh-CN" altLang="en-US"/>
              <a:t>.shape</a:t>
            </a:r>
            <a:r>
              <a:rPr lang="en-US" altLang="zh-CN"/>
              <a:t>()</a:t>
            </a:r>
            <a:r>
              <a:rPr lang="zh-CN" altLang="en-US"/>
              <a:t>方法获取一个</a:t>
            </a:r>
            <a:r>
              <a:rPr lang="en-US" altLang="zh-CN"/>
              <a:t>NI</a:t>
            </a:r>
            <a:r>
              <a:rPr lang="zh-CN" altLang="en-US"/>
              <a:t>文件图像的</a:t>
            </a:r>
            <a:r>
              <a:rPr lang="en-US" altLang="zh-CN"/>
              <a:t>[</a:t>
            </a:r>
            <a:r>
              <a:t>height, width, depth</a:t>
            </a:r>
            <a:r>
              <a:rPr lang="zh-CN"/>
              <a:t>，</a:t>
            </a:r>
            <a:r>
              <a:rPr lang="en-US" altLang="zh-CN"/>
              <a:t>time]</a:t>
            </a:r>
            <a:r>
              <a:rPr lang="zh-CN" altLang="en-US"/>
              <a:t>数组。</a:t>
            </a:r>
            <a:endParaRPr lang="zh-CN" altLang="en-US"/>
          </a:p>
          <a:p>
            <a:pPr indent="457200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99160" y="908685"/>
            <a:ext cx="8321040" cy="5109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/>
              <a:t>1  Current Progression</a:t>
            </a:r>
            <a:endParaRPr lang="en-US" altLang="zh-CN" sz="4400"/>
          </a:p>
          <a:p>
            <a:endParaRPr lang="zh-CN" altLang="en-US" sz="3200"/>
          </a:p>
          <a:p>
            <a:r>
              <a:rPr lang="zh-CN" altLang="en-US" sz="3200" b="1">
                <a:sym typeface="+mn-ea"/>
              </a:rPr>
              <a:t>高斯牛顿迭代函数：</a:t>
            </a:r>
            <a:endParaRPr lang="zh-CN" altLang="en-US" sz="3200"/>
          </a:p>
          <a:p>
            <a:pPr indent="457200"/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9705" y="5589270"/>
            <a:ext cx="2570480" cy="9251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8895" y="2564765"/>
            <a:ext cx="3298825" cy="25679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31820" y="2635250"/>
            <a:ext cx="3211195" cy="24974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796280" y="2493010"/>
            <a:ext cx="2847340" cy="25501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99160" y="908685"/>
            <a:ext cx="8321040" cy="5109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/>
              <a:t>1  Current Progression</a:t>
            </a:r>
            <a:endParaRPr lang="en-US" altLang="zh-CN" sz="4400"/>
          </a:p>
          <a:p>
            <a:endParaRPr lang="en-US" altLang="zh-CN" sz="3200"/>
          </a:p>
          <a:p>
            <a:r>
              <a:rPr lang="en-US" altLang="zh-CN" sz="3200" b="1">
                <a:solidFill>
                  <a:srgbClr val="FF0000"/>
                </a:solidFill>
              </a:rPr>
              <a:t>B</a:t>
            </a:r>
            <a:r>
              <a:rPr lang="zh-CN" altLang="en-US" sz="3200" b="1">
                <a:solidFill>
                  <a:srgbClr val="FF0000"/>
                </a:solidFill>
              </a:rPr>
              <a:t>样条插值函数：</a:t>
            </a:r>
            <a:endParaRPr lang="zh-CN" altLang="en-US" sz="3200" b="1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endParaRPr lang="zh-CN" altLang="en-US" sz="1800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1800">
                <a:solidFill>
                  <a:schemeClr val="tx1"/>
                </a:solidFill>
              </a:rPr>
              <a:t>初始化：</a:t>
            </a:r>
            <a:endParaRPr lang="zh-CN" altLang="en-US" sz="1800">
              <a:solidFill>
                <a:schemeClr val="tx1"/>
              </a:solidFill>
            </a:endParaRPr>
          </a:p>
          <a:p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r>
              <a:rPr lang="zh-CN" altLang="en-US"/>
              <a:t>插值函数：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5122545"/>
            <a:ext cx="7618730" cy="8959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5" y="3140710"/>
            <a:ext cx="7729220" cy="8724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COMMONDATA" val="eyJoZGlkIjoiMTA2M2FmNWVkOGE0MjRhNGYwNGJiNDk5NTg0NzY3ZWMifQ=="/>
  <p:tag name="KSO_WPP_MARK_KEY" val="524dd90c-3130-4948-8f48-24c122be7814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2094</Words>
  <Application>WPS 演示</Application>
  <PresentationFormat/>
  <Paragraphs>286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1_默认设计模板</vt:lpstr>
      <vt:lpstr>Python-progremma-designing  Head motion correction Project 姜欣悦 伊钰琦 陈咏茜</vt:lpstr>
      <vt:lpstr>Python Head motion correction Project 姜欣悦 伊钰琦 陈咏茜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Head motion correction Project 姜欣悦 伊钰琦 陈咏茜</dc:title>
  <dc:creator>陈穆方</dc:creator>
  <cp:lastModifiedBy>陈咏茜</cp:lastModifiedBy>
  <cp:revision>43</cp:revision>
  <dcterms:created xsi:type="dcterms:W3CDTF">2023-04-01T22:51:00Z</dcterms:created>
  <dcterms:modified xsi:type="dcterms:W3CDTF">2023-04-02T01:41:56Z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6B3CEC9219B14C7F9B1DD182599A4759</vt:lpwstr>
  </property>
</Properties>
</file>