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2" r:id="rId4"/>
    <p:sldId id="273" r:id="rId5"/>
    <p:sldId id="271" r:id="rId6"/>
    <p:sldId id="258" r:id="rId7"/>
    <p:sldId id="259" r:id="rId8"/>
    <p:sldId id="274" r:id="rId9"/>
    <p:sldId id="276" r:id="rId10"/>
    <p:sldId id="277" r:id="rId11"/>
    <p:sldId id="281" r:id="rId12"/>
    <p:sldId id="261" r:id="rId13"/>
    <p:sldId id="263" r:id="rId14"/>
    <p:sldId id="262" r:id="rId15"/>
    <p:sldId id="266"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90" d="100"/>
          <a:sy n="90" d="100"/>
        </p:scale>
        <p:origin x="-52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59DB64-F2C8-4D0A-9B71-F166EECCD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xmlns="" id="{FD26FFB8-FE63-47DF-939C-3C2BF1448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xmlns="" id="{A1D54AF7-88C3-4EFA-98A6-5404D9AE5D2E}"/>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5" name="Footer Placeholder 4">
            <a:extLst>
              <a:ext uri="{FF2B5EF4-FFF2-40B4-BE49-F238E27FC236}">
                <a16:creationId xmlns:a16="http://schemas.microsoft.com/office/drawing/2014/main" xmlns="" id="{FC86B362-2FF2-4C19-8D3A-60D795F49A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14AFFB4A-2271-4DB0-8CC7-303177F4C927}"/>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321485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ACEF1-C371-4820-97EE-A11BE88305C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xmlns="" id="{55628A3D-CD9E-4E2E-81E4-8019DCAB50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08C58792-FC72-4CF8-9965-0245C71AF6AF}"/>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5" name="Footer Placeholder 4">
            <a:extLst>
              <a:ext uri="{FF2B5EF4-FFF2-40B4-BE49-F238E27FC236}">
                <a16:creationId xmlns:a16="http://schemas.microsoft.com/office/drawing/2014/main" xmlns="" id="{83D74697-D312-4D14-B5F1-88453F1918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CD55BDBD-38EA-4B7E-A619-C0543168E8C9}"/>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270439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BC3530-4E48-4CEF-92C8-A87B1A2DB0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xmlns="" id="{20E9D2F2-E20C-4F0C-A120-A9FC43AD48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F1CBD112-C602-4994-9972-405C6B15EFF5}"/>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5" name="Footer Placeholder 4">
            <a:extLst>
              <a:ext uri="{FF2B5EF4-FFF2-40B4-BE49-F238E27FC236}">
                <a16:creationId xmlns:a16="http://schemas.microsoft.com/office/drawing/2014/main" xmlns="" id="{14CD3674-78A3-4443-938D-9C541167E18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ABB16C9C-350B-4409-BBDF-E5D9B550DB7D}"/>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235557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3CDE4-A36B-4493-B6E3-9ED10CCEB86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82E9C376-3AD9-47A7-9C48-ED61C9CFE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1D806986-40BC-453F-8B7B-BCB20DB64FBC}"/>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5" name="Footer Placeholder 4">
            <a:extLst>
              <a:ext uri="{FF2B5EF4-FFF2-40B4-BE49-F238E27FC236}">
                <a16:creationId xmlns:a16="http://schemas.microsoft.com/office/drawing/2014/main" xmlns="" id="{32007DAC-7B3F-4019-AAC9-525C2CEA10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61B3F3C1-7FB1-4CD5-9899-7E785FA63A73}"/>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30141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D4C48-EA3F-4EAB-B4B1-911B2D1D10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xmlns="" id="{A483DB37-FA55-4691-B7CD-31155DEBF4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DE5736E-FF84-4634-8656-9AE86D8DCFBD}"/>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5" name="Footer Placeholder 4">
            <a:extLst>
              <a:ext uri="{FF2B5EF4-FFF2-40B4-BE49-F238E27FC236}">
                <a16:creationId xmlns:a16="http://schemas.microsoft.com/office/drawing/2014/main" xmlns="" id="{117D5511-3103-44CA-AB08-B8353488FF2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24995087-7B1F-49D6-ABC2-D5F634404505}"/>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69075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F981C-FD3F-4857-B636-04CBDC1173C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A3B85365-D3AD-431E-9A86-494CD2EAF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xmlns="" id="{7860A923-D7FC-4949-929B-B7B323827F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xmlns="" id="{E79691B2-9A84-4AF8-9EB9-E3D0CEED9153}"/>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6" name="Footer Placeholder 5">
            <a:extLst>
              <a:ext uri="{FF2B5EF4-FFF2-40B4-BE49-F238E27FC236}">
                <a16:creationId xmlns:a16="http://schemas.microsoft.com/office/drawing/2014/main" xmlns="" id="{43C6F75B-A4B8-472E-AFE7-D72D35F3FF8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xmlns="" id="{C546C8A4-67EB-411C-8CAD-199CBDA6A53C}"/>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312745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A94992-8186-4D20-B756-A3E519E50C4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xmlns="" id="{54A80DF7-DD33-4A40-B815-E638B90D70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9247606-0BE0-4FC8-A076-1E9560DF4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xmlns="" id="{3EAA0663-7CAB-40E0-9D1A-F0ED36AD0B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C7F7DAC-EAE8-4B6F-A2DE-A239C3388A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xmlns="" id="{8A778909-FF40-4B09-878B-B7264AB40B6F}"/>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8" name="Footer Placeholder 7">
            <a:extLst>
              <a:ext uri="{FF2B5EF4-FFF2-40B4-BE49-F238E27FC236}">
                <a16:creationId xmlns:a16="http://schemas.microsoft.com/office/drawing/2014/main" xmlns="" id="{CC58FE3E-1EC5-4446-A15A-A120DD28CEC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xmlns="" id="{A15895CA-A5E5-4D77-8287-4CFBAFAD5394}"/>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42716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DB29A-22D7-40CA-85D4-F1F1221DDE1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xmlns="" id="{86AE7A36-0A09-4FD7-A8F9-26FC318DD4C4}"/>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4" name="Footer Placeholder 3">
            <a:extLst>
              <a:ext uri="{FF2B5EF4-FFF2-40B4-BE49-F238E27FC236}">
                <a16:creationId xmlns:a16="http://schemas.microsoft.com/office/drawing/2014/main" xmlns="" id="{CFE1E764-5929-43FA-9141-B7EB8D74B11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xmlns="" id="{FAB5B0DC-C5DF-4341-B43D-DBCF9F6CE37C}"/>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177254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D1EB2E6-5633-4823-A97F-2EF00663677F}"/>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3" name="Footer Placeholder 2">
            <a:extLst>
              <a:ext uri="{FF2B5EF4-FFF2-40B4-BE49-F238E27FC236}">
                <a16:creationId xmlns:a16="http://schemas.microsoft.com/office/drawing/2014/main" xmlns="" id="{888051AF-D4A4-41B9-85B1-A5C229DDB18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xmlns="" id="{FC261A94-0EA2-466C-8155-71F00CE5EABB}"/>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271316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6FE3A-468A-48E8-946D-63BF25185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B56D8885-8C56-4DA1-85B9-9E90F03A2E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xmlns="" id="{61C7B33A-F3D3-44CB-A157-7A5CFFC30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A5B83CD-3FC4-4B8D-994B-7DCC2D3E1E9A}"/>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6" name="Footer Placeholder 5">
            <a:extLst>
              <a:ext uri="{FF2B5EF4-FFF2-40B4-BE49-F238E27FC236}">
                <a16:creationId xmlns:a16="http://schemas.microsoft.com/office/drawing/2014/main" xmlns="" id="{0BBA639D-4A88-4746-ABF6-F9D77C7FE01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xmlns="" id="{B5EC159E-1B07-43F4-A5F9-E9325EF6646E}"/>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241221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66776-5FED-42AA-8EFD-B4195EF6C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xmlns="" id="{1D696764-F27F-4023-A377-BCC9F8EF5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xmlns="" id="{E3F38431-6993-4202-AD3F-6BA862B45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F2DF31-B4F4-4CCA-8D40-3A0F3907FEB5}"/>
              </a:ext>
            </a:extLst>
          </p:cNvPr>
          <p:cNvSpPr>
            <a:spLocks noGrp="1"/>
          </p:cNvSpPr>
          <p:nvPr>
            <p:ph type="dt" sz="half" idx="10"/>
          </p:nvPr>
        </p:nvSpPr>
        <p:spPr/>
        <p:txBody>
          <a:bodyPr/>
          <a:lstStyle/>
          <a:p>
            <a:fld id="{80825FA7-957E-427B-A96A-208CBCD23A73}" type="datetimeFigureOut">
              <a:rPr lang="en-SG" smtClean="0"/>
              <a:pPr/>
              <a:t>25/7/2024</a:t>
            </a:fld>
            <a:endParaRPr lang="en-SG"/>
          </a:p>
        </p:txBody>
      </p:sp>
      <p:sp>
        <p:nvSpPr>
          <p:cNvPr id="6" name="Footer Placeholder 5">
            <a:extLst>
              <a:ext uri="{FF2B5EF4-FFF2-40B4-BE49-F238E27FC236}">
                <a16:creationId xmlns:a16="http://schemas.microsoft.com/office/drawing/2014/main" xmlns="" id="{AD331F04-6335-49C8-9677-83903406080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xmlns="" id="{D4E7CE48-203C-4CFF-A0E0-F2A9C139C930}"/>
              </a:ext>
            </a:extLst>
          </p:cNvPr>
          <p:cNvSpPr>
            <a:spLocks noGrp="1"/>
          </p:cNvSpPr>
          <p:nvPr>
            <p:ph type="sldNum" sz="quarter" idx="12"/>
          </p:nvPr>
        </p:nvSpPr>
        <p:spPr/>
        <p:txBody>
          <a:body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244537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4A6F44-0612-411C-B87E-2F73D6B74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xmlns="" id="{B1470ADB-419D-4CC3-ADE2-0421064AD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57048CF4-A3D5-47CD-AA3B-E4E1DA0A1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25FA7-957E-427B-A96A-208CBCD23A73}" type="datetimeFigureOut">
              <a:rPr lang="en-SG" smtClean="0"/>
              <a:pPr/>
              <a:t>25/7/2024</a:t>
            </a:fld>
            <a:endParaRPr lang="en-SG"/>
          </a:p>
        </p:txBody>
      </p:sp>
      <p:sp>
        <p:nvSpPr>
          <p:cNvPr id="5" name="Footer Placeholder 4">
            <a:extLst>
              <a:ext uri="{FF2B5EF4-FFF2-40B4-BE49-F238E27FC236}">
                <a16:creationId xmlns:a16="http://schemas.microsoft.com/office/drawing/2014/main" xmlns="" id="{EC2AD1B7-62C3-4183-A8A0-7A6CEE522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xmlns="" id="{A0712BF5-C2BF-4931-80A5-F77F8AB19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47D7E-F677-447C-B14C-92C98FC5BB6C}" type="slidenum">
              <a:rPr lang="en-SG" smtClean="0"/>
              <a:pPr/>
              <a:t>‹#›</a:t>
            </a:fld>
            <a:endParaRPr lang="en-SG"/>
          </a:p>
        </p:txBody>
      </p:sp>
    </p:spTree>
    <p:extLst>
      <p:ext uri="{BB962C8B-B14F-4D97-AF65-F5344CB8AC3E}">
        <p14:creationId xmlns:p14="http://schemas.microsoft.com/office/powerpoint/2010/main" xmlns="" val="417348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E36F2-44ED-4704-845D-887E60C5EFB5}"/>
              </a:ext>
            </a:extLst>
          </p:cNvPr>
          <p:cNvSpPr>
            <a:spLocks noGrp="1"/>
          </p:cNvSpPr>
          <p:nvPr>
            <p:ph type="ctrTitle"/>
          </p:nvPr>
        </p:nvSpPr>
        <p:spPr/>
        <p:txBody>
          <a:bodyPr>
            <a:normAutofit/>
          </a:bodyPr>
          <a:lstStyle/>
          <a:p>
            <a:r>
              <a:rPr lang="en-US" sz="3200" b="0" i="0" dirty="0">
                <a:solidFill>
                  <a:srgbClr val="292929"/>
                </a:solidFill>
                <a:effectLst/>
                <a:latin typeface="fell"/>
              </a:rPr>
              <a:t>Introduction to Monolithic Architecture and Microservices Architecture</a:t>
            </a:r>
            <a:br>
              <a:rPr lang="en-US" sz="3200" b="0" i="0" dirty="0">
                <a:solidFill>
                  <a:srgbClr val="292929"/>
                </a:solidFill>
                <a:effectLst/>
                <a:latin typeface="fell"/>
              </a:rPr>
            </a:br>
            <a:endParaRPr lang="en-SG" sz="3200" dirty="0"/>
          </a:p>
        </p:txBody>
      </p:sp>
    </p:spTree>
    <p:extLst>
      <p:ext uri="{BB962C8B-B14F-4D97-AF65-F5344CB8AC3E}">
        <p14:creationId xmlns:p14="http://schemas.microsoft.com/office/powerpoint/2010/main" xmlns="" val="244591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DF7A96-BCF6-4FC9-A835-7CABC0EC178E}"/>
              </a:ext>
            </a:extLst>
          </p:cNvPr>
          <p:cNvSpPr txBox="1"/>
          <p:nvPr/>
        </p:nvSpPr>
        <p:spPr>
          <a:xfrm>
            <a:off x="293615" y="109056"/>
            <a:ext cx="11585196" cy="5450851"/>
          </a:xfrm>
          <a:prstGeom prst="rect">
            <a:avLst/>
          </a:prstGeom>
          <a:noFill/>
        </p:spPr>
        <p:txBody>
          <a:bodyPr wrap="square">
            <a:spAutoFit/>
          </a:bodyPr>
          <a:lstStyle/>
          <a:p>
            <a:pPr algn="l">
              <a:lnSpc>
                <a:spcPct val="150000"/>
              </a:lnSpc>
              <a:buFont typeface="Arial" panose="020B0604020202020204" pitchFamily="34" charset="0"/>
              <a:buChar char="•"/>
            </a:pPr>
            <a:r>
              <a:rPr lang="en-US" b="1" i="0" dirty="0">
                <a:solidFill>
                  <a:srgbClr val="292929"/>
                </a:solidFill>
                <a:effectLst/>
                <a:latin typeface="charter"/>
              </a:rPr>
              <a:t>Can be easier updated — </a:t>
            </a:r>
            <a:r>
              <a:rPr lang="en-US" b="0" i="0" dirty="0">
                <a:solidFill>
                  <a:srgbClr val="292929"/>
                </a:solidFill>
                <a:effectLst/>
                <a:latin typeface="charter"/>
              </a:rPr>
              <a:t>Since a microservice are not, in general, a big application, it’s easier to change something in the code or even update the framework which is used by the microservice.</a:t>
            </a:r>
          </a:p>
          <a:p>
            <a:pPr algn="l">
              <a:lnSpc>
                <a:spcPct val="150000"/>
              </a:lnSpc>
              <a:buFont typeface="Arial" panose="020B0604020202020204" pitchFamily="34" charset="0"/>
              <a:buChar char="•"/>
            </a:pPr>
            <a:r>
              <a:rPr lang="en-US" b="1" i="0" dirty="0">
                <a:solidFill>
                  <a:srgbClr val="292929"/>
                </a:solidFill>
                <a:effectLst/>
                <a:latin typeface="charter"/>
              </a:rPr>
              <a:t>Easier to work with multi teams — </a:t>
            </a:r>
            <a:r>
              <a:rPr lang="en-US" b="0" i="0" dirty="0">
                <a:solidFill>
                  <a:srgbClr val="292929"/>
                </a:solidFill>
                <a:effectLst/>
                <a:latin typeface="charter"/>
              </a:rPr>
              <a:t>When working with many teams, each team can be responsible for a specific microservice, or for a group of microservices, separating the responsibility of each part of the project between the teams.</a:t>
            </a:r>
          </a:p>
          <a:p>
            <a:pPr algn="l">
              <a:lnSpc>
                <a:spcPct val="150000"/>
              </a:lnSpc>
              <a:buFont typeface="Arial" panose="020B0604020202020204" pitchFamily="34" charset="0"/>
              <a:buChar char="•"/>
            </a:pPr>
            <a:r>
              <a:rPr lang="en-US" b="1" i="0" dirty="0">
                <a:solidFill>
                  <a:srgbClr val="292929"/>
                </a:solidFill>
                <a:effectLst/>
                <a:latin typeface="charter"/>
              </a:rPr>
              <a:t>Easier to understand — </a:t>
            </a:r>
            <a:r>
              <a:rPr lang="en-US" b="0" i="0" dirty="0">
                <a:solidFill>
                  <a:srgbClr val="292929"/>
                </a:solidFill>
                <a:effectLst/>
                <a:latin typeface="charter"/>
              </a:rPr>
              <a:t>A small application is in most of the time easier to understand than a bigger application.</a:t>
            </a:r>
          </a:p>
          <a:p>
            <a:pPr algn="l">
              <a:lnSpc>
                <a:spcPct val="150000"/>
              </a:lnSpc>
              <a:buFont typeface="Arial" panose="020B0604020202020204" pitchFamily="34" charset="0"/>
              <a:buChar char="•"/>
            </a:pPr>
            <a:r>
              <a:rPr lang="en-US" b="1" i="0" dirty="0">
                <a:solidFill>
                  <a:srgbClr val="292929"/>
                </a:solidFill>
                <a:effectLst/>
                <a:latin typeface="charter"/>
              </a:rPr>
              <a:t>Easier to expand — </a:t>
            </a:r>
            <a:r>
              <a:rPr lang="en-US" b="0" i="0" dirty="0">
                <a:solidFill>
                  <a:srgbClr val="292929"/>
                </a:solidFill>
                <a:effectLst/>
                <a:latin typeface="charter"/>
              </a:rPr>
              <a:t>It’s easy to expand an application by creating new microservices.</a:t>
            </a:r>
          </a:p>
          <a:p>
            <a:pPr algn="l">
              <a:lnSpc>
                <a:spcPct val="150000"/>
              </a:lnSpc>
              <a:buFont typeface="Arial" panose="020B0604020202020204" pitchFamily="34" charset="0"/>
              <a:buChar char="•"/>
            </a:pPr>
            <a:r>
              <a:rPr lang="en-US" b="1" i="0" dirty="0">
                <a:solidFill>
                  <a:srgbClr val="292929"/>
                </a:solidFill>
                <a:effectLst/>
                <a:latin typeface="charter"/>
              </a:rPr>
              <a:t>Independently changeable — </a:t>
            </a:r>
            <a:r>
              <a:rPr lang="en-US" b="0" i="0" dirty="0">
                <a:solidFill>
                  <a:srgbClr val="292929"/>
                </a:solidFill>
                <a:effectLst/>
                <a:latin typeface="charter"/>
              </a:rPr>
              <a:t>When something needs to be changed in a microservice, only the own microservice needs to change, and this will not affect the other microservices.</a:t>
            </a:r>
          </a:p>
          <a:p>
            <a:pPr algn="l">
              <a:lnSpc>
                <a:spcPct val="150000"/>
              </a:lnSpc>
              <a:buFont typeface="Arial" panose="020B0604020202020204" pitchFamily="34" charset="0"/>
              <a:buChar char="•"/>
            </a:pPr>
            <a:r>
              <a:rPr lang="en-US" b="1" i="0" dirty="0">
                <a:solidFill>
                  <a:srgbClr val="292929"/>
                </a:solidFill>
                <a:effectLst/>
                <a:latin typeface="charter"/>
              </a:rPr>
              <a:t>Can have different databases — </a:t>
            </a:r>
            <a:r>
              <a:rPr lang="en-US" b="0" i="0" dirty="0">
                <a:solidFill>
                  <a:srgbClr val="292929"/>
                </a:solidFill>
                <a:effectLst/>
                <a:latin typeface="charter"/>
              </a:rPr>
              <a:t>It’s possible to choose a different database for each microservices. In one microservice a relational database can be the best option, and for other microservice, a NoSQL database fits better, and this is possible to achieve when working with microservice. Each team can define which database is the best option for the microservice.</a:t>
            </a:r>
          </a:p>
          <a:p>
            <a:pPr algn="l">
              <a:lnSpc>
                <a:spcPct val="150000"/>
              </a:lnSpc>
              <a:buFont typeface="Arial" panose="020B0604020202020204" pitchFamily="34" charset="0"/>
              <a:buChar char="•"/>
            </a:pPr>
            <a:r>
              <a:rPr lang="en-US" b="1" i="0" dirty="0">
                <a:solidFill>
                  <a:srgbClr val="292929"/>
                </a:solidFill>
                <a:effectLst/>
                <a:latin typeface="charter"/>
              </a:rPr>
              <a:t>Agility — </a:t>
            </a:r>
            <a:r>
              <a:rPr lang="en-US" b="0" i="0" dirty="0">
                <a:solidFill>
                  <a:srgbClr val="292929"/>
                </a:solidFill>
                <a:effectLst/>
                <a:latin typeface="charter"/>
              </a:rPr>
              <a:t>With microservices it’s very easy to add something new and deploy a new version without having much impact on the whole app.</a:t>
            </a:r>
          </a:p>
        </p:txBody>
      </p:sp>
    </p:spTree>
    <p:extLst>
      <p:ext uri="{BB962C8B-B14F-4D97-AF65-F5344CB8AC3E}">
        <p14:creationId xmlns:p14="http://schemas.microsoft.com/office/powerpoint/2010/main" xmlns="" val="409140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C700DE9-5978-4F42-AC12-752504AE0441}"/>
              </a:ext>
            </a:extLst>
          </p:cNvPr>
          <p:cNvSpPr txBox="1"/>
          <p:nvPr/>
        </p:nvSpPr>
        <p:spPr>
          <a:xfrm>
            <a:off x="0" y="-1"/>
            <a:ext cx="11677475" cy="2819362"/>
          </a:xfrm>
          <a:prstGeom prst="rect">
            <a:avLst/>
          </a:prstGeom>
          <a:noFill/>
        </p:spPr>
        <p:txBody>
          <a:bodyPr wrap="square">
            <a:spAutoFit/>
          </a:bodyPr>
          <a:lstStyle/>
          <a:p>
            <a:pPr algn="l"/>
            <a:r>
              <a:rPr lang="en-US" b="1" i="0" dirty="0">
                <a:solidFill>
                  <a:srgbClr val="292929"/>
                </a:solidFill>
                <a:effectLst/>
                <a:latin typeface="charter"/>
              </a:rPr>
              <a:t>When should I use a Microservices Architecture?</a:t>
            </a:r>
            <a:endParaRPr lang="en-US" b="0" i="0" dirty="0">
              <a:solidFill>
                <a:srgbClr val="292929"/>
              </a:solidFill>
              <a:effectLst/>
              <a:latin typeface="charter"/>
            </a:endParaRPr>
          </a:p>
          <a:p>
            <a:pPr algn="l">
              <a:lnSpc>
                <a:spcPct val="150000"/>
              </a:lnSpc>
            </a:pPr>
            <a:r>
              <a:rPr lang="en-US" b="0" i="0" dirty="0">
                <a:solidFill>
                  <a:srgbClr val="292929"/>
                </a:solidFill>
                <a:effectLst/>
                <a:latin typeface="charter"/>
              </a:rPr>
              <a:t>A </a:t>
            </a:r>
            <a:r>
              <a:rPr lang="en-US" b="1" i="0" dirty="0">
                <a:solidFill>
                  <a:srgbClr val="292929"/>
                </a:solidFill>
                <a:effectLst/>
                <a:latin typeface="charter"/>
              </a:rPr>
              <a:t>Microservices </a:t>
            </a:r>
            <a:r>
              <a:rPr lang="en-US" b="0" i="0" dirty="0">
                <a:solidFill>
                  <a:srgbClr val="292929"/>
                </a:solidFill>
                <a:effectLst/>
                <a:latin typeface="charter"/>
              </a:rPr>
              <a:t>architecture can be handy in many scenarios as:</a:t>
            </a:r>
          </a:p>
          <a:p>
            <a:pPr algn="l">
              <a:lnSpc>
                <a:spcPct val="150000"/>
              </a:lnSpc>
              <a:buFont typeface="Arial" panose="020B0604020202020204" pitchFamily="34" charset="0"/>
              <a:buChar char="•"/>
            </a:pPr>
            <a:r>
              <a:rPr lang="en-US" b="0" i="0" dirty="0">
                <a:solidFill>
                  <a:srgbClr val="292929"/>
                </a:solidFill>
                <a:effectLst/>
                <a:latin typeface="charter"/>
              </a:rPr>
              <a:t>When you know that the application will grow a lot and will be really big</a:t>
            </a:r>
          </a:p>
          <a:p>
            <a:pPr algn="l">
              <a:lnSpc>
                <a:spcPct val="150000"/>
              </a:lnSpc>
              <a:buFont typeface="Arial" panose="020B0604020202020204" pitchFamily="34" charset="0"/>
              <a:buChar char="•"/>
            </a:pPr>
            <a:r>
              <a:rPr lang="en-US" b="0" i="0" dirty="0">
                <a:solidFill>
                  <a:srgbClr val="292929"/>
                </a:solidFill>
                <a:effectLst/>
                <a:latin typeface="charter"/>
              </a:rPr>
              <a:t>When you know about the domain of the software and the business rules, or the requirements are well specified and it’s possible to identify that will be a complex application</a:t>
            </a:r>
          </a:p>
          <a:p>
            <a:pPr algn="l">
              <a:lnSpc>
                <a:spcPct val="150000"/>
              </a:lnSpc>
              <a:buFont typeface="Arial" panose="020B0604020202020204" pitchFamily="34" charset="0"/>
              <a:buChar char="•"/>
            </a:pPr>
            <a:r>
              <a:rPr lang="en-US" b="0" i="0" dirty="0">
                <a:solidFill>
                  <a:srgbClr val="292929"/>
                </a:solidFill>
                <a:effectLst/>
                <a:latin typeface="charter"/>
              </a:rPr>
              <a:t>When the team is re-written an old application which is big and complex</a:t>
            </a:r>
          </a:p>
          <a:p>
            <a:pPr algn="l">
              <a:lnSpc>
                <a:spcPct val="150000"/>
              </a:lnSpc>
              <a:buFont typeface="Arial" panose="020B0604020202020204" pitchFamily="34" charset="0"/>
              <a:buChar char="•"/>
            </a:pPr>
            <a:r>
              <a:rPr lang="en-US" b="0" i="0" dirty="0">
                <a:solidFill>
                  <a:srgbClr val="292929"/>
                </a:solidFill>
                <a:effectLst/>
                <a:latin typeface="charter"/>
              </a:rPr>
              <a:t>When working with multiple teams and the domain is well known</a:t>
            </a:r>
          </a:p>
        </p:txBody>
      </p:sp>
    </p:spTree>
    <p:extLst>
      <p:ext uri="{BB962C8B-B14F-4D97-AF65-F5344CB8AC3E}">
        <p14:creationId xmlns:p14="http://schemas.microsoft.com/office/powerpoint/2010/main" xmlns="" val="142200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275854-5701-46ED-B587-98E5E8CF420B}"/>
              </a:ext>
            </a:extLst>
          </p:cNvPr>
          <p:cNvSpPr txBox="1"/>
          <p:nvPr/>
        </p:nvSpPr>
        <p:spPr>
          <a:xfrm>
            <a:off x="352338" y="151003"/>
            <a:ext cx="11450972" cy="2126864"/>
          </a:xfrm>
          <a:prstGeom prst="rect">
            <a:avLst/>
          </a:prstGeom>
          <a:noFill/>
        </p:spPr>
        <p:txBody>
          <a:bodyPr wrap="square">
            <a:spAutoFit/>
          </a:bodyPr>
          <a:lstStyle/>
          <a:p>
            <a:pPr algn="l">
              <a:lnSpc>
                <a:spcPct val="150000"/>
              </a:lnSpc>
            </a:pPr>
            <a:r>
              <a:rPr lang="en-US" b="0" i="0" dirty="0">
                <a:solidFill>
                  <a:srgbClr val="FF0000"/>
                </a:solidFill>
                <a:effectLst/>
                <a:latin typeface="sohne"/>
              </a:rPr>
              <a:t>Microservices Architecture</a:t>
            </a:r>
          </a:p>
          <a:p>
            <a:pPr algn="l">
              <a:lnSpc>
                <a:spcPct val="150000"/>
              </a:lnSpc>
            </a:pPr>
            <a:endParaRPr lang="en-US" b="0" i="0" dirty="0">
              <a:solidFill>
                <a:srgbClr val="292929"/>
              </a:solidFill>
              <a:effectLst/>
              <a:latin typeface="charter"/>
            </a:endParaRPr>
          </a:p>
          <a:p>
            <a:pPr algn="l">
              <a:lnSpc>
                <a:spcPct val="150000"/>
              </a:lnSpc>
            </a:pPr>
            <a:r>
              <a:rPr lang="en-US" b="0" i="0" dirty="0">
                <a:solidFill>
                  <a:srgbClr val="292929"/>
                </a:solidFill>
                <a:effectLst/>
                <a:latin typeface="charter"/>
              </a:rPr>
              <a:t>Consider the same example of the e-commerce application, which consists of several components/modules. Define each component/module as a separate </a:t>
            </a:r>
            <a:r>
              <a:rPr lang="en-US" b="1" i="0" dirty="0">
                <a:solidFill>
                  <a:srgbClr val="292929"/>
                </a:solidFill>
                <a:effectLst/>
                <a:latin typeface="charter"/>
              </a:rPr>
              <a:t>loosely coupled</a:t>
            </a:r>
            <a:r>
              <a:rPr lang="en-US" b="0" i="0" dirty="0">
                <a:solidFill>
                  <a:srgbClr val="292929"/>
                </a:solidFill>
                <a:effectLst/>
                <a:latin typeface="charter"/>
              </a:rPr>
              <a:t> service depending on the requirement, which may collaborate with each other based on the scenario. We can have following services for a complete application:</a:t>
            </a:r>
          </a:p>
        </p:txBody>
      </p:sp>
    </p:spTree>
    <p:extLst>
      <p:ext uri="{BB962C8B-B14F-4D97-AF65-F5344CB8AC3E}">
        <p14:creationId xmlns:p14="http://schemas.microsoft.com/office/powerpoint/2010/main" xmlns="" val="1453208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607473BE-006B-4584-8CF7-63FAD1179C5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8687" y="1166071"/>
            <a:ext cx="10494626" cy="43454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673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C62D75B-EEBA-4F25-BE4E-D81D71AA670E}"/>
              </a:ext>
            </a:extLst>
          </p:cNvPr>
          <p:cNvSpPr txBox="1"/>
          <p:nvPr/>
        </p:nvSpPr>
        <p:spPr>
          <a:xfrm>
            <a:off x="528506" y="419451"/>
            <a:ext cx="11073468" cy="2542363"/>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rgbClr val="292929"/>
                </a:solidFill>
                <a:effectLst/>
                <a:latin typeface="charter"/>
              </a:rPr>
              <a:t>Authorization Service — Responsible for authorizing customer.</a:t>
            </a:r>
          </a:p>
          <a:p>
            <a:pPr algn="l">
              <a:lnSpc>
                <a:spcPct val="150000"/>
              </a:lnSpc>
              <a:buFont typeface="Arial" panose="020B0604020202020204" pitchFamily="34" charset="0"/>
              <a:buChar char="•"/>
            </a:pPr>
            <a:r>
              <a:rPr lang="en-US" b="0" i="0" dirty="0">
                <a:solidFill>
                  <a:srgbClr val="292929"/>
                </a:solidFill>
                <a:effectLst/>
                <a:latin typeface="charter"/>
              </a:rPr>
              <a:t>Order Service — takes an order and process it.</a:t>
            </a:r>
          </a:p>
          <a:p>
            <a:pPr algn="l">
              <a:lnSpc>
                <a:spcPct val="150000"/>
              </a:lnSpc>
              <a:buFont typeface="Arial" panose="020B0604020202020204" pitchFamily="34" charset="0"/>
              <a:buChar char="•"/>
            </a:pPr>
            <a:r>
              <a:rPr lang="en-US" b="0" i="0" dirty="0">
                <a:solidFill>
                  <a:srgbClr val="292929"/>
                </a:solidFill>
                <a:effectLst/>
                <a:latin typeface="charter"/>
              </a:rPr>
              <a:t>Catalog Service — Manage products and check products inventory.</a:t>
            </a:r>
          </a:p>
          <a:p>
            <a:pPr algn="l">
              <a:lnSpc>
                <a:spcPct val="150000"/>
              </a:lnSpc>
              <a:buFont typeface="Arial" panose="020B0604020202020204" pitchFamily="34" charset="0"/>
              <a:buChar char="•"/>
            </a:pPr>
            <a:r>
              <a:rPr lang="en-US" b="0" i="0" dirty="0">
                <a:solidFill>
                  <a:srgbClr val="292929"/>
                </a:solidFill>
                <a:effectLst/>
                <a:latin typeface="charter"/>
              </a:rPr>
              <a:t>Cart Service — Manage user cart, this service can utilize Catalog service as a data source.</a:t>
            </a:r>
          </a:p>
          <a:p>
            <a:pPr algn="l">
              <a:lnSpc>
                <a:spcPct val="150000"/>
              </a:lnSpc>
              <a:buFont typeface="Arial" panose="020B0604020202020204" pitchFamily="34" charset="0"/>
              <a:buChar char="•"/>
            </a:pPr>
            <a:r>
              <a:rPr lang="en-US" b="0" i="0" dirty="0">
                <a:solidFill>
                  <a:srgbClr val="292929"/>
                </a:solidFill>
                <a:effectLst/>
                <a:latin typeface="charter"/>
              </a:rPr>
              <a:t>Payment Service — Manage and Authorize payments.</a:t>
            </a:r>
          </a:p>
          <a:p>
            <a:pPr algn="l">
              <a:lnSpc>
                <a:spcPct val="150000"/>
              </a:lnSpc>
              <a:buFont typeface="Arial" panose="020B0604020202020204" pitchFamily="34" charset="0"/>
              <a:buChar char="•"/>
            </a:pPr>
            <a:r>
              <a:rPr lang="en-US" b="0" i="0" dirty="0">
                <a:solidFill>
                  <a:srgbClr val="292929"/>
                </a:solidFill>
                <a:effectLst/>
                <a:latin typeface="charter"/>
              </a:rPr>
              <a:t>Shipping Service — Ships ordered products.</a:t>
            </a:r>
          </a:p>
        </p:txBody>
      </p:sp>
    </p:spTree>
    <p:extLst>
      <p:ext uri="{BB962C8B-B14F-4D97-AF65-F5344CB8AC3E}">
        <p14:creationId xmlns:p14="http://schemas.microsoft.com/office/powerpoint/2010/main" xmlns="" val="117717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805BC2BC-3A18-42C3-BDC6-BDD8E4E43AB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0087" y="500063"/>
            <a:ext cx="10132319" cy="65329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800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Microservice-vs-Monolithic">
            <a:extLst>
              <a:ext uri="{FF2B5EF4-FFF2-40B4-BE49-F238E27FC236}">
                <a16:creationId xmlns="" xmlns:a16="http://schemas.microsoft.com/office/drawing/2014/main" id="{CF345ADC-6386-47FE-A38F-A64435EC87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 name="Picture 3">
            <a:extLst>
              <a:ext uri="{FF2B5EF4-FFF2-40B4-BE49-F238E27FC236}">
                <a16:creationId xmlns="" xmlns:a16="http://schemas.microsoft.com/office/drawing/2014/main" id="{140C6435-7419-44DA-A33B-110BBD5B045A}"/>
              </a:ext>
            </a:extLst>
          </p:cNvPr>
          <p:cNvPicPr>
            <a:picLocks noChangeAspect="1"/>
          </p:cNvPicPr>
          <p:nvPr/>
        </p:nvPicPr>
        <p:blipFill>
          <a:blip r:embed="rId2"/>
          <a:stretch>
            <a:fillRect/>
          </a:stretch>
        </p:blipFill>
        <p:spPr>
          <a:xfrm>
            <a:off x="649358" y="1017164"/>
            <a:ext cx="11277600" cy="5357131"/>
          </a:xfrm>
          <a:prstGeom prst="rect">
            <a:avLst/>
          </a:prstGeom>
        </p:spPr>
      </p:pic>
    </p:spTree>
    <p:extLst>
      <p:ext uri="{BB962C8B-B14F-4D97-AF65-F5344CB8AC3E}">
        <p14:creationId xmlns="" xmlns:p14="http://schemas.microsoft.com/office/powerpoint/2010/main" val="306032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CD42C95-E86F-481B-85CB-BFA71B173115}"/>
              </a:ext>
            </a:extLst>
          </p:cNvPr>
          <p:cNvSpPr txBox="1"/>
          <p:nvPr/>
        </p:nvSpPr>
        <p:spPr>
          <a:xfrm>
            <a:off x="218114" y="251670"/>
            <a:ext cx="11794921" cy="4524315"/>
          </a:xfrm>
          <a:prstGeom prst="rect">
            <a:avLst/>
          </a:prstGeom>
          <a:noFill/>
        </p:spPr>
        <p:txBody>
          <a:bodyPr wrap="square">
            <a:spAutoFit/>
          </a:bodyPr>
          <a:lstStyle/>
          <a:p>
            <a:pPr algn="l"/>
            <a:r>
              <a:rPr lang="en-US" b="1" i="0" dirty="0">
                <a:solidFill>
                  <a:srgbClr val="232C39"/>
                </a:solidFill>
                <a:effectLst/>
                <a:latin typeface="Nunito Sans"/>
              </a:rPr>
              <a:t>What is Monolithic Architecture?</a:t>
            </a:r>
          </a:p>
          <a:p>
            <a:pPr algn="l"/>
            <a:r>
              <a:rPr lang="en-US" b="0" i="0" dirty="0">
                <a:solidFill>
                  <a:srgbClr val="4D5968"/>
                </a:solidFill>
                <a:effectLst/>
                <a:latin typeface="Nunito Sans"/>
              </a:rPr>
              <a:t>The Monolithic Architecture is regarded as the conventional method of application development. An application in Monolithic architecture is developed as a single package. The development of a normal application starts with modular layered or hexagonal architecture. This architecture is made up of different types of layers as follows:</a:t>
            </a:r>
          </a:p>
          <a:p>
            <a:pPr algn="l"/>
            <a:endParaRPr lang="en-US" b="0" i="0" dirty="0">
              <a:solidFill>
                <a:srgbClr val="4D5968"/>
              </a:solidFill>
              <a:effectLst/>
              <a:latin typeface="Nunito Sans"/>
            </a:endParaRPr>
          </a:p>
          <a:p>
            <a:pPr algn="l">
              <a:buFont typeface="Arial" panose="020B0604020202020204" pitchFamily="34" charset="0"/>
              <a:buChar char="•"/>
            </a:pPr>
            <a:r>
              <a:rPr lang="en-US" b="1" i="0" dirty="0">
                <a:solidFill>
                  <a:srgbClr val="4D5968"/>
                </a:solidFill>
                <a:effectLst/>
                <a:latin typeface="Nunito Sans"/>
              </a:rPr>
              <a:t>Presentation Layer:</a:t>
            </a:r>
            <a:r>
              <a:rPr lang="en-US" b="0" i="0" dirty="0">
                <a:solidFill>
                  <a:srgbClr val="4D5968"/>
                </a:solidFill>
                <a:effectLst/>
                <a:latin typeface="Nunito Sans"/>
              </a:rPr>
              <a:t> The Graphic User Interface layer handles the Hypertext Transfer Protocol (HTTP) requests using HTML or XML/JSON.</a:t>
            </a:r>
          </a:p>
          <a:p>
            <a:pPr algn="l">
              <a:buFont typeface="Arial" panose="020B0604020202020204" pitchFamily="34" charset="0"/>
              <a:buChar char="•"/>
            </a:pPr>
            <a:endParaRPr lang="en-US" b="0" i="0" dirty="0">
              <a:solidFill>
                <a:srgbClr val="4D5968"/>
              </a:solidFill>
              <a:effectLst/>
              <a:latin typeface="Nunito Sans"/>
            </a:endParaRPr>
          </a:p>
          <a:p>
            <a:pPr algn="l">
              <a:buFont typeface="Arial" panose="020B0604020202020204" pitchFamily="34" charset="0"/>
              <a:buChar char="•"/>
            </a:pPr>
            <a:r>
              <a:rPr lang="en-US" b="1" i="0" dirty="0">
                <a:solidFill>
                  <a:srgbClr val="4D5968"/>
                </a:solidFill>
                <a:effectLst/>
                <a:latin typeface="Nunito Sans"/>
              </a:rPr>
              <a:t>Business Logic Layer:</a:t>
            </a:r>
            <a:r>
              <a:rPr lang="en-US" b="0" i="0" dirty="0">
                <a:solidFill>
                  <a:srgbClr val="4D5968"/>
                </a:solidFill>
                <a:effectLst/>
                <a:latin typeface="Nunito Sans"/>
              </a:rPr>
              <a:t> The business logic of the application is present in this layer.</a:t>
            </a:r>
          </a:p>
          <a:p>
            <a:pPr algn="l">
              <a:buFont typeface="Arial" panose="020B0604020202020204" pitchFamily="34" charset="0"/>
              <a:buChar char="•"/>
            </a:pPr>
            <a:endParaRPr lang="en-US" b="0" i="0" dirty="0">
              <a:solidFill>
                <a:srgbClr val="4D5968"/>
              </a:solidFill>
              <a:effectLst/>
              <a:latin typeface="Nunito Sans"/>
            </a:endParaRPr>
          </a:p>
          <a:p>
            <a:pPr algn="l">
              <a:buFont typeface="Arial" panose="020B0604020202020204" pitchFamily="34" charset="0"/>
              <a:buChar char="•"/>
            </a:pPr>
            <a:r>
              <a:rPr lang="en-US" b="1" i="0" dirty="0">
                <a:solidFill>
                  <a:srgbClr val="4D5968"/>
                </a:solidFill>
                <a:effectLst/>
                <a:latin typeface="Nunito Sans"/>
              </a:rPr>
              <a:t>Database Access Layer:</a:t>
            </a:r>
            <a:r>
              <a:rPr lang="en-US" b="0" i="0" dirty="0">
                <a:solidFill>
                  <a:srgbClr val="4D5968"/>
                </a:solidFill>
                <a:effectLst/>
                <a:latin typeface="Nunito Sans"/>
              </a:rPr>
              <a:t> All the database accesses, including both SQL and NoSQL, of the applications, happens in this layer.</a:t>
            </a:r>
          </a:p>
          <a:p>
            <a:pPr algn="l">
              <a:buFont typeface="Arial" panose="020B0604020202020204" pitchFamily="34" charset="0"/>
              <a:buChar char="•"/>
            </a:pPr>
            <a:endParaRPr lang="en-US" b="0" i="0" dirty="0">
              <a:solidFill>
                <a:srgbClr val="4D5968"/>
              </a:solidFill>
              <a:effectLst/>
              <a:latin typeface="Nunito Sans"/>
            </a:endParaRPr>
          </a:p>
          <a:p>
            <a:pPr algn="l">
              <a:buFont typeface="Arial" panose="020B0604020202020204" pitchFamily="34" charset="0"/>
              <a:buChar char="•"/>
            </a:pPr>
            <a:r>
              <a:rPr lang="en-US" b="1" i="0" dirty="0">
                <a:solidFill>
                  <a:srgbClr val="4D5968"/>
                </a:solidFill>
                <a:effectLst/>
                <a:latin typeface="Nunito Sans"/>
              </a:rPr>
              <a:t>Application Integration Layer</a:t>
            </a:r>
            <a:r>
              <a:rPr lang="en-US" b="0" i="0" dirty="0">
                <a:solidFill>
                  <a:srgbClr val="4D5968"/>
                </a:solidFill>
                <a:effectLst/>
                <a:latin typeface="Nunito Sans"/>
              </a:rPr>
              <a:t>: All software integrations with other systems happen in this layer.</a:t>
            </a:r>
          </a:p>
          <a:p>
            <a:pPr algn="l"/>
            <a:endParaRPr lang="en-US" b="0" i="0" dirty="0">
              <a:solidFill>
                <a:srgbClr val="4D5968"/>
              </a:solidFill>
              <a:effectLst/>
              <a:latin typeface="Nunito Sans"/>
            </a:endParaRPr>
          </a:p>
          <a:p>
            <a:pPr algn="l"/>
            <a:r>
              <a:rPr lang="en-US" b="0" i="0" dirty="0">
                <a:solidFill>
                  <a:srgbClr val="4D5968"/>
                </a:solidFill>
                <a:effectLst/>
                <a:latin typeface="Nunito Sans"/>
              </a:rPr>
              <a:t>Even though Monolithic Architecture has a logical layered architecture, the final applications will be packaged into a single monolith and then deployed. Monolithic applications lack proper modularity, and it has only a single code base.</a:t>
            </a:r>
          </a:p>
        </p:txBody>
      </p:sp>
    </p:spTree>
    <p:extLst>
      <p:ext uri="{BB962C8B-B14F-4D97-AF65-F5344CB8AC3E}">
        <p14:creationId xmlns="" xmlns:p14="http://schemas.microsoft.com/office/powerpoint/2010/main" val="3478935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7CEF74F-A8C0-4E23-85BF-1C25AD89ABB1}"/>
              </a:ext>
            </a:extLst>
          </p:cNvPr>
          <p:cNvSpPr txBox="1"/>
          <p:nvPr/>
        </p:nvSpPr>
        <p:spPr>
          <a:xfrm>
            <a:off x="132522" y="0"/>
            <a:ext cx="11553341" cy="6463308"/>
          </a:xfrm>
          <a:prstGeom prst="rect">
            <a:avLst/>
          </a:prstGeom>
          <a:noFill/>
        </p:spPr>
        <p:txBody>
          <a:bodyPr wrap="square">
            <a:spAutoFit/>
          </a:bodyPr>
          <a:lstStyle/>
          <a:p>
            <a:pPr algn="l"/>
            <a:r>
              <a:rPr lang="en-US" b="1" i="0" dirty="0">
                <a:solidFill>
                  <a:srgbClr val="232C39"/>
                </a:solidFill>
                <a:effectLst/>
                <a:latin typeface="Nunito Sans"/>
              </a:rPr>
              <a:t>What is a Microservice Architecture?</a:t>
            </a:r>
          </a:p>
          <a:p>
            <a:pPr algn="l"/>
            <a:endParaRPr lang="en-US" b="1" i="0" dirty="0">
              <a:solidFill>
                <a:srgbClr val="232C39"/>
              </a:solidFill>
              <a:effectLst/>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On the other hand, Microservice architecture follows a modular approach to develop various applications. </a:t>
            </a:r>
          </a:p>
          <a:p>
            <a:pPr marL="285750" indent="-285750" algn="l">
              <a:buFont typeface="Wingdings" panose="05000000000000000000" pitchFamily="2" charset="2"/>
              <a:buChar char="Ø"/>
            </a:pPr>
            <a:endParaRPr lang="en-US" dirty="0">
              <a:solidFill>
                <a:srgbClr val="4D5968"/>
              </a:solidFill>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A Microservice Architecture comprises a set of small, independent, and autonomous modules which does various services. </a:t>
            </a:r>
          </a:p>
          <a:p>
            <a:pPr marL="285750" indent="-285750" algn="l">
              <a:buFont typeface="Wingdings" panose="05000000000000000000" pitchFamily="2" charset="2"/>
              <a:buChar char="Ø"/>
            </a:pPr>
            <a:endParaRPr lang="en-US" dirty="0">
              <a:solidFill>
                <a:srgbClr val="4D5968"/>
              </a:solidFill>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Every service should have the capability of independent implementation of its corresponding business units. Monolithic architecture is a single unit. </a:t>
            </a:r>
          </a:p>
          <a:p>
            <a:pPr marL="285750" indent="-285750" algn="l">
              <a:buFont typeface="Wingdings" panose="05000000000000000000" pitchFamily="2" charset="2"/>
              <a:buChar char="Ø"/>
            </a:pPr>
            <a:endParaRPr lang="en-US" b="0" i="0" dirty="0">
              <a:solidFill>
                <a:srgbClr val="4D5968"/>
              </a:solidFill>
              <a:effectLst/>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But the Microservice architecture has a group of small independent units, which collectively works as a single application. </a:t>
            </a:r>
          </a:p>
          <a:p>
            <a:pPr marL="285750" indent="-285750" algn="l">
              <a:buFont typeface="Wingdings" panose="05000000000000000000" pitchFamily="2" charset="2"/>
              <a:buChar char="Ø"/>
            </a:pPr>
            <a:endParaRPr lang="en-US" b="0" i="0" dirty="0">
              <a:solidFill>
                <a:srgbClr val="4D5968"/>
              </a:solidFill>
              <a:effectLst/>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The whole functionalities of an application are broken into separate and independent deployable modules that talk to each other by methods called Application Programming Interfaces (APIs). </a:t>
            </a:r>
          </a:p>
          <a:p>
            <a:pPr marL="285750" indent="-285750" algn="l">
              <a:buFont typeface="Wingdings" panose="05000000000000000000" pitchFamily="2" charset="2"/>
              <a:buChar char="Ø"/>
            </a:pPr>
            <a:endParaRPr lang="en-US" dirty="0">
              <a:solidFill>
                <a:srgbClr val="4D5968"/>
              </a:solidFill>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Each of the services in a Microservices architecture can be independently scaled, deployed, and updated easily.</a:t>
            </a:r>
          </a:p>
          <a:p>
            <a:pPr marL="285750" indent="-285750" algn="l">
              <a:buFont typeface="Wingdings" panose="05000000000000000000" pitchFamily="2" charset="2"/>
              <a:buChar char="Ø"/>
            </a:pPr>
            <a:endParaRPr lang="en-US" b="0" i="0" dirty="0">
              <a:solidFill>
                <a:srgbClr val="4D5968"/>
              </a:solidFill>
              <a:effectLst/>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The Microservice architecture is loosely-coupled; each component is independent with respect to the other.</a:t>
            </a:r>
          </a:p>
          <a:p>
            <a:pPr marL="285750" indent="-285750" algn="l">
              <a:buFont typeface="Wingdings" panose="05000000000000000000" pitchFamily="2" charset="2"/>
              <a:buChar char="Ø"/>
            </a:pPr>
            <a:endParaRPr lang="en-US" dirty="0">
              <a:solidFill>
                <a:srgbClr val="4D5968"/>
              </a:solidFill>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 Multiple programming languages can be used for coding them. Also, they can use a different storage type for data storage.</a:t>
            </a:r>
          </a:p>
        </p:txBody>
      </p:sp>
    </p:spTree>
    <p:extLst>
      <p:ext uri="{BB962C8B-B14F-4D97-AF65-F5344CB8AC3E}">
        <p14:creationId xmlns="" xmlns:p14="http://schemas.microsoft.com/office/powerpoint/2010/main" val="42514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EF1C522-2A66-4685-9D3B-653FF4680F3E}"/>
              </a:ext>
            </a:extLst>
          </p:cNvPr>
          <p:cNvSpPr txBox="1"/>
          <p:nvPr/>
        </p:nvSpPr>
        <p:spPr>
          <a:xfrm>
            <a:off x="176168" y="436444"/>
            <a:ext cx="11839663" cy="6740307"/>
          </a:xfrm>
          <a:prstGeom prst="rect">
            <a:avLst/>
          </a:prstGeom>
          <a:noFill/>
        </p:spPr>
        <p:txBody>
          <a:bodyPr wrap="square">
            <a:spAutoFit/>
          </a:bodyPr>
          <a:lstStyle/>
          <a:p>
            <a:pPr algn="l"/>
            <a:r>
              <a:rPr lang="en-US" b="1" i="0" dirty="0">
                <a:solidFill>
                  <a:srgbClr val="1375B0"/>
                </a:solidFill>
                <a:effectLst/>
                <a:latin typeface="Nunito Sans"/>
              </a:rPr>
              <a:t>1. Commitment to Technology</a:t>
            </a:r>
          </a:p>
          <a:p>
            <a:pPr algn="l"/>
            <a:r>
              <a:rPr lang="en-US" b="1" i="0" dirty="0">
                <a:solidFill>
                  <a:srgbClr val="4D5968"/>
                </a:solidFill>
                <a:effectLst/>
                <a:latin typeface="Nunito Sans"/>
              </a:rPr>
              <a:t>Microservice:</a:t>
            </a:r>
            <a:endParaRPr lang="en-US" b="0" i="0" dirty="0">
              <a:solidFill>
                <a:srgbClr val="4D5968"/>
              </a:solidFill>
              <a:effectLst/>
              <a:latin typeface="Nunito Sans"/>
            </a:endParaRPr>
          </a:p>
          <a:p>
            <a:pPr algn="l">
              <a:buFont typeface="Arial" panose="020B0604020202020204" pitchFamily="34" charset="0"/>
              <a:buChar char="•"/>
            </a:pPr>
            <a:r>
              <a:rPr lang="en-US" b="0" i="0" dirty="0">
                <a:solidFill>
                  <a:srgbClr val="4D5968"/>
                </a:solidFill>
                <a:effectLst/>
                <a:latin typeface="Nunito Sans"/>
              </a:rPr>
              <a:t>The advantage of developing an application that follows Microservices architecture is that developers have a wide variety of options for various technologies like operating systems, frameworks, programming languages, etc., for building an application.</a:t>
            </a:r>
          </a:p>
          <a:p>
            <a:pPr algn="l">
              <a:buFont typeface="Arial" panose="020B0604020202020204" pitchFamily="34" charset="0"/>
              <a:buChar char="•"/>
            </a:pPr>
            <a:endParaRPr lang="en-US" b="0" i="0" dirty="0">
              <a:solidFill>
                <a:srgbClr val="4D5968"/>
              </a:solidFill>
              <a:effectLst/>
              <a:latin typeface="Nunito Sans"/>
            </a:endParaRPr>
          </a:p>
          <a:p>
            <a:pPr algn="l">
              <a:buFont typeface="Arial" panose="020B0604020202020204" pitchFamily="34" charset="0"/>
              <a:buChar char="•"/>
            </a:pPr>
            <a:r>
              <a:rPr lang="en-US" b="0" i="0" dirty="0">
                <a:solidFill>
                  <a:srgbClr val="4D5968"/>
                </a:solidFill>
                <a:effectLst/>
                <a:latin typeface="Nunito Sans"/>
              </a:rPr>
              <a:t>Continual commitment and dependency can be eliminated using a single stack of technology.</a:t>
            </a:r>
          </a:p>
          <a:p>
            <a:pPr algn="l"/>
            <a:endParaRPr lang="en-US" b="0" i="0" dirty="0">
              <a:solidFill>
                <a:srgbClr val="4D5968"/>
              </a:solidFill>
              <a:effectLst/>
              <a:latin typeface="Nunito Sans"/>
            </a:endParaRPr>
          </a:p>
          <a:p>
            <a:pPr algn="l">
              <a:buFont typeface="Arial" panose="020B0604020202020204" pitchFamily="34" charset="0"/>
              <a:buChar char="•"/>
            </a:pPr>
            <a:r>
              <a:rPr lang="en-US" b="0" i="0" dirty="0">
                <a:solidFill>
                  <a:srgbClr val="4D5968"/>
                </a:solidFill>
                <a:effectLst/>
                <a:latin typeface="Nunito Sans"/>
              </a:rPr>
              <a:t>A better and a new stack of technology can be adopted whenever new services are built, or existing services are updated.</a:t>
            </a:r>
          </a:p>
          <a:p>
            <a:pPr algn="l"/>
            <a:endParaRPr lang="en-US" b="0" i="0" dirty="0">
              <a:solidFill>
                <a:srgbClr val="4D5968"/>
              </a:solidFill>
              <a:effectLst/>
              <a:latin typeface="Nunito Sans"/>
            </a:endParaRPr>
          </a:p>
          <a:p>
            <a:pPr algn="l">
              <a:buFont typeface="Arial" panose="020B0604020202020204" pitchFamily="34" charset="0"/>
              <a:buChar char="•"/>
            </a:pPr>
            <a:r>
              <a:rPr lang="en-US" b="0" i="0" dirty="0">
                <a:solidFill>
                  <a:srgbClr val="4D5968"/>
                </a:solidFill>
                <a:effectLst/>
                <a:latin typeface="Nunito Sans"/>
              </a:rPr>
              <a:t>Dependencies of the development team on resources to build or to update services are eliminated.</a:t>
            </a:r>
          </a:p>
          <a:p>
            <a:pPr algn="l">
              <a:buFont typeface="Arial" panose="020B0604020202020204" pitchFamily="34" charset="0"/>
              <a:buChar char="•"/>
            </a:pPr>
            <a:endParaRPr lang="en-US" b="0" i="0" dirty="0">
              <a:solidFill>
                <a:srgbClr val="4D5968"/>
              </a:solidFill>
              <a:effectLst/>
              <a:latin typeface="Nunito Sans"/>
            </a:endParaRPr>
          </a:p>
          <a:p>
            <a:pPr algn="l"/>
            <a:r>
              <a:rPr lang="en-US" b="1" i="0" dirty="0">
                <a:solidFill>
                  <a:srgbClr val="4D5968"/>
                </a:solidFill>
                <a:effectLst/>
                <a:latin typeface="Nunito Sans"/>
              </a:rPr>
              <a:t>Monolithic:</a:t>
            </a:r>
            <a:endParaRPr lang="en-US" b="0" i="0" dirty="0">
              <a:solidFill>
                <a:srgbClr val="4D5968"/>
              </a:solidFill>
              <a:effectLst/>
              <a:latin typeface="Nunito Sans"/>
            </a:endParaRPr>
          </a:p>
          <a:p>
            <a:pPr algn="l">
              <a:lnSpc>
                <a:spcPct val="150000"/>
              </a:lnSpc>
              <a:buFont typeface="Arial" panose="020B0604020202020204" pitchFamily="34" charset="0"/>
              <a:buChar char="•"/>
            </a:pPr>
            <a:r>
              <a:rPr lang="en-US" b="0" i="0" dirty="0">
                <a:solidFill>
                  <a:srgbClr val="4D5968"/>
                </a:solidFill>
                <a:effectLst/>
                <a:latin typeface="Nunito Sans"/>
              </a:rPr>
              <a:t>In Monolithic architecture, developers are forced to use only one technology, no matter whatever its limitations are.</a:t>
            </a:r>
          </a:p>
          <a:p>
            <a:pPr algn="l">
              <a:lnSpc>
                <a:spcPct val="150000"/>
              </a:lnSpc>
              <a:buFont typeface="Arial" panose="020B0604020202020204" pitchFamily="34" charset="0"/>
              <a:buChar char="•"/>
            </a:pPr>
            <a:r>
              <a:rPr lang="en-US" b="0" i="0" dirty="0">
                <a:solidFill>
                  <a:srgbClr val="4D5968"/>
                </a:solidFill>
                <a:effectLst/>
                <a:latin typeface="Nunito Sans"/>
              </a:rPr>
              <a:t>For example, when your application’s framework is outdated, migration to a new, better framework will be very difficult and challenging.</a:t>
            </a:r>
          </a:p>
          <a:p>
            <a:pPr algn="l">
              <a:lnSpc>
                <a:spcPct val="150000"/>
              </a:lnSpc>
              <a:buFont typeface="Arial" panose="020B0604020202020204" pitchFamily="34" charset="0"/>
              <a:buChar char="•"/>
            </a:pPr>
            <a:r>
              <a:rPr lang="en-US" b="0" i="0" dirty="0">
                <a:solidFill>
                  <a:srgbClr val="4D5968"/>
                </a:solidFill>
                <a:effectLst/>
                <a:latin typeface="Nunito Sans"/>
              </a:rPr>
              <a:t>In such situations, developers should rewrite the whole application in a different programming language and on a new framework, making it riskier and more time-consuming.</a:t>
            </a:r>
          </a:p>
          <a:p>
            <a:pPr algn="l"/>
            <a:endParaRPr lang="en-US" b="0" i="0" dirty="0">
              <a:solidFill>
                <a:srgbClr val="4D5968"/>
              </a:solidFill>
              <a:effectLst/>
              <a:latin typeface="Nunito Sans"/>
            </a:endParaRPr>
          </a:p>
        </p:txBody>
      </p:sp>
      <p:sp>
        <p:nvSpPr>
          <p:cNvPr id="5" name="TextBox 4">
            <a:extLst>
              <a:ext uri="{FF2B5EF4-FFF2-40B4-BE49-F238E27FC236}">
                <a16:creationId xmlns="" xmlns:a16="http://schemas.microsoft.com/office/drawing/2014/main" id="{A03F9B65-4205-4BA1-81A1-057DFA4E42D3}"/>
              </a:ext>
            </a:extLst>
          </p:cNvPr>
          <p:cNvSpPr txBox="1"/>
          <p:nvPr/>
        </p:nvSpPr>
        <p:spPr>
          <a:xfrm>
            <a:off x="176169" y="67112"/>
            <a:ext cx="8965734" cy="369332"/>
          </a:xfrm>
          <a:prstGeom prst="rect">
            <a:avLst/>
          </a:prstGeom>
          <a:noFill/>
        </p:spPr>
        <p:txBody>
          <a:bodyPr wrap="square">
            <a:spAutoFit/>
          </a:bodyPr>
          <a:lstStyle/>
          <a:p>
            <a:pPr algn="l"/>
            <a:r>
              <a:rPr lang="en-US" b="1" i="0" dirty="0">
                <a:solidFill>
                  <a:srgbClr val="232C39"/>
                </a:solidFill>
                <a:effectLst/>
                <a:latin typeface="Nunito Sans"/>
              </a:rPr>
              <a:t>Key Differences Between Microservice vs Monolithic</a:t>
            </a:r>
          </a:p>
        </p:txBody>
      </p:sp>
    </p:spTree>
    <p:extLst>
      <p:ext uri="{BB962C8B-B14F-4D97-AF65-F5344CB8AC3E}">
        <p14:creationId xmlns="" xmlns:p14="http://schemas.microsoft.com/office/powerpoint/2010/main" val="368551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2FE318D-E1DE-4917-AB61-E2175D61F17D}"/>
              </a:ext>
            </a:extLst>
          </p:cNvPr>
          <p:cNvSpPr txBox="1"/>
          <p:nvPr/>
        </p:nvSpPr>
        <p:spPr>
          <a:xfrm>
            <a:off x="67112" y="0"/>
            <a:ext cx="11761365" cy="6740307"/>
          </a:xfrm>
          <a:prstGeom prst="rect">
            <a:avLst/>
          </a:prstGeom>
          <a:noFill/>
        </p:spPr>
        <p:txBody>
          <a:bodyPr wrap="square">
            <a:spAutoFit/>
          </a:bodyPr>
          <a:lstStyle/>
          <a:p>
            <a:r>
              <a:rPr lang="en-US" b="0" i="0" dirty="0">
                <a:solidFill>
                  <a:srgbClr val="292929"/>
                </a:solidFill>
                <a:effectLst/>
                <a:latin typeface="charter"/>
              </a:rPr>
              <a:t>Monolithic and Microservices Architecture are two different approaches that can be used to create an application, and each approach has its pros and cons.</a:t>
            </a:r>
          </a:p>
          <a:p>
            <a:endParaRPr lang="en-US" dirty="0">
              <a:solidFill>
                <a:srgbClr val="292929"/>
              </a:solidFill>
              <a:latin typeface="charter"/>
            </a:endParaRPr>
          </a:p>
          <a:p>
            <a:pPr algn="l"/>
            <a:r>
              <a:rPr lang="en-US" b="1" i="0" dirty="0">
                <a:solidFill>
                  <a:srgbClr val="FF0000"/>
                </a:solidFill>
                <a:effectLst/>
                <a:latin typeface="charter"/>
              </a:rPr>
              <a:t>Monolithic Architecture</a:t>
            </a:r>
            <a:endParaRPr lang="en-US" b="0" i="0" dirty="0">
              <a:solidFill>
                <a:srgbClr val="FF0000"/>
              </a:solidFill>
              <a:effectLst/>
              <a:latin typeface="charter"/>
            </a:endParaRPr>
          </a:p>
          <a:p>
            <a:pPr algn="l"/>
            <a:r>
              <a:rPr lang="en-US" b="0" i="0" dirty="0">
                <a:solidFill>
                  <a:srgbClr val="292929"/>
                </a:solidFill>
                <a:effectLst/>
                <a:latin typeface="charter"/>
              </a:rPr>
              <a:t>A Monolith is a software application that typically contains all the code in a </a:t>
            </a:r>
            <a:r>
              <a:rPr lang="en-US" b="0" i="0" dirty="0">
                <a:solidFill>
                  <a:srgbClr val="FF0000"/>
                </a:solidFill>
                <a:effectLst/>
                <a:latin typeface="charter"/>
              </a:rPr>
              <a:t>single code base</a:t>
            </a:r>
            <a:r>
              <a:rPr lang="en-US" b="0" i="0" dirty="0">
                <a:solidFill>
                  <a:srgbClr val="292929"/>
                </a:solidFill>
                <a:effectLst/>
                <a:latin typeface="charter"/>
              </a:rPr>
              <a:t>. </a:t>
            </a:r>
          </a:p>
          <a:p>
            <a:pPr algn="l"/>
            <a:endParaRPr lang="en-US" dirty="0">
              <a:solidFill>
                <a:srgbClr val="292929"/>
              </a:solidFill>
              <a:latin typeface="charter"/>
            </a:endParaRPr>
          </a:p>
          <a:p>
            <a:pPr algn="l"/>
            <a:r>
              <a:rPr lang="en-US" b="0" i="0" dirty="0">
                <a:solidFill>
                  <a:srgbClr val="292929"/>
                </a:solidFill>
                <a:effectLst/>
                <a:latin typeface="charter"/>
              </a:rPr>
              <a:t>When working with .NET Core, for example, the whole application will be inside of a single solution file, and in a </a:t>
            </a:r>
            <a:r>
              <a:rPr lang="en-US" b="0" i="0" dirty="0">
                <a:solidFill>
                  <a:srgbClr val="FF0000"/>
                </a:solidFill>
                <a:effectLst/>
                <a:latin typeface="charter"/>
              </a:rPr>
              <a:t>monolithic architecture, the application will connect into a single database. </a:t>
            </a:r>
          </a:p>
          <a:p>
            <a:pPr algn="l"/>
            <a:endParaRPr lang="en-US" dirty="0">
              <a:solidFill>
                <a:srgbClr val="292929"/>
              </a:solidFill>
              <a:latin typeface="charter"/>
            </a:endParaRPr>
          </a:p>
          <a:p>
            <a:pPr algn="l"/>
            <a:r>
              <a:rPr lang="en-US" b="0" i="0" dirty="0">
                <a:solidFill>
                  <a:srgbClr val="292929"/>
                </a:solidFill>
                <a:effectLst/>
                <a:latin typeface="charter"/>
              </a:rPr>
              <a:t>This is a very common approach and generally almost all developers when started to code, work in this kind of architecture.</a:t>
            </a:r>
          </a:p>
          <a:p>
            <a:pPr algn="l"/>
            <a:endParaRPr lang="en-US" dirty="0">
              <a:solidFill>
                <a:srgbClr val="292929"/>
              </a:solidFill>
              <a:latin typeface="charter"/>
            </a:endParaRPr>
          </a:p>
          <a:p>
            <a:pPr algn="l"/>
            <a:r>
              <a:rPr lang="en-US" b="0" i="0" dirty="0">
                <a:solidFill>
                  <a:srgbClr val="292929"/>
                </a:solidFill>
                <a:effectLst/>
                <a:latin typeface="charter"/>
              </a:rPr>
              <a:t> A monolith app is easier to implement and is </a:t>
            </a:r>
            <a:r>
              <a:rPr lang="en-US" b="0" i="0" dirty="0">
                <a:solidFill>
                  <a:srgbClr val="FF0000"/>
                </a:solidFill>
                <a:effectLst/>
                <a:latin typeface="charter"/>
              </a:rPr>
              <a:t>much less complex than a microservices architecture</a:t>
            </a:r>
            <a:r>
              <a:rPr lang="en-US" b="0" i="0" dirty="0">
                <a:solidFill>
                  <a:srgbClr val="292929"/>
                </a:solidFill>
                <a:effectLst/>
                <a:latin typeface="charter"/>
              </a:rPr>
              <a:t>. This is an example of a </a:t>
            </a:r>
            <a:r>
              <a:rPr lang="en-US" b="0" i="0" dirty="0">
                <a:solidFill>
                  <a:srgbClr val="FF0000"/>
                </a:solidFill>
                <a:effectLst/>
                <a:latin typeface="charter"/>
              </a:rPr>
              <a:t>Monolithic Architecture:</a:t>
            </a:r>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p:txBody>
      </p:sp>
      <p:pic>
        <p:nvPicPr>
          <p:cNvPr id="7" name="Picture 2">
            <a:extLst>
              <a:ext uri="{FF2B5EF4-FFF2-40B4-BE49-F238E27FC236}">
                <a16:creationId xmlns:a16="http://schemas.microsoft.com/office/drawing/2014/main" xmlns="" id="{67E10490-7F0E-4B61-A277-8FB3F4710C2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32243" y="3654266"/>
            <a:ext cx="4520085" cy="32037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7091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B4F3DFE-78C5-402A-9DE6-309CEE71E1A2}"/>
              </a:ext>
            </a:extLst>
          </p:cNvPr>
          <p:cNvSpPr txBox="1"/>
          <p:nvPr/>
        </p:nvSpPr>
        <p:spPr>
          <a:xfrm>
            <a:off x="0" y="92765"/>
            <a:ext cx="12046226" cy="6844181"/>
          </a:xfrm>
          <a:prstGeom prst="rect">
            <a:avLst/>
          </a:prstGeom>
          <a:noFill/>
        </p:spPr>
        <p:txBody>
          <a:bodyPr wrap="square">
            <a:spAutoFit/>
          </a:bodyPr>
          <a:lstStyle/>
          <a:p>
            <a:pPr algn="l"/>
            <a:r>
              <a:rPr lang="en-US" b="1" i="0" dirty="0">
                <a:solidFill>
                  <a:srgbClr val="1375B0"/>
                </a:solidFill>
                <a:effectLst/>
                <a:latin typeface="Nunito Sans"/>
              </a:rPr>
              <a:t>2. Isolation of Faults</a:t>
            </a:r>
          </a:p>
          <a:p>
            <a:pPr algn="l">
              <a:lnSpc>
                <a:spcPct val="150000"/>
              </a:lnSpc>
            </a:pPr>
            <a:r>
              <a:rPr lang="en-US" b="1" i="0" dirty="0">
                <a:solidFill>
                  <a:srgbClr val="4D5968"/>
                </a:solidFill>
                <a:effectLst/>
                <a:latin typeface="Nunito Sans"/>
              </a:rPr>
              <a:t>Microservice: </a:t>
            </a:r>
            <a:r>
              <a:rPr lang="en-US" b="0" i="0" dirty="0">
                <a:solidFill>
                  <a:srgbClr val="4D5968"/>
                </a:solidFill>
                <a:effectLst/>
                <a:latin typeface="Nunito Sans"/>
              </a:rPr>
              <a:t>Even if there is an error in any of the processes, the rest of the processes will be unaffected and can be run as all the services are independent and isolated from each other.</a:t>
            </a:r>
          </a:p>
          <a:p>
            <a:pPr algn="l">
              <a:lnSpc>
                <a:spcPct val="150000"/>
              </a:lnSpc>
            </a:pPr>
            <a:r>
              <a:rPr lang="en-US" b="1" i="0" dirty="0">
                <a:solidFill>
                  <a:srgbClr val="4D5968"/>
                </a:solidFill>
                <a:effectLst/>
                <a:latin typeface="Nunito Sans"/>
              </a:rPr>
              <a:t>Monolithic: </a:t>
            </a:r>
            <a:r>
              <a:rPr lang="en-US" b="0" i="0" dirty="0">
                <a:solidFill>
                  <a:srgbClr val="4D5968"/>
                </a:solidFill>
                <a:effectLst/>
                <a:latin typeface="Nunito Sans"/>
              </a:rPr>
              <a:t>On the contrary, in Monolithic architecture, any kind of misbehavior in any of the components may severely affect the working of the entire application.</a:t>
            </a:r>
          </a:p>
          <a:p>
            <a:pPr algn="l">
              <a:lnSpc>
                <a:spcPct val="150000"/>
              </a:lnSpc>
            </a:pPr>
            <a:endParaRPr lang="en-US" dirty="0">
              <a:solidFill>
                <a:srgbClr val="4D5968"/>
              </a:solidFill>
              <a:latin typeface="Nunito Sans"/>
            </a:endParaRPr>
          </a:p>
          <a:p>
            <a:pPr algn="l"/>
            <a:r>
              <a:rPr lang="en-US" b="1" i="0" dirty="0">
                <a:solidFill>
                  <a:srgbClr val="1375B0"/>
                </a:solidFill>
                <a:effectLst/>
                <a:latin typeface="Nunito Sans"/>
              </a:rPr>
              <a:t>3. Management of Code</a:t>
            </a:r>
          </a:p>
          <a:p>
            <a:pPr algn="l">
              <a:lnSpc>
                <a:spcPct val="150000"/>
              </a:lnSpc>
            </a:pPr>
            <a:r>
              <a:rPr lang="en-US" b="1" i="0" dirty="0">
                <a:solidFill>
                  <a:srgbClr val="4D5968"/>
                </a:solidFill>
                <a:effectLst/>
                <a:latin typeface="Nunito Sans"/>
              </a:rPr>
              <a:t>Microservice:</a:t>
            </a:r>
            <a:endParaRPr lang="en-US" b="0" i="0" dirty="0">
              <a:solidFill>
                <a:srgbClr val="4D5968"/>
              </a:solidFill>
              <a:effectLst/>
              <a:latin typeface="Nunito Sans"/>
            </a:endParaRPr>
          </a:p>
          <a:p>
            <a:pPr algn="l">
              <a:lnSpc>
                <a:spcPct val="150000"/>
              </a:lnSpc>
              <a:buFont typeface="Arial" panose="020B0604020202020204" pitchFamily="34" charset="0"/>
              <a:buChar char="•"/>
            </a:pPr>
            <a:r>
              <a:rPr lang="en-US" b="0" i="0" dirty="0">
                <a:solidFill>
                  <a:srgbClr val="4D5968"/>
                </a:solidFill>
                <a:effectLst/>
                <a:latin typeface="Nunito Sans"/>
              </a:rPr>
              <a:t>On the other hand, Microservice has a divided codebase.(</a:t>
            </a:r>
            <a:r>
              <a:rPr lang="en-US" b="0" i="0" dirty="0">
                <a:solidFill>
                  <a:srgbClr val="202124"/>
                </a:solidFill>
                <a:effectLst/>
                <a:latin typeface="arial" panose="020B0604020202020204" pitchFamily="34" charset="0"/>
              </a:rPr>
              <a:t>Codebase is </a:t>
            </a:r>
            <a:r>
              <a:rPr lang="en-US" b="1" i="0" dirty="0">
                <a:solidFill>
                  <a:srgbClr val="202124"/>
                </a:solidFill>
                <a:effectLst/>
                <a:latin typeface="arial" panose="020B0604020202020204" pitchFamily="34" charset="0"/>
              </a:rPr>
              <a:t>the complete source code required to maintain application functionality</a:t>
            </a:r>
            <a:r>
              <a:rPr lang="en-US" b="0" i="0" dirty="0">
                <a:solidFill>
                  <a:srgbClr val="4D5968"/>
                </a:solidFill>
                <a:effectLst/>
                <a:latin typeface="Nunito Sans"/>
              </a:rPr>
              <a:t>)</a:t>
            </a:r>
          </a:p>
          <a:p>
            <a:pPr algn="l">
              <a:lnSpc>
                <a:spcPct val="150000"/>
              </a:lnSpc>
              <a:buFont typeface="Arial" panose="020B0604020202020204" pitchFamily="34" charset="0"/>
              <a:buChar char="•"/>
            </a:pPr>
            <a:r>
              <a:rPr lang="en-US" b="0" i="0" dirty="0">
                <a:solidFill>
                  <a:srgbClr val="4D5968"/>
                </a:solidFill>
                <a:effectLst/>
                <a:latin typeface="Nunito Sans"/>
              </a:rPr>
              <a:t>Codebases in microservices are broken into multiple code units, which makes them easy to manage and update.</a:t>
            </a:r>
          </a:p>
          <a:p>
            <a:pPr algn="l">
              <a:lnSpc>
                <a:spcPct val="150000"/>
              </a:lnSpc>
            </a:pPr>
            <a:r>
              <a:rPr lang="en-US" b="1" i="0" dirty="0">
                <a:solidFill>
                  <a:srgbClr val="4D5968"/>
                </a:solidFill>
                <a:effectLst/>
                <a:latin typeface="Nunito Sans"/>
              </a:rPr>
              <a:t>Monolithic:</a:t>
            </a:r>
          </a:p>
          <a:p>
            <a:pPr algn="l">
              <a:lnSpc>
                <a:spcPct val="150000"/>
              </a:lnSpc>
              <a:buFont typeface="Arial" panose="020B0604020202020204" pitchFamily="34" charset="0"/>
              <a:buChar char="•"/>
            </a:pPr>
            <a:r>
              <a:rPr lang="en-US" b="0" i="0" dirty="0">
                <a:solidFill>
                  <a:srgbClr val="4D5968"/>
                </a:solidFill>
                <a:effectLst/>
                <a:latin typeface="Nunito Sans"/>
              </a:rPr>
              <a:t>Monolithic code base sizes are huge.</a:t>
            </a:r>
          </a:p>
          <a:p>
            <a:pPr algn="l">
              <a:lnSpc>
                <a:spcPct val="150000"/>
              </a:lnSpc>
              <a:buFont typeface="Arial" panose="020B0604020202020204" pitchFamily="34" charset="0"/>
              <a:buChar char="•"/>
            </a:pPr>
            <a:r>
              <a:rPr lang="en-US" b="0" i="0" dirty="0">
                <a:solidFill>
                  <a:srgbClr val="4D5968"/>
                </a:solidFill>
                <a:effectLst/>
                <a:latin typeface="Nunito Sans"/>
              </a:rPr>
              <a:t>Due to the large size of monolithic codebases, it is very difficult for development teams for understanding and managing it properly.</a:t>
            </a:r>
          </a:p>
          <a:p>
            <a:pPr algn="l">
              <a:lnSpc>
                <a:spcPct val="150000"/>
              </a:lnSpc>
              <a:buFont typeface="Arial" panose="020B0604020202020204" pitchFamily="34" charset="0"/>
              <a:buChar char="•"/>
            </a:pPr>
            <a:r>
              <a:rPr lang="en-US" b="0" i="0" dirty="0">
                <a:solidFill>
                  <a:srgbClr val="4D5968"/>
                </a:solidFill>
                <a:effectLst/>
                <a:latin typeface="Nunito Sans"/>
              </a:rPr>
              <a:t>This further leads to the slowing down of the development processes.</a:t>
            </a:r>
          </a:p>
          <a:p>
            <a:pPr algn="l">
              <a:lnSpc>
                <a:spcPct val="150000"/>
              </a:lnSpc>
            </a:pPr>
            <a:endParaRPr lang="en-US" b="0" i="0" dirty="0">
              <a:solidFill>
                <a:srgbClr val="4D5968"/>
              </a:solidFill>
              <a:effectLst/>
              <a:latin typeface="Nunito Sans"/>
            </a:endParaRPr>
          </a:p>
        </p:txBody>
      </p:sp>
    </p:spTree>
    <p:extLst>
      <p:ext uri="{BB962C8B-B14F-4D97-AF65-F5344CB8AC3E}">
        <p14:creationId xmlns="" xmlns:p14="http://schemas.microsoft.com/office/powerpoint/2010/main" val="88974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03A2DDD-6F4E-431D-83FC-5322ABCB1A44}"/>
              </a:ext>
            </a:extLst>
          </p:cNvPr>
          <p:cNvSpPr txBox="1"/>
          <p:nvPr/>
        </p:nvSpPr>
        <p:spPr>
          <a:xfrm>
            <a:off x="285226" y="92279"/>
            <a:ext cx="11845255" cy="5182188"/>
          </a:xfrm>
          <a:prstGeom prst="rect">
            <a:avLst/>
          </a:prstGeom>
          <a:noFill/>
        </p:spPr>
        <p:txBody>
          <a:bodyPr wrap="square">
            <a:spAutoFit/>
          </a:bodyPr>
          <a:lstStyle/>
          <a:p>
            <a:pPr algn="l"/>
            <a:endParaRPr lang="en-US" b="0" i="0" dirty="0">
              <a:solidFill>
                <a:srgbClr val="4D5968"/>
              </a:solidFill>
              <a:effectLst/>
              <a:latin typeface="Nunito Sans"/>
            </a:endParaRPr>
          </a:p>
          <a:p>
            <a:pPr algn="l"/>
            <a:r>
              <a:rPr lang="en-US" b="1" i="0" dirty="0">
                <a:solidFill>
                  <a:srgbClr val="1375B0"/>
                </a:solidFill>
                <a:effectLst/>
                <a:latin typeface="Nunito Sans"/>
              </a:rPr>
              <a:t>4. Developments and Deployments are Continuous</a:t>
            </a:r>
          </a:p>
          <a:p>
            <a:pPr algn="l"/>
            <a:r>
              <a:rPr lang="en-US" b="1" i="0" dirty="0">
                <a:solidFill>
                  <a:srgbClr val="4D5968"/>
                </a:solidFill>
                <a:effectLst/>
                <a:latin typeface="Nunito Sans"/>
              </a:rPr>
              <a:t>Microservice:</a:t>
            </a:r>
            <a:endParaRPr lang="en-US" b="0" i="0" dirty="0">
              <a:solidFill>
                <a:srgbClr val="4D5968"/>
              </a:solidFill>
              <a:effectLst/>
              <a:latin typeface="Nunito Sans"/>
            </a:endParaRPr>
          </a:p>
          <a:p>
            <a:pPr algn="l">
              <a:lnSpc>
                <a:spcPct val="150000"/>
              </a:lnSpc>
              <a:buFont typeface="Arial" panose="020B0604020202020204" pitchFamily="34" charset="0"/>
              <a:buChar char="•"/>
            </a:pPr>
            <a:r>
              <a:rPr lang="en-US" b="0" i="0" dirty="0">
                <a:solidFill>
                  <a:srgbClr val="4D5968"/>
                </a:solidFill>
                <a:effectLst/>
                <a:latin typeface="Nunito Sans"/>
              </a:rPr>
              <a:t>Development, deployment, operation, and scaling of every component of Microservices application are independent.</a:t>
            </a:r>
          </a:p>
          <a:p>
            <a:pPr algn="l">
              <a:lnSpc>
                <a:spcPct val="150000"/>
              </a:lnSpc>
              <a:buFont typeface="Arial" panose="020B0604020202020204" pitchFamily="34" charset="0"/>
              <a:buChar char="•"/>
            </a:pPr>
            <a:r>
              <a:rPr lang="en-US" b="0" i="0" dirty="0">
                <a:solidFill>
                  <a:srgbClr val="4D5968"/>
                </a:solidFill>
                <a:effectLst/>
                <a:latin typeface="Nunito Sans"/>
              </a:rPr>
              <a:t>Any update in any services of the application will not affect any other services.</a:t>
            </a:r>
          </a:p>
          <a:p>
            <a:pPr algn="l">
              <a:lnSpc>
                <a:spcPct val="150000"/>
              </a:lnSpc>
              <a:buFont typeface="Arial" panose="020B0604020202020204" pitchFamily="34" charset="0"/>
              <a:buChar char="•"/>
            </a:pPr>
            <a:r>
              <a:rPr lang="en-US" b="0" i="0" dirty="0">
                <a:solidFill>
                  <a:srgbClr val="4D5968"/>
                </a:solidFill>
                <a:effectLst/>
                <a:latin typeface="Nunito Sans"/>
              </a:rPr>
              <a:t>Also, there is no sharing of implementation or codebase between services.</a:t>
            </a:r>
          </a:p>
          <a:p>
            <a:pPr algn="l">
              <a:lnSpc>
                <a:spcPct val="150000"/>
              </a:lnSpc>
              <a:buFont typeface="Arial" panose="020B0604020202020204" pitchFamily="34" charset="0"/>
              <a:buChar char="•"/>
            </a:pPr>
            <a:r>
              <a:rPr lang="en-US" b="0" i="0" dirty="0">
                <a:solidFill>
                  <a:srgbClr val="4D5968"/>
                </a:solidFill>
                <a:effectLst/>
                <a:latin typeface="Nunito Sans"/>
              </a:rPr>
              <a:t>This leads to the ease of continuous development and the deployment of complex and huge applications.</a:t>
            </a:r>
          </a:p>
          <a:p>
            <a:pPr algn="l"/>
            <a:endParaRPr lang="en-US" b="0" i="0" dirty="0">
              <a:solidFill>
                <a:srgbClr val="4D5968"/>
              </a:solidFill>
              <a:effectLst/>
              <a:latin typeface="Nunito Sans"/>
            </a:endParaRPr>
          </a:p>
          <a:p>
            <a:pPr algn="l"/>
            <a:r>
              <a:rPr lang="en-US" b="1" i="0" dirty="0">
                <a:solidFill>
                  <a:srgbClr val="4D5968"/>
                </a:solidFill>
                <a:effectLst/>
                <a:latin typeface="Nunito Sans"/>
              </a:rPr>
              <a:t>Monolithic:</a:t>
            </a:r>
            <a:endParaRPr lang="en-US" b="0" i="0" dirty="0">
              <a:solidFill>
                <a:srgbClr val="4D5968"/>
              </a:solidFill>
              <a:effectLst/>
              <a:latin typeface="Nunito Sans"/>
            </a:endParaRPr>
          </a:p>
          <a:p>
            <a:pPr algn="l">
              <a:lnSpc>
                <a:spcPct val="150000"/>
              </a:lnSpc>
              <a:buFont typeface="Arial" panose="020B0604020202020204" pitchFamily="34" charset="0"/>
              <a:buChar char="•"/>
            </a:pPr>
            <a:r>
              <a:rPr lang="en-US" b="0" i="0" dirty="0">
                <a:solidFill>
                  <a:srgbClr val="4D5968"/>
                </a:solidFill>
                <a:effectLst/>
                <a:latin typeface="Nunito Sans"/>
              </a:rPr>
              <a:t>Its codebases are large, and the components are interdependent.</a:t>
            </a:r>
          </a:p>
          <a:p>
            <a:pPr algn="l">
              <a:lnSpc>
                <a:spcPct val="150000"/>
              </a:lnSpc>
              <a:buFont typeface="Arial" panose="020B0604020202020204" pitchFamily="34" charset="0"/>
              <a:buChar char="•"/>
            </a:pPr>
            <a:r>
              <a:rPr lang="en-US" b="0" i="0" dirty="0">
                <a:solidFill>
                  <a:srgbClr val="4D5968"/>
                </a:solidFill>
                <a:effectLst/>
                <a:latin typeface="Nunito Sans"/>
              </a:rPr>
              <a:t>This leads to the limitation of continuous deployment and development because a complete application must be redeployed to update any component.</a:t>
            </a:r>
          </a:p>
          <a:p>
            <a:pPr algn="l">
              <a:lnSpc>
                <a:spcPct val="150000"/>
              </a:lnSpc>
              <a:buFont typeface="Arial" panose="020B0604020202020204" pitchFamily="34" charset="0"/>
              <a:buChar char="•"/>
            </a:pPr>
            <a:r>
              <a:rPr lang="en-US" b="0" i="0" dirty="0">
                <a:solidFill>
                  <a:srgbClr val="4D5968"/>
                </a:solidFill>
                <a:effectLst/>
                <a:latin typeface="Nunito Sans"/>
              </a:rPr>
              <a:t>It is risky and affects all the background tasks, and connected service functions are also impacted.</a:t>
            </a:r>
          </a:p>
        </p:txBody>
      </p:sp>
    </p:spTree>
    <p:extLst>
      <p:ext uri="{BB962C8B-B14F-4D97-AF65-F5344CB8AC3E}">
        <p14:creationId xmlns="" xmlns:p14="http://schemas.microsoft.com/office/powerpoint/2010/main" val="232911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0AEA656-3BBA-4257-B826-F5DF2C1F7B32}"/>
              </a:ext>
            </a:extLst>
          </p:cNvPr>
          <p:cNvSpPr txBox="1"/>
          <p:nvPr/>
        </p:nvSpPr>
        <p:spPr>
          <a:xfrm>
            <a:off x="260058" y="243282"/>
            <a:ext cx="10981189" cy="4489691"/>
          </a:xfrm>
          <a:prstGeom prst="rect">
            <a:avLst/>
          </a:prstGeom>
          <a:noFill/>
        </p:spPr>
        <p:txBody>
          <a:bodyPr wrap="square">
            <a:spAutoFit/>
          </a:bodyPr>
          <a:lstStyle/>
          <a:p>
            <a:pPr algn="l"/>
            <a:r>
              <a:rPr lang="en-US" b="1" i="0" dirty="0">
                <a:solidFill>
                  <a:srgbClr val="1375B0"/>
                </a:solidFill>
                <a:effectLst/>
                <a:latin typeface="Nunito Sans"/>
              </a:rPr>
              <a:t>5. Scaling of Application</a:t>
            </a:r>
          </a:p>
          <a:p>
            <a:pPr algn="l"/>
            <a:r>
              <a:rPr lang="en-US" b="1" i="0" dirty="0">
                <a:solidFill>
                  <a:srgbClr val="4D5968"/>
                </a:solidFill>
                <a:effectLst/>
                <a:latin typeface="Nunito Sans"/>
              </a:rPr>
              <a:t>Microservice:</a:t>
            </a:r>
            <a:endParaRPr lang="en-US" b="0" i="0" dirty="0">
              <a:solidFill>
                <a:srgbClr val="4D5968"/>
              </a:solidFill>
              <a:effectLst/>
              <a:latin typeface="Nunito Sans"/>
            </a:endParaRPr>
          </a:p>
          <a:p>
            <a:pPr algn="l">
              <a:lnSpc>
                <a:spcPct val="150000"/>
              </a:lnSpc>
              <a:buFont typeface="Arial" panose="020B0604020202020204" pitchFamily="34" charset="0"/>
              <a:buChar char="•"/>
            </a:pPr>
            <a:r>
              <a:rPr lang="en-US" b="0" i="0" dirty="0">
                <a:solidFill>
                  <a:srgbClr val="4D5968"/>
                </a:solidFill>
                <a:effectLst/>
                <a:latin typeface="Nunito Sans"/>
              </a:rPr>
              <a:t>All the services of Microservices applications are built as different modules.</a:t>
            </a:r>
          </a:p>
          <a:p>
            <a:pPr algn="l">
              <a:lnSpc>
                <a:spcPct val="150000"/>
              </a:lnSpc>
              <a:buFont typeface="Arial" panose="020B0604020202020204" pitchFamily="34" charset="0"/>
              <a:buChar char="•"/>
            </a:pPr>
            <a:r>
              <a:rPr lang="en-US" b="0" i="0" dirty="0">
                <a:solidFill>
                  <a:srgbClr val="4D5968"/>
                </a:solidFill>
                <a:effectLst/>
                <a:latin typeface="Nunito Sans"/>
              </a:rPr>
              <a:t>This leads to the team’s division to different work, which further helps them change and update production easily.</a:t>
            </a:r>
          </a:p>
          <a:p>
            <a:pPr algn="l">
              <a:lnSpc>
                <a:spcPct val="150000"/>
              </a:lnSpc>
              <a:buFont typeface="Arial" panose="020B0604020202020204" pitchFamily="34" charset="0"/>
              <a:buChar char="•"/>
            </a:pPr>
            <a:r>
              <a:rPr lang="en-US" b="0" i="0" dirty="0">
                <a:solidFill>
                  <a:srgbClr val="4D5968"/>
                </a:solidFill>
                <a:effectLst/>
                <a:latin typeface="Nunito Sans"/>
              </a:rPr>
              <a:t>This makes the scaling of application easier.</a:t>
            </a:r>
          </a:p>
          <a:p>
            <a:pPr algn="l">
              <a:buFont typeface="Arial" panose="020B0604020202020204" pitchFamily="34" charset="0"/>
              <a:buChar char="•"/>
            </a:pPr>
            <a:endParaRPr lang="en-US" b="0" i="0" dirty="0">
              <a:solidFill>
                <a:srgbClr val="4D5968"/>
              </a:solidFill>
              <a:effectLst/>
              <a:latin typeface="Nunito Sans"/>
            </a:endParaRPr>
          </a:p>
          <a:p>
            <a:pPr algn="l"/>
            <a:r>
              <a:rPr lang="en-US" b="1" i="0" dirty="0">
                <a:solidFill>
                  <a:srgbClr val="4D5968"/>
                </a:solidFill>
                <a:effectLst/>
                <a:latin typeface="Nunito Sans"/>
              </a:rPr>
              <a:t>Monolithic:</a:t>
            </a:r>
            <a:endParaRPr lang="en-US" b="0" i="0" dirty="0">
              <a:solidFill>
                <a:srgbClr val="4D5968"/>
              </a:solidFill>
              <a:effectLst/>
              <a:latin typeface="Nunito Sans"/>
            </a:endParaRPr>
          </a:p>
          <a:p>
            <a:pPr algn="l">
              <a:lnSpc>
                <a:spcPct val="150000"/>
              </a:lnSpc>
              <a:buFont typeface="Arial" panose="020B0604020202020204" pitchFamily="34" charset="0"/>
              <a:buChar char="•"/>
            </a:pPr>
            <a:r>
              <a:rPr lang="en-US" b="0" i="0" dirty="0">
                <a:solidFill>
                  <a:srgbClr val="4D5968"/>
                </a:solidFill>
                <a:effectLst/>
                <a:latin typeface="Nunito Sans"/>
              </a:rPr>
              <a:t>The scaling of monolithic architecture applications is a challenge to developers as it is a single package unit.</a:t>
            </a:r>
          </a:p>
          <a:p>
            <a:pPr algn="l">
              <a:lnSpc>
                <a:spcPct val="150000"/>
              </a:lnSpc>
              <a:buFont typeface="Arial" panose="020B0604020202020204" pitchFamily="34" charset="0"/>
              <a:buChar char="•"/>
            </a:pPr>
            <a:r>
              <a:rPr lang="en-US" b="0" i="0" dirty="0">
                <a:solidFill>
                  <a:srgbClr val="4D5968"/>
                </a:solidFill>
                <a:effectLst/>
                <a:latin typeface="Nunito Sans"/>
              </a:rPr>
              <a:t>The developers can’t work on separate modules.</a:t>
            </a:r>
          </a:p>
          <a:p>
            <a:pPr algn="l">
              <a:lnSpc>
                <a:spcPct val="150000"/>
              </a:lnSpc>
              <a:buFont typeface="Arial" panose="020B0604020202020204" pitchFamily="34" charset="0"/>
              <a:buChar char="•"/>
            </a:pPr>
            <a:r>
              <a:rPr lang="en-US" b="0" i="0" dirty="0">
                <a:solidFill>
                  <a:srgbClr val="4D5968"/>
                </a:solidFill>
                <a:effectLst/>
                <a:latin typeface="Nunito Sans"/>
              </a:rPr>
              <a:t>If it is possible, heavy coordination will be required during deployment and development.</a:t>
            </a:r>
          </a:p>
        </p:txBody>
      </p:sp>
    </p:spTree>
    <p:extLst>
      <p:ext uri="{BB962C8B-B14F-4D97-AF65-F5344CB8AC3E}">
        <p14:creationId xmlns="" xmlns:p14="http://schemas.microsoft.com/office/powerpoint/2010/main" val="600746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8551C5D-CAFF-4E81-B731-25B20C7F722C}"/>
              </a:ext>
            </a:extLst>
          </p:cNvPr>
          <p:cNvSpPr txBox="1"/>
          <p:nvPr/>
        </p:nvSpPr>
        <p:spPr>
          <a:xfrm>
            <a:off x="276838" y="293615"/>
            <a:ext cx="11484528" cy="4801314"/>
          </a:xfrm>
          <a:prstGeom prst="rect">
            <a:avLst/>
          </a:prstGeom>
          <a:noFill/>
        </p:spPr>
        <p:txBody>
          <a:bodyPr wrap="square">
            <a:spAutoFit/>
          </a:bodyPr>
          <a:lstStyle/>
          <a:p>
            <a:pPr algn="l"/>
            <a:r>
              <a:rPr lang="en-US" b="1" i="0" dirty="0">
                <a:solidFill>
                  <a:srgbClr val="000000"/>
                </a:solidFill>
                <a:effectLst/>
                <a:latin typeface="Nunito Sans"/>
              </a:rPr>
              <a:t>Difference Between Microservices vs Monolithic</a:t>
            </a:r>
          </a:p>
          <a:p>
            <a:pPr algn="l"/>
            <a:endParaRPr lang="en-US" b="1" i="0" dirty="0">
              <a:solidFill>
                <a:srgbClr val="000000"/>
              </a:solidFill>
              <a:effectLst/>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Microservice vs Monolithic is the comparison between two standard approaches or architecture for software design and development. </a:t>
            </a:r>
          </a:p>
          <a:p>
            <a:pPr marL="285750" indent="-285750" algn="l">
              <a:buFont typeface="Wingdings" panose="05000000000000000000" pitchFamily="2" charset="2"/>
              <a:buChar char="Ø"/>
            </a:pPr>
            <a:endParaRPr lang="en-US" dirty="0">
              <a:solidFill>
                <a:srgbClr val="4D5968"/>
              </a:solidFill>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Microservice is a present trend in the software industry that utilized some of the latest technologies and programming languages for software development. Whereas monolithic is an industry-standard approach that is implemented for several years. </a:t>
            </a:r>
          </a:p>
          <a:p>
            <a:pPr marL="285750" indent="-285750" algn="l">
              <a:buFont typeface="Wingdings" panose="05000000000000000000" pitchFamily="2" charset="2"/>
              <a:buChar char="Ø"/>
            </a:pPr>
            <a:endParaRPr lang="en-US" dirty="0">
              <a:solidFill>
                <a:srgbClr val="4D5968"/>
              </a:solidFill>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Microservice architecture based applications can be implemented with multiple programming languages as independent services. </a:t>
            </a:r>
          </a:p>
          <a:p>
            <a:pPr marL="285750" indent="-285750" algn="l">
              <a:buFont typeface="Wingdings" panose="05000000000000000000" pitchFamily="2" charset="2"/>
              <a:buChar char="Ø"/>
            </a:pPr>
            <a:endParaRPr lang="en-US" dirty="0">
              <a:solidFill>
                <a:srgbClr val="4D5968"/>
              </a:solidFill>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Whereas the monolithic application is based upon a single programing language. Microservice is known for its change adaptability and scalability. </a:t>
            </a:r>
          </a:p>
          <a:p>
            <a:pPr marL="285750" indent="-285750" algn="l">
              <a:buFont typeface="Wingdings" panose="05000000000000000000" pitchFamily="2" charset="2"/>
              <a:buChar char="Ø"/>
            </a:pPr>
            <a:endParaRPr lang="en-US" dirty="0">
              <a:solidFill>
                <a:srgbClr val="4D5968"/>
              </a:solidFill>
              <a:latin typeface="Nunito Sans"/>
            </a:endParaRPr>
          </a:p>
          <a:p>
            <a:pPr marL="285750" indent="-285750" algn="l">
              <a:buFont typeface="Wingdings" panose="05000000000000000000" pitchFamily="2" charset="2"/>
              <a:buChar char="Ø"/>
            </a:pPr>
            <a:r>
              <a:rPr lang="en-US" b="0" i="0" dirty="0">
                <a:solidFill>
                  <a:srgbClr val="4D5968"/>
                </a:solidFill>
                <a:effectLst/>
                <a:latin typeface="Nunito Sans"/>
              </a:rPr>
              <a:t>Whereas monolithic apps are less scalable and change requires rebuilding the whole application code and redeployment.</a:t>
            </a:r>
          </a:p>
        </p:txBody>
      </p:sp>
    </p:spTree>
    <p:extLst>
      <p:ext uri="{BB962C8B-B14F-4D97-AF65-F5344CB8AC3E}">
        <p14:creationId xmlns="" xmlns:p14="http://schemas.microsoft.com/office/powerpoint/2010/main" val="283977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50BA0DA-2431-4E02-A6DE-B0AEBDCF0471}"/>
              </a:ext>
            </a:extLst>
          </p:cNvPr>
          <p:cNvPicPr>
            <a:picLocks noChangeAspect="1"/>
          </p:cNvPicPr>
          <p:nvPr/>
        </p:nvPicPr>
        <p:blipFill>
          <a:blip r:embed="rId2"/>
          <a:stretch>
            <a:fillRect/>
          </a:stretch>
        </p:blipFill>
        <p:spPr>
          <a:xfrm>
            <a:off x="1868556" y="310501"/>
            <a:ext cx="7861477" cy="6954697"/>
          </a:xfrm>
          <a:prstGeom prst="rect">
            <a:avLst/>
          </a:prstGeom>
        </p:spPr>
      </p:pic>
      <p:sp>
        <p:nvSpPr>
          <p:cNvPr id="5" name="TextBox 4">
            <a:extLst>
              <a:ext uri="{FF2B5EF4-FFF2-40B4-BE49-F238E27FC236}">
                <a16:creationId xmlns="" xmlns:a16="http://schemas.microsoft.com/office/drawing/2014/main" id="{7552051C-F5C4-450B-B608-AE70336F652C}"/>
              </a:ext>
            </a:extLst>
          </p:cNvPr>
          <p:cNvSpPr txBox="1"/>
          <p:nvPr/>
        </p:nvSpPr>
        <p:spPr>
          <a:xfrm>
            <a:off x="385894" y="125835"/>
            <a:ext cx="8756009" cy="369332"/>
          </a:xfrm>
          <a:prstGeom prst="rect">
            <a:avLst/>
          </a:prstGeom>
          <a:noFill/>
        </p:spPr>
        <p:txBody>
          <a:bodyPr wrap="square">
            <a:spAutoFit/>
          </a:bodyPr>
          <a:lstStyle/>
          <a:p>
            <a:pPr algn="l"/>
            <a:r>
              <a:rPr lang="en-SG" b="1" i="0" dirty="0">
                <a:solidFill>
                  <a:srgbClr val="232C39"/>
                </a:solidFill>
                <a:effectLst/>
                <a:latin typeface="Nunito Sans"/>
              </a:rPr>
              <a:t>Microservice vs Monolithic Comparison Table</a:t>
            </a:r>
          </a:p>
        </p:txBody>
      </p:sp>
    </p:spTree>
    <p:extLst>
      <p:ext uri="{BB962C8B-B14F-4D97-AF65-F5344CB8AC3E}">
        <p14:creationId xmlns="" xmlns:p14="http://schemas.microsoft.com/office/powerpoint/2010/main" val="2058808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77B5C91-71A9-45CD-8280-0B325F305FB2}"/>
              </a:ext>
            </a:extLst>
          </p:cNvPr>
          <p:cNvPicPr>
            <a:picLocks noChangeAspect="1"/>
          </p:cNvPicPr>
          <p:nvPr/>
        </p:nvPicPr>
        <p:blipFill>
          <a:blip r:embed="rId2"/>
          <a:stretch>
            <a:fillRect/>
          </a:stretch>
        </p:blipFill>
        <p:spPr>
          <a:xfrm>
            <a:off x="2124075" y="90487"/>
            <a:ext cx="7943850" cy="6677025"/>
          </a:xfrm>
          <a:prstGeom prst="rect">
            <a:avLst/>
          </a:prstGeom>
        </p:spPr>
      </p:pic>
    </p:spTree>
    <p:extLst>
      <p:ext uri="{BB962C8B-B14F-4D97-AF65-F5344CB8AC3E}">
        <p14:creationId xmlns="" xmlns:p14="http://schemas.microsoft.com/office/powerpoint/2010/main" val="417308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3AED90A-6D9F-4B69-BD09-83B5DA70AB35}"/>
              </a:ext>
            </a:extLst>
          </p:cNvPr>
          <p:cNvPicPr>
            <a:picLocks noChangeAspect="1"/>
          </p:cNvPicPr>
          <p:nvPr/>
        </p:nvPicPr>
        <p:blipFill>
          <a:blip r:embed="rId2"/>
          <a:stretch>
            <a:fillRect/>
          </a:stretch>
        </p:blipFill>
        <p:spPr>
          <a:xfrm>
            <a:off x="2124075" y="261937"/>
            <a:ext cx="7943850" cy="6334125"/>
          </a:xfrm>
          <a:prstGeom prst="rect">
            <a:avLst/>
          </a:prstGeom>
        </p:spPr>
      </p:pic>
    </p:spTree>
    <p:extLst>
      <p:ext uri="{BB962C8B-B14F-4D97-AF65-F5344CB8AC3E}">
        <p14:creationId xmlns="" xmlns:p14="http://schemas.microsoft.com/office/powerpoint/2010/main" val="124434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9DAB914-50F3-4CCD-AFDC-689209B4B3CC}"/>
              </a:ext>
            </a:extLst>
          </p:cNvPr>
          <p:cNvPicPr>
            <a:picLocks noChangeAspect="1"/>
          </p:cNvPicPr>
          <p:nvPr/>
        </p:nvPicPr>
        <p:blipFill>
          <a:blip r:embed="rId2"/>
          <a:stretch>
            <a:fillRect/>
          </a:stretch>
        </p:blipFill>
        <p:spPr>
          <a:xfrm>
            <a:off x="2085975" y="276225"/>
            <a:ext cx="8020050" cy="6305550"/>
          </a:xfrm>
          <a:prstGeom prst="rect">
            <a:avLst/>
          </a:prstGeom>
        </p:spPr>
      </p:pic>
    </p:spTree>
    <p:extLst>
      <p:ext uri="{BB962C8B-B14F-4D97-AF65-F5344CB8AC3E}">
        <p14:creationId xmlns="" xmlns:p14="http://schemas.microsoft.com/office/powerpoint/2010/main" val="2664738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80B669F-DCA6-4C47-8560-FEF22E038DFD}"/>
              </a:ext>
            </a:extLst>
          </p:cNvPr>
          <p:cNvPicPr>
            <a:picLocks noChangeAspect="1"/>
          </p:cNvPicPr>
          <p:nvPr/>
        </p:nvPicPr>
        <p:blipFill>
          <a:blip r:embed="rId2"/>
          <a:stretch>
            <a:fillRect/>
          </a:stretch>
        </p:blipFill>
        <p:spPr>
          <a:xfrm>
            <a:off x="2109787" y="252412"/>
            <a:ext cx="7972425" cy="6353175"/>
          </a:xfrm>
          <a:prstGeom prst="rect">
            <a:avLst/>
          </a:prstGeom>
        </p:spPr>
      </p:pic>
    </p:spTree>
    <p:extLst>
      <p:ext uri="{BB962C8B-B14F-4D97-AF65-F5344CB8AC3E}">
        <p14:creationId xmlns="" xmlns:p14="http://schemas.microsoft.com/office/powerpoint/2010/main" val="138759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221111E-D6F0-4F40-BE61-9A07B38CBB2D}"/>
              </a:ext>
            </a:extLst>
          </p:cNvPr>
          <p:cNvSpPr txBox="1"/>
          <p:nvPr/>
        </p:nvSpPr>
        <p:spPr>
          <a:xfrm>
            <a:off x="0" y="0"/>
            <a:ext cx="11862033" cy="7021419"/>
          </a:xfrm>
          <a:prstGeom prst="rect">
            <a:avLst/>
          </a:prstGeom>
          <a:noFill/>
        </p:spPr>
        <p:txBody>
          <a:bodyPr wrap="square">
            <a:spAutoFit/>
          </a:bodyPr>
          <a:lstStyle/>
          <a:p>
            <a:r>
              <a:rPr lang="en-US" b="0" i="0" dirty="0">
                <a:solidFill>
                  <a:srgbClr val="FF0000"/>
                </a:solidFill>
                <a:effectLst/>
                <a:latin typeface="charter"/>
              </a:rPr>
              <a:t>Note that in this architecture you can also have many layers, but it will be everything inside the same solution and this application will connect to a single database.</a:t>
            </a:r>
          </a:p>
          <a:p>
            <a:endParaRPr lang="en-US" dirty="0">
              <a:solidFill>
                <a:srgbClr val="FF0000"/>
              </a:solidFill>
              <a:latin typeface="charter"/>
            </a:endParaRPr>
          </a:p>
          <a:p>
            <a:pPr algn="l"/>
            <a:r>
              <a:rPr lang="en-US" b="1" i="0" dirty="0">
                <a:solidFill>
                  <a:srgbClr val="FF0000"/>
                </a:solidFill>
                <a:effectLst/>
                <a:latin typeface="charter"/>
              </a:rPr>
              <a:t>Some advantages of a Monolithic Architecture are:</a:t>
            </a:r>
            <a:endParaRPr lang="en-US" b="0" i="0" dirty="0">
              <a:solidFill>
                <a:srgbClr val="FF0000"/>
              </a:solidFill>
              <a:effectLst/>
              <a:latin typeface="charter"/>
            </a:endParaRPr>
          </a:p>
          <a:p>
            <a:pPr algn="l">
              <a:lnSpc>
                <a:spcPct val="150000"/>
              </a:lnSpc>
              <a:buFont typeface="Arial" panose="020B0604020202020204" pitchFamily="34" charset="0"/>
              <a:buChar char="•"/>
            </a:pPr>
            <a:r>
              <a:rPr lang="en-US" b="1" i="0" dirty="0">
                <a:solidFill>
                  <a:srgbClr val="292929"/>
                </a:solidFill>
                <a:effectLst/>
                <a:latin typeface="charter"/>
              </a:rPr>
              <a:t>Simplicity</a:t>
            </a:r>
            <a:r>
              <a:rPr lang="en-US" b="0" i="0" dirty="0">
                <a:solidFill>
                  <a:srgbClr val="292929"/>
                </a:solidFill>
                <a:effectLst/>
                <a:latin typeface="charter"/>
              </a:rPr>
              <a:t> — All the code is in a single solution. If you need to change something, all the code you need is in a single place. If you need to run the app locally, it’s only necessary to run a single application.</a:t>
            </a:r>
          </a:p>
          <a:p>
            <a:pPr algn="l">
              <a:lnSpc>
                <a:spcPct val="150000"/>
              </a:lnSpc>
              <a:buFont typeface="Arial" panose="020B0604020202020204" pitchFamily="34" charset="0"/>
              <a:buChar char="•"/>
            </a:pPr>
            <a:r>
              <a:rPr lang="en-US" b="1" i="0" dirty="0">
                <a:solidFill>
                  <a:srgbClr val="292929"/>
                </a:solidFill>
                <a:effectLst/>
                <a:latin typeface="charter"/>
              </a:rPr>
              <a:t>Easy to deploy </a:t>
            </a:r>
            <a:r>
              <a:rPr lang="en-US" b="0" i="0" dirty="0">
                <a:solidFill>
                  <a:srgbClr val="292929"/>
                </a:solidFill>
                <a:effectLst/>
                <a:latin typeface="charter"/>
              </a:rPr>
              <a:t>— It’s easy to deploy because it’s only necessary to deploy a single project. Every time a new feature is added or a bug is fixed, it’s only necessary to deploy a single application.</a:t>
            </a:r>
          </a:p>
          <a:p>
            <a:pPr algn="l">
              <a:lnSpc>
                <a:spcPct val="150000"/>
              </a:lnSpc>
              <a:buFont typeface="Arial" panose="020B0604020202020204" pitchFamily="34" charset="0"/>
              <a:buChar char="•"/>
            </a:pPr>
            <a:r>
              <a:rPr lang="en-US" b="1" i="0" dirty="0">
                <a:solidFill>
                  <a:srgbClr val="292929"/>
                </a:solidFill>
                <a:effectLst/>
                <a:latin typeface="charter"/>
              </a:rPr>
              <a:t>Well known —</a:t>
            </a:r>
            <a:r>
              <a:rPr lang="en-US" b="0" i="0" dirty="0">
                <a:solidFill>
                  <a:srgbClr val="292929"/>
                </a:solidFill>
                <a:effectLst/>
                <a:latin typeface="charter"/>
              </a:rPr>
              <a:t> Almost every developer already worked in a monolith application, so this makes it easier to find someone who can easily start to work on the project.</a:t>
            </a:r>
          </a:p>
          <a:p>
            <a:pPr algn="l">
              <a:lnSpc>
                <a:spcPct val="150000"/>
              </a:lnSpc>
              <a:buFont typeface="Arial" panose="020B0604020202020204" pitchFamily="34" charset="0"/>
              <a:buChar char="•"/>
            </a:pPr>
            <a:r>
              <a:rPr lang="en-US" b="1" i="0" dirty="0">
                <a:solidFill>
                  <a:srgbClr val="292929"/>
                </a:solidFill>
                <a:effectLst/>
                <a:latin typeface="charter"/>
              </a:rPr>
              <a:t>Easy to debug — </a:t>
            </a:r>
            <a:r>
              <a:rPr lang="en-US" b="0" i="0" dirty="0">
                <a:solidFill>
                  <a:srgbClr val="292929"/>
                </a:solidFill>
                <a:effectLst/>
                <a:latin typeface="charter"/>
              </a:rPr>
              <a:t>It’s easy to debug a monolith because all the code is in a single solution. So when you need to debug, it’s only necessary to run the code and debug without doing extra configurations.</a:t>
            </a:r>
          </a:p>
          <a:p>
            <a:pPr algn="l">
              <a:lnSpc>
                <a:spcPct val="150000"/>
              </a:lnSpc>
              <a:buFont typeface="Arial" panose="020B0604020202020204" pitchFamily="34" charset="0"/>
              <a:buChar char="•"/>
            </a:pPr>
            <a:r>
              <a:rPr lang="en-US" b="1" i="0" dirty="0">
                <a:solidFill>
                  <a:srgbClr val="292929"/>
                </a:solidFill>
                <a:effectLst/>
                <a:latin typeface="charter"/>
              </a:rPr>
              <a:t>Easy to test — </a:t>
            </a:r>
            <a:r>
              <a:rPr lang="en-US" b="0" i="0" dirty="0">
                <a:solidFill>
                  <a:srgbClr val="292929"/>
                </a:solidFill>
                <a:effectLst/>
                <a:latin typeface="charter"/>
              </a:rPr>
              <a:t>It’s easy to perform tests in a monolith application since everything is in a single app, so it’s not necessary to configure the communication between other applications, neither check if the other apps are running, and so on. You can also easily implement end-to-end testing by launching the app and testing the UI with some tool like Selenium.</a:t>
            </a:r>
          </a:p>
          <a:p>
            <a:pPr algn="l">
              <a:lnSpc>
                <a:spcPct val="150000"/>
              </a:lnSpc>
              <a:buFont typeface="Arial" panose="020B0604020202020204" pitchFamily="34" charset="0"/>
              <a:buChar char="•"/>
            </a:pPr>
            <a:r>
              <a:rPr lang="en-US" b="1" i="0" dirty="0">
                <a:solidFill>
                  <a:srgbClr val="292929"/>
                </a:solidFill>
                <a:effectLst/>
                <a:latin typeface="charter"/>
              </a:rPr>
              <a:t>Easy to monitoring </a:t>
            </a:r>
            <a:r>
              <a:rPr lang="en-US" b="0" i="0" dirty="0">
                <a:solidFill>
                  <a:srgbClr val="292929"/>
                </a:solidFill>
                <a:effectLst/>
                <a:latin typeface="charter"/>
              </a:rPr>
              <a:t>— When a failure/bug occurs, it’s easier to identify where the problem happened, because the code is all in a single project.</a:t>
            </a:r>
          </a:p>
          <a:p>
            <a:endParaRPr lang="en-SG" dirty="0">
              <a:solidFill>
                <a:srgbClr val="FF0000"/>
              </a:solidFill>
            </a:endParaRPr>
          </a:p>
        </p:txBody>
      </p:sp>
    </p:spTree>
    <p:extLst>
      <p:ext uri="{BB962C8B-B14F-4D97-AF65-F5344CB8AC3E}">
        <p14:creationId xmlns:p14="http://schemas.microsoft.com/office/powerpoint/2010/main" xmlns="" val="329192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65B9191-150D-4897-8C23-A966D579B137}"/>
              </a:ext>
            </a:extLst>
          </p:cNvPr>
          <p:cNvSpPr txBox="1"/>
          <p:nvPr/>
        </p:nvSpPr>
        <p:spPr>
          <a:xfrm>
            <a:off x="83890" y="83889"/>
            <a:ext cx="11929145" cy="6143348"/>
          </a:xfrm>
          <a:prstGeom prst="rect">
            <a:avLst/>
          </a:prstGeom>
          <a:noFill/>
        </p:spPr>
        <p:txBody>
          <a:bodyPr wrap="square">
            <a:spAutoFit/>
          </a:bodyPr>
          <a:lstStyle/>
          <a:p>
            <a:pPr algn="l"/>
            <a:r>
              <a:rPr lang="en-US" b="1" i="0" dirty="0">
                <a:solidFill>
                  <a:srgbClr val="FF0000"/>
                </a:solidFill>
                <a:effectLst/>
                <a:latin typeface="charter"/>
              </a:rPr>
              <a:t>Some disadvantages of a Monolithic Architecture</a:t>
            </a:r>
            <a:endParaRPr lang="en-US" b="0" i="0" dirty="0">
              <a:solidFill>
                <a:srgbClr val="FF0000"/>
              </a:solidFill>
              <a:effectLst/>
              <a:latin typeface="charter"/>
            </a:endParaRPr>
          </a:p>
          <a:p>
            <a:pPr algn="l">
              <a:lnSpc>
                <a:spcPct val="150000"/>
              </a:lnSpc>
              <a:buFont typeface="Arial" panose="020B0604020202020204" pitchFamily="34" charset="0"/>
              <a:buChar char="•"/>
            </a:pPr>
            <a:r>
              <a:rPr lang="en-US" b="1" i="0" dirty="0">
                <a:solidFill>
                  <a:srgbClr val="292929"/>
                </a:solidFill>
                <a:effectLst/>
                <a:latin typeface="charter"/>
              </a:rPr>
              <a:t>Can become too big and difficult to maintain — </a:t>
            </a:r>
            <a:r>
              <a:rPr lang="en-US" b="0" i="0" dirty="0">
                <a:solidFill>
                  <a:srgbClr val="292929"/>
                </a:solidFill>
                <a:effectLst/>
                <a:latin typeface="charter"/>
              </a:rPr>
              <a:t>When the project starts, it’s easy to maintain, but through the years the application can become bigger, and this can be difficult to manage. A monolith application works really </a:t>
            </a:r>
            <a:r>
              <a:rPr lang="en-US" b="0" i="0" dirty="0">
                <a:solidFill>
                  <a:srgbClr val="FF0000"/>
                </a:solidFill>
                <a:effectLst/>
                <a:latin typeface="charter"/>
              </a:rPr>
              <a:t>well for small or medium applications</a:t>
            </a:r>
            <a:r>
              <a:rPr lang="en-US" b="0" i="0" dirty="0">
                <a:solidFill>
                  <a:srgbClr val="292929"/>
                </a:solidFill>
                <a:effectLst/>
                <a:latin typeface="charter"/>
              </a:rPr>
              <a:t>, but when the application is very big and complex, this can </a:t>
            </a:r>
            <a:r>
              <a:rPr lang="en-US" b="0" i="0" dirty="0">
                <a:solidFill>
                  <a:srgbClr val="FF0000"/>
                </a:solidFill>
                <a:effectLst/>
                <a:latin typeface="charter"/>
              </a:rPr>
              <a:t>become a problem</a:t>
            </a:r>
            <a:r>
              <a:rPr lang="en-US" b="0" i="0" dirty="0">
                <a:solidFill>
                  <a:srgbClr val="292929"/>
                </a:solidFill>
                <a:effectLst/>
                <a:latin typeface="charter"/>
              </a:rPr>
              <a:t>.</a:t>
            </a:r>
          </a:p>
          <a:p>
            <a:pPr algn="l">
              <a:lnSpc>
                <a:spcPct val="150000"/>
              </a:lnSpc>
              <a:buFont typeface="Arial" panose="020B0604020202020204" pitchFamily="34" charset="0"/>
              <a:buChar char="•"/>
            </a:pPr>
            <a:r>
              <a:rPr lang="en-US" b="1" i="0" dirty="0">
                <a:solidFill>
                  <a:srgbClr val="292929"/>
                </a:solidFill>
                <a:effectLst/>
                <a:latin typeface="charter"/>
              </a:rPr>
              <a:t>Can be difficult to work with big teams — </a:t>
            </a:r>
            <a:r>
              <a:rPr lang="en-US" b="0" i="0" dirty="0">
                <a:solidFill>
                  <a:srgbClr val="292929"/>
                </a:solidFill>
                <a:effectLst/>
                <a:latin typeface="charter"/>
              </a:rPr>
              <a:t>Imagine a scenario where you have a monolith application, and there are many teams working in the same application. In this scenario, there are more space to some problem happens, because every team will be working in the same code, in the same project, this way increases the possibility of some conflicts happened when the code is merged in the repository, or also sometimes when one change is made by a team can affect something that the other team is working.</a:t>
            </a:r>
          </a:p>
          <a:p>
            <a:pPr algn="l">
              <a:lnSpc>
                <a:spcPct val="150000"/>
              </a:lnSpc>
              <a:buFont typeface="Arial" panose="020B0604020202020204" pitchFamily="34" charset="0"/>
              <a:buChar char="•"/>
            </a:pPr>
            <a:r>
              <a:rPr lang="en-US" b="1" i="0" dirty="0">
                <a:solidFill>
                  <a:srgbClr val="292929"/>
                </a:solidFill>
                <a:effectLst/>
                <a:latin typeface="charter"/>
              </a:rPr>
              <a:t>Scalability is not flexible — </a:t>
            </a:r>
            <a:r>
              <a:rPr lang="en-US" b="0" i="0" dirty="0">
                <a:solidFill>
                  <a:srgbClr val="292929"/>
                </a:solidFill>
                <a:effectLst/>
                <a:latin typeface="charter"/>
              </a:rPr>
              <a:t>Monoliths can scale, but it’s only possible to scale the full application. If the application receives too many requests in only some specific part of the app, you can not scale only this part, it will be necessary to scale the whole application. Also, it’s not always possible to make use of horizontal scaling, it will be necessary to scale vertically and this is generally more expensive.</a:t>
            </a:r>
          </a:p>
          <a:p>
            <a:pPr algn="l">
              <a:lnSpc>
                <a:spcPct val="150000"/>
              </a:lnSpc>
              <a:buFont typeface="Arial" panose="020B0604020202020204" pitchFamily="34" charset="0"/>
              <a:buChar char="•"/>
            </a:pPr>
            <a:r>
              <a:rPr lang="en-US" b="1" i="0" dirty="0">
                <a:solidFill>
                  <a:srgbClr val="292929"/>
                </a:solidFill>
                <a:effectLst/>
                <a:latin typeface="charter"/>
              </a:rPr>
              <a:t>Restrict to the chosen technology — </a:t>
            </a:r>
            <a:r>
              <a:rPr lang="en-US" b="0" i="0" dirty="0">
                <a:solidFill>
                  <a:srgbClr val="292929"/>
                </a:solidFill>
                <a:effectLst/>
                <a:latin typeface="charter"/>
              </a:rPr>
              <a:t>It’s difficult to switch the technologies in a monolith application, so generally, when a monolith is created, it will probably use the same technology for long years.</a:t>
            </a:r>
          </a:p>
        </p:txBody>
      </p:sp>
    </p:spTree>
    <p:extLst>
      <p:ext uri="{BB962C8B-B14F-4D97-AF65-F5344CB8AC3E}">
        <p14:creationId xmlns:p14="http://schemas.microsoft.com/office/powerpoint/2010/main" xmlns="" val="56151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B7A3810-A315-49DA-92D0-709048CFA1F7}"/>
              </a:ext>
            </a:extLst>
          </p:cNvPr>
          <p:cNvSpPr txBox="1"/>
          <p:nvPr/>
        </p:nvSpPr>
        <p:spPr>
          <a:xfrm>
            <a:off x="226504" y="167780"/>
            <a:ext cx="11140580" cy="2819362"/>
          </a:xfrm>
          <a:prstGeom prst="rect">
            <a:avLst/>
          </a:prstGeom>
          <a:noFill/>
        </p:spPr>
        <p:txBody>
          <a:bodyPr wrap="square">
            <a:spAutoFit/>
          </a:bodyPr>
          <a:lstStyle/>
          <a:p>
            <a:pPr algn="l"/>
            <a:r>
              <a:rPr lang="en-US" b="1" i="0" dirty="0">
                <a:solidFill>
                  <a:srgbClr val="FF0000"/>
                </a:solidFill>
                <a:effectLst/>
                <a:latin typeface="charter"/>
              </a:rPr>
              <a:t>When should I use Monolithic Architecture?</a:t>
            </a:r>
            <a:endParaRPr lang="en-US" b="0" i="0" dirty="0">
              <a:solidFill>
                <a:srgbClr val="FF0000"/>
              </a:solidFill>
              <a:effectLst/>
              <a:latin typeface="charter"/>
            </a:endParaRPr>
          </a:p>
          <a:p>
            <a:pPr algn="l">
              <a:lnSpc>
                <a:spcPct val="150000"/>
              </a:lnSpc>
            </a:pPr>
            <a:r>
              <a:rPr lang="en-US" b="0" i="0" dirty="0">
                <a:solidFill>
                  <a:schemeClr val="accent2">
                    <a:lumMod val="75000"/>
                  </a:schemeClr>
                </a:solidFill>
                <a:effectLst/>
                <a:latin typeface="charter"/>
              </a:rPr>
              <a:t>A </a:t>
            </a:r>
            <a:r>
              <a:rPr lang="en-US" b="1" i="0" dirty="0">
                <a:solidFill>
                  <a:schemeClr val="accent2">
                    <a:lumMod val="75000"/>
                  </a:schemeClr>
                </a:solidFill>
                <a:effectLst/>
                <a:latin typeface="charter"/>
              </a:rPr>
              <a:t>Monolithic </a:t>
            </a:r>
            <a:r>
              <a:rPr lang="en-US" b="0" i="0" dirty="0">
                <a:solidFill>
                  <a:schemeClr val="accent2">
                    <a:lumMod val="75000"/>
                  </a:schemeClr>
                </a:solidFill>
                <a:effectLst/>
                <a:latin typeface="charter"/>
              </a:rPr>
              <a:t>architecture can be very handy in many scenarios as:</a:t>
            </a:r>
          </a:p>
          <a:p>
            <a:pPr algn="l">
              <a:lnSpc>
                <a:spcPct val="150000"/>
              </a:lnSpc>
            </a:pPr>
            <a:endParaRPr lang="en-US" b="0" i="0" dirty="0">
              <a:solidFill>
                <a:schemeClr val="accent2">
                  <a:lumMod val="75000"/>
                </a:schemeClr>
              </a:solidFill>
              <a:effectLst/>
              <a:latin typeface="charter"/>
            </a:endParaRPr>
          </a:p>
          <a:p>
            <a:pPr marL="285750" indent="-285750" algn="l">
              <a:lnSpc>
                <a:spcPct val="150000"/>
              </a:lnSpc>
              <a:buFont typeface="Wingdings" panose="05000000000000000000" pitchFamily="2" charset="2"/>
              <a:buChar char="ü"/>
            </a:pPr>
            <a:r>
              <a:rPr lang="en-US" b="0" i="0" dirty="0">
                <a:solidFill>
                  <a:srgbClr val="292929"/>
                </a:solidFill>
                <a:effectLst/>
                <a:latin typeface="charter"/>
              </a:rPr>
              <a:t>When you know that the application is </a:t>
            </a:r>
            <a:r>
              <a:rPr lang="en-US" b="0" i="0" dirty="0">
                <a:solidFill>
                  <a:srgbClr val="FF0000"/>
                </a:solidFill>
                <a:effectLst/>
                <a:latin typeface="charter"/>
              </a:rPr>
              <a:t>not going to be so big</a:t>
            </a:r>
          </a:p>
          <a:p>
            <a:pPr marL="285750" indent="-285750" algn="l">
              <a:lnSpc>
                <a:spcPct val="150000"/>
              </a:lnSpc>
              <a:buFont typeface="Wingdings" panose="05000000000000000000" pitchFamily="2" charset="2"/>
              <a:buChar char="ü"/>
            </a:pPr>
            <a:r>
              <a:rPr lang="en-US" b="0" i="0" dirty="0">
                <a:solidFill>
                  <a:srgbClr val="292929"/>
                </a:solidFill>
                <a:effectLst/>
                <a:latin typeface="charter"/>
              </a:rPr>
              <a:t>When you don’t know exactly how the application will be, for example, if the requirements are not well specified, or the domain is something new to you or to your team</a:t>
            </a:r>
          </a:p>
          <a:p>
            <a:pPr marL="285750" indent="-285750" algn="l">
              <a:lnSpc>
                <a:spcPct val="150000"/>
              </a:lnSpc>
              <a:buFont typeface="Wingdings" panose="05000000000000000000" pitchFamily="2" charset="2"/>
              <a:buChar char="ü"/>
            </a:pPr>
            <a:r>
              <a:rPr lang="en-US" b="0" i="0" dirty="0">
                <a:solidFill>
                  <a:srgbClr val="292929"/>
                </a:solidFill>
                <a:effectLst/>
                <a:latin typeface="charter"/>
              </a:rPr>
              <a:t>When the team is small or is a new team and the domain is also something new</a:t>
            </a:r>
          </a:p>
        </p:txBody>
      </p:sp>
    </p:spTree>
    <p:extLst>
      <p:ext uri="{BB962C8B-B14F-4D97-AF65-F5344CB8AC3E}">
        <p14:creationId xmlns:p14="http://schemas.microsoft.com/office/powerpoint/2010/main" xmlns="" val="49120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15ABEB-9404-4435-80A6-4A025FB9304A}"/>
              </a:ext>
            </a:extLst>
          </p:cNvPr>
          <p:cNvSpPr txBox="1"/>
          <p:nvPr/>
        </p:nvSpPr>
        <p:spPr>
          <a:xfrm>
            <a:off x="335560" y="243281"/>
            <a:ext cx="11316748" cy="1754326"/>
          </a:xfrm>
          <a:prstGeom prst="rect">
            <a:avLst/>
          </a:prstGeom>
          <a:noFill/>
        </p:spPr>
        <p:txBody>
          <a:bodyPr wrap="square">
            <a:spAutoFit/>
          </a:bodyPr>
          <a:lstStyle/>
          <a:p>
            <a:pPr algn="l"/>
            <a:r>
              <a:rPr lang="en-US" b="1" i="0" dirty="0">
                <a:solidFill>
                  <a:srgbClr val="292929"/>
                </a:solidFill>
                <a:effectLst/>
                <a:latin typeface="charter"/>
              </a:rPr>
              <a:t>Example for Monolithic Approach</a:t>
            </a:r>
            <a:endParaRPr lang="en-US" b="0" i="0" dirty="0">
              <a:solidFill>
                <a:srgbClr val="292929"/>
              </a:solidFill>
              <a:effectLst/>
              <a:latin typeface="charter"/>
            </a:endParaRPr>
          </a:p>
          <a:p>
            <a:pPr algn="l"/>
            <a:r>
              <a:rPr lang="en-US" b="0" i="0" dirty="0">
                <a:solidFill>
                  <a:srgbClr val="292929"/>
                </a:solidFill>
                <a:effectLst/>
                <a:latin typeface="charter"/>
              </a:rPr>
              <a:t>Consider an example of Ecommerce application, that authorizes customer, takes an order, check products inventory, authorize payment and ships ordered products. </a:t>
            </a:r>
          </a:p>
          <a:p>
            <a:pPr algn="l"/>
            <a:endParaRPr lang="en-US" dirty="0">
              <a:solidFill>
                <a:srgbClr val="292929"/>
              </a:solidFill>
              <a:latin typeface="charter"/>
            </a:endParaRPr>
          </a:p>
          <a:p>
            <a:pPr algn="l"/>
            <a:r>
              <a:rPr lang="en-US" b="0" i="0" dirty="0">
                <a:solidFill>
                  <a:srgbClr val="292929"/>
                </a:solidFill>
                <a:effectLst/>
                <a:latin typeface="charter"/>
              </a:rPr>
              <a:t>This application consists of several components including e-Store User interface for customers (Store web view) along with some backend services to check products inventory, authorize and charge payments and shipping orders.</a:t>
            </a:r>
          </a:p>
        </p:txBody>
      </p:sp>
      <p:pic>
        <p:nvPicPr>
          <p:cNvPr id="1026" name="Picture 2">
            <a:extLst>
              <a:ext uri="{FF2B5EF4-FFF2-40B4-BE49-F238E27FC236}">
                <a16:creationId xmlns:a16="http://schemas.microsoft.com/office/drawing/2014/main" xmlns="" id="{BDD81F56-844E-4A99-AB65-C1C2133E5A1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3744" y="2331886"/>
            <a:ext cx="10487896" cy="38172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98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60AC3FE-798A-40F8-8F55-5658C7A51A99}"/>
              </a:ext>
            </a:extLst>
          </p:cNvPr>
          <p:cNvSpPr txBox="1"/>
          <p:nvPr/>
        </p:nvSpPr>
        <p:spPr>
          <a:xfrm>
            <a:off x="167780" y="1"/>
            <a:ext cx="11543251" cy="2723823"/>
          </a:xfrm>
          <a:prstGeom prst="rect">
            <a:avLst/>
          </a:prstGeom>
          <a:noFill/>
        </p:spPr>
        <p:txBody>
          <a:bodyPr wrap="square">
            <a:spAutoFit/>
          </a:bodyPr>
          <a:lstStyle/>
          <a:p>
            <a:endParaRPr lang="en-US" dirty="0">
              <a:solidFill>
                <a:srgbClr val="292929"/>
              </a:solidFill>
              <a:latin typeface="charter"/>
            </a:endParaRPr>
          </a:p>
          <a:p>
            <a:pPr algn="l">
              <a:lnSpc>
                <a:spcPct val="150000"/>
              </a:lnSpc>
            </a:pPr>
            <a:r>
              <a:rPr lang="en-US" b="1" i="0" dirty="0">
                <a:solidFill>
                  <a:srgbClr val="292929"/>
                </a:solidFill>
                <a:effectLst/>
                <a:latin typeface="charter"/>
              </a:rPr>
              <a:t>Benefits:</a:t>
            </a:r>
            <a:endParaRPr lang="en-US" b="0" i="0" dirty="0">
              <a:solidFill>
                <a:srgbClr val="292929"/>
              </a:solidFill>
              <a:effectLst/>
              <a:latin typeface="charter"/>
            </a:endParaRPr>
          </a:p>
          <a:p>
            <a:pPr algn="l">
              <a:lnSpc>
                <a:spcPct val="150000"/>
              </a:lnSpc>
              <a:buFont typeface="Arial" panose="020B0604020202020204" pitchFamily="34" charset="0"/>
              <a:buChar char="•"/>
            </a:pPr>
            <a:r>
              <a:rPr lang="en-US" b="0" i="0" dirty="0">
                <a:solidFill>
                  <a:srgbClr val="292929"/>
                </a:solidFill>
                <a:effectLst/>
                <a:latin typeface="charter"/>
              </a:rPr>
              <a:t>Simple to develop — At the beginning of a project it is much easier to go with Monolithic Architecture.</a:t>
            </a:r>
          </a:p>
          <a:p>
            <a:pPr algn="l">
              <a:lnSpc>
                <a:spcPct val="150000"/>
              </a:lnSpc>
              <a:buFont typeface="Arial" panose="020B0604020202020204" pitchFamily="34" charset="0"/>
              <a:buChar char="•"/>
            </a:pPr>
            <a:r>
              <a:rPr lang="en-US" b="0" i="0" dirty="0">
                <a:solidFill>
                  <a:srgbClr val="292929"/>
                </a:solidFill>
                <a:effectLst/>
                <a:latin typeface="charter"/>
              </a:rPr>
              <a:t>Simple to test. For example, you can implement end-to-end testing by simply launching the application and testing the UI with Selenium.</a:t>
            </a:r>
          </a:p>
          <a:p>
            <a:pPr algn="l">
              <a:lnSpc>
                <a:spcPct val="150000"/>
              </a:lnSpc>
              <a:buFont typeface="Arial" panose="020B0604020202020204" pitchFamily="34" charset="0"/>
              <a:buChar char="•"/>
            </a:pPr>
            <a:r>
              <a:rPr lang="en-US" b="0" i="0" dirty="0">
                <a:solidFill>
                  <a:srgbClr val="292929"/>
                </a:solidFill>
                <a:effectLst/>
                <a:latin typeface="charter"/>
              </a:rPr>
              <a:t>Simple to deploy. You have to copy the packaged application to a server.</a:t>
            </a:r>
          </a:p>
          <a:p>
            <a:endParaRPr lang="en-SG" dirty="0"/>
          </a:p>
        </p:txBody>
      </p:sp>
    </p:spTree>
    <p:extLst>
      <p:ext uri="{BB962C8B-B14F-4D97-AF65-F5344CB8AC3E}">
        <p14:creationId xmlns:p14="http://schemas.microsoft.com/office/powerpoint/2010/main" xmlns="" val="169433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421047F-CBAD-4F36-ABD7-9ECF91E55D23}"/>
              </a:ext>
            </a:extLst>
          </p:cNvPr>
          <p:cNvSpPr txBox="1"/>
          <p:nvPr/>
        </p:nvSpPr>
        <p:spPr>
          <a:xfrm>
            <a:off x="176169" y="92280"/>
            <a:ext cx="11820088" cy="3693319"/>
          </a:xfrm>
          <a:prstGeom prst="rect">
            <a:avLst/>
          </a:prstGeom>
          <a:noFill/>
        </p:spPr>
        <p:txBody>
          <a:bodyPr wrap="square">
            <a:spAutoFit/>
          </a:bodyPr>
          <a:lstStyle/>
          <a:p>
            <a:pPr algn="l"/>
            <a:r>
              <a:rPr lang="en-US" b="1" i="0" dirty="0">
                <a:solidFill>
                  <a:srgbClr val="FF0000"/>
                </a:solidFill>
                <a:effectLst/>
                <a:latin typeface="charter"/>
              </a:rPr>
              <a:t>Microservice Architecture</a:t>
            </a:r>
            <a:endParaRPr lang="en-US" b="0" i="0" dirty="0">
              <a:solidFill>
                <a:srgbClr val="FF0000"/>
              </a:solidFill>
              <a:effectLst/>
              <a:latin typeface="charter"/>
            </a:endParaRPr>
          </a:p>
          <a:p>
            <a:pPr algn="l">
              <a:lnSpc>
                <a:spcPct val="150000"/>
              </a:lnSpc>
            </a:pPr>
            <a:r>
              <a:rPr lang="en-US" b="0" i="0" dirty="0">
                <a:solidFill>
                  <a:srgbClr val="292929"/>
                </a:solidFill>
                <a:effectLst/>
                <a:latin typeface="charter"/>
              </a:rPr>
              <a:t>In a microservice architecture, you split the application into small services, and these services are independent of each other (loosely coupled), they are technology agnostic(not sure) and each one has its </a:t>
            </a:r>
            <a:r>
              <a:rPr lang="en-US" b="1" i="0" dirty="0">
                <a:solidFill>
                  <a:srgbClr val="292929"/>
                </a:solidFill>
                <a:effectLst/>
                <a:latin typeface="charter"/>
              </a:rPr>
              <a:t>own database</a:t>
            </a:r>
            <a:r>
              <a:rPr lang="en-US" b="0" i="0" dirty="0">
                <a:solidFill>
                  <a:srgbClr val="292929"/>
                </a:solidFill>
                <a:effectLst/>
                <a:latin typeface="charter"/>
              </a:rPr>
              <a:t>. </a:t>
            </a:r>
          </a:p>
          <a:p>
            <a:pPr algn="l">
              <a:lnSpc>
                <a:spcPct val="150000"/>
              </a:lnSpc>
            </a:pPr>
            <a:endParaRPr lang="en-US" dirty="0">
              <a:solidFill>
                <a:srgbClr val="292929"/>
              </a:solidFill>
              <a:latin typeface="charter"/>
            </a:endParaRPr>
          </a:p>
          <a:p>
            <a:pPr algn="l">
              <a:lnSpc>
                <a:spcPct val="150000"/>
              </a:lnSpc>
            </a:pPr>
            <a:r>
              <a:rPr lang="en-US" b="0" i="0" dirty="0">
                <a:solidFill>
                  <a:srgbClr val="292929"/>
                </a:solidFill>
                <a:effectLst/>
                <a:latin typeface="charter"/>
              </a:rPr>
              <a:t>This kind of architecture brings a lot of </a:t>
            </a:r>
            <a:r>
              <a:rPr lang="en-US" b="0" i="0" dirty="0">
                <a:solidFill>
                  <a:srgbClr val="FF0000"/>
                </a:solidFill>
                <a:effectLst/>
                <a:latin typeface="charter"/>
              </a:rPr>
              <a:t>advantages</a:t>
            </a:r>
            <a:r>
              <a:rPr lang="en-US" b="0" i="0" dirty="0">
                <a:solidFill>
                  <a:srgbClr val="292929"/>
                </a:solidFill>
                <a:effectLst/>
                <a:latin typeface="charter"/>
              </a:rPr>
              <a:t>, but also comes with many </a:t>
            </a:r>
            <a:r>
              <a:rPr lang="en-US" b="0" i="0" dirty="0">
                <a:solidFill>
                  <a:srgbClr val="FF0000"/>
                </a:solidFill>
                <a:effectLst/>
                <a:latin typeface="charter"/>
              </a:rPr>
              <a:t>challenges and complexity</a:t>
            </a:r>
            <a:r>
              <a:rPr lang="en-US" b="0" i="0" dirty="0">
                <a:solidFill>
                  <a:srgbClr val="292929"/>
                </a:solidFill>
                <a:effectLst/>
                <a:latin typeface="charter"/>
              </a:rPr>
              <a:t>. Working with </a:t>
            </a:r>
            <a:r>
              <a:rPr lang="en-US" b="1" i="0" dirty="0">
                <a:solidFill>
                  <a:srgbClr val="292929"/>
                </a:solidFill>
                <a:effectLst/>
                <a:latin typeface="charter"/>
              </a:rPr>
              <a:t>microservices also demands more experience and seniority </a:t>
            </a:r>
            <a:r>
              <a:rPr lang="en-US" b="0" i="0" dirty="0">
                <a:solidFill>
                  <a:srgbClr val="292929"/>
                </a:solidFill>
                <a:effectLst/>
                <a:latin typeface="charter"/>
              </a:rPr>
              <a:t>from the development team.</a:t>
            </a:r>
          </a:p>
          <a:p>
            <a:pPr algn="l">
              <a:lnSpc>
                <a:spcPct val="150000"/>
              </a:lnSpc>
            </a:pPr>
            <a:endParaRPr lang="en-US" b="0" i="0" dirty="0">
              <a:solidFill>
                <a:srgbClr val="292929"/>
              </a:solidFill>
              <a:effectLst/>
              <a:latin typeface="charter"/>
            </a:endParaRPr>
          </a:p>
          <a:p>
            <a:pPr algn="l"/>
            <a:r>
              <a:rPr lang="en-US" b="1" i="0" dirty="0">
                <a:solidFill>
                  <a:srgbClr val="292929"/>
                </a:solidFill>
                <a:effectLst/>
                <a:latin typeface="charter"/>
              </a:rPr>
              <a:t>This is an example of a Microservices Architecture:</a:t>
            </a:r>
          </a:p>
          <a:p>
            <a:pPr algn="l"/>
            <a:endParaRPr lang="en-US" b="1" dirty="0">
              <a:solidFill>
                <a:srgbClr val="292929"/>
              </a:solidFill>
              <a:latin typeface="charter"/>
            </a:endParaRPr>
          </a:p>
          <a:p>
            <a:pPr algn="l"/>
            <a:endParaRPr lang="en-US" b="0" i="0" dirty="0">
              <a:solidFill>
                <a:srgbClr val="292929"/>
              </a:solidFill>
              <a:effectLst/>
              <a:latin typeface="charter"/>
            </a:endParaRPr>
          </a:p>
        </p:txBody>
      </p:sp>
      <p:sp>
        <p:nvSpPr>
          <p:cNvPr id="7" name="TextBox 6">
            <a:extLst>
              <a:ext uri="{FF2B5EF4-FFF2-40B4-BE49-F238E27FC236}">
                <a16:creationId xmlns:a16="http://schemas.microsoft.com/office/drawing/2014/main" xmlns="" id="{7541E6E0-19F5-44C6-8036-DAA24B4484CB}"/>
              </a:ext>
            </a:extLst>
          </p:cNvPr>
          <p:cNvSpPr txBox="1"/>
          <p:nvPr/>
        </p:nvSpPr>
        <p:spPr>
          <a:xfrm>
            <a:off x="176169" y="3271706"/>
            <a:ext cx="11752976" cy="1200329"/>
          </a:xfrm>
          <a:prstGeom prst="rect">
            <a:avLst/>
          </a:prstGeom>
          <a:noFill/>
        </p:spPr>
        <p:txBody>
          <a:bodyPr wrap="square">
            <a:spAutoFit/>
          </a:bodyPr>
          <a:lstStyle/>
          <a:p>
            <a:r>
              <a:rPr lang="en-US" b="0" i="0" dirty="0">
                <a:solidFill>
                  <a:srgbClr val="292929"/>
                </a:solidFill>
                <a:effectLst/>
                <a:latin typeface="charter"/>
              </a:rPr>
              <a:t>As shown in the image below, the UI connects with one or more microservices, and these microservices can communicate with each other by synchronous or asynchronous communication. Also each microservice has it’s own database.</a:t>
            </a:r>
          </a:p>
          <a:p>
            <a:endParaRPr lang="en-US" dirty="0">
              <a:solidFill>
                <a:srgbClr val="292929"/>
              </a:solidFill>
              <a:latin typeface="charter"/>
            </a:endParaRPr>
          </a:p>
          <a:p>
            <a:endParaRPr lang="en-US" dirty="0">
              <a:solidFill>
                <a:srgbClr val="292929"/>
              </a:solidFill>
              <a:latin typeface="charter"/>
            </a:endParaRPr>
          </a:p>
        </p:txBody>
      </p:sp>
      <p:pic>
        <p:nvPicPr>
          <p:cNvPr id="8" name="Picture 2">
            <a:extLst>
              <a:ext uri="{FF2B5EF4-FFF2-40B4-BE49-F238E27FC236}">
                <a16:creationId xmlns:a16="http://schemas.microsoft.com/office/drawing/2014/main" xmlns="" id="{2371DA86-91C1-429D-ADE6-B77529E1ABC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38820" y="4128822"/>
            <a:ext cx="3115112" cy="24942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7147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4C8BE7-566C-48A9-A94B-83DB5688CE30}"/>
              </a:ext>
            </a:extLst>
          </p:cNvPr>
          <p:cNvSpPr txBox="1"/>
          <p:nvPr/>
        </p:nvSpPr>
        <p:spPr>
          <a:xfrm>
            <a:off x="192947" y="134224"/>
            <a:ext cx="11123802" cy="5727850"/>
          </a:xfrm>
          <a:prstGeom prst="rect">
            <a:avLst/>
          </a:prstGeom>
          <a:noFill/>
        </p:spPr>
        <p:txBody>
          <a:bodyPr wrap="square">
            <a:spAutoFit/>
          </a:bodyPr>
          <a:lstStyle/>
          <a:p>
            <a:pPr algn="l"/>
            <a:r>
              <a:rPr lang="en-US" b="1" i="0" dirty="0">
                <a:solidFill>
                  <a:srgbClr val="292929"/>
                </a:solidFill>
                <a:effectLst/>
                <a:latin typeface="charter"/>
              </a:rPr>
              <a:t>Some advantages of a Microservice Architecture are:</a:t>
            </a:r>
            <a:endParaRPr lang="en-US" b="0" i="0" dirty="0">
              <a:solidFill>
                <a:srgbClr val="292929"/>
              </a:solidFill>
              <a:effectLst/>
              <a:latin typeface="charter"/>
            </a:endParaRPr>
          </a:p>
          <a:p>
            <a:pPr algn="l">
              <a:lnSpc>
                <a:spcPct val="150000"/>
              </a:lnSpc>
              <a:buFont typeface="Arial" panose="020B0604020202020204" pitchFamily="34" charset="0"/>
              <a:buChar char="•"/>
            </a:pPr>
            <a:r>
              <a:rPr lang="en-US" b="1" i="0" dirty="0">
                <a:solidFill>
                  <a:srgbClr val="292929"/>
                </a:solidFill>
                <a:effectLst/>
                <a:latin typeface="charter"/>
              </a:rPr>
              <a:t>Flexible scaling —</a:t>
            </a:r>
            <a:r>
              <a:rPr lang="en-US" b="0" i="0" dirty="0">
                <a:solidFill>
                  <a:srgbClr val="292929"/>
                </a:solidFill>
                <a:effectLst/>
                <a:latin typeface="charter"/>
              </a:rPr>
              <a:t>Each microservice can be scaled independently of the other services. This way when a part of the application is receiving many requests, for example, it’s possible to scale only the specific microservice, instead of scale the whole application. Microservices are handy in cases where it’s necessary to have high availability of the application.</a:t>
            </a:r>
          </a:p>
          <a:p>
            <a:pPr algn="l">
              <a:lnSpc>
                <a:spcPct val="150000"/>
              </a:lnSpc>
              <a:buFont typeface="Arial" panose="020B0604020202020204" pitchFamily="34" charset="0"/>
              <a:buChar char="•"/>
            </a:pPr>
            <a:r>
              <a:rPr lang="en-US" b="1" i="0" dirty="0">
                <a:solidFill>
                  <a:srgbClr val="292929"/>
                </a:solidFill>
                <a:effectLst/>
                <a:latin typeface="charter"/>
              </a:rPr>
              <a:t>Deploy independently — </a:t>
            </a:r>
            <a:r>
              <a:rPr lang="en-US" b="0" i="0" dirty="0">
                <a:solidFill>
                  <a:srgbClr val="292929"/>
                </a:solidFill>
                <a:effectLst/>
                <a:latin typeface="charter"/>
              </a:rPr>
              <a:t>Because microservices are loosely coupled (they are independent of each other), it’s possible to deploy only one microservice. This way it will not demands that the whole application stop working for a few moments because only a small part of the app will be updated/changed.</a:t>
            </a:r>
          </a:p>
          <a:p>
            <a:pPr algn="l">
              <a:lnSpc>
                <a:spcPct val="150000"/>
              </a:lnSpc>
              <a:buFont typeface="Arial" panose="020B0604020202020204" pitchFamily="34" charset="0"/>
              <a:buChar char="•"/>
            </a:pPr>
            <a:r>
              <a:rPr lang="en-US" b="1" i="0" dirty="0">
                <a:solidFill>
                  <a:srgbClr val="292929"/>
                </a:solidFill>
                <a:effectLst/>
                <a:latin typeface="charter"/>
              </a:rPr>
              <a:t>Eliminate the single point of failure — </a:t>
            </a:r>
            <a:r>
              <a:rPr lang="en-US" b="0" i="0" dirty="0">
                <a:solidFill>
                  <a:srgbClr val="292929"/>
                </a:solidFill>
                <a:effectLst/>
                <a:latin typeface="charter"/>
              </a:rPr>
              <a:t>Splitting the application across many small services, eliminates the “single point of failure” in the app.</a:t>
            </a:r>
          </a:p>
          <a:p>
            <a:pPr algn="l">
              <a:lnSpc>
                <a:spcPct val="150000"/>
              </a:lnSpc>
              <a:buFont typeface="Arial" panose="020B0604020202020204" pitchFamily="34" charset="0"/>
              <a:buChar char="•"/>
            </a:pPr>
            <a:r>
              <a:rPr lang="en-US" b="1" i="0" dirty="0">
                <a:solidFill>
                  <a:srgbClr val="292929"/>
                </a:solidFill>
                <a:effectLst/>
                <a:latin typeface="charter"/>
              </a:rPr>
              <a:t>Reduces the risk of breaking the app</a:t>
            </a:r>
            <a:r>
              <a:rPr lang="en-US" b="0" i="0" dirty="0">
                <a:solidFill>
                  <a:srgbClr val="292929"/>
                </a:solidFill>
                <a:effectLst/>
                <a:latin typeface="charter"/>
              </a:rPr>
              <a:t> </a:t>
            </a:r>
            <a:r>
              <a:rPr lang="en-US" b="1" i="0" dirty="0">
                <a:solidFill>
                  <a:srgbClr val="292929"/>
                </a:solidFill>
                <a:effectLst/>
                <a:latin typeface="charter"/>
              </a:rPr>
              <a:t>— </a:t>
            </a:r>
            <a:r>
              <a:rPr lang="en-US" b="0" i="0" dirty="0">
                <a:solidFill>
                  <a:srgbClr val="292929"/>
                </a:solidFill>
                <a:effectLst/>
                <a:latin typeface="charter"/>
              </a:rPr>
              <a:t>If a microservice breaks, it will not affect the rest of the application, it will only affect that single microservice, while the other parts of the app will continue working correctly.</a:t>
            </a:r>
          </a:p>
          <a:p>
            <a:pPr algn="l">
              <a:lnSpc>
                <a:spcPct val="150000"/>
              </a:lnSpc>
              <a:buFont typeface="Arial" panose="020B0604020202020204" pitchFamily="34" charset="0"/>
              <a:buChar char="•"/>
            </a:pPr>
            <a:r>
              <a:rPr lang="en-US" b="1" i="0" dirty="0">
                <a:solidFill>
                  <a:srgbClr val="292929"/>
                </a:solidFill>
                <a:effectLst/>
                <a:latin typeface="charter"/>
              </a:rPr>
              <a:t>Minimize downtime when a new version is released — </a:t>
            </a:r>
            <a:r>
              <a:rPr lang="en-US" b="0" i="0" dirty="0">
                <a:solidFill>
                  <a:srgbClr val="292929"/>
                </a:solidFill>
                <a:effectLst/>
                <a:latin typeface="charter"/>
              </a:rPr>
              <a:t>When a new version of the microservice is released, the application will not stop working for a while, only the part which uses that specific microservices will be unavailable.</a:t>
            </a:r>
          </a:p>
        </p:txBody>
      </p:sp>
    </p:spTree>
    <p:extLst>
      <p:ext uri="{BB962C8B-B14F-4D97-AF65-F5344CB8AC3E}">
        <p14:creationId xmlns:p14="http://schemas.microsoft.com/office/powerpoint/2010/main" xmlns="" val="39846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1272</Words>
  <Application>Microsoft Office PowerPoint</Application>
  <PresentationFormat>Custom</PresentationFormat>
  <Paragraphs>174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Introduction to Monolithic Architecture and Microservices Architecture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Monolithic Architecture and Microservices Architecture </dc:title>
  <dc:creator>SPThota</dc:creator>
  <cp:lastModifiedBy>ACE</cp:lastModifiedBy>
  <cp:revision>5</cp:revision>
  <dcterms:created xsi:type="dcterms:W3CDTF">2021-09-04T18:28:04Z</dcterms:created>
  <dcterms:modified xsi:type="dcterms:W3CDTF">2024-07-25T10:19:37Z</dcterms:modified>
</cp:coreProperties>
</file>