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3" r:id="rId3"/>
    <p:sldId id="274" r:id="rId4"/>
    <p:sldId id="275" r:id="rId5"/>
    <p:sldId id="276" r:id="rId6"/>
    <p:sldId id="277" r:id="rId7"/>
    <p:sldId id="278" r:id="rId8"/>
    <p:sldId id="257" r:id="rId9"/>
    <p:sldId id="258" r:id="rId10"/>
    <p:sldId id="259" r:id="rId11"/>
    <p:sldId id="260" r:id="rId12"/>
    <p:sldId id="279" r:id="rId13"/>
    <p:sldId id="262" r:id="rId14"/>
    <p:sldId id="270" r:id="rId15"/>
    <p:sldId id="263"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8F72-273B-430B-ACF1-CCC8280B7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1B8DA-C908-4FB9-9B1A-FCAE5D1AF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7AB54A-A2D2-42EC-BA3F-0B368BFE51B9}"/>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1AA888FF-EC24-4DF0-861E-E31CDEB05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F16FA-E029-4DD2-AD6F-18D645C0196E}"/>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8744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E2A4-B4F8-4803-89FC-D89CD6F47E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928161-8326-4DCC-AEE2-89C5547E7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8813B-C0F8-4AED-82E7-21F1A365BAA6}"/>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77D57E08-47C0-49D1-AB61-B2737A987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9FE74-F452-448E-9639-5B6F7A64996E}"/>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292568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F7138-99DC-4F21-AAAA-80251A5503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B99E04-B002-4C19-BEED-D3E86C80B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49801-88CC-4D3E-AF18-19A320EAB017}"/>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4A70C3BB-7CB5-4522-9FC5-BC9AF357E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9D59B-9C66-4A22-86A8-5BEBBAF99A66}"/>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9097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4C08-9499-4813-BF47-9FCB649C0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FA49AB-09DF-47E1-9881-25FB2391F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7B7BF-3FE1-49F3-B88C-C7822845A336}"/>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17D10CD2-28FE-4EF6-93D4-4688C4700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818AC-807B-4078-8D4B-4652FCD6162D}"/>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281417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BDE0-7CF4-49EB-A2C9-2CA4D770E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621AF-752E-4BC9-B6E7-03D30645B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D4715-DF06-4BCE-90C2-413E7CD2BBCA}"/>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0A8A6015-06B7-4750-BB74-AFEECF140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510FF-89F0-48D6-AE72-50F80D32C470}"/>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151510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53B3-529C-430C-8862-88D8C3054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4BBC7D-87C3-42DE-ACE4-29DFF4349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E9E38A-3F7B-43A8-8894-39210E28C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BE459-96B7-42FB-B9D9-4153764679A4}"/>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6" name="Footer Placeholder 5">
            <a:extLst>
              <a:ext uri="{FF2B5EF4-FFF2-40B4-BE49-F238E27FC236}">
                <a16:creationId xmlns:a16="http://schemas.microsoft.com/office/drawing/2014/main" id="{C61BCE04-D4EB-4485-8995-67746EED4A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93A57-88FD-419B-8E13-CAF47554C90B}"/>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81739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212E-BB18-46F6-A421-BE5DA00DD1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FF0B5-195B-40EA-8886-FA548FF11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403B5B-8514-4D84-9172-2F8DA5B3B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122CA1-018B-4AC6-B3F9-B2BA21765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52CB6-788B-4718-BEEC-2DF790FA2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6B143F-D512-4418-A4F6-5971EBEFA1B3}"/>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8" name="Footer Placeholder 7">
            <a:extLst>
              <a:ext uri="{FF2B5EF4-FFF2-40B4-BE49-F238E27FC236}">
                <a16:creationId xmlns:a16="http://schemas.microsoft.com/office/drawing/2014/main" id="{57FC903B-79EB-4EA9-A14B-AFE1BD6AF0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DC7734-4A8B-47F8-A42D-AD698D111A3C}"/>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18491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04DE-7E3D-40FA-A0D9-1B1D902DD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396BB8-615B-4846-BAFB-397251814E4E}"/>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4" name="Footer Placeholder 3">
            <a:extLst>
              <a:ext uri="{FF2B5EF4-FFF2-40B4-BE49-F238E27FC236}">
                <a16:creationId xmlns:a16="http://schemas.microsoft.com/office/drawing/2014/main" id="{AD058FAA-7D1C-4486-A71D-50D29AF5A3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AB978D-88C6-4F8A-99B8-84AF662CC6B6}"/>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110289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EADF-85BD-4707-B7AA-FEE52B5E4087}"/>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3" name="Footer Placeholder 2">
            <a:extLst>
              <a:ext uri="{FF2B5EF4-FFF2-40B4-BE49-F238E27FC236}">
                <a16:creationId xmlns:a16="http://schemas.microsoft.com/office/drawing/2014/main" id="{2887741E-75D9-4CB6-9017-20378C3C2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CC195D-9802-4B60-98E2-CFCB0C274BF6}"/>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321024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A379-0B47-4B54-A140-B8B995D06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2E8D69-5DEA-40E4-B664-C65417C3E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2388ED-F5B1-489D-8BC2-AA1528FE5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3A7D3-79AC-4907-BFB7-DF76EC14C60F}"/>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6" name="Footer Placeholder 5">
            <a:extLst>
              <a:ext uri="{FF2B5EF4-FFF2-40B4-BE49-F238E27FC236}">
                <a16:creationId xmlns:a16="http://schemas.microsoft.com/office/drawing/2014/main" id="{CF148372-C43E-4E20-B496-278F2C9061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D4B8D-8138-42B4-AC5E-AA2F5E563768}"/>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291304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A6DA-AE76-4E59-974C-02574AC4F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75FDBE-11DD-4410-9E5D-9D8576EE9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A5DE05-C903-444C-B9A0-8074DA7E2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82CA1-4ABE-4F32-9BB9-B3C5659551D3}"/>
              </a:ext>
            </a:extLst>
          </p:cNvPr>
          <p:cNvSpPr>
            <a:spLocks noGrp="1"/>
          </p:cNvSpPr>
          <p:nvPr>
            <p:ph type="dt" sz="half" idx="10"/>
          </p:nvPr>
        </p:nvSpPr>
        <p:spPr/>
        <p:txBody>
          <a:bodyPr/>
          <a:lstStyle/>
          <a:p>
            <a:fld id="{970B4313-3C10-4567-B552-94D251C4998F}" type="datetimeFigureOut">
              <a:rPr lang="en-IN" smtClean="0"/>
              <a:t>09-09-2021</a:t>
            </a:fld>
            <a:endParaRPr lang="en-IN"/>
          </a:p>
        </p:txBody>
      </p:sp>
      <p:sp>
        <p:nvSpPr>
          <p:cNvPr id="6" name="Footer Placeholder 5">
            <a:extLst>
              <a:ext uri="{FF2B5EF4-FFF2-40B4-BE49-F238E27FC236}">
                <a16:creationId xmlns:a16="http://schemas.microsoft.com/office/drawing/2014/main" id="{325FAAC4-139F-4234-A337-6CFD3BE72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262D-D1BA-43FD-B529-A88D3BE6F207}"/>
              </a:ext>
            </a:extLst>
          </p:cNvPr>
          <p:cNvSpPr>
            <a:spLocks noGrp="1"/>
          </p:cNvSpPr>
          <p:nvPr>
            <p:ph type="sldNum" sz="quarter" idx="12"/>
          </p:nvPr>
        </p:nvSpPr>
        <p:spPr/>
        <p:txBody>
          <a:bodyPr/>
          <a:lstStyle/>
          <a:p>
            <a:fld id="{0BEAD778-BCD8-4802-BE70-F1C07DBA1FBD}" type="slidenum">
              <a:rPr lang="en-IN" smtClean="0"/>
              <a:t>‹#›</a:t>
            </a:fld>
            <a:endParaRPr lang="en-IN"/>
          </a:p>
        </p:txBody>
      </p:sp>
    </p:spTree>
    <p:extLst>
      <p:ext uri="{BB962C8B-B14F-4D97-AF65-F5344CB8AC3E}">
        <p14:creationId xmlns:p14="http://schemas.microsoft.com/office/powerpoint/2010/main" val="425866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F57FC-D81D-44B0-8F3A-E248DF485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32CA0-71B2-46B0-B3E9-B9A48FAD7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8E155-5F09-437B-B30F-BC3348444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B4313-3C10-4567-B552-94D251C4998F}" type="datetimeFigureOut">
              <a:rPr lang="en-IN" smtClean="0"/>
              <a:t>09-09-2021</a:t>
            </a:fld>
            <a:endParaRPr lang="en-IN"/>
          </a:p>
        </p:txBody>
      </p:sp>
      <p:sp>
        <p:nvSpPr>
          <p:cNvPr id="5" name="Footer Placeholder 4">
            <a:extLst>
              <a:ext uri="{FF2B5EF4-FFF2-40B4-BE49-F238E27FC236}">
                <a16:creationId xmlns:a16="http://schemas.microsoft.com/office/drawing/2014/main" id="{AAA55BAD-DC1A-4C8A-A81F-4D83C0DFD3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BFB473-5405-44B4-A11F-660B0D3A0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AD778-BCD8-4802-BE70-F1C07DBA1FBD}" type="slidenum">
              <a:rPr lang="en-IN" smtClean="0"/>
              <a:t>‹#›</a:t>
            </a:fld>
            <a:endParaRPr lang="en-IN"/>
          </a:p>
        </p:txBody>
      </p:sp>
    </p:spTree>
    <p:extLst>
      <p:ext uri="{BB962C8B-B14F-4D97-AF65-F5344CB8AC3E}">
        <p14:creationId xmlns:p14="http://schemas.microsoft.com/office/powerpoint/2010/main" val="309366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ynopsys.com/glossary/what-is-sdlc.htm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ducba.com/agile-developme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educba.com/what-is-continuous-integrat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6F5E-34C5-47C1-BABC-EA95136C1144}"/>
              </a:ext>
            </a:extLst>
          </p:cNvPr>
          <p:cNvSpPr txBox="1"/>
          <p:nvPr/>
        </p:nvSpPr>
        <p:spPr>
          <a:xfrm>
            <a:off x="1" y="1"/>
            <a:ext cx="11846010" cy="6463308"/>
          </a:xfrm>
          <a:prstGeom prst="rect">
            <a:avLst/>
          </a:prstGeom>
          <a:noFill/>
        </p:spPr>
        <p:txBody>
          <a:bodyPr wrap="square">
            <a:spAutoFit/>
          </a:bodyPr>
          <a:lstStyle/>
          <a:p>
            <a:pPr algn="l"/>
            <a:r>
              <a:rPr lang="en-SG" b="0" i="0" dirty="0">
                <a:solidFill>
                  <a:srgbClr val="5A2A82"/>
                </a:solidFill>
                <a:effectLst/>
                <a:latin typeface="Roboto" panose="02000000000000000000" pitchFamily="2" charset="0"/>
              </a:rPr>
              <a:t>What is software architecture?</a:t>
            </a: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The software architecture of a system depicts the system’s organization or structure, and provides an explanation of how it behaves. A system represents the collection of components that accomplish a specific function or set of functions. </a:t>
            </a:r>
            <a:endParaRPr lang="en-SG" b="0" i="0" dirty="0">
              <a:solidFill>
                <a:srgbClr val="5A2A82"/>
              </a:solidFill>
              <a:effectLst/>
              <a:latin typeface="Roboto" panose="02000000000000000000" pitchFamily="2" charset="0"/>
            </a:endParaRPr>
          </a:p>
          <a:p>
            <a:pPr marL="285750" indent="-285750" algn="l">
              <a:buFont typeface="Wingdings" panose="05000000000000000000" pitchFamily="2" charset="2"/>
              <a:buChar char="v"/>
            </a:pPr>
            <a:endParaRPr lang="en-SG" dirty="0">
              <a:solidFill>
                <a:srgbClr val="5A2A82"/>
              </a:solidFill>
              <a:latin typeface="Roboto" panose="02000000000000000000" pitchFamily="2" charset="0"/>
            </a:endParaRP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A series of architecture decisions and trade-offs impact quality, performance, maintainability, and overall success of the system. Failing to consider common problems and long-term consequences can put your system at risk.</a:t>
            </a:r>
          </a:p>
          <a:p>
            <a:pPr marL="285750" indent="-285750" algn="l">
              <a:buFont typeface="Wingdings" panose="05000000000000000000" pitchFamily="2" charset="2"/>
              <a:buChar char="v"/>
            </a:pPr>
            <a:endParaRPr lang="en-SG" b="0" i="0" dirty="0">
              <a:solidFill>
                <a:srgbClr val="5A2A82"/>
              </a:solidFill>
              <a:effectLst/>
              <a:latin typeface="Roboto" panose="02000000000000000000" pitchFamily="2" charset="0"/>
            </a:endParaRP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There are multiple high-level architecture patterns and principles commonly used in modern systems. These are often referred to as architectural styles. </a:t>
            </a:r>
          </a:p>
          <a:p>
            <a:pPr marL="285750" indent="-285750" algn="l">
              <a:buFont typeface="Wingdings" panose="05000000000000000000" pitchFamily="2" charset="2"/>
              <a:buChar char="v"/>
            </a:pPr>
            <a:endParaRPr lang="en-US" dirty="0">
              <a:solidFill>
                <a:srgbClr val="111C24"/>
              </a:solidFill>
              <a:latin typeface="Roboto" panose="02000000000000000000" pitchFamily="2" charset="0"/>
            </a:endParaRPr>
          </a:p>
          <a:p>
            <a:pPr algn="l"/>
            <a:r>
              <a:rPr lang="en-US" b="0" i="0" dirty="0">
                <a:solidFill>
                  <a:srgbClr val="5A2A82"/>
                </a:solidFill>
                <a:effectLst/>
                <a:latin typeface="inherit"/>
              </a:rPr>
              <a:t>What is software design?</a:t>
            </a: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Software design is the process of conceptualizing the software requirements into software implementation. This is the initial phase within the software development life cycle (</a:t>
            </a:r>
            <a:r>
              <a:rPr lang="en-US" b="0" i="0" u="none" strike="noStrike" dirty="0">
                <a:solidFill>
                  <a:srgbClr val="316ACA"/>
                </a:solidFill>
                <a:effectLst/>
                <a:latin typeface="Roboto" panose="02000000000000000000" pitchFamily="2" charset="0"/>
                <a:hlinkClick r:id="rId2"/>
              </a:rPr>
              <a:t>SDLC</a:t>
            </a:r>
            <a:r>
              <a:rPr lang="en-US" b="0" i="0" dirty="0">
                <a:solidFill>
                  <a:srgbClr val="111C24"/>
                </a:solidFill>
                <a:effectLst/>
                <a:latin typeface="Roboto" panose="02000000000000000000" pitchFamily="2" charset="0"/>
              </a:rPr>
              <a:t>)—shifting the concentration from the problem to the solution.</a:t>
            </a:r>
          </a:p>
          <a:p>
            <a:pPr algn="l"/>
            <a:endParaRPr lang="en-US" b="0" i="0" dirty="0">
              <a:solidFill>
                <a:srgbClr val="111C24"/>
              </a:solidFill>
              <a:effectLst/>
              <a:latin typeface="Roboto" panose="02000000000000000000" pitchFamily="2" charset="0"/>
            </a:endParaRP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When conceptualizing the software, the design process establishes a plan that takes the user requirements as challenges and works to identify optimum solutions. The plan should determine the best possible design for implementing the intended solution.</a:t>
            </a:r>
          </a:p>
          <a:p>
            <a:pPr marL="285750" indent="-285750" algn="l">
              <a:buFont typeface="Wingdings" panose="05000000000000000000" pitchFamily="2" charset="2"/>
              <a:buChar char="v"/>
            </a:pPr>
            <a:endParaRPr lang="en-US" b="0" i="0" dirty="0">
              <a:solidFill>
                <a:srgbClr val="111C24"/>
              </a:solidFill>
              <a:effectLst/>
              <a:latin typeface="Roboto" panose="02000000000000000000" pitchFamily="2" charset="0"/>
            </a:endParaRPr>
          </a:p>
          <a:p>
            <a:pPr marL="285750" indent="-285750" algn="l">
              <a:buFont typeface="Wingdings" panose="05000000000000000000" pitchFamily="2" charset="2"/>
              <a:buChar char="v"/>
            </a:pPr>
            <a:r>
              <a:rPr lang="en-US" b="0" i="0" dirty="0">
                <a:solidFill>
                  <a:srgbClr val="111C24"/>
                </a:solidFill>
                <a:effectLst/>
                <a:latin typeface="Roboto" panose="02000000000000000000" pitchFamily="2" charset="0"/>
              </a:rPr>
              <a:t>Software design includes all activities that aid in the transformation from requirement specification to implementation. </a:t>
            </a:r>
            <a:endParaRPr lang="en-SG" b="0" i="0" dirty="0">
              <a:solidFill>
                <a:srgbClr val="5A2A82"/>
              </a:solidFill>
              <a:effectLst/>
              <a:latin typeface="Roboto" panose="02000000000000000000" pitchFamily="2" charset="0"/>
            </a:endParaRPr>
          </a:p>
        </p:txBody>
      </p:sp>
    </p:spTree>
    <p:extLst>
      <p:ext uri="{BB962C8B-B14F-4D97-AF65-F5344CB8AC3E}">
        <p14:creationId xmlns:p14="http://schemas.microsoft.com/office/powerpoint/2010/main" val="77638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ACE22-51C7-4BB8-8A50-DAFE44E0CC30}"/>
              </a:ext>
            </a:extLst>
          </p:cNvPr>
          <p:cNvSpPr txBox="1"/>
          <p:nvPr/>
        </p:nvSpPr>
        <p:spPr>
          <a:xfrm>
            <a:off x="0" y="0"/>
            <a:ext cx="12192000" cy="6397912"/>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444444"/>
                </a:solidFill>
                <a:effectLst/>
                <a:latin typeface="Open Sans" panose="020B0606030504020204" pitchFamily="34" charset="0"/>
              </a:rPr>
              <a:t>DevOps appears to be most successful in end-user facing (front-end) applications that run in public or private clouds and have a web-based user interface. </a:t>
            </a:r>
          </a:p>
          <a:p>
            <a:endParaRPr lang="en-US" dirty="0">
              <a:solidFill>
                <a:srgbClr val="444444"/>
              </a:solidFill>
              <a:latin typeface="Open Sans" panose="020B0606030504020204" pitchFamily="34" charset="0"/>
            </a:endParaRPr>
          </a:p>
          <a:p>
            <a:r>
              <a:rPr lang="en-US" b="1" i="0" dirty="0">
                <a:solidFill>
                  <a:srgbClr val="7030A0"/>
                </a:solidFill>
                <a:effectLst/>
                <a:latin typeface="arial" panose="020B0604020202020204" pitchFamily="34" charset="0"/>
              </a:rPr>
              <a:t>What is the architecture of DevOps?</a:t>
            </a:r>
          </a:p>
          <a:p>
            <a:endParaRPr lang="en-US" dirty="0">
              <a:solidFill>
                <a:srgbClr val="444444"/>
              </a:solidFill>
              <a:latin typeface="Open Sans" panose="020B0606030504020204" pitchFamily="34" charset="0"/>
            </a:endParaRPr>
          </a:p>
          <a:p>
            <a:r>
              <a:rPr lang="en-US" b="0" i="0" dirty="0">
                <a:solidFill>
                  <a:srgbClr val="7030A0"/>
                </a:solidFill>
                <a:effectLst/>
                <a:latin typeface="arial" panose="020B0604020202020204" pitchFamily="34" charset="0"/>
              </a:rPr>
              <a:t>In DevOps architecture, all necessary teams work simultaneously and cyclically providing a tracked feedback loop along the way. The DevOps project management approach is based on a foundation of achieving greater agility through communication and collaboration.</a:t>
            </a:r>
            <a:endParaRPr lang="en-US" b="1" i="0" dirty="0">
              <a:solidFill>
                <a:srgbClr val="7030A0"/>
              </a:solidFill>
              <a:effectLst/>
              <a:latin typeface="Open Sans" panose="020B0606030504020204" pitchFamily="34" charset="0"/>
            </a:endParaRPr>
          </a:p>
          <a:p>
            <a:endParaRPr lang="en-US" b="0" i="0" dirty="0">
              <a:solidFill>
                <a:srgbClr val="444444"/>
              </a:solidFill>
              <a:effectLst/>
              <a:latin typeface="Open Sans" panose="020B0606030504020204" pitchFamily="34" charset="0"/>
            </a:endParaRPr>
          </a:p>
          <a:p>
            <a:pPr marL="285750" indent="-285750">
              <a:buFont typeface="Wingdings" panose="05000000000000000000" pitchFamily="2" charset="2"/>
              <a:buChar char="ü"/>
            </a:pPr>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But how does DevOps impact the architecture of the software that is developed with it have found </a:t>
            </a:r>
            <a:r>
              <a:rPr lang="en-US" b="1" i="0" dirty="0">
                <a:solidFill>
                  <a:srgbClr val="FF0000"/>
                </a:solidFill>
                <a:effectLst/>
                <a:latin typeface="Open Sans" panose="020B0606030504020204" pitchFamily="34" charset="0"/>
              </a:rPr>
              <a:t>three ways in which DevOps influences architecture:</a:t>
            </a:r>
          </a:p>
          <a:p>
            <a:endParaRPr lang="en-US" b="1" dirty="0">
              <a:solidFill>
                <a:srgbClr val="FF0000"/>
              </a:solidFill>
              <a:latin typeface="Open Sans" panose="020B0606030504020204" pitchFamily="34" charset="0"/>
            </a:endParaRPr>
          </a:p>
          <a:p>
            <a:r>
              <a:rPr lang="en-IN" sz="2400" dirty="0">
                <a:solidFill>
                  <a:srgbClr val="FF0000"/>
                </a:solidFill>
                <a:effectLst/>
                <a:latin typeface="Open Sans" panose="020B0606030504020204" pitchFamily="34" charset="0"/>
                <a:ea typeface="Times New Roman" panose="02020603050405020304" pitchFamily="18" charset="0"/>
              </a:rPr>
              <a:t>1.Architecting for deploy ability</a:t>
            </a:r>
          </a:p>
          <a:p>
            <a:endParaRPr lang="en-IN" dirty="0">
              <a:solidFill>
                <a:srgbClr val="A00000"/>
              </a:solidFill>
              <a:latin typeface="Open Sans" panose="020B0606030504020204" pitchFamily="34" charset="0"/>
              <a:ea typeface="Times New Roman" panose="02020603050405020304" pitchFamily="18" charset="0"/>
            </a:endParaRPr>
          </a:p>
          <a:p>
            <a:pPr marL="285750" indent="-285750">
              <a:buFont typeface="Wingdings" panose="05000000000000000000" pitchFamily="2" charset="2"/>
              <a:buChar char="ü"/>
            </a:pPr>
            <a:r>
              <a:rPr lang="en-US" b="0" i="0" dirty="0">
                <a:solidFill>
                  <a:srgbClr val="000000"/>
                </a:solidFill>
                <a:effectLst/>
                <a:latin typeface="Arial" panose="020B0604020202020204" pitchFamily="34" charset="0"/>
              </a:rPr>
              <a:t>Deploy ability is a non-functional requirement that addresses how reliably and easily software can be deployed from development into the production environment.</a:t>
            </a:r>
            <a:endParaRPr lang="en-IN" sz="1800" dirty="0">
              <a:solidFill>
                <a:srgbClr val="A00000"/>
              </a:solidFill>
              <a:effectLst/>
              <a:latin typeface="Open Sans" panose="020B0606030504020204" pitchFamily="34" charset="0"/>
              <a:ea typeface="Times New Roman" panose="02020603050405020304" pitchFamily="18" charset="0"/>
            </a:endParaRPr>
          </a:p>
          <a:p>
            <a:pPr marL="285750" indent="-285750">
              <a:buFont typeface="Wingdings" panose="05000000000000000000" pitchFamily="2" charset="2"/>
              <a:buChar char="ü"/>
            </a:pPr>
            <a:endParaRPr lang="en-IN" dirty="0">
              <a:solidFill>
                <a:srgbClr val="A00000"/>
              </a:solidFill>
              <a:latin typeface="Open Sans" panose="020B0606030504020204" pitchFamily="34" charset="0"/>
            </a:endParaRPr>
          </a:p>
          <a:p>
            <a:pPr marL="285750" indent="-285750">
              <a:buFont typeface="Wingdings" panose="05000000000000000000" pitchFamily="2" charset="2"/>
              <a:buChar char="ü"/>
            </a:pPr>
            <a:r>
              <a:rPr lang="en-IN" sz="1800"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Architecting for deploy ability. </a:t>
            </a:r>
            <a:r>
              <a:rPr lang="en-IN" sz="18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Of all the quality attributes that a system may have, the one that is most directly related to DevOps is the ability to quickly deploy new releases into operation, with as much automation as possible. </a:t>
            </a:r>
            <a:endParaRPr lang="en-IN"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FF0000"/>
              </a:solidFill>
            </a:endParaRPr>
          </a:p>
        </p:txBody>
      </p:sp>
    </p:spTree>
    <p:extLst>
      <p:ext uri="{BB962C8B-B14F-4D97-AF65-F5344CB8AC3E}">
        <p14:creationId xmlns:p14="http://schemas.microsoft.com/office/powerpoint/2010/main" val="91025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45747-83C1-413C-9F75-46A6466F18EB}"/>
              </a:ext>
            </a:extLst>
          </p:cNvPr>
          <p:cNvSpPr txBox="1"/>
          <p:nvPr/>
        </p:nvSpPr>
        <p:spPr>
          <a:xfrm>
            <a:off x="0" y="1"/>
            <a:ext cx="12192000" cy="4893647"/>
          </a:xfrm>
          <a:prstGeom prst="rect">
            <a:avLst/>
          </a:prstGeom>
          <a:noFill/>
        </p:spPr>
        <p:txBody>
          <a:bodyPr wrap="square">
            <a:sp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How can you architect for </a:t>
            </a:r>
            <a:r>
              <a:rPr lang="en-IN" sz="2400" dirty="0">
                <a:solidFill>
                  <a:srgbClr val="FF0000"/>
                </a:solidFill>
                <a:effectLst/>
                <a:latin typeface="Open Sans" panose="020B0606030504020204" pitchFamily="34" charset="0"/>
                <a:ea typeface="Times New Roman" panose="02020603050405020304" pitchFamily="18" charset="0"/>
              </a:rPr>
              <a:t>deploy ability</a:t>
            </a:r>
            <a:r>
              <a:rPr lang="en-US" sz="2400" b="1" i="0" dirty="0">
                <a:solidFill>
                  <a:srgbClr val="000000"/>
                </a:solidFill>
                <a:effectLst/>
                <a:latin typeface="Times New Roman" panose="02020603050405020304" pitchFamily="18" charset="0"/>
                <a:cs typeface="Times New Roman" panose="02020603050405020304" pitchFamily="18" charset="0"/>
              </a:rPr>
              <a:t>?</a:t>
            </a:r>
          </a:p>
          <a:p>
            <a:pPr algn="just"/>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The more similar the environments, the simpler and more reliable it is to deploy the software. </a:t>
            </a:r>
          </a:p>
          <a:p>
            <a:pPr marL="342900" indent="-342900" algn="just">
              <a:buFont typeface="Wingdings" panose="05000000000000000000" pitchFamily="2" charset="2"/>
              <a:buChar char="ü"/>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Environmental differences can also affect the accuracy of testing: what worked in one environment may not work in a different one. </a:t>
            </a:r>
          </a:p>
          <a:p>
            <a:pPr marL="342900" indent="-342900" algn="just">
              <a:buFont typeface="Wingdings" panose="05000000000000000000" pitchFamily="2" charset="2"/>
              <a:buChar char="ü"/>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Unfortunately, it is not possible to eliminate all differences without eliminating all environments</a:t>
            </a:r>
          </a:p>
          <a:p>
            <a:pPr marL="342900" indent="-342900"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Common unavoidable differences between environments include different servers, different hardware configurations, different databases, different URLs, and different security settings.</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8540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AA484-4FB9-47CD-A28F-2547913E6DA3}"/>
              </a:ext>
            </a:extLst>
          </p:cNvPr>
          <p:cNvSpPr txBox="1"/>
          <p:nvPr/>
        </p:nvSpPr>
        <p:spPr>
          <a:xfrm>
            <a:off x="92765" y="1"/>
            <a:ext cx="11741426" cy="6370975"/>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IN" sz="2000" b="0" i="0" u="none" strike="noStrike" baseline="0" dirty="0">
                <a:latin typeface="TimesNewRomanPSMT"/>
              </a:rPr>
              <a:t>Development and </a:t>
            </a:r>
            <a:r>
              <a:rPr lang="en-US" sz="2000" b="0" i="0" u="none" strike="noStrike" baseline="0" dirty="0">
                <a:latin typeface="TimesNewRomanPSMT"/>
              </a:rPr>
              <a:t>Operations (DevOps) in the context of Continuous Deployment (CD) is an emerging software industry movement to bridge the gap between development and operations teams . </a:t>
            </a:r>
          </a:p>
          <a:p>
            <a:pPr marL="285750" indent="-285750" algn="l">
              <a:lnSpc>
                <a:spcPct val="150000"/>
              </a:lnSpc>
              <a:buFont typeface="Wingdings" panose="05000000000000000000" pitchFamily="2" charset="2"/>
              <a:buChar char="v"/>
            </a:pPr>
            <a:endParaRPr lang="en-US" sz="2000" dirty="0">
              <a:latin typeface="TimesNewRomanPSMT"/>
            </a:endParaRPr>
          </a:p>
          <a:p>
            <a:pPr marL="285750" indent="-285750" algn="l">
              <a:lnSpc>
                <a:spcPct val="150000"/>
              </a:lnSpc>
              <a:buFont typeface="Wingdings" panose="05000000000000000000" pitchFamily="2" charset="2"/>
              <a:buChar char="v"/>
            </a:pPr>
            <a:r>
              <a:rPr lang="en-US" sz="2000" b="0" i="0" u="none" strike="noStrike" baseline="0" dirty="0">
                <a:latin typeface="TimesNewRomanPSMT"/>
              </a:rPr>
              <a:t>CD is defined as the ability to frequently and reliably put new releases into production, with as much automation as possible. It is argued that an architect should make a software system’s design as much simple and fine-grained as possible and try to remove those architectural elements that can be obstacle to deployment </a:t>
            </a:r>
            <a:r>
              <a:rPr lang="en-IN" sz="2000" b="0" i="0" u="none" strike="noStrike" baseline="0" dirty="0">
                <a:latin typeface="TimesNewRomanPSMT"/>
              </a:rPr>
              <a:t>automation. </a:t>
            </a:r>
          </a:p>
          <a:p>
            <a:pPr marL="285750" indent="-285750" algn="l">
              <a:lnSpc>
                <a:spcPct val="150000"/>
              </a:lnSpc>
              <a:buFont typeface="Wingdings" panose="05000000000000000000" pitchFamily="2" charset="2"/>
              <a:buChar char="v"/>
            </a:pPr>
            <a:endParaRPr lang="en-IN" sz="2000" dirty="0">
              <a:latin typeface="TimesNewRomanPSMT"/>
            </a:endParaRPr>
          </a:p>
          <a:p>
            <a:pPr marL="285750" indent="-285750" algn="l">
              <a:lnSpc>
                <a:spcPct val="150000"/>
              </a:lnSpc>
              <a:buFont typeface="Wingdings" panose="05000000000000000000" pitchFamily="2" charset="2"/>
              <a:buChar char="v"/>
            </a:pPr>
            <a:r>
              <a:rPr lang="en-IN" sz="2000" b="0" i="0" u="none" strike="noStrike" baseline="0" dirty="0">
                <a:latin typeface="TimesNewRomanPSMT"/>
              </a:rPr>
              <a:t>DevOps/CD practices necessitate an extensive </a:t>
            </a:r>
            <a:r>
              <a:rPr lang="en-US" sz="2000" b="0" i="0" u="none" strike="noStrike" baseline="0" dirty="0">
                <a:latin typeface="TimesNewRomanPSMT"/>
              </a:rPr>
              <a:t>use of infrastructure automation techniques, which can reduce the complexity of deployment and operations to a very large extent. </a:t>
            </a:r>
          </a:p>
          <a:p>
            <a:pPr marL="285750" indent="-285750" algn="l">
              <a:lnSpc>
                <a:spcPct val="150000"/>
              </a:lnSpc>
              <a:buFont typeface="Wingdings" panose="05000000000000000000" pitchFamily="2" charset="2"/>
              <a:buChar char="v"/>
            </a:pPr>
            <a:endParaRPr lang="en-US" sz="2000" dirty="0">
              <a:latin typeface="TimesNewRomanPSMT"/>
            </a:endParaRPr>
          </a:p>
          <a:p>
            <a:pPr marL="285750" indent="-285750" algn="l">
              <a:lnSpc>
                <a:spcPct val="150000"/>
              </a:lnSpc>
              <a:buFont typeface="Wingdings" panose="05000000000000000000" pitchFamily="2" charset="2"/>
              <a:buChar char="v"/>
            </a:pPr>
            <a:r>
              <a:rPr lang="en-US" sz="2000" b="0" i="0" u="none" strike="noStrike" baseline="0" dirty="0">
                <a:latin typeface="TimesNewRomanPSMT"/>
              </a:rPr>
              <a:t>Adopting and supporting DevOps/CD involve a large number of challenges because organizational processes and tools may not be ready to support highly complex and challenging nature of DevOps/CD. </a:t>
            </a:r>
          </a:p>
          <a:p>
            <a:pPr algn="l"/>
            <a:endParaRPr lang="en-US" dirty="0">
              <a:latin typeface="TimesNewRomanPSMT"/>
            </a:endParaRPr>
          </a:p>
        </p:txBody>
      </p:sp>
    </p:spTree>
    <p:extLst>
      <p:ext uri="{BB962C8B-B14F-4D97-AF65-F5344CB8AC3E}">
        <p14:creationId xmlns:p14="http://schemas.microsoft.com/office/powerpoint/2010/main" val="220734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32BBE-6BC5-46AF-9F2D-77BFD7931221}"/>
              </a:ext>
            </a:extLst>
          </p:cNvPr>
          <p:cNvSpPr txBox="1"/>
          <p:nvPr/>
        </p:nvSpPr>
        <p:spPr>
          <a:xfrm>
            <a:off x="0" y="92765"/>
            <a:ext cx="12032974" cy="6463308"/>
          </a:xfrm>
          <a:prstGeom prst="rect">
            <a:avLst/>
          </a:prstGeom>
          <a:noFill/>
        </p:spPr>
        <p:txBody>
          <a:bodyPr wrap="square">
            <a:spAutoFit/>
          </a:bodyPr>
          <a:lstStyle/>
          <a:p>
            <a:r>
              <a:rPr lang="en-IN" sz="1800" dirty="0">
                <a:solidFill>
                  <a:srgbClr val="FF0000"/>
                </a:solidFill>
                <a:effectLst/>
                <a:latin typeface="Open Sans" panose="020B0606030504020204" pitchFamily="34" charset="0"/>
                <a:ea typeface="Times New Roman" panose="02020603050405020304" pitchFamily="18" charset="0"/>
              </a:rPr>
              <a:t>2.Architecting for systemic resilience</a:t>
            </a:r>
          </a:p>
          <a:p>
            <a:endParaRPr lang="en-US" b="1" i="0" dirty="0">
              <a:solidFill>
                <a:srgbClr val="7030A0"/>
              </a:solidFill>
              <a:effectLst/>
              <a:latin typeface="arial" panose="020B0604020202020204" pitchFamily="34" charset="0"/>
            </a:endParaRPr>
          </a:p>
          <a:p>
            <a:r>
              <a:rPr lang="en-US" b="1" i="0" dirty="0">
                <a:solidFill>
                  <a:srgbClr val="7030A0"/>
                </a:solidFill>
                <a:effectLst/>
                <a:latin typeface="arial" panose="020B0604020202020204" pitchFamily="34" charset="0"/>
              </a:rPr>
              <a:t>Resilience </a:t>
            </a:r>
            <a:r>
              <a:rPr lang="en-US" b="1" i="0" dirty="0">
                <a:solidFill>
                  <a:srgbClr val="FF0000"/>
                </a:solidFill>
                <a:effectLst/>
                <a:latin typeface="arial" panose="020B0604020202020204" pitchFamily="34" charset="0"/>
              </a:rPr>
              <a:t>The ability of software or system to heal from unexpected events</a:t>
            </a:r>
            <a:r>
              <a:rPr lang="en-US" b="0" i="0" dirty="0">
                <a:solidFill>
                  <a:srgbClr val="FF0000"/>
                </a:solidFill>
                <a:effectLst/>
                <a:latin typeface="arial" panose="020B0604020202020204" pitchFamily="34" charset="0"/>
              </a:rPr>
              <a:t> </a:t>
            </a:r>
            <a:r>
              <a:rPr lang="en-US" b="0" i="0" dirty="0">
                <a:solidFill>
                  <a:srgbClr val="202124"/>
                </a:solidFill>
                <a:effectLst/>
                <a:latin typeface="arial" panose="020B0604020202020204" pitchFamily="34" charset="0"/>
              </a:rPr>
              <a:t>. </a:t>
            </a:r>
            <a:endParaRPr lang="en-IN" dirty="0">
              <a:solidFill>
                <a:srgbClr val="A00000"/>
              </a:solidFill>
              <a:latin typeface="Open Sans" panose="020B0606030504020204" pitchFamily="34" charset="0"/>
            </a:endParaRPr>
          </a:p>
          <a:p>
            <a:endParaRPr lang="en-IN" dirty="0">
              <a:solidFill>
                <a:srgbClr val="A00000"/>
              </a:solidFill>
              <a:latin typeface="Open Sans" panose="020B0606030504020204" pitchFamily="34" charset="0"/>
            </a:endParaRPr>
          </a:p>
          <a:p>
            <a:endParaRPr lang="en-IN" dirty="0">
              <a:solidFill>
                <a:srgbClr val="A00000"/>
              </a:solidFill>
              <a:latin typeface="Open Sans" panose="020B0606030504020204" pitchFamily="34" charset="0"/>
            </a:endParaRPr>
          </a:p>
          <a:p>
            <a:pPr algn="l"/>
            <a:r>
              <a:rPr lang="en-US" b="1" i="0" dirty="0">
                <a:solidFill>
                  <a:srgbClr val="7030A0"/>
                </a:solidFill>
                <a:effectLst/>
                <a:latin typeface="arial" panose="020B0604020202020204" pitchFamily="34" charset="0"/>
              </a:rPr>
              <a:t>What is architecting resilience?</a:t>
            </a:r>
          </a:p>
          <a:p>
            <a:pPr algn="l"/>
            <a:endParaRPr lang="en-US" b="0" i="0" dirty="0">
              <a:solidFill>
                <a:srgbClr val="202124"/>
              </a:solidFill>
              <a:effectLst/>
              <a:latin typeface="arial" panose="020B0604020202020204" pitchFamily="34" charset="0"/>
            </a:endParaRPr>
          </a:p>
          <a:p>
            <a:pPr marL="285750" indent="-285750" algn="l">
              <a:buFont typeface="Arial" panose="020B0604020202020204" pitchFamily="34" charset="0"/>
              <a:buChar char="•"/>
            </a:pPr>
            <a:r>
              <a:rPr lang="en-US" b="0" i="0" dirty="0">
                <a:solidFill>
                  <a:srgbClr val="7030A0"/>
                </a:solidFill>
                <a:effectLst/>
                <a:latin typeface="arial" panose="020B0604020202020204" pitchFamily="34" charset="0"/>
              </a:rPr>
              <a:t>Architecting Resilience is </a:t>
            </a:r>
            <a:r>
              <a:rPr lang="en-US" b="1" i="0" dirty="0">
                <a:solidFill>
                  <a:srgbClr val="7030A0"/>
                </a:solidFill>
                <a:effectLst/>
                <a:latin typeface="arial" panose="020B0604020202020204" pitchFamily="34" charset="0"/>
              </a:rPr>
              <a:t>IT-Systems that can avoid accidents and failures</a:t>
            </a:r>
            <a:r>
              <a:rPr lang="en-US" b="0" i="0" dirty="0">
                <a:solidFill>
                  <a:srgbClr val="7030A0"/>
                </a:solidFill>
                <a:effectLst/>
                <a:latin typeface="arial" panose="020B0604020202020204" pitchFamily="34" charset="0"/>
              </a:rPr>
              <a:t>. </a:t>
            </a:r>
          </a:p>
          <a:p>
            <a:pPr marL="285750" indent="-285750" algn="l">
              <a:buFont typeface="Arial" panose="020B0604020202020204" pitchFamily="34" charset="0"/>
              <a:buChar char="•"/>
            </a:pPr>
            <a:endParaRPr lang="en-US" dirty="0">
              <a:solidFill>
                <a:srgbClr val="7030A0"/>
              </a:solidFill>
              <a:latin typeface="arial" panose="020B0604020202020204" pitchFamily="34" charset="0"/>
            </a:endParaRPr>
          </a:p>
          <a:p>
            <a:pPr marL="285750" indent="-285750" algn="l">
              <a:buFont typeface="Arial" panose="020B0604020202020204" pitchFamily="34" charset="0"/>
              <a:buChar char="•"/>
            </a:pPr>
            <a:r>
              <a:rPr lang="en-US" b="0" i="0" dirty="0">
                <a:solidFill>
                  <a:srgbClr val="7030A0"/>
                </a:solidFill>
                <a:effectLst/>
                <a:latin typeface="arial" panose="020B0604020202020204" pitchFamily="34" charset="0"/>
              </a:rPr>
              <a:t>System resilience implies the capability to resist perturbances(Disturbance) and crises, to recover from emergencies and near-catastrophes(Sudden Damages), and the ability to adapt to a continually changing environment.</a:t>
            </a:r>
          </a:p>
          <a:p>
            <a:endParaRPr lang="en-IN" dirty="0"/>
          </a:p>
          <a:p>
            <a:endParaRPr lang="en-IN" dirty="0"/>
          </a:p>
          <a:p>
            <a:r>
              <a:rPr lang="en-IN" sz="1800" dirty="0">
                <a:solidFill>
                  <a:srgbClr val="A00000"/>
                </a:solidFill>
                <a:effectLst/>
                <a:latin typeface="Open Sans" panose="020B0606030504020204" pitchFamily="34" charset="0"/>
                <a:ea typeface="Times New Roman" panose="02020603050405020304" pitchFamily="18" charset="0"/>
                <a:cs typeface="Times New Roman" panose="02020603050405020304" pitchFamily="18" charset="0"/>
              </a:rPr>
              <a:t>Architecting for systemic resilience</a:t>
            </a:r>
            <a:r>
              <a:rPr lang="en-IN" sz="18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 As the speed and scale of deployment increases, chances are that from time to time stuff (services, app, APIs) that your software depends on may not be available for a few minutes or hours. </a:t>
            </a:r>
          </a:p>
          <a:p>
            <a:endParaRPr lang="en-IN" dirty="0">
              <a:solidFill>
                <a:srgbClr val="444444"/>
              </a:solidFill>
              <a:latin typeface="Open Sans" panose="020B0606030504020204" pitchFamily="34" charset="0"/>
              <a:ea typeface="Times New Roman" panose="02020603050405020304" pitchFamily="18" charset="0"/>
              <a:cs typeface="Times New Roman" panose="02020603050405020304" pitchFamily="18" charset="0"/>
            </a:endParaRPr>
          </a:p>
          <a:p>
            <a:r>
              <a:rPr lang="en-IN" sz="1800" dirty="0">
                <a:solidFill>
                  <a:srgbClr val="444444"/>
                </a:solidFill>
                <a:effectLst/>
                <a:latin typeface="Open Sans" panose="020B0606030504020204" pitchFamily="34" charset="0"/>
                <a:ea typeface="Times New Roman" panose="02020603050405020304" pitchFamily="18" charset="0"/>
                <a:cs typeface="Times New Roman" panose="02020603050405020304" pitchFamily="18" charset="0"/>
              </a:rPr>
              <a:t>Your software needs to be able to cope with this: the system as a whole needs to still be as available as possible. </a:t>
            </a:r>
          </a:p>
          <a:p>
            <a:endParaRPr lang="en-IN" dirty="0">
              <a:solidFill>
                <a:srgbClr val="444444"/>
              </a:solidFill>
              <a:latin typeface="Open Sans" panose="020B0606030504020204" pitchFamily="34" charset="0"/>
              <a:ea typeface="Times New Roman" panose="02020603050405020304" pitchFamily="18" charset="0"/>
              <a:cs typeface="Times New Roman" panose="02020603050405020304" pitchFamily="18" charset="0"/>
            </a:endParaRPr>
          </a:p>
          <a:p>
            <a:endParaRPr lang="en-IN" dirty="0">
              <a:solidFill>
                <a:srgbClr val="444444"/>
              </a:solidFill>
              <a:latin typeface="Open Sans" panose="020B0606030504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347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CC49A9-FF00-4F8C-9010-EAED873C9944}"/>
              </a:ext>
            </a:extLst>
          </p:cNvPr>
          <p:cNvSpPr txBox="1"/>
          <p:nvPr/>
        </p:nvSpPr>
        <p:spPr>
          <a:xfrm>
            <a:off x="131805" y="543697"/>
            <a:ext cx="11747157" cy="6186309"/>
          </a:xfrm>
          <a:prstGeom prst="rect">
            <a:avLst/>
          </a:prstGeom>
          <a:noFill/>
        </p:spPr>
        <p:txBody>
          <a:bodyPr wrap="square">
            <a:spAutoFit/>
          </a:bodyPr>
          <a:lstStyle/>
          <a:p>
            <a:r>
              <a:rPr lang="en-US" b="0" i="0" dirty="0">
                <a:solidFill>
                  <a:srgbClr val="202124"/>
                </a:solidFill>
                <a:effectLst/>
                <a:latin typeface="arial" panose="020B0604020202020204" pitchFamily="34" charset="0"/>
              </a:rPr>
              <a:t>Resilience is an outcome of a </a:t>
            </a:r>
            <a:r>
              <a:rPr lang="en-US" b="1" i="0" dirty="0">
                <a:solidFill>
                  <a:srgbClr val="202124"/>
                </a:solidFill>
                <a:effectLst/>
                <a:latin typeface="arial" panose="020B0604020202020204" pitchFamily="34" charset="0"/>
              </a:rPr>
              <a:t>highly automated, well</a:t>
            </a:r>
            <a:r>
              <a:rPr lang="en-US" b="0" i="0" dirty="0">
                <a:solidFill>
                  <a:srgbClr val="202124"/>
                </a:solidFill>
                <a:effectLst/>
                <a:latin typeface="arial" panose="020B0604020202020204" pitchFamily="34" charset="0"/>
              </a:rPr>
              <a:t> architected and well tested system, predicated on the following common characteristics: Adaptive — the ability to adapt to changing conditions. Self Healing — the ability to recover from failures autonomously.</a:t>
            </a:r>
          </a:p>
          <a:p>
            <a:endParaRPr lang="en-US" dirty="0">
              <a:solidFill>
                <a:srgbClr val="202124"/>
              </a:solidFill>
              <a:latin typeface="arial" panose="020B0604020202020204" pitchFamily="34" charset="0"/>
            </a:endParaRPr>
          </a:p>
          <a:p>
            <a:pPr algn="l"/>
            <a:r>
              <a:rPr lang="en-US" b="0" i="0" dirty="0">
                <a:solidFill>
                  <a:srgbClr val="292929"/>
                </a:solidFill>
                <a:effectLst/>
                <a:latin typeface="charter"/>
              </a:rPr>
              <a:t>Resilience is an outcome of a highly automated, well architected and well tested system, predicated on the following common characteristics:</a:t>
            </a:r>
          </a:p>
          <a:p>
            <a:pPr algn="l">
              <a:buFont typeface="Arial" panose="020B0604020202020204" pitchFamily="34" charset="0"/>
              <a:buChar char="•"/>
            </a:pPr>
            <a:r>
              <a:rPr lang="en-US" b="1" i="0" dirty="0">
                <a:solidFill>
                  <a:srgbClr val="292929"/>
                </a:solidFill>
                <a:effectLst/>
                <a:latin typeface="charter"/>
              </a:rPr>
              <a:t>Adaptive</a:t>
            </a:r>
            <a:r>
              <a:rPr lang="en-US" b="0" i="0" dirty="0">
                <a:solidFill>
                  <a:srgbClr val="292929"/>
                </a:solidFill>
                <a:effectLst/>
                <a:latin typeface="charter"/>
              </a:rPr>
              <a:t> — the ability to adapt to changing conditions.</a:t>
            </a:r>
          </a:p>
          <a:p>
            <a:pPr algn="l">
              <a:buFont typeface="Arial" panose="020B0604020202020204" pitchFamily="34" charset="0"/>
              <a:buChar char="•"/>
            </a:pP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Self Healing</a:t>
            </a:r>
            <a:r>
              <a:rPr lang="en-US" b="0" i="0" dirty="0">
                <a:solidFill>
                  <a:srgbClr val="292929"/>
                </a:solidFill>
                <a:effectLst/>
                <a:latin typeface="charter"/>
              </a:rPr>
              <a:t> — the ability to recover from failures autonomously.</a:t>
            </a:r>
          </a:p>
          <a:p>
            <a:pPr algn="l">
              <a:buFont typeface="Arial" panose="020B0604020202020204" pitchFamily="34" charset="0"/>
              <a:buChar char="•"/>
            </a:pP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Predictable</a:t>
            </a:r>
            <a:r>
              <a:rPr lang="en-US" b="0" i="0" dirty="0">
                <a:solidFill>
                  <a:srgbClr val="292929"/>
                </a:solidFill>
                <a:effectLst/>
                <a:latin typeface="charter"/>
              </a:rPr>
              <a:t> — the ability to consistently define responses to failures. This is a prerequisite to support the automation necessary to be adaptive and self healing.</a:t>
            </a:r>
          </a:p>
          <a:p>
            <a:pPr algn="l"/>
            <a:endParaRPr lang="en-US" b="0" i="0" dirty="0">
              <a:solidFill>
                <a:srgbClr val="292929"/>
              </a:solidFill>
              <a:effectLst/>
              <a:latin typeface="charter"/>
            </a:endParaRPr>
          </a:p>
          <a:p>
            <a:pPr algn="l"/>
            <a:r>
              <a:rPr lang="en-US" b="1" i="0" dirty="0">
                <a:solidFill>
                  <a:srgbClr val="292929"/>
                </a:solidFill>
                <a:effectLst/>
                <a:latin typeface="charter"/>
              </a:rPr>
              <a:t>To achieve these characteristics, resilient systems require the following:</a:t>
            </a:r>
          </a:p>
          <a:p>
            <a:pPr algn="l"/>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Investment </a:t>
            </a:r>
            <a:r>
              <a:rPr lang="en-US" b="0" i="0" dirty="0">
                <a:solidFill>
                  <a:srgbClr val="292929"/>
                </a:solidFill>
                <a:effectLst/>
                <a:latin typeface="charter"/>
              </a:rPr>
              <a:t>— With respect to the labor and cost that is required to develop, test and deploy the resources and processes necessary for a resilient architecture. Infrastructure cost increases proportionally to the level of redundancy and data backup required.</a:t>
            </a:r>
          </a:p>
          <a:p>
            <a:pPr algn="l">
              <a:buFont typeface="Arial" panose="020B0604020202020204" pitchFamily="34" charset="0"/>
              <a:buChar char="•"/>
            </a:pPr>
            <a:r>
              <a:rPr lang="en-US" b="1" i="0" dirty="0">
                <a:solidFill>
                  <a:srgbClr val="292929"/>
                </a:solidFill>
                <a:effectLst/>
                <a:latin typeface="charter"/>
              </a:rPr>
              <a:t>Automation</a:t>
            </a:r>
            <a:r>
              <a:rPr lang="en-US" b="0" i="0" dirty="0">
                <a:solidFill>
                  <a:srgbClr val="292929"/>
                </a:solidFill>
                <a:effectLst/>
                <a:latin typeface="charter"/>
              </a:rPr>
              <a:t> — This is essential for both development and software defined operations.</a:t>
            </a:r>
          </a:p>
          <a:p>
            <a:pPr algn="l">
              <a:buFont typeface="Arial" panose="020B0604020202020204" pitchFamily="34" charset="0"/>
              <a:buChar char="•"/>
            </a:pPr>
            <a:r>
              <a:rPr lang="en-US" b="1" i="0" dirty="0">
                <a:solidFill>
                  <a:srgbClr val="292929"/>
                </a:solidFill>
                <a:effectLst/>
                <a:latin typeface="charter"/>
              </a:rPr>
              <a:t>Monitoring</a:t>
            </a:r>
            <a:r>
              <a:rPr lang="en-US" b="0" i="0" dirty="0">
                <a:solidFill>
                  <a:srgbClr val="292929"/>
                </a:solidFill>
                <a:effectLst/>
                <a:latin typeface="charter"/>
              </a:rPr>
              <a:t> — Monitoring in a continuous fashion is critical to enabling automated response and reliability.</a:t>
            </a:r>
          </a:p>
          <a:p>
            <a:pPr algn="l">
              <a:buFont typeface="Arial" panose="020B0604020202020204" pitchFamily="34" charset="0"/>
              <a:buChar char="•"/>
            </a:pPr>
            <a:r>
              <a:rPr lang="en-US" b="1" i="0" dirty="0">
                <a:solidFill>
                  <a:srgbClr val="292929"/>
                </a:solidFill>
                <a:effectLst/>
                <a:latin typeface="charter"/>
              </a:rPr>
              <a:t>Simplicity</a:t>
            </a:r>
            <a:r>
              <a:rPr lang="en-US" b="0" i="0" dirty="0">
                <a:solidFill>
                  <a:srgbClr val="292929"/>
                </a:solidFill>
                <a:effectLst/>
                <a:latin typeface="charter"/>
              </a:rPr>
              <a:t> — In general, simpler architectures have less ways in which they can fail.</a:t>
            </a:r>
          </a:p>
          <a:p>
            <a:endParaRPr lang="en-SG" dirty="0"/>
          </a:p>
        </p:txBody>
      </p:sp>
    </p:spTree>
    <p:extLst>
      <p:ext uri="{BB962C8B-B14F-4D97-AF65-F5344CB8AC3E}">
        <p14:creationId xmlns:p14="http://schemas.microsoft.com/office/powerpoint/2010/main" val="173120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76785-C660-4891-9CDA-E13BD9466029}"/>
              </a:ext>
            </a:extLst>
          </p:cNvPr>
          <p:cNvSpPr txBox="1"/>
          <p:nvPr/>
        </p:nvSpPr>
        <p:spPr>
          <a:xfrm>
            <a:off x="225287" y="278296"/>
            <a:ext cx="11661913" cy="3671070"/>
          </a:xfrm>
          <a:prstGeom prst="rect">
            <a:avLst/>
          </a:prstGeom>
          <a:noFill/>
        </p:spPr>
        <p:txBody>
          <a:bodyPr wrap="square">
            <a:sp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b="1" dirty="0">
                <a:solidFill>
                  <a:srgbClr val="A00000"/>
                </a:solidFill>
                <a:effectLst/>
                <a:latin typeface="Times New Roman" panose="02020603050405020304" pitchFamily="18" charset="0"/>
                <a:ea typeface="Times New Roman" panose="02020603050405020304" pitchFamily="18" charset="0"/>
                <a:cs typeface="Times New Roman" panose="02020603050405020304" pitchFamily="18" charset="0"/>
              </a:rPr>
              <a:t>Consolidated development architecture</a:t>
            </a:r>
            <a:r>
              <a:rPr lang="en-IN" sz="20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i="0" dirty="0">
                <a:solidFill>
                  <a:srgbClr val="444444"/>
                </a:solidFill>
                <a:effectLst/>
                <a:latin typeface="Times New Roman" panose="02020603050405020304" pitchFamily="18" charset="0"/>
                <a:cs typeface="Times New Roman" panose="02020603050405020304" pitchFamily="18" charset="0"/>
              </a:rPr>
              <a:t>DevOps, it becomes almost impossible to see the development and operational environment as separate entities.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000" b="0" i="0" dirty="0">
                <a:solidFill>
                  <a:srgbClr val="444444"/>
                </a:solidFill>
                <a:effectLst/>
                <a:latin typeface="Times New Roman" panose="02020603050405020304" pitchFamily="18" charset="0"/>
                <a:cs typeface="Times New Roman" panose="02020603050405020304" pitchFamily="18" charset="0"/>
              </a:rPr>
              <a:t>From an architectural point of view, the development and target environments form one system with three main categories of users: </a:t>
            </a:r>
            <a:r>
              <a:rPr lang="en-US" sz="2000" b="1" i="0" dirty="0">
                <a:solidFill>
                  <a:srgbClr val="444444"/>
                </a:solidFill>
                <a:effectLst/>
                <a:latin typeface="Times New Roman" panose="02020603050405020304" pitchFamily="18" charset="0"/>
                <a:cs typeface="Times New Roman" panose="02020603050405020304" pitchFamily="18" charset="0"/>
              </a:rPr>
              <a:t>developers, operators and end-users</a:t>
            </a:r>
            <a:r>
              <a:rPr lang="en-US" sz="2000" b="0" i="0" dirty="0">
                <a:solidFill>
                  <a:srgbClr val="444444"/>
                </a:solidFill>
                <a:effectLst/>
                <a:latin typeface="Times New Roman" panose="02020603050405020304" pitchFamily="18" charset="0"/>
                <a:cs typeface="Times New Roman" panose="02020603050405020304" pitchFamily="18" charset="0"/>
              </a:rPr>
              <a:t>.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000" b="0" i="0" dirty="0">
                <a:solidFill>
                  <a:srgbClr val="444444"/>
                </a:solidFill>
                <a:effectLst/>
                <a:latin typeface="Times New Roman" panose="02020603050405020304" pitchFamily="18" charset="0"/>
                <a:cs typeface="Times New Roman" panose="02020603050405020304" pitchFamily="18" charset="0"/>
              </a:rPr>
              <a:t>One could even argue that that first two of those categories are the same in the DevOps philosophy. Many quality attributes affect all these user categories, and many architectural decisions have impact across the board as well. In DevOps, an architect (or “master builder”) does not design a target architecture after which an appropriate development toolset is selected: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000" b="0" i="0" dirty="0">
                <a:solidFill>
                  <a:srgbClr val="444444"/>
                </a:solidFill>
                <a:effectLst/>
                <a:latin typeface="Times New Roman" panose="02020603050405020304" pitchFamily="18" charset="0"/>
                <a:cs typeface="Times New Roman" panose="02020603050405020304" pitchFamily="18" charset="0"/>
              </a:rPr>
              <a:t>the whole ensemble forms one consolidated solution, with one solution architecture that addresses the combined architectural concerns for development and operation.</a:t>
            </a:r>
            <a:endParaRPr lang="en-IN" sz="20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17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76F5C-25B2-4EF0-BA49-E4768B29492A}"/>
              </a:ext>
            </a:extLst>
          </p:cNvPr>
          <p:cNvSpPr txBox="1"/>
          <p:nvPr/>
        </p:nvSpPr>
        <p:spPr>
          <a:xfrm>
            <a:off x="313037" y="172996"/>
            <a:ext cx="11821297" cy="6186309"/>
          </a:xfrm>
          <a:prstGeom prst="rect">
            <a:avLst/>
          </a:prstGeom>
          <a:noFill/>
        </p:spPr>
        <p:txBody>
          <a:bodyPr wrap="square">
            <a:spAutoFit/>
          </a:bodyPr>
          <a:lstStyle/>
          <a:p>
            <a:pPr algn="l"/>
            <a:r>
              <a:rPr lang="en-US" sz="2400" b="0" i="0" dirty="0">
                <a:solidFill>
                  <a:srgbClr val="343B41"/>
                </a:solidFill>
                <a:effectLst/>
                <a:latin typeface="Times New Roman" panose="02020603050405020304" pitchFamily="18" charset="0"/>
                <a:cs typeface="Times New Roman" panose="02020603050405020304" pitchFamily="18" charset="0"/>
              </a:rPr>
              <a:t>The Software Architects are firmly rooted in development teams and Systems Architects have more interactions with operations, in a DevOps environment both roles will find themselves in discussions and design sessions with both development and operations disciplines. </a:t>
            </a:r>
          </a:p>
          <a:p>
            <a:pPr algn="l"/>
            <a:endParaRPr lang="en-US" sz="2400" dirty="0">
              <a:solidFill>
                <a:srgbClr val="343B41"/>
              </a:solidFill>
              <a:latin typeface="Times New Roman" panose="02020603050405020304" pitchFamily="18" charset="0"/>
              <a:cs typeface="Times New Roman" panose="02020603050405020304" pitchFamily="18" charset="0"/>
            </a:endParaRPr>
          </a:p>
          <a:p>
            <a:pPr algn="l"/>
            <a:r>
              <a:rPr lang="en-US" sz="2400" b="0" i="0" dirty="0">
                <a:solidFill>
                  <a:srgbClr val="343B41"/>
                </a:solidFill>
                <a:effectLst/>
                <a:latin typeface="Times New Roman" panose="02020603050405020304" pitchFamily="18" charset="0"/>
                <a:cs typeface="Times New Roman" panose="02020603050405020304" pitchFamily="18" charset="0"/>
              </a:rPr>
              <a:t>In fact, they’re a lot more likely to find themselves working closer together than they would have before.</a:t>
            </a:r>
          </a:p>
          <a:p>
            <a:pPr algn="l"/>
            <a:endParaRPr lang="en-US" sz="2400" b="0" i="0" dirty="0">
              <a:solidFill>
                <a:srgbClr val="343B41"/>
              </a:solidFill>
              <a:effectLst/>
              <a:latin typeface="Times New Roman" panose="02020603050405020304" pitchFamily="18" charset="0"/>
              <a:cs typeface="Times New Roman" panose="02020603050405020304" pitchFamily="18" charset="0"/>
            </a:endParaRPr>
          </a:p>
          <a:p>
            <a:pPr algn="l"/>
            <a:r>
              <a:rPr lang="en-US" sz="2400" b="0" i="0" dirty="0">
                <a:solidFill>
                  <a:srgbClr val="343B41"/>
                </a:solidFill>
                <a:effectLst/>
                <a:latin typeface="Times New Roman" panose="02020603050405020304" pitchFamily="18" charset="0"/>
                <a:cs typeface="Times New Roman" panose="02020603050405020304" pitchFamily="18" charset="0"/>
              </a:rPr>
              <a:t>It’s in this sense that agile DevOps is such an effective way of working for dev and operations teams. We see it clearly in this example of Software and Systems Architects: it encourages collaboration thanks to a more fluid position for both roles, and more widely, for both teams.</a:t>
            </a:r>
          </a:p>
          <a:p>
            <a:pPr algn="l"/>
            <a:endParaRPr lang="en-US" sz="2400" dirty="0">
              <a:solidFill>
                <a:srgbClr val="343B41"/>
              </a:solidFill>
              <a:latin typeface="Times New Roman" panose="02020603050405020304" pitchFamily="18" charset="0"/>
              <a:cs typeface="Times New Roman" panose="02020603050405020304" pitchFamily="18" charset="0"/>
            </a:endParaRPr>
          </a:p>
          <a:p>
            <a:pPr algn="l"/>
            <a:r>
              <a:rPr lang="en-US" sz="2400" b="0" i="0" dirty="0">
                <a:solidFill>
                  <a:srgbClr val="FF0000"/>
                </a:solidFill>
                <a:effectLst/>
                <a:latin typeface="Times New Roman" panose="02020603050405020304" pitchFamily="18" charset="0"/>
                <a:cs typeface="Times New Roman" panose="02020603050405020304" pitchFamily="18" charset="0"/>
              </a:rPr>
              <a:t>Is DevOps a architecture?</a:t>
            </a:r>
          </a:p>
          <a:p>
            <a:pPr algn="l"/>
            <a:r>
              <a:rPr lang="en-US" sz="2400" b="0" i="0" dirty="0">
                <a:solidFill>
                  <a:srgbClr val="202124"/>
                </a:solidFill>
                <a:effectLst/>
                <a:latin typeface="Times New Roman" panose="02020603050405020304" pitchFamily="18" charset="0"/>
                <a:cs typeface="Times New Roman" panose="02020603050405020304" pitchFamily="18" charset="0"/>
              </a:rPr>
              <a:t>In DevOps architecture, all necessary teams work simultaneously and cyclically providing a tracked feedback loop along the way. The DevOps project management approach is based on a foundation of achieving greater agility through communication and collaboration.</a:t>
            </a:r>
          </a:p>
          <a:p>
            <a:pPr algn="l"/>
            <a:endParaRPr lang="en-US" dirty="0">
              <a:solidFill>
                <a:srgbClr val="202124"/>
              </a:solidFill>
              <a:latin typeface="arial" panose="020B0604020202020204" pitchFamily="34" charset="0"/>
            </a:endParaRPr>
          </a:p>
          <a:p>
            <a:pPr algn="l"/>
            <a:endParaRPr lang="en-US" b="0" i="0" dirty="0">
              <a:solidFill>
                <a:srgbClr val="343B41"/>
              </a:solidFill>
              <a:effectLst/>
              <a:latin typeface="Montserrat"/>
            </a:endParaRPr>
          </a:p>
        </p:txBody>
      </p:sp>
    </p:spTree>
    <p:extLst>
      <p:ext uri="{BB962C8B-B14F-4D97-AF65-F5344CB8AC3E}">
        <p14:creationId xmlns:p14="http://schemas.microsoft.com/office/powerpoint/2010/main" val="10024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evops architecture ">
            <a:extLst>
              <a:ext uri="{FF2B5EF4-FFF2-40B4-BE49-F238E27FC236}">
                <a16:creationId xmlns:a16="http://schemas.microsoft.com/office/drawing/2014/main" id="{C9C2C8F8-020F-4D94-BBF4-D0BEF05A3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 name="AutoShape 4" descr="devops architecture ">
            <a:extLst>
              <a:ext uri="{FF2B5EF4-FFF2-40B4-BE49-F238E27FC236}">
                <a16:creationId xmlns:a16="http://schemas.microsoft.com/office/drawing/2014/main" id="{BEC0C052-AAC5-4749-B406-8CE7E0DD89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2A74EE0F-F8B4-45CA-86B8-7EA218ACDF64}"/>
              </a:ext>
            </a:extLst>
          </p:cNvPr>
          <p:cNvPicPr>
            <a:picLocks noChangeAspect="1"/>
          </p:cNvPicPr>
          <p:nvPr/>
        </p:nvPicPr>
        <p:blipFill>
          <a:blip r:embed="rId2"/>
          <a:stretch>
            <a:fillRect/>
          </a:stretch>
        </p:blipFill>
        <p:spPr>
          <a:xfrm>
            <a:off x="1232452" y="742122"/>
            <a:ext cx="10116995" cy="5174341"/>
          </a:xfrm>
          <a:prstGeom prst="rect">
            <a:avLst/>
          </a:prstGeom>
        </p:spPr>
      </p:pic>
    </p:spTree>
    <p:extLst>
      <p:ext uri="{BB962C8B-B14F-4D97-AF65-F5344CB8AC3E}">
        <p14:creationId xmlns:p14="http://schemas.microsoft.com/office/powerpoint/2010/main" val="30551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94550-D64A-4BB5-8EA9-67F970E42DFC}"/>
              </a:ext>
            </a:extLst>
          </p:cNvPr>
          <p:cNvSpPr txBox="1"/>
          <p:nvPr/>
        </p:nvSpPr>
        <p:spPr>
          <a:xfrm>
            <a:off x="222421" y="321276"/>
            <a:ext cx="11705967" cy="2585323"/>
          </a:xfrm>
          <a:prstGeom prst="rect">
            <a:avLst/>
          </a:prstGeom>
          <a:noFill/>
        </p:spPr>
        <p:txBody>
          <a:bodyPr wrap="square">
            <a:spAutoFit/>
          </a:bodyPr>
          <a:lstStyle/>
          <a:p>
            <a:pPr algn="l"/>
            <a:r>
              <a:rPr lang="en-US" b="1" i="0" dirty="0">
                <a:solidFill>
                  <a:srgbClr val="000000"/>
                </a:solidFill>
                <a:effectLst/>
                <a:latin typeface="Nunito Sans"/>
              </a:rPr>
              <a:t>Introduction to DevOps Architecture</a:t>
            </a:r>
          </a:p>
          <a:p>
            <a:pPr algn="l"/>
            <a:r>
              <a:rPr lang="en-US" b="0" i="0" dirty="0">
                <a:solidFill>
                  <a:srgbClr val="4D5968"/>
                </a:solidFill>
                <a:effectLst/>
                <a:latin typeface="Nunito Sans"/>
              </a:rPr>
              <a:t>In Software Engineering, Development and Operations both play vital roles in order to deliver applications. The development comprises analyzing the requirements, designing, developing and testing of software components or frameworks. </a:t>
            </a:r>
          </a:p>
          <a:p>
            <a:pPr algn="l"/>
            <a:endParaRPr lang="en-US" dirty="0">
              <a:solidFill>
                <a:srgbClr val="4D5968"/>
              </a:solidFill>
              <a:latin typeface="Nunito Sans"/>
            </a:endParaRPr>
          </a:p>
          <a:p>
            <a:pPr algn="l"/>
            <a:r>
              <a:rPr lang="en-US" b="0" i="0" dirty="0">
                <a:solidFill>
                  <a:srgbClr val="4D5968"/>
                </a:solidFill>
                <a:effectLst/>
                <a:latin typeface="Nunito Sans"/>
              </a:rPr>
              <a:t>The operation consists of administrative processes, services, and support for the software. When both Development and Operation are combined together to collaborate, DevOps architecture comes into the picture. Moreover, it can be gathered that DevOps architecture is the solution to mend the gap between Development and Operations teams so that the delivery can be faster with fewer issues.</a:t>
            </a:r>
          </a:p>
        </p:txBody>
      </p:sp>
      <p:pic>
        <p:nvPicPr>
          <p:cNvPr id="5" name="Picture 4">
            <a:extLst>
              <a:ext uri="{FF2B5EF4-FFF2-40B4-BE49-F238E27FC236}">
                <a16:creationId xmlns:a16="http://schemas.microsoft.com/office/drawing/2014/main" id="{7FFC9D03-7A85-4E14-8642-8C21C7C3231A}"/>
              </a:ext>
            </a:extLst>
          </p:cNvPr>
          <p:cNvPicPr>
            <a:picLocks noChangeAspect="1"/>
          </p:cNvPicPr>
          <p:nvPr/>
        </p:nvPicPr>
        <p:blipFill>
          <a:blip r:embed="rId2"/>
          <a:stretch>
            <a:fillRect/>
          </a:stretch>
        </p:blipFill>
        <p:spPr>
          <a:xfrm>
            <a:off x="1497496" y="3429000"/>
            <a:ext cx="9197008" cy="2874876"/>
          </a:xfrm>
          <a:prstGeom prst="rect">
            <a:avLst/>
          </a:prstGeom>
        </p:spPr>
      </p:pic>
    </p:spTree>
    <p:extLst>
      <p:ext uri="{BB962C8B-B14F-4D97-AF65-F5344CB8AC3E}">
        <p14:creationId xmlns:p14="http://schemas.microsoft.com/office/powerpoint/2010/main" val="210467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0C0D4B-4AD7-4442-84C7-8AA48A523748}"/>
              </a:ext>
            </a:extLst>
          </p:cNvPr>
          <p:cNvSpPr txBox="1"/>
          <p:nvPr/>
        </p:nvSpPr>
        <p:spPr>
          <a:xfrm>
            <a:off x="0" y="107092"/>
            <a:ext cx="11771870" cy="2862322"/>
          </a:xfrm>
          <a:prstGeom prst="rect">
            <a:avLst/>
          </a:prstGeom>
          <a:noFill/>
        </p:spPr>
        <p:txBody>
          <a:bodyPr wrap="square">
            <a:spAutoFit/>
          </a:bodyPr>
          <a:lstStyle/>
          <a:p>
            <a:pPr algn="l"/>
            <a:r>
              <a:rPr lang="en-US" b="0" i="0" dirty="0">
                <a:solidFill>
                  <a:srgbClr val="4D5968"/>
                </a:solidFill>
                <a:effectLst/>
                <a:latin typeface="Nunito Sans"/>
              </a:rPr>
              <a:t>DevOps architecture is used for applications hosted on cloud platforms and large distributed applications. </a:t>
            </a:r>
            <a:r>
              <a:rPr lang="en-US" b="0" i="0" u="none" strike="noStrike" dirty="0">
                <a:solidFill>
                  <a:srgbClr val="E93F33"/>
                </a:solidFill>
                <a:effectLst/>
                <a:latin typeface="Nunito Sans"/>
                <a:hlinkClick r:id="rId2"/>
              </a:rPr>
              <a:t>Agile Development</a:t>
            </a:r>
            <a:r>
              <a:rPr lang="en-US" b="0" i="0" dirty="0">
                <a:solidFill>
                  <a:srgbClr val="4D5968"/>
                </a:solidFill>
                <a:effectLst/>
                <a:latin typeface="Nunito Sans"/>
              </a:rPr>
              <a:t> is used here so that integration and delivery can be continuous. </a:t>
            </a:r>
          </a:p>
          <a:p>
            <a:pPr algn="l"/>
            <a:endParaRPr lang="en-US" dirty="0">
              <a:solidFill>
                <a:srgbClr val="4D5968"/>
              </a:solidFill>
              <a:latin typeface="Nunito Sans"/>
            </a:endParaRPr>
          </a:p>
          <a:p>
            <a:pPr algn="l"/>
            <a:r>
              <a:rPr lang="en-US" b="0" i="0" dirty="0">
                <a:solidFill>
                  <a:srgbClr val="4D5968"/>
                </a:solidFill>
                <a:effectLst/>
                <a:latin typeface="Nunito Sans"/>
              </a:rPr>
              <a:t>When the Development and Operations team work separately from each other, it is time-consuming to design, test and deploy. Also if the teams are not in sync with each other, it may cause a delay in delivery. So DevOps enables the teams to amend their shortcomings and increase productivity.</a:t>
            </a:r>
          </a:p>
          <a:p>
            <a:pPr algn="l"/>
            <a:endParaRPr lang="en-US" b="0" i="0" dirty="0">
              <a:solidFill>
                <a:srgbClr val="4D5968"/>
              </a:solidFill>
              <a:effectLst/>
              <a:latin typeface="Nunito Sans"/>
            </a:endParaRPr>
          </a:p>
          <a:p>
            <a:pPr algn="l"/>
            <a:r>
              <a:rPr lang="en-US" b="1" i="0" dirty="0">
                <a:solidFill>
                  <a:srgbClr val="4D5968"/>
                </a:solidFill>
                <a:effectLst/>
                <a:latin typeface="Nunito Sans"/>
              </a:rPr>
              <a:t>Below are the various DevOps components</a:t>
            </a:r>
          </a:p>
          <a:p>
            <a:pPr algn="l"/>
            <a:endParaRPr lang="en-US" b="1" dirty="0">
              <a:solidFill>
                <a:srgbClr val="4D5968"/>
              </a:solidFill>
              <a:latin typeface="Nunito Sans"/>
            </a:endParaRPr>
          </a:p>
          <a:p>
            <a:pPr algn="l"/>
            <a:endParaRPr lang="en-US" b="0" i="0" dirty="0">
              <a:solidFill>
                <a:srgbClr val="4D5968"/>
              </a:solidFill>
              <a:effectLst/>
              <a:latin typeface="Nunito Sans"/>
            </a:endParaRPr>
          </a:p>
        </p:txBody>
      </p:sp>
      <p:sp>
        <p:nvSpPr>
          <p:cNvPr id="6" name="AutoShape 2" descr="devops components">
            <a:extLst>
              <a:ext uri="{FF2B5EF4-FFF2-40B4-BE49-F238E27FC236}">
                <a16:creationId xmlns:a16="http://schemas.microsoft.com/office/drawing/2014/main" id="{E936A618-3CDA-4272-8A61-55A44CCB1E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 name="Picture 7">
            <a:extLst>
              <a:ext uri="{FF2B5EF4-FFF2-40B4-BE49-F238E27FC236}">
                <a16:creationId xmlns:a16="http://schemas.microsoft.com/office/drawing/2014/main" id="{73005AE0-F789-45B1-B0DC-4F46816637BF}"/>
              </a:ext>
            </a:extLst>
          </p:cNvPr>
          <p:cNvPicPr>
            <a:picLocks noChangeAspect="1"/>
          </p:cNvPicPr>
          <p:nvPr/>
        </p:nvPicPr>
        <p:blipFill>
          <a:blip r:embed="rId3"/>
          <a:stretch>
            <a:fillRect/>
          </a:stretch>
        </p:blipFill>
        <p:spPr>
          <a:xfrm>
            <a:off x="1152939" y="2680514"/>
            <a:ext cx="9674087" cy="3766075"/>
          </a:xfrm>
          <a:prstGeom prst="rect">
            <a:avLst/>
          </a:prstGeom>
        </p:spPr>
      </p:pic>
    </p:spTree>
    <p:extLst>
      <p:ext uri="{BB962C8B-B14F-4D97-AF65-F5344CB8AC3E}">
        <p14:creationId xmlns:p14="http://schemas.microsoft.com/office/powerpoint/2010/main" val="137243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83B8F-38A0-4D1C-8E1B-11EC8A80A8B4}"/>
              </a:ext>
            </a:extLst>
          </p:cNvPr>
          <p:cNvSpPr txBox="1"/>
          <p:nvPr/>
        </p:nvSpPr>
        <p:spPr>
          <a:xfrm>
            <a:off x="148281" y="222422"/>
            <a:ext cx="11434119" cy="6463308"/>
          </a:xfrm>
          <a:prstGeom prst="rect">
            <a:avLst/>
          </a:prstGeom>
          <a:noFill/>
        </p:spPr>
        <p:txBody>
          <a:bodyPr wrap="square">
            <a:spAutoFit/>
          </a:bodyPr>
          <a:lstStyle/>
          <a:p>
            <a:pPr algn="l"/>
            <a:r>
              <a:rPr lang="en-US" b="1" i="0" dirty="0">
                <a:solidFill>
                  <a:srgbClr val="1375B0"/>
                </a:solidFill>
                <a:effectLst/>
                <a:latin typeface="Nunito Sans"/>
              </a:rPr>
              <a:t>1.Build</a:t>
            </a:r>
          </a:p>
          <a:p>
            <a:pPr algn="l"/>
            <a:r>
              <a:rPr lang="en-US" b="0" i="0" dirty="0">
                <a:solidFill>
                  <a:srgbClr val="4D5968"/>
                </a:solidFill>
                <a:effectLst/>
                <a:latin typeface="Nunito Sans"/>
              </a:rPr>
              <a:t>Without DevOps, the cost of the consumption of resources was evaluated based on pre-defined individual usage with fixed hardware allocation. </a:t>
            </a:r>
            <a:r>
              <a:rPr lang="en-US" b="1" i="0" dirty="0">
                <a:solidFill>
                  <a:srgbClr val="4D5968"/>
                </a:solidFill>
                <a:effectLst/>
                <a:latin typeface="Nunito Sans"/>
              </a:rPr>
              <a:t>But with DevOps, the usage of cloud</a:t>
            </a:r>
            <a:r>
              <a:rPr lang="en-US" b="0" i="0" dirty="0">
                <a:solidFill>
                  <a:srgbClr val="4D5968"/>
                </a:solidFill>
                <a:effectLst/>
                <a:latin typeface="Nunito Sans"/>
              </a:rPr>
              <a:t>, </a:t>
            </a:r>
            <a:r>
              <a:rPr lang="en-US" b="1" i="0" dirty="0">
                <a:solidFill>
                  <a:srgbClr val="4D5968"/>
                </a:solidFill>
                <a:effectLst/>
                <a:latin typeface="Nunito Sans"/>
              </a:rPr>
              <a:t>sharing of resources comes into the picture and the build is dependent upon the user’s need which is a mechanism to control the usage of resources or capacity.</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2. Code</a:t>
            </a:r>
          </a:p>
          <a:p>
            <a:pPr algn="l"/>
            <a:r>
              <a:rPr lang="en-US" b="0" i="0" dirty="0">
                <a:solidFill>
                  <a:srgbClr val="4D5968"/>
                </a:solidFill>
                <a:effectLst/>
                <a:latin typeface="Nunito Sans"/>
              </a:rPr>
              <a:t>Many good practices like widely used </a:t>
            </a:r>
            <a:r>
              <a:rPr lang="en-US" b="1" i="0" dirty="0">
                <a:solidFill>
                  <a:srgbClr val="4D5968"/>
                </a:solidFill>
                <a:effectLst/>
                <a:latin typeface="Nunito Sans"/>
              </a:rPr>
              <a:t>git enable the code to be used which ensures not only writing the code for business but also helps to track changes</a:t>
            </a:r>
            <a:r>
              <a:rPr lang="en-US" b="0" i="0" dirty="0">
                <a:solidFill>
                  <a:srgbClr val="4D5968"/>
                </a:solidFill>
                <a:effectLst/>
                <a:latin typeface="Nunito Sans"/>
              </a:rPr>
              <a:t>, getting notified about the reason behind the change and if necessary reverting to the original code developed. The code can be arranged properly in files and folders </a:t>
            </a:r>
            <a:r>
              <a:rPr lang="en-US" b="0" i="0" dirty="0" err="1">
                <a:solidFill>
                  <a:srgbClr val="4D5968"/>
                </a:solidFill>
                <a:effectLst/>
                <a:latin typeface="Nunito Sans"/>
              </a:rPr>
              <a:t>etc</a:t>
            </a:r>
            <a:r>
              <a:rPr lang="en-US" b="0" i="0" dirty="0">
                <a:solidFill>
                  <a:srgbClr val="4D5968"/>
                </a:solidFill>
                <a:effectLst/>
                <a:latin typeface="Nunito Sans"/>
              </a:rPr>
              <a:t> and they can be reused.</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3. Test</a:t>
            </a:r>
          </a:p>
          <a:p>
            <a:pPr algn="l"/>
            <a:r>
              <a:rPr lang="en-US" b="0" i="0" dirty="0">
                <a:solidFill>
                  <a:srgbClr val="4D5968"/>
                </a:solidFill>
                <a:effectLst/>
                <a:latin typeface="Nunito Sans"/>
              </a:rPr>
              <a:t>The application will move to production after it is tested. In the case of Manual Testing, it consumes more time in testing and moving the code to production. </a:t>
            </a:r>
            <a:r>
              <a:rPr lang="en-US" b="1" i="0" dirty="0">
                <a:solidFill>
                  <a:srgbClr val="4D5968"/>
                </a:solidFill>
                <a:effectLst/>
                <a:latin typeface="Nunito Sans"/>
              </a:rPr>
              <a:t>The testing can be done by automation which decreases the time for testing so that the time to deploy the code to production can be reduced as automating the running of the scripts will remove many manual steps.</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4. Plan</a:t>
            </a:r>
          </a:p>
          <a:p>
            <a:pPr algn="l"/>
            <a:r>
              <a:rPr lang="en-US" b="0" i="0" dirty="0">
                <a:solidFill>
                  <a:srgbClr val="4D5968"/>
                </a:solidFill>
                <a:effectLst/>
                <a:latin typeface="Nunito Sans"/>
              </a:rPr>
              <a:t>DevOps use agile methodology to plan the development. Unplanned work always reduces productivity. With the Development and Operations team in sync, it helps in organizing the work to plan accordingly so as to increase productivity.</a:t>
            </a:r>
          </a:p>
          <a:p>
            <a:pPr algn="l"/>
            <a:r>
              <a:rPr lang="en-US" b="0" i="0" dirty="0">
                <a:solidFill>
                  <a:srgbClr val="232C39"/>
                </a:solidFill>
                <a:effectLst/>
                <a:latin typeface="Hind"/>
              </a:rPr>
              <a:t> </a:t>
            </a:r>
          </a:p>
        </p:txBody>
      </p:sp>
    </p:spTree>
    <p:extLst>
      <p:ext uri="{BB962C8B-B14F-4D97-AF65-F5344CB8AC3E}">
        <p14:creationId xmlns:p14="http://schemas.microsoft.com/office/powerpoint/2010/main" val="161886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0D824-6849-4167-B0EA-4CA9FB99831A}"/>
              </a:ext>
            </a:extLst>
          </p:cNvPr>
          <p:cNvSpPr txBox="1"/>
          <p:nvPr/>
        </p:nvSpPr>
        <p:spPr>
          <a:xfrm>
            <a:off x="132522" y="164755"/>
            <a:ext cx="12059477" cy="5632311"/>
          </a:xfrm>
          <a:prstGeom prst="rect">
            <a:avLst/>
          </a:prstGeom>
          <a:noFill/>
        </p:spPr>
        <p:txBody>
          <a:bodyPr wrap="square">
            <a:spAutoFit/>
          </a:bodyPr>
          <a:lstStyle/>
          <a:p>
            <a:pPr algn="l"/>
            <a:r>
              <a:rPr lang="en-US" b="1" i="0" dirty="0">
                <a:solidFill>
                  <a:srgbClr val="1375B0"/>
                </a:solidFill>
                <a:effectLst/>
                <a:latin typeface="Nunito Sans"/>
              </a:rPr>
              <a:t>5. Monitor</a:t>
            </a:r>
          </a:p>
          <a:p>
            <a:pPr algn="l"/>
            <a:r>
              <a:rPr lang="en-US" b="1" i="0" dirty="0">
                <a:solidFill>
                  <a:srgbClr val="4D5968"/>
                </a:solidFill>
                <a:effectLst/>
                <a:latin typeface="Nunito Sans"/>
              </a:rPr>
              <a:t>Continuous Monitoring </a:t>
            </a:r>
            <a:r>
              <a:rPr lang="en-US" b="0" i="0" dirty="0">
                <a:solidFill>
                  <a:srgbClr val="4D5968"/>
                </a:solidFill>
                <a:effectLst/>
                <a:latin typeface="Nunito Sans"/>
              </a:rPr>
              <a:t>is used to identify any risks of failure. It is also helpful in tracking the system accurately so that the health of the application also can be checked. The monitoring becomes easier with services where the log data may get monitored through many third-party tools.</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6. Deploy</a:t>
            </a:r>
          </a:p>
          <a:p>
            <a:pPr algn="l"/>
            <a:r>
              <a:rPr lang="en-US" b="0" i="0" dirty="0">
                <a:solidFill>
                  <a:srgbClr val="4D5968"/>
                </a:solidFill>
                <a:effectLst/>
                <a:latin typeface="Nunito Sans"/>
              </a:rPr>
              <a:t>Most systems can support the scheduler for automated deployment. A cloud management platform enables users to </a:t>
            </a:r>
            <a:r>
              <a:rPr lang="en-US" b="1" i="0" dirty="0">
                <a:solidFill>
                  <a:srgbClr val="4D5968"/>
                </a:solidFill>
                <a:effectLst/>
                <a:latin typeface="Nunito Sans"/>
              </a:rPr>
              <a:t>capture accurate insights and view the optimization scenario</a:t>
            </a:r>
            <a:r>
              <a:rPr lang="en-US" b="0" i="0" dirty="0">
                <a:solidFill>
                  <a:srgbClr val="4D5968"/>
                </a:solidFill>
                <a:effectLst/>
                <a:latin typeface="Nunito Sans"/>
              </a:rPr>
              <a:t>, analytics on trends by the deployment of dashboards.</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7. Operate</a:t>
            </a:r>
          </a:p>
          <a:p>
            <a:pPr algn="l"/>
            <a:r>
              <a:rPr lang="en-US" b="0" i="0" dirty="0">
                <a:solidFill>
                  <a:srgbClr val="4D5968"/>
                </a:solidFill>
                <a:effectLst/>
                <a:latin typeface="Nunito Sans"/>
              </a:rPr>
              <a:t>DevOps changes the way the traditional approach of developing and testing separately. The teams operate in a collaborative way where both the teams participate actively throughout the service lifecycle. The operations team interacts with developers and they come up with a monitoring plan which serves the IT and business requirements.</a:t>
            </a:r>
          </a:p>
          <a:p>
            <a:pPr algn="l"/>
            <a:endParaRPr lang="en-US" b="0" i="0" dirty="0">
              <a:solidFill>
                <a:srgbClr val="4D5968"/>
              </a:solidFill>
              <a:effectLst/>
              <a:latin typeface="Nunito Sans"/>
            </a:endParaRPr>
          </a:p>
          <a:p>
            <a:pPr algn="l"/>
            <a:r>
              <a:rPr lang="en-US" b="1" i="0" dirty="0">
                <a:solidFill>
                  <a:srgbClr val="1375B0"/>
                </a:solidFill>
                <a:effectLst/>
                <a:latin typeface="Nunito Sans"/>
              </a:rPr>
              <a:t>8. Release</a:t>
            </a:r>
          </a:p>
          <a:p>
            <a:pPr algn="l"/>
            <a:r>
              <a:rPr lang="en-US" b="0" i="0" dirty="0">
                <a:solidFill>
                  <a:srgbClr val="4D5968"/>
                </a:solidFill>
                <a:effectLst/>
                <a:latin typeface="Nunito Sans"/>
              </a:rPr>
              <a:t>Generally, deployment to an environment can be done by automation. But when the deployment is made to the production environment, it is done through manual triggering. Most of the processes involved in release management commonly specify to do the deployment in the production environment manually to lessen the impact on the customers.</a:t>
            </a:r>
          </a:p>
        </p:txBody>
      </p:sp>
    </p:spTree>
    <p:extLst>
      <p:ext uri="{BB962C8B-B14F-4D97-AF65-F5344CB8AC3E}">
        <p14:creationId xmlns:p14="http://schemas.microsoft.com/office/powerpoint/2010/main" val="256960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856D45-370E-462A-A9FE-BA15EA57D2A5}"/>
              </a:ext>
            </a:extLst>
          </p:cNvPr>
          <p:cNvSpPr txBox="1"/>
          <p:nvPr/>
        </p:nvSpPr>
        <p:spPr>
          <a:xfrm>
            <a:off x="1" y="0"/>
            <a:ext cx="9144000" cy="369332"/>
          </a:xfrm>
          <a:prstGeom prst="rect">
            <a:avLst/>
          </a:prstGeom>
          <a:noFill/>
        </p:spPr>
        <p:txBody>
          <a:bodyPr wrap="square">
            <a:spAutoFit/>
          </a:bodyPr>
          <a:lstStyle/>
          <a:p>
            <a:pPr algn="l"/>
            <a:r>
              <a:rPr lang="en-SG" b="1" i="0" dirty="0">
                <a:solidFill>
                  <a:srgbClr val="232C39"/>
                </a:solidFill>
                <a:effectLst/>
                <a:latin typeface="Nunito Sans"/>
              </a:rPr>
              <a:t>Features of DevOps Architecture</a:t>
            </a:r>
          </a:p>
        </p:txBody>
      </p:sp>
      <p:sp>
        <p:nvSpPr>
          <p:cNvPr id="5" name="TextBox 4">
            <a:extLst>
              <a:ext uri="{FF2B5EF4-FFF2-40B4-BE49-F238E27FC236}">
                <a16:creationId xmlns:a16="http://schemas.microsoft.com/office/drawing/2014/main" id="{AC680E3A-4692-4DC0-9D72-46684EA02C86}"/>
              </a:ext>
            </a:extLst>
          </p:cNvPr>
          <p:cNvSpPr txBox="1"/>
          <p:nvPr/>
        </p:nvSpPr>
        <p:spPr>
          <a:xfrm>
            <a:off x="164757" y="397565"/>
            <a:ext cx="11815208" cy="6162534"/>
          </a:xfrm>
          <a:prstGeom prst="rect">
            <a:avLst/>
          </a:prstGeom>
          <a:noFill/>
        </p:spPr>
        <p:txBody>
          <a:bodyPr wrap="square">
            <a:spAutoFit/>
          </a:bodyPr>
          <a:lstStyle/>
          <a:p>
            <a:pPr algn="l"/>
            <a:r>
              <a:rPr lang="en-US" b="1" i="0" dirty="0">
                <a:solidFill>
                  <a:srgbClr val="1375B0"/>
                </a:solidFill>
                <a:effectLst/>
                <a:latin typeface="Nunito Sans"/>
              </a:rPr>
              <a:t>1. Automation</a:t>
            </a:r>
          </a:p>
          <a:p>
            <a:pPr algn="l"/>
            <a:r>
              <a:rPr lang="en-US" b="1" i="0" dirty="0">
                <a:solidFill>
                  <a:srgbClr val="4D5968"/>
                </a:solidFill>
                <a:effectLst/>
                <a:latin typeface="Nunito Sans"/>
              </a:rPr>
              <a:t>Automation most effectively reduces the time consumption specifically during the testing and deployment phase. </a:t>
            </a:r>
            <a:r>
              <a:rPr lang="en-US" b="0" i="0" dirty="0">
                <a:solidFill>
                  <a:srgbClr val="4D5968"/>
                </a:solidFill>
                <a:effectLst/>
                <a:latin typeface="Nunito Sans"/>
              </a:rPr>
              <a:t>The productivity increases and </a:t>
            </a:r>
            <a:r>
              <a:rPr lang="en-US" b="1" i="0" dirty="0">
                <a:solidFill>
                  <a:srgbClr val="4D5968"/>
                </a:solidFill>
                <a:effectLst/>
                <a:latin typeface="Nunito Sans"/>
              </a:rPr>
              <a:t>releases are made quicker through automation with less issue as tests are executed more rigorously</a:t>
            </a:r>
            <a:r>
              <a:rPr lang="en-US" b="0" i="0" dirty="0">
                <a:solidFill>
                  <a:srgbClr val="4D5968"/>
                </a:solidFill>
                <a:effectLst/>
                <a:latin typeface="Nunito Sans"/>
              </a:rPr>
              <a:t>. This will lead to catching bugs sooner so that it can be fixed more easily. For continuous delivery, each code change is done through automated tests, through cloud-based services and builds. This promotes production using automated deploys.</a:t>
            </a:r>
          </a:p>
          <a:p>
            <a:pPr algn="l"/>
            <a:r>
              <a:rPr lang="en-US" b="1" i="0" dirty="0">
                <a:solidFill>
                  <a:srgbClr val="1375B0"/>
                </a:solidFill>
                <a:effectLst/>
                <a:latin typeface="Nunito Sans"/>
              </a:rPr>
              <a:t>2. Collaboration</a:t>
            </a:r>
          </a:p>
          <a:p>
            <a:pPr algn="l"/>
            <a:r>
              <a:rPr lang="en-US" b="0" i="0" dirty="0">
                <a:solidFill>
                  <a:srgbClr val="4D5968"/>
                </a:solidFill>
                <a:effectLst/>
                <a:latin typeface="Nunito Sans"/>
              </a:rPr>
              <a:t>The Development and Operations team collaborates together as DevOps team which improves the cultural model as the teams become more effective with their productivity which </a:t>
            </a:r>
            <a:r>
              <a:rPr lang="en-US" b="0" i="0" dirty="0">
                <a:solidFill>
                  <a:srgbClr val="FF0000"/>
                </a:solidFill>
                <a:effectLst/>
                <a:latin typeface="Nunito Sans"/>
              </a:rPr>
              <a:t>strengthens accountability and ownership</a:t>
            </a:r>
            <a:r>
              <a:rPr lang="en-US" b="0" i="0" dirty="0">
                <a:solidFill>
                  <a:srgbClr val="4D5968"/>
                </a:solidFill>
                <a:effectLst/>
                <a:latin typeface="Nunito Sans"/>
              </a:rPr>
              <a:t>. The teams share their responsibilities and work closely in sync which in turn makes the deployment to production faster.</a:t>
            </a:r>
          </a:p>
          <a:p>
            <a:pPr algn="l"/>
            <a:r>
              <a:rPr lang="en-US" b="1" i="0" dirty="0">
                <a:solidFill>
                  <a:srgbClr val="1375B0"/>
                </a:solidFill>
                <a:effectLst/>
                <a:latin typeface="Nunito Sans"/>
              </a:rPr>
              <a:t>3. Integration</a:t>
            </a:r>
          </a:p>
          <a:p>
            <a:pPr algn="l"/>
            <a:r>
              <a:rPr lang="en-US" b="0" i="0" dirty="0">
                <a:solidFill>
                  <a:srgbClr val="4D5968"/>
                </a:solidFill>
                <a:effectLst/>
                <a:latin typeface="Nunito Sans"/>
              </a:rPr>
              <a:t>Applications need to be integrated with other components in the environment. The integration phase is where the existing code is integrated with new functionality and then testing takes place. Continuous integration and testing enable continuous development. The frequency in the releases and micro-services lead to significant operational challenges. To overcome such challenges, </a:t>
            </a:r>
            <a:r>
              <a:rPr lang="en-US" b="0" i="0" u="none" strike="noStrike" dirty="0">
                <a:solidFill>
                  <a:srgbClr val="E93F33"/>
                </a:solidFill>
                <a:effectLst/>
                <a:latin typeface="Nunito Sans"/>
                <a:hlinkClick r:id="rId2"/>
              </a:rPr>
              <a:t>continuous integration</a:t>
            </a:r>
            <a:r>
              <a:rPr lang="en-US" b="0" i="0" dirty="0">
                <a:solidFill>
                  <a:srgbClr val="4D5968"/>
                </a:solidFill>
                <a:effectLst/>
                <a:latin typeface="Nunito Sans"/>
              </a:rPr>
              <a:t> and delivery are implemented to deliver in a quicker, safer and reliable manner.</a:t>
            </a:r>
          </a:p>
          <a:p>
            <a:pPr algn="l"/>
            <a:r>
              <a:rPr lang="en-US" b="1" i="0" dirty="0">
                <a:solidFill>
                  <a:srgbClr val="1375B0"/>
                </a:solidFill>
                <a:effectLst/>
                <a:latin typeface="Nunito Sans"/>
              </a:rPr>
              <a:t>4. Configuration Management</a:t>
            </a:r>
          </a:p>
          <a:p>
            <a:pPr algn="l"/>
            <a:r>
              <a:rPr lang="en-US" b="0" i="0" dirty="0">
                <a:solidFill>
                  <a:srgbClr val="4D5968"/>
                </a:solidFill>
                <a:effectLst/>
                <a:latin typeface="Nunito Sans"/>
              </a:rPr>
              <a:t>This ensures that the application </a:t>
            </a:r>
            <a:r>
              <a:rPr lang="en-US" b="0" i="0" dirty="0">
                <a:solidFill>
                  <a:srgbClr val="FF0000"/>
                </a:solidFill>
                <a:effectLst/>
                <a:latin typeface="Nunito Sans"/>
              </a:rPr>
              <a:t>only interacts with the resources concerned with the environment </a:t>
            </a:r>
            <a:r>
              <a:rPr lang="en-US" b="0" i="0" dirty="0">
                <a:solidFill>
                  <a:srgbClr val="4D5968"/>
                </a:solidFill>
                <a:effectLst/>
                <a:latin typeface="Nunito Sans"/>
              </a:rPr>
              <a:t>in which it runs. The configuration files are created where the configuration external to the application is separated from the source code. The configuration file can be written while deployment or they can be loaded at the run time depending on the environment in which it is running.</a:t>
            </a:r>
          </a:p>
        </p:txBody>
      </p:sp>
    </p:spTree>
    <p:extLst>
      <p:ext uri="{BB962C8B-B14F-4D97-AF65-F5344CB8AC3E}">
        <p14:creationId xmlns:p14="http://schemas.microsoft.com/office/powerpoint/2010/main" val="208966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F01367-FA3B-44BD-BBC9-7C5AAA264879}"/>
              </a:ext>
            </a:extLst>
          </p:cNvPr>
          <p:cNvSpPr txBox="1"/>
          <p:nvPr/>
        </p:nvSpPr>
        <p:spPr>
          <a:xfrm>
            <a:off x="291548" y="145774"/>
            <a:ext cx="8852452" cy="584775"/>
          </a:xfrm>
          <a:prstGeom prst="rect">
            <a:avLst/>
          </a:prstGeom>
          <a:noFill/>
        </p:spPr>
        <p:txBody>
          <a:bodyPr wrap="square">
            <a:spAutoFit/>
          </a:bodyPr>
          <a:lstStyle/>
          <a:p>
            <a:pPr algn="l" fontAlgn="base"/>
            <a:r>
              <a:rPr lang="en-IN" sz="3200" b="0" i="0" dirty="0">
                <a:solidFill>
                  <a:srgbClr val="FF0000"/>
                </a:solidFill>
                <a:effectLst/>
                <a:latin typeface="Times New Roman" panose="02020603050405020304" pitchFamily="18" charset="0"/>
                <a:cs typeface="Times New Roman" panose="02020603050405020304" pitchFamily="18" charset="0"/>
              </a:rPr>
              <a:t>How DevOps impacts architecture</a:t>
            </a:r>
          </a:p>
        </p:txBody>
      </p:sp>
      <p:pic>
        <p:nvPicPr>
          <p:cNvPr id="5" name="Picture 4">
            <a:extLst>
              <a:ext uri="{FF2B5EF4-FFF2-40B4-BE49-F238E27FC236}">
                <a16:creationId xmlns:a16="http://schemas.microsoft.com/office/drawing/2014/main" id="{DB175634-0F59-4302-9000-2E36C109CC6F}"/>
              </a:ext>
            </a:extLst>
          </p:cNvPr>
          <p:cNvPicPr>
            <a:picLocks noChangeAspect="1"/>
          </p:cNvPicPr>
          <p:nvPr/>
        </p:nvPicPr>
        <p:blipFill>
          <a:blip r:embed="rId2"/>
          <a:stretch>
            <a:fillRect/>
          </a:stretch>
        </p:blipFill>
        <p:spPr>
          <a:xfrm>
            <a:off x="0" y="1246959"/>
            <a:ext cx="12059478" cy="5538154"/>
          </a:xfrm>
          <a:prstGeom prst="rect">
            <a:avLst/>
          </a:prstGeom>
        </p:spPr>
      </p:pic>
    </p:spTree>
    <p:extLst>
      <p:ext uri="{BB962C8B-B14F-4D97-AF65-F5344CB8AC3E}">
        <p14:creationId xmlns:p14="http://schemas.microsoft.com/office/powerpoint/2010/main" val="379542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84084-53B2-4BDF-B85F-639CE1B8BE3F}"/>
              </a:ext>
            </a:extLst>
          </p:cNvPr>
          <p:cNvSpPr txBox="1"/>
          <p:nvPr/>
        </p:nvSpPr>
        <p:spPr>
          <a:xfrm>
            <a:off x="291548" y="145774"/>
            <a:ext cx="11807687" cy="4801314"/>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444444"/>
                </a:solidFill>
                <a:effectLst/>
                <a:latin typeface="Open Sans" panose="020B0606030504020204" pitchFamily="34" charset="0"/>
              </a:rPr>
              <a:t>DevOps is an approach to IT that completely changes the traditional relationship between development, maintenance and operation of software. </a:t>
            </a:r>
          </a:p>
          <a:p>
            <a:pPr marL="285750" indent="-285750">
              <a:buFont typeface="Wingdings" panose="05000000000000000000" pitchFamily="2" charset="2"/>
              <a:buChar char="v"/>
            </a:pPr>
            <a:endParaRPr lang="en-US" dirty="0">
              <a:solidFill>
                <a:srgbClr val="444444"/>
              </a:solidFill>
              <a:latin typeface="Open Sans" panose="020B0606030504020204" pitchFamily="34" charset="0"/>
            </a:endParaRPr>
          </a:p>
          <a:p>
            <a:pPr marL="285750" indent="-285750">
              <a:buFont typeface="Wingdings" panose="05000000000000000000" pitchFamily="2" charset="2"/>
              <a:buChar char="v"/>
            </a:pPr>
            <a:r>
              <a:rPr lang="en-US" b="0" i="0" dirty="0">
                <a:solidFill>
                  <a:srgbClr val="444444"/>
                </a:solidFill>
                <a:effectLst/>
                <a:latin typeface="Open Sans" panose="020B0606030504020204" pitchFamily="34" charset="0"/>
              </a:rPr>
              <a:t>The traditional separation between Dev and Ops brings with it a substantial amount of </a:t>
            </a:r>
            <a:r>
              <a:rPr lang="en-US" b="1" i="0" dirty="0">
                <a:solidFill>
                  <a:srgbClr val="FF0000"/>
                </a:solidFill>
                <a:effectLst/>
                <a:latin typeface="Open Sans" panose="020B0606030504020204" pitchFamily="34" charset="0"/>
              </a:rPr>
              <a:t>waste in terms of elapsed time and budget. </a:t>
            </a:r>
          </a:p>
          <a:p>
            <a:pPr marL="285750" indent="-285750">
              <a:buFont typeface="Wingdings" panose="05000000000000000000" pitchFamily="2" charset="2"/>
              <a:buChar char="v"/>
            </a:pPr>
            <a:endParaRPr lang="en-US" dirty="0">
              <a:solidFill>
                <a:srgbClr val="444444"/>
              </a:solidFill>
              <a:latin typeface="Open Sans" panose="020B0606030504020204" pitchFamily="34" charset="0"/>
            </a:endParaRPr>
          </a:p>
          <a:p>
            <a:pPr marL="285750" indent="-285750">
              <a:buFont typeface="Wingdings" panose="05000000000000000000" pitchFamily="2" charset="2"/>
              <a:buChar char="v"/>
            </a:pPr>
            <a:r>
              <a:rPr lang="en-US" b="0" i="0" dirty="0">
                <a:solidFill>
                  <a:srgbClr val="FF0000"/>
                </a:solidFill>
                <a:effectLst/>
                <a:latin typeface="Open Sans" panose="020B0606030504020204" pitchFamily="34" charset="0"/>
              </a:rPr>
              <a:t>This waste is caused by differences in </a:t>
            </a:r>
            <a:r>
              <a:rPr lang="en-US" b="1" i="0" dirty="0">
                <a:solidFill>
                  <a:srgbClr val="FF0000"/>
                </a:solidFill>
                <a:effectLst/>
                <a:latin typeface="Open Sans" panose="020B0606030504020204" pitchFamily="34" charset="0"/>
              </a:rPr>
              <a:t>way of working, attitude and hand-over inefficiencies. </a:t>
            </a:r>
          </a:p>
          <a:p>
            <a:pPr marL="285750" indent="-285750">
              <a:buFont typeface="Wingdings" panose="05000000000000000000" pitchFamily="2" charset="2"/>
              <a:buChar char="v"/>
            </a:pPr>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pPr marL="285750" indent="-285750">
              <a:buFont typeface="Wingdings" panose="05000000000000000000" pitchFamily="2" charset="2"/>
              <a:buChar char="v"/>
            </a:pPr>
            <a:r>
              <a:rPr lang="en-US" b="0" i="0" dirty="0">
                <a:solidFill>
                  <a:srgbClr val="444444"/>
                </a:solidFill>
                <a:effectLst/>
                <a:latin typeface="Open Sans" panose="020B0606030504020204" pitchFamily="34" charset="0"/>
              </a:rPr>
              <a:t>In DevOps, this waste is largely eliminated by making one team responsible for both </a:t>
            </a:r>
            <a:r>
              <a:rPr lang="en-US" b="0" i="0" dirty="0">
                <a:solidFill>
                  <a:srgbClr val="FF0000"/>
                </a:solidFill>
                <a:effectLst/>
                <a:latin typeface="Open Sans" panose="020B0606030504020204" pitchFamily="34" charset="0"/>
              </a:rPr>
              <a:t>Development and Operations</a:t>
            </a:r>
            <a:r>
              <a:rPr lang="en-US" b="0" i="0" dirty="0">
                <a:solidFill>
                  <a:srgbClr val="444444"/>
                </a:solidFill>
                <a:effectLst/>
                <a:latin typeface="Open Sans" panose="020B0606030504020204" pitchFamily="34" charset="0"/>
              </a:rPr>
              <a:t> of applications. </a:t>
            </a:r>
          </a:p>
          <a:p>
            <a:pPr marL="285750" indent="-285750">
              <a:buFont typeface="Wingdings" panose="05000000000000000000" pitchFamily="2" charset="2"/>
              <a:buChar char="v"/>
            </a:pPr>
            <a:endParaRPr lang="en-US" dirty="0">
              <a:solidFill>
                <a:srgbClr val="444444"/>
              </a:solidFill>
              <a:latin typeface="Open Sans" panose="020B0606030504020204" pitchFamily="34" charset="0"/>
            </a:endParaRPr>
          </a:p>
          <a:p>
            <a:pPr marL="285750" indent="-285750">
              <a:buFont typeface="Wingdings" panose="05000000000000000000" pitchFamily="2" charset="2"/>
              <a:buChar char="v"/>
            </a:pPr>
            <a:r>
              <a:rPr lang="en-US" b="0" i="0" dirty="0">
                <a:solidFill>
                  <a:srgbClr val="444444"/>
                </a:solidFill>
                <a:effectLst/>
                <a:latin typeface="Open Sans" panose="020B0606030504020204" pitchFamily="34" charset="0"/>
              </a:rPr>
              <a:t>Supported </a:t>
            </a:r>
            <a:r>
              <a:rPr lang="en-US" b="1" i="0" dirty="0">
                <a:solidFill>
                  <a:srgbClr val="444444"/>
                </a:solidFill>
                <a:effectLst/>
                <a:latin typeface="Open Sans" panose="020B0606030504020204" pitchFamily="34" charset="0"/>
              </a:rPr>
              <a:t>by </a:t>
            </a:r>
            <a:r>
              <a:rPr lang="en-US" b="1" i="0" dirty="0">
                <a:solidFill>
                  <a:srgbClr val="FF0000"/>
                </a:solidFill>
                <a:effectLst/>
                <a:latin typeface="Open Sans" panose="020B0606030504020204" pitchFamily="34" charset="0"/>
              </a:rPr>
              <a:t>extensive automation (mostly by open source tooling) of testing and deployment, DevOps allows organizations like Facebook, Netflix and Google to deploy new releases into the Cloud on a daily basis.</a:t>
            </a:r>
            <a:r>
              <a:rPr lang="en-US" b="0" i="0" dirty="0">
                <a:solidFill>
                  <a:srgbClr val="FF0000"/>
                </a:solidFill>
                <a:effectLst/>
                <a:latin typeface="Open Sans" panose="020B0606030504020204" pitchFamily="34" charset="0"/>
              </a:rPr>
              <a:t> </a:t>
            </a:r>
            <a:r>
              <a:rPr lang="en-US" b="0" i="0" dirty="0">
                <a:solidFill>
                  <a:srgbClr val="444444"/>
                </a:solidFill>
                <a:effectLst/>
                <a:latin typeface="Open Sans" panose="020B0606030504020204" pitchFamily="34" charset="0"/>
              </a:rPr>
              <a:t>This is quite an improvement over the usual </a:t>
            </a:r>
            <a:r>
              <a:rPr lang="en-US" b="1" i="0" dirty="0">
                <a:solidFill>
                  <a:srgbClr val="FF0000"/>
                </a:solidFill>
                <a:effectLst/>
                <a:latin typeface="Open Sans" panose="020B0606030504020204" pitchFamily="34" charset="0"/>
              </a:rPr>
              <a:t>“once or twice a year</a:t>
            </a:r>
            <a:r>
              <a:rPr lang="en-US" b="0" i="0" dirty="0">
                <a:solidFill>
                  <a:srgbClr val="444444"/>
                </a:solidFill>
                <a:effectLst/>
                <a:latin typeface="Open Sans" panose="020B0606030504020204" pitchFamily="34" charset="0"/>
              </a:rPr>
              <a:t>” releases seen in traditional software products, and it gives organizations tremendous agility in reacting to market developments.</a:t>
            </a:r>
            <a:endParaRPr lang="en-IN" dirty="0"/>
          </a:p>
        </p:txBody>
      </p:sp>
    </p:spTree>
    <p:extLst>
      <p:ext uri="{BB962C8B-B14F-4D97-AF65-F5344CB8AC3E}">
        <p14:creationId xmlns:p14="http://schemas.microsoft.com/office/powerpoint/2010/main" val="542913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2342</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arial</vt:lpstr>
      <vt:lpstr>arial</vt:lpstr>
      <vt:lpstr>Calibri</vt:lpstr>
      <vt:lpstr>Calibri Light</vt:lpstr>
      <vt:lpstr>charter</vt:lpstr>
      <vt:lpstr>Hind</vt:lpstr>
      <vt:lpstr>inherit</vt:lpstr>
      <vt:lpstr>Montserrat</vt:lpstr>
      <vt:lpstr>Nunito Sans</vt:lpstr>
      <vt:lpstr>Open Sans</vt:lpstr>
      <vt:lpstr>Roboto</vt:lpstr>
      <vt:lpstr>Symbol</vt:lpstr>
      <vt:lpstr>Times New Roman</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CHARAN THOTA</dc:creator>
  <cp:lastModifiedBy>SAI CHARAN THOTA</cp:lastModifiedBy>
  <cp:revision>16</cp:revision>
  <dcterms:created xsi:type="dcterms:W3CDTF">2021-09-06T09:38:19Z</dcterms:created>
  <dcterms:modified xsi:type="dcterms:W3CDTF">2021-09-09T12:47:17Z</dcterms:modified>
</cp:coreProperties>
</file>