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1" r:id="rId5"/>
    <p:sldId id="272"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E193-6E2C-4D5A-8EB6-03957BFC4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7F5E30-2C6B-4E3B-8997-7FFE828A9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390B21-0790-4446-B419-B2B64DEAD31B}"/>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B8F58649-80F8-49AE-9094-CA2289675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BBCC4-4120-4BF2-ABC7-C7E49D54FA38}"/>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18101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4137-EBAE-4CFE-8733-2B7FCAD0E2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A22D99-C224-4135-B70C-11FF7F886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0E88B-2482-48FF-A445-B8BA989C534B}"/>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0B4BDD97-11FF-420B-9207-C80633A62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D10D6-3F73-4DD3-BD15-2D4FB8301F88}"/>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105712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6ED01-9412-488C-8223-1DA589F9C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131500-96BD-4CE9-B54E-242C7E93A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E668C-A1DE-451B-8B3F-422A69988C0B}"/>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B40F7035-20A2-42DD-8C9F-F76A56F78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CAA8B-DA6C-4A7E-912D-560E39C242F3}"/>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319356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DDB6-E6F3-4E80-86E8-1487309FD8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ED6992-1962-48BD-B568-1DD2270C8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63ABEF-EEF8-46D4-ACC3-7EA4684F68CD}"/>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144EA809-4863-46A2-8328-25E083F67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61A01-53A3-4F40-97CC-118261CAC07D}"/>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4093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CE0F-D21A-4E59-9BB2-85CF59E0B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78DE76-082E-4CB0-83DE-C94748554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F03A4-66AF-45E8-AB76-11241083F5FE}"/>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80411617-F2DB-4F88-A469-4A76BA5CD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6DB38C-342E-41AA-948F-F0AD3D160299}"/>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136143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7639-9355-402C-90E3-F72E5C865C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1E0CD-9E5C-470E-89AF-EA8FBE57E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43ECD1-0F47-4055-94BC-60F13AA3A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263B20-8C5F-4515-901A-302DB4C699D1}"/>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6" name="Footer Placeholder 5">
            <a:extLst>
              <a:ext uri="{FF2B5EF4-FFF2-40B4-BE49-F238E27FC236}">
                <a16:creationId xmlns:a16="http://schemas.microsoft.com/office/drawing/2014/main" id="{8A85CCDC-99DC-491C-B469-13FBD10D8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A8C3B-29C7-4B30-8C5C-4A2B1715A503}"/>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13025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E1CF-38CC-4648-A274-D870FEE6C0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DE4A4-97B6-4A8D-AB1C-EEB0E3A29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7ECFB-1185-48AA-8DB1-72A3380F4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3AC2C2-C5A4-42ED-90F6-73824D50A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177BB-04DD-4EF1-9858-2BB3E8CE7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BD09C1-0EB0-4439-8F03-03647BE105F5}"/>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8" name="Footer Placeholder 7">
            <a:extLst>
              <a:ext uri="{FF2B5EF4-FFF2-40B4-BE49-F238E27FC236}">
                <a16:creationId xmlns:a16="http://schemas.microsoft.com/office/drawing/2014/main" id="{4F7A0BE7-A07D-4BEC-9A48-9283297E68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6D8EE3-D14F-4E5A-B286-5EE4B793F583}"/>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399428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01EE-AC16-457D-B4BA-D5775BBCB0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BC5427-C3F4-41F0-8FD5-F5B9A538E851}"/>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4" name="Footer Placeholder 3">
            <a:extLst>
              <a:ext uri="{FF2B5EF4-FFF2-40B4-BE49-F238E27FC236}">
                <a16:creationId xmlns:a16="http://schemas.microsoft.com/office/drawing/2014/main" id="{9FB2EB62-7AC3-4109-9E41-2D87665EAD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13873F-710A-4B63-8933-87D3C9684762}"/>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393098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71FEF-5438-4A61-B012-59BCFD550F33}"/>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3" name="Footer Placeholder 2">
            <a:extLst>
              <a:ext uri="{FF2B5EF4-FFF2-40B4-BE49-F238E27FC236}">
                <a16:creationId xmlns:a16="http://schemas.microsoft.com/office/drawing/2014/main" id="{B0EB7480-1F53-4382-8C35-D0D1DAA04D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0158CE-AFB1-457C-BCA9-F03E5B04F2A1}"/>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252726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D50-7C9D-443E-BEB2-A75A88381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34BB5-02DF-4695-80DA-0C3D2B03E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517BA-41E2-452A-8401-90853484F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852D4-FCB2-4A8D-9EEA-E4EAD6B24A35}"/>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6" name="Footer Placeholder 5">
            <a:extLst>
              <a:ext uri="{FF2B5EF4-FFF2-40B4-BE49-F238E27FC236}">
                <a16:creationId xmlns:a16="http://schemas.microsoft.com/office/drawing/2014/main" id="{A9530DFE-74BD-4833-9E9C-92F2105E0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212BE6-C287-49B7-B842-A6897060AE33}"/>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304347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9365-5697-4413-8026-D3CDCB9B3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77D51D-E135-4C21-AAF7-F4F390DFDC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5ED9A9-5D00-4069-8AA1-2C1B33C4F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146D5-AAF4-4132-BCD1-822ABCFCE4BD}"/>
              </a:ext>
            </a:extLst>
          </p:cNvPr>
          <p:cNvSpPr>
            <a:spLocks noGrp="1"/>
          </p:cNvSpPr>
          <p:nvPr>
            <p:ph type="dt" sz="half" idx="10"/>
          </p:nvPr>
        </p:nvSpPr>
        <p:spPr/>
        <p:txBody>
          <a:bodyPr/>
          <a:lstStyle/>
          <a:p>
            <a:fld id="{CC2246E1-FD83-4F61-B3B6-BFA6C4FCAE91}" type="datetimeFigureOut">
              <a:rPr lang="en-IN" smtClean="0"/>
              <a:t>11-09-2021</a:t>
            </a:fld>
            <a:endParaRPr lang="en-IN"/>
          </a:p>
        </p:txBody>
      </p:sp>
      <p:sp>
        <p:nvSpPr>
          <p:cNvPr id="6" name="Footer Placeholder 5">
            <a:extLst>
              <a:ext uri="{FF2B5EF4-FFF2-40B4-BE49-F238E27FC236}">
                <a16:creationId xmlns:a16="http://schemas.microsoft.com/office/drawing/2014/main" id="{2BC0448A-BA90-4FAE-91DA-5EC3E0BB9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33F8C-BCFB-444E-ADCB-8237FDC5A02B}"/>
              </a:ext>
            </a:extLst>
          </p:cNvPr>
          <p:cNvSpPr>
            <a:spLocks noGrp="1"/>
          </p:cNvSpPr>
          <p:nvPr>
            <p:ph type="sldNum" sz="quarter" idx="12"/>
          </p:nvPr>
        </p:nvSpPr>
        <p:spPr/>
        <p:txBody>
          <a:bodyPr/>
          <a:lstStyle/>
          <a:p>
            <a:fld id="{F17E74DC-9C23-42B1-82AC-81D9EB3D1A97}" type="slidenum">
              <a:rPr lang="en-IN" smtClean="0"/>
              <a:t>‹#›</a:t>
            </a:fld>
            <a:endParaRPr lang="en-IN"/>
          </a:p>
        </p:txBody>
      </p:sp>
    </p:spTree>
    <p:extLst>
      <p:ext uri="{BB962C8B-B14F-4D97-AF65-F5344CB8AC3E}">
        <p14:creationId xmlns:p14="http://schemas.microsoft.com/office/powerpoint/2010/main" val="87675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980F9-28C8-44FF-931A-0F5BBB1A2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67765-ACE0-4658-A58B-B0BA39970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6FE77-7698-42A1-90E6-E06C28BBD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246E1-FD83-4F61-B3B6-BFA6C4FCAE91}" type="datetimeFigureOut">
              <a:rPr lang="en-IN" smtClean="0"/>
              <a:t>11-09-2021</a:t>
            </a:fld>
            <a:endParaRPr lang="en-IN"/>
          </a:p>
        </p:txBody>
      </p:sp>
      <p:sp>
        <p:nvSpPr>
          <p:cNvPr id="5" name="Footer Placeholder 4">
            <a:extLst>
              <a:ext uri="{FF2B5EF4-FFF2-40B4-BE49-F238E27FC236}">
                <a16:creationId xmlns:a16="http://schemas.microsoft.com/office/drawing/2014/main" id="{C6A6EAF4-3831-4AD2-AF53-B2750082D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BF556E-E13A-420B-8F7F-3B2F66AF8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74DC-9C23-42B1-82AC-81D9EB3D1A97}" type="slidenum">
              <a:rPr lang="en-IN" smtClean="0"/>
              <a:t>‹#›</a:t>
            </a:fld>
            <a:endParaRPr lang="en-IN"/>
          </a:p>
        </p:txBody>
      </p:sp>
    </p:spTree>
    <p:extLst>
      <p:ext uri="{BB962C8B-B14F-4D97-AF65-F5344CB8AC3E}">
        <p14:creationId xmlns:p14="http://schemas.microsoft.com/office/powerpoint/2010/main" val="397223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Separation_of_concern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en.wikipedia.org/wiki/Aspect-oriented_programming" TargetMode="External"/><Relationship Id="rId7" Type="http://schemas.openxmlformats.org/officeDocument/2006/relationships/image" Target="../media/image1.png"/><Relationship Id="rId2" Type="http://schemas.openxmlformats.org/officeDocument/2006/relationships/hyperlink" Target="http://en.wikipedia.org/wiki/Object-oriented_programming" TargetMode="External"/><Relationship Id="rId1" Type="http://schemas.openxmlformats.org/officeDocument/2006/relationships/slideLayout" Target="../slideLayouts/slideLayout7.xml"/><Relationship Id="rId6" Type="http://schemas.openxmlformats.org/officeDocument/2006/relationships/hyperlink" Target="http://en.wikipedia.org/wiki/Cohesion_(computer_science)" TargetMode="External"/><Relationship Id="rId5" Type="http://schemas.openxmlformats.org/officeDocument/2006/relationships/hyperlink" Target="http://en.wikipedia.org/wiki/Coupling_(computer_programming)" TargetMode="External"/><Relationship Id="rId4" Type="http://schemas.openxmlformats.org/officeDocument/2006/relationships/hyperlink" Target="http://en.wikipedia.org/wiki/Software_metri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4CFB-5B18-492E-A870-8EBAF2E7841F}"/>
              </a:ext>
            </a:extLst>
          </p:cNvPr>
          <p:cNvSpPr>
            <a:spLocks noGrp="1"/>
          </p:cNvSpPr>
          <p:nvPr>
            <p:ph type="ctrTitle"/>
          </p:nvPr>
        </p:nvSpPr>
        <p:spPr/>
        <p:txBody>
          <a:bodyPr>
            <a:normAutofit/>
          </a:bodyPr>
          <a:lstStyle/>
          <a:p>
            <a:r>
              <a:rPr lang="en-SG" sz="4000" dirty="0">
                <a:effectLst/>
                <a:latin typeface="Times New Roman" panose="02020603050405020304" pitchFamily="18" charset="0"/>
                <a:ea typeface="Calibri" panose="020F0502020204030204" pitchFamily="34" charset="0"/>
                <a:cs typeface="Times New Roman" panose="02020603050405020304" pitchFamily="18" charset="0"/>
              </a:rPr>
              <a:t>The separation of concerns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42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26CF0-4D06-4046-8F9A-4F615B31BC8A}"/>
              </a:ext>
            </a:extLst>
          </p:cNvPr>
          <p:cNvSpPr txBox="1"/>
          <p:nvPr/>
        </p:nvSpPr>
        <p:spPr>
          <a:xfrm>
            <a:off x="119269" y="92765"/>
            <a:ext cx="11926957" cy="7294305"/>
          </a:xfrm>
          <a:prstGeom prst="rect">
            <a:avLst/>
          </a:prstGeom>
          <a:noFill/>
        </p:spPr>
        <p:txBody>
          <a:bodyPr wrap="square">
            <a:spAutoFit/>
          </a:bodyPr>
          <a:lstStyle/>
          <a:p>
            <a:pPr algn="l"/>
            <a:r>
              <a:rPr lang="en-US" b="0" i="0" dirty="0">
                <a:solidFill>
                  <a:srgbClr val="4A4A4A"/>
                </a:solidFill>
                <a:effectLst/>
                <a:latin typeface="Open Sans" panose="020B0606030504020204" pitchFamily="34" charset="0"/>
              </a:rPr>
              <a:t>The Presentation Layer encompasses </a:t>
            </a:r>
            <a:r>
              <a:rPr lang="en-US" b="1" i="0" dirty="0">
                <a:solidFill>
                  <a:srgbClr val="4A4A4A"/>
                </a:solidFill>
                <a:effectLst/>
                <a:latin typeface="Open Sans" panose="020B0606030504020204" pitchFamily="34" charset="0"/>
              </a:rPr>
              <a:t>processes and components related to an application’s user interface</a:t>
            </a:r>
            <a:r>
              <a:rPr lang="en-US" b="0" i="0" dirty="0">
                <a:solidFill>
                  <a:srgbClr val="4A4A4A"/>
                </a:solidFill>
                <a:effectLst/>
                <a:latin typeface="Open Sans" panose="020B0606030504020204" pitchFamily="34" charset="0"/>
              </a:rPr>
              <a:t>.</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 This includes components which define the visual display of an application, and may include advanced design concepts such as controllers, presenters, or a presentation model. The primary goal of the Presentation Layer is to encapsulate all user interface concerns in order to allow the application domain to be varied independently. </a:t>
            </a:r>
          </a:p>
          <a:p>
            <a:pPr algn="l"/>
            <a:endParaRPr lang="en-US" dirty="0">
              <a:solidFill>
                <a:srgbClr val="4A4A4A"/>
              </a:solidFill>
              <a:latin typeface="Open Sans" panose="020B0606030504020204" pitchFamily="34" charset="0"/>
            </a:endParaRPr>
          </a:p>
          <a:p>
            <a:pPr algn="l"/>
            <a:endParaRPr lang="en-US" b="0" i="0" dirty="0">
              <a:solidFill>
                <a:srgbClr val="4A4A4A"/>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The Presentation Layer should include all </a:t>
            </a:r>
            <a:r>
              <a:rPr lang="en-US" b="1" i="0" dirty="0">
                <a:solidFill>
                  <a:srgbClr val="4A4A4A"/>
                </a:solidFill>
                <a:effectLst/>
                <a:latin typeface="Open Sans" panose="020B0606030504020204" pitchFamily="34" charset="0"/>
              </a:rPr>
              <a:t>components and processes exclusively related to the visual display </a:t>
            </a:r>
            <a:r>
              <a:rPr lang="en-US" b="0" i="0" dirty="0">
                <a:solidFill>
                  <a:srgbClr val="4A4A4A"/>
                </a:solidFill>
                <a:effectLst/>
                <a:latin typeface="Open Sans" panose="020B0606030504020204" pitchFamily="34" charset="0"/>
              </a:rPr>
              <a:t>needs of an application, and should exclude all other components and processes. This allows other layers within the application to vary independently from its display concerns.</a:t>
            </a:r>
          </a:p>
          <a:p>
            <a:pPr algn="l"/>
            <a:endParaRPr lang="en-US" b="0" i="0" dirty="0">
              <a:solidFill>
                <a:srgbClr val="4A4A4A"/>
              </a:solidFill>
              <a:effectLst/>
              <a:latin typeface="Open Sans" panose="020B0606030504020204" pitchFamily="34" charset="0"/>
            </a:endParaRPr>
          </a:p>
          <a:p>
            <a:pPr algn="l"/>
            <a:r>
              <a:rPr lang="en-US" b="1" i="0" dirty="0">
                <a:solidFill>
                  <a:srgbClr val="4A4A4A"/>
                </a:solidFill>
                <a:effectLst/>
                <a:latin typeface="Open Sans" panose="020B0606030504020204" pitchFamily="34" charset="0"/>
              </a:rPr>
              <a:t>The Business Layer encompasses processes </a:t>
            </a:r>
            <a:r>
              <a:rPr lang="en-US" b="0" i="0" dirty="0">
                <a:solidFill>
                  <a:srgbClr val="4A4A4A"/>
                </a:solidFill>
                <a:effectLst/>
                <a:latin typeface="Open Sans" panose="020B0606030504020204" pitchFamily="34" charset="0"/>
              </a:rPr>
              <a:t>and components related to the application domain. This includes components which define the object model, </a:t>
            </a:r>
            <a:r>
              <a:rPr lang="en-US" b="1" i="0" dirty="0">
                <a:solidFill>
                  <a:srgbClr val="4A4A4A"/>
                </a:solidFill>
                <a:effectLst/>
                <a:latin typeface="Open Sans" panose="020B0606030504020204" pitchFamily="34" charset="0"/>
              </a:rPr>
              <a:t>govern business logic, and control the workflow of the system.</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 The business layer may be represented through specialized components which represent the workflow, business processes, and entities used within the application, or through a traditional object-oriented domain model which encapsulates both data and behavior. </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The Resource Access Layer encompasses processes and components related to the access of external information. This includes components which interface with a local data store or remote service. The</a:t>
            </a:r>
          </a:p>
          <a:p>
            <a:pPr algn="l"/>
            <a:r>
              <a:rPr lang="en-US" b="0" i="0" dirty="0">
                <a:solidFill>
                  <a:srgbClr val="4A4A4A"/>
                </a:solidFill>
                <a:effectLst/>
                <a:latin typeface="Open Sans" panose="020B0606030504020204" pitchFamily="34" charset="0"/>
              </a:rPr>
              <a:t>goal of the Resource Access Layer is to provide a layer of abstraction around the details specific to data access.</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 </a:t>
            </a:r>
          </a:p>
        </p:txBody>
      </p:sp>
    </p:spTree>
    <p:extLst>
      <p:ext uri="{BB962C8B-B14F-4D97-AF65-F5344CB8AC3E}">
        <p14:creationId xmlns:p14="http://schemas.microsoft.com/office/powerpoint/2010/main" val="1154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4DB43-B505-476F-A840-7BDA0FA5BD21}"/>
              </a:ext>
            </a:extLst>
          </p:cNvPr>
          <p:cNvSpPr txBox="1"/>
          <p:nvPr/>
        </p:nvSpPr>
        <p:spPr>
          <a:xfrm>
            <a:off x="1" y="0"/>
            <a:ext cx="11926956" cy="2031325"/>
          </a:xfrm>
          <a:prstGeom prst="rect">
            <a:avLst/>
          </a:prstGeom>
          <a:noFill/>
        </p:spPr>
        <p:txBody>
          <a:bodyPr wrap="square">
            <a:spAutoFit/>
          </a:bodyPr>
          <a:lstStyle/>
          <a:p>
            <a:pPr algn="l"/>
            <a:r>
              <a:rPr lang="en-US" b="1" i="0" dirty="0">
                <a:solidFill>
                  <a:srgbClr val="FF0000"/>
                </a:solidFill>
                <a:effectLst/>
                <a:latin typeface="Open Sans" panose="020B0606030504020204" pitchFamily="34" charset="0"/>
              </a:rPr>
              <a:t>Vertical Separation</a:t>
            </a:r>
          </a:p>
          <a:p>
            <a:pPr algn="l"/>
            <a:r>
              <a:rPr lang="en-US" b="0" i="0" dirty="0">
                <a:solidFill>
                  <a:srgbClr val="4A4A4A"/>
                </a:solidFill>
                <a:effectLst/>
                <a:latin typeface="Open Sans" panose="020B0606030504020204" pitchFamily="34" charset="0"/>
              </a:rPr>
              <a:t>Vertical Separation of </a:t>
            </a:r>
            <a:r>
              <a:rPr lang="en-US" b="1" i="0" dirty="0">
                <a:solidFill>
                  <a:srgbClr val="4A4A4A"/>
                </a:solidFill>
                <a:effectLst/>
                <a:latin typeface="Open Sans" panose="020B0606030504020204" pitchFamily="34" charset="0"/>
              </a:rPr>
              <a:t>Concerns refers to the process of dividing an application into modules of functionality </a:t>
            </a:r>
            <a:r>
              <a:rPr lang="en-US" b="0" i="0" dirty="0">
                <a:solidFill>
                  <a:srgbClr val="4A4A4A"/>
                </a:solidFill>
                <a:effectLst/>
                <a:latin typeface="Open Sans" panose="020B0606030504020204" pitchFamily="34" charset="0"/>
              </a:rPr>
              <a:t>that relate to the same feature or sub-system within an application. </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Vertical separation divides the features of an application holistically, associating any interface, business, and resource access concerns within a single boundary. Figure 3 depicts an application separated into three modules:</a:t>
            </a:r>
          </a:p>
        </p:txBody>
      </p:sp>
      <p:pic>
        <p:nvPicPr>
          <p:cNvPr id="2050" name="Picture 2">
            <a:extLst>
              <a:ext uri="{FF2B5EF4-FFF2-40B4-BE49-F238E27FC236}">
                <a16:creationId xmlns:a16="http://schemas.microsoft.com/office/drawing/2014/main" id="{AF4517DE-7C25-45A1-BDAC-54923F9AB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792" y="2305878"/>
            <a:ext cx="5115338" cy="376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6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C402C-6070-4CD9-AAFE-A4662B903E55}"/>
              </a:ext>
            </a:extLst>
          </p:cNvPr>
          <p:cNvSpPr txBox="1"/>
          <p:nvPr/>
        </p:nvSpPr>
        <p:spPr>
          <a:xfrm>
            <a:off x="185530" y="0"/>
            <a:ext cx="11820940" cy="3693319"/>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Separating the features of an application into modules clarifies the responsibly and dependencies of each feature which can aid in testing and overall maintenance. Boundaries may be defined logically to aid in organization, or physically to enable independent development and maintenance.</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Logical boundaries imply the existence of modularity, though the methods used to denote separation may have no bearing on the actual deployment or runtime behavior of an application. This can be useful for improving the maintainability of an application as well easing any future efforts for physically separating features. </a:t>
            </a:r>
          </a:p>
          <a:p>
            <a:endParaRPr lang="en-US" dirty="0">
              <a:solidFill>
                <a:srgbClr val="4A4A4A"/>
              </a:solidFill>
              <a:latin typeface="Open Sans" panose="020B0606030504020204" pitchFamily="34" charset="0"/>
            </a:endParaRPr>
          </a:p>
          <a:p>
            <a:r>
              <a:rPr lang="en-US" b="1" i="0" dirty="0">
                <a:solidFill>
                  <a:srgbClr val="4A4A4A"/>
                </a:solidFill>
                <a:effectLst/>
                <a:latin typeface="Open Sans" panose="020B0606030504020204" pitchFamily="34" charset="0"/>
              </a:rPr>
              <a:t>Physical boundaries are generally used in the context of developing add-ins or composite applications, and can enable features to be managed by disparate development teams</a:t>
            </a:r>
            <a:r>
              <a:rPr lang="en-US" b="0" i="0" dirty="0">
                <a:solidFill>
                  <a:srgbClr val="4A4A4A"/>
                </a:solidFill>
                <a:effectLst/>
                <a:latin typeface="Open Sans" panose="020B0606030504020204" pitchFamily="34" charset="0"/>
              </a:rPr>
              <a:t>. Applications supporting add-in modules often employ techniques such as auto-discovery, or initializing modules based on an external configuration source.</a:t>
            </a:r>
            <a:endParaRPr lang="en-IN" dirty="0"/>
          </a:p>
        </p:txBody>
      </p:sp>
      <p:pic>
        <p:nvPicPr>
          <p:cNvPr id="3074" name="Picture 2">
            <a:extLst>
              <a:ext uri="{FF2B5EF4-FFF2-40B4-BE49-F238E27FC236}">
                <a16:creationId xmlns:a16="http://schemas.microsoft.com/office/drawing/2014/main" id="{694BB278-2A21-4474-919A-0E472196D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13" y="3693319"/>
            <a:ext cx="5446645" cy="292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07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1D725-E1EA-489B-A869-630B195B112A}"/>
              </a:ext>
            </a:extLst>
          </p:cNvPr>
          <p:cNvSpPr txBox="1"/>
          <p:nvPr/>
        </p:nvSpPr>
        <p:spPr>
          <a:xfrm>
            <a:off x="106017" y="132522"/>
            <a:ext cx="11926957" cy="646331"/>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For example, each module may itself be designed using layers to describe the role of components within the module. Figure 6 depicts an application using both horizontal and vertical separation of concerns strategies:</a:t>
            </a:r>
            <a:endParaRPr lang="en-IN" dirty="0"/>
          </a:p>
        </p:txBody>
      </p:sp>
      <p:pic>
        <p:nvPicPr>
          <p:cNvPr id="4098" name="Picture 2">
            <a:extLst>
              <a:ext uri="{FF2B5EF4-FFF2-40B4-BE49-F238E27FC236}">
                <a16:creationId xmlns:a16="http://schemas.microsoft.com/office/drawing/2014/main" id="{B7EA7E99-F242-43DF-B7AA-4EC2E74CD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671" y="1033670"/>
            <a:ext cx="7248938" cy="534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97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52C118-0E61-44A1-9334-4AA58C2AC65F}"/>
              </a:ext>
            </a:extLst>
          </p:cNvPr>
          <p:cNvSpPr txBox="1"/>
          <p:nvPr/>
        </p:nvSpPr>
        <p:spPr>
          <a:xfrm>
            <a:off x="278296" y="0"/>
            <a:ext cx="12072730" cy="2031325"/>
          </a:xfrm>
          <a:prstGeom prst="rect">
            <a:avLst/>
          </a:prstGeom>
          <a:noFill/>
        </p:spPr>
        <p:txBody>
          <a:bodyPr wrap="square">
            <a:spAutoFit/>
          </a:bodyPr>
          <a:lstStyle/>
          <a:p>
            <a:pPr algn="l"/>
            <a:r>
              <a:rPr lang="en-US" b="1" i="0" dirty="0">
                <a:solidFill>
                  <a:srgbClr val="FF0000"/>
                </a:solidFill>
                <a:effectLst/>
                <a:latin typeface="Open Sans" panose="020B0606030504020204" pitchFamily="34" charset="0"/>
              </a:rPr>
              <a:t>Aspect Separation</a:t>
            </a:r>
          </a:p>
          <a:p>
            <a:pPr algn="l"/>
            <a:endParaRPr lang="en-US" b="1" i="0" dirty="0">
              <a:solidFill>
                <a:srgbClr val="FF0000"/>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Aspect Separation of Concerns, better known as Aspect-Oriented Programming, refers to the process of segregating an application’s cross-cutting concerns from its core concerns. </a:t>
            </a:r>
          </a:p>
          <a:p>
            <a:pPr algn="l"/>
            <a:endParaRPr lang="en-US"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Cross-cutting concerns, or aspects, are concerns which are interspersed across multiple boundaries within an application. Logging is one example of an activity performed across many system components.</a:t>
            </a:r>
          </a:p>
        </p:txBody>
      </p:sp>
      <p:pic>
        <p:nvPicPr>
          <p:cNvPr id="5122" name="Picture 2">
            <a:extLst>
              <a:ext uri="{FF2B5EF4-FFF2-40B4-BE49-F238E27FC236}">
                <a16:creationId xmlns:a16="http://schemas.microsoft.com/office/drawing/2014/main" id="{30FF300A-CE36-4AD4-A965-9017061F1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7" y="2460069"/>
            <a:ext cx="8875436" cy="402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0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5318A-8017-46CC-B4D5-49D9E81B9B9B}"/>
              </a:ext>
            </a:extLst>
          </p:cNvPr>
          <p:cNvSpPr txBox="1"/>
          <p:nvPr/>
        </p:nvSpPr>
        <p:spPr>
          <a:xfrm>
            <a:off x="198783" y="145775"/>
            <a:ext cx="11675165" cy="5909310"/>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Cross-cutting concerns can be difficult to maintain due to their widespread placement throughout an application. Their mixture with core concerns also adds complexity, rendering the application more difficult to maintain. By separating these concerns, both core concerns and cross-cutting concerns are made easier to manage.</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Aspect separation differs from other separation techniques in that it relies on a pre-processing, compile time, or run-time fusion of cross-cutting concerns with the application.</a:t>
            </a:r>
          </a:p>
          <a:p>
            <a:endParaRPr lang="en-US" dirty="0">
              <a:solidFill>
                <a:srgbClr val="4A4A4A"/>
              </a:solidFill>
              <a:latin typeface="Open Sans" panose="020B0606030504020204" pitchFamily="34" charset="0"/>
            </a:endParaRPr>
          </a:p>
          <a:p>
            <a:endParaRPr lang="en-US" dirty="0">
              <a:solidFill>
                <a:srgbClr val="4A4A4A"/>
              </a:solidFill>
              <a:latin typeface="Open Sans" panose="020B0606030504020204" pitchFamily="34" charset="0"/>
            </a:endParaRPr>
          </a:p>
          <a:p>
            <a:r>
              <a:rPr lang="en-IN" b="0" i="0" dirty="0">
                <a:solidFill>
                  <a:srgbClr val="FF0000"/>
                </a:solidFill>
                <a:effectLst/>
                <a:latin typeface="Open Sans" panose="020B0606030504020204" pitchFamily="34" charset="0"/>
              </a:rPr>
              <a:t>Dependency Direction</a:t>
            </a:r>
          </a:p>
          <a:p>
            <a:endParaRPr lang="en-IN" dirty="0">
              <a:solidFill>
                <a:srgbClr val="FF0000"/>
              </a:solidFill>
              <a:latin typeface="Open Sans" panose="020B0606030504020204" pitchFamily="34" charset="0"/>
            </a:endParaRPr>
          </a:p>
          <a:p>
            <a:r>
              <a:rPr lang="en-US" b="0" i="0" dirty="0">
                <a:solidFill>
                  <a:srgbClr val="4A4A4A"/>
                </a:solidFill>
                <a:effectLst/>
                <a:latin typeface="Open Sans" panose="020B0606030504020204" pitchFamily="34" charset="0"/>
              </a:rPr>
              <a:t>concept of dependency direction is the common relationship between a business component and a utility component. Consider a system which provides an order inquiry process which requires that </a:t>
            </a:r>
            <a:r>
              <a:rPr lang="en-US" b="1" i="0" dirty="0">
                <a:solidFill>
                  <a:srgbClr val="4A4A4A"/>
                </a:solidFill>
                <a:effectLst/>
                <a:latin typeface="Open Sans" panose="020B0606030504020204" pitchFamily="34" charset="0"/>
              </a:rPr>
              <a:t>frequently requested data be cached for greater efficiency</a:t>
            </a:r>
            <a:r>
              <a:rPr lang="en-US" b="0" i="0" dirty="0">
                <a:solidFill>
                  <a:srgbClr val="4A4A4A"/>
                </a:solidFill>
                <a:effectLst/>
                <a:latin typeface="Open Sans" panose="020B0606030504020204" pitchFamily="34" charset="0"/>
              </a:rPr>
              <a:t>. To facilitate the caching of order inquiries, a caching utility component may be developed to separate the concerns of caching from the rest of the order inquiry process.</a:t>
            </a:r>
            <a:endParaRPr lang="en-IN" b="0" i="0" dirty="0">
              <a:solidFill>
                <a:srgbClr val="FF0000"/>
              </a:solidFill>
              <a:effectLst/>
              <a:latin typeface="Open Sans" panose="020B0606030504020204" pitchFamily="34" charset="0"/>
            </a:endParaRPr>
          </a:p>
          <a:p>
            <a:endParaRPr lang="en-IN" dirty="0">
              <a:solidFill>
                <a:srgbClr val="FF0000"/>
              </a:solidFill>
              <a:latin typeface="Open Sans" panose="020B0606030504020204" pitchFamily="34" charset="0"/>
            </a:endParaRPr>
          </a:p>
          <a:p>
            <a:r>
              <a:rPr lang="en-US" b="0" i="0" dirty="0">
                <a:solidFill>
                  <a:srgbClr val="4A4A4A"/>
                </a:solidFill>
                <a:effectLst/>
                <a:latin typeface="Open Sans" panose="020B0606030504020204" pitchFamily="34" charset="0"/>
              </a:rPr>
              <a:t>Because the function of caching is a more generic behavior than an order inquiry process, the caching component has the higher potential for reuse among the two. Therefore, the best dependency direction in this case would be from the business component to the utility component. </a:t>
            </a:r>
            <a:endParaRPr lang="en-IN" b="0" i="0" dirty="0">
              <a:solidFill>
                <a:srgbClr val="FF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82190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7CB8EC-6BE7-4271-8EF7-28E95FE17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55" y="1404730"/>
            <a:ext cx="10407371" cy="45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71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26D52-F928-4C57-8983-FEEE5AED9BB5}"/>
              </a:ext>
            </a:extLst>
          </p:cNvPr>
          <p:cNvSpPr txBox="1"/>
          <p:nvPr/>
        </p:nvSpPr>
        <p:spPr>
          <a:xfrm>
            <a:off x="198783" y="251791"/>
            <a:ext cx="11622156" cy="5909310"/>
          </a:xfrm>
          <a:prstGeom prst="rect">
            <a:avLst/>
          </a:prstGeom>
          <a:noFill/>
        </p:spPr>
        <p:txBody>
          <a:bodyPr wrap="square">
            <a:spAutoFit/>
          </a:bodyPr>
          <a:lstStyle/>
          <a:p>
            <a:pPr algn="l"/>
            <a:r>
              <a:rPr lang="en-IN" b="1" i="0" dirty="0">
                <a:solidFill>
                  <a:srgbClr val="FF0000"/>
                </a:solidFill>
                <a:effectLst/>
                <a:latin typeface="Open Sans" panose="020B0606030504020204" pitchFamily="34" charset="0"/>
              </a:rPr>
              <a:t>Data Concerns</a:t>
            </a:r>
          </a:p>
          <a:p>
            <a:pPr algn="l"/>
            <a:endParaRPr lang="en-IN" dirty="0">
              <a:solidFill>
                <a:srgbClr val="4A4A4A"/>
              </a:solidFill>
              <a:latin typeface="Open Sans" panose="020B0606030504020204" pitchFamily="34" charset="0"/>
            </a:endParaRPr>
          </a:p>
          <a:p>
            <a:pPr algn="l"/>
            <a:r>
              <a:rPr lang="en-US" b="0" i="0" dirty="0">
                <a:solidFill>
                  <a:srgbClr val="4A4A4A"/>
                </a:solidFill>
                <a:effectLst/>
                <a:latin typeface="Open Sans" panose="020B0606030504020204" pitchFamily="34" charset="0"/>
              </a:rPr>
              <a:t>principle of Separation of Concerns to data involves properly modeling information managed by a system. While the aspects of data modeling apply to both object-oriented and database design</a:t>
            </a:r>
          </a:p>
          <a:p>
            <a:pPr algn="l"/>
            <a:endParaRPr lang="en-US" dirty="0">
              <a:solidFill>
                <a:srgbClr val="4A4A4A"/>
              </a:solidFill>
              <a:latin typeface="Open Sans" panose="020B0606030504020204" pitchFamily="34" charset="0"/>
            </a:endParaRPr>
          </a:p>
          <a:p>
            <a:pPr algn="l"/>
            <a:endParaRPr lang="en-US" b="0" i="0" dirty="0">
              <a:solidFill>
                <a:srgbClr val="4A4A4A"/>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For example, given a system which sells products to customers, an object which defines the product should not contain customer related information. This is because products are not inherently concerned with who may be purchasing the product. A better approach would be the creation of a conceptual order object which composes both customer and product information. This enables the product object to be reused by other processes in the future which may not be concerned with customer information.</a:t>
            </a:r>
          </a:p>
          <a:p>
            <a:pPr algn="l"/>
            <a:endParaRPr lang="en-US" dirty="0">
              <a:solidFill>
                <a:srgbClr val="4A4A4A"/>
              </a:solidFill>
              <a:latin typeface="Open Sans" panose="020B0606030504020204" pitchFamily="34" charset="0"/>
            </a:endParaRPr>
          </a:p>
          <a:p>
            <a:pPr algn="l"/>
            <a:endParaRPr lang="en-US" b="0" i="0" dirty="0">
              <a:solidFill>
                <a:srgbClr val="4A4A4A"/>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When organizing behavior, the following goals should be sought:</a:t>
            </a:r>
          </a:p>
          <a:p>
            <a:pPr algn="l"/>
            <a:r>
              <a:rPr lang="en-US" b="0" i="0" dirty="0">
                <a:solidFill>
                  <a:srgbClr val="4A4A4A"/>
                </a:solidFill>
                <a:effectLst/>
                <a:latin typeface="Open Sans" panose="020B0606030504020204" pitchFamily="34" charset="0"/>
              </a:rPr>
              <a:t>* Eliminate the duplication of functionality.</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 Restrict the scope of work to a maintainable size.</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 Restrict the scope of work to the description of the containing boundary.</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 Restrict the scope of work to the inherent behavior of the containing boundary.</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 Minimize external dependencies.</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 Maximize the potential for reuse.</a:t>
            </a:r>
          </a:p>
          <a:p>
            <a:pPr algn="l"/>
            <a:endParaRPr lang="en-IN"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128348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D44E1-A806-4241-BAE8-68F4E2B6FB6C}"/>
              </a:ext>
            </a:extLst>
          </p:cNvPr>
          <p:cNvSpPr txBox="1"/>
          <p:nvPr/>
        </p:nvSpPr>
        <p:spPr>
          <a:xfrm>
            <a:off x="0" y="0"/>
            <a:ext cx="12191999" cy="6309420"/>
          </a:xfrm>
          <a:prstGeom prst="rect">
            <a:avLst/>
          </a:prstGeom>
          <a:noFill/>
        </p:spPr>
        <p:txBody>
          <a:bodyPr wrap="square">
            <a:spAutoFit/>
          </a:bodyPr>
          <a:lstStyle/>
          <a:p>
            <a:r>
              <a:rPr lang="en-SG"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separation of concerns</a:t>
            </a:r>
            <a:endParaRPr lang="en-US" sz="2400" b="1" i="0" dirty="0">
              <a:solidFill>
                <a:srgbClr val="FF0000"/>
              </a:solidFill>
              <a:effectLst/>
              <a:latin typeface="Open Sans" panose="020B0606030504020204" pitchFamily="34" charset="0"/>
            </a:endParaRPr>
          </a:p>
          <a:p>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The most important principle in Software Engineering is the </a:t>
            </a:r>
            <a:r>
              <a:rPr lang="en-US" sz="2000" b="0" i="0" dirty="0">
                <a:solidFill>
                  <a:srgbClr val="0066CC"/>
                </a:solidFill>
                <a:effectLst/>
                <a:latin typeface="Times New Roman" panose="02020603050405020304" pitchFamily="18" charset="0"/>
                <a:cs typeface="Times New Roman" panose="02020603050405020304" pitchFamily="18" charset="0"/>
                <a:hlinkClick r:id="rId2" tooltip="SoC"/>
              </a:rPr>
              <a:t>Separation of Concerns</a:t>
            </a:r>
            <a:r>
              <a:rPr lang="en-US" sz="2000" b="0" i="0" dirty="0">
                <a:solidFill>
                  <a:srgbClr val="333333"/>
                </a:solidFill>
                <a:effectLst/>
                <a:latin typeface="Times New Roman" panose="02020603050405020304" pitchFamily="18" charset="0"/>
                <a:cs typeface="Times New Roman" panose="02020603050405020304" pitchFamily="18" charset="0"/>
              </a:rPr>
              <a:t> (SoC): </a:t>
            </a:r>
          </a:p>
          <a:p>
            <a:pPr marL="342900" indent="-342900">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The idea that a software system must be decomposed into parts that overlap in functionality as little as possible.</a:t>
            </a:r>
          </a:p>
          <a:p>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 It is so central that it appears in many different forms in the evolution of all methodologies, programming languages and best practices.</a:t>
            </a:r>
          </a:p>
          <a:p>
            <a:pPr marL="342900" indent="-342900">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Separation of concerns is </a:t>
            </a:r>
            <a:r>
              <a:rPr lang="en-US" sz="2000" b="1" i="0" dirty="0">
                <a:solidFill>
                  <a:srgbClr val="202124"/>
                </a:solidFill>
                <a:effectLst/>
                <a:latin typeface="Times New Roman" panose="02020603050405020304" pitchFamily="18" charset="0"/>
                <a:cs typeface="Times New Roman" panose="02020603050405020304" pitchFamily="18" charset="0"/>
              </a:rPr>
              <a:t>a software architecture design pattern/principle for separating an application into distinct sections</a:t>
            </a:r>
            <a:r>
              <a:rPr lang="en-US" sz="2000" b="0" i="0" dirty="0">
                <a:solidFill>
                  <a:srgbClr val="202124"/>
                </a:solidFill>
                <a:effectLst/>
                <a:latin typeface="Times New Roman" panose="02020603050405020304" pitchFamily="18" charset="0"/>
                <a:cs typeface="Times New Roman" panose="02020603050405020304" pitchFamily="18" charset="0"/>
              </a:rPr>
              <a:t>, so each section addresses a separate concern. At its essence, Separation of concerns is about order.</a:t>
            </a:r>
          </a:p>
          <a:p>
            <a:pPr marL="342900" indent="-342900">
              <a:buFont typeface="Wingdings" panose="05000000000000000000" pitchFamily="2" charset="2"/>
              <a:buChar char="Ø"/>
            </a:pPr>
            <a:endParaRPr lang="en-US" sz="2000" dirty="0">
              <a:solidFill>
                <a:srgbClr val="202124"/>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br>
              <a:rPr lang="en-US" sz="2000" dirty="0"/>
            </a:br>
            <a:r>
              <a:rPr lang="en-US" sz="2000" b="0" i="0" dirty="0">
                <a:solidFill>
                  <a:srgbClr val="202124"/>
                </a:solidFill>
                <a:effectLst/>
                <a:latin typeface="arial" panose="020B0604020202020204" pitchFamily="34" charset="0"/>
              </a:rPr>
              <a:t>Separation of concerns is </a:t>
            </a:r>
            <a:r>
              <a:rPr lang="en-US" sz="2000" b="1" i="0" dirty="0">
                <a:solidFill>
                  <a:srgbClr val="202124"/>
                </a:solidFill>
                <a:effectLst/>
                <a:latin typeface="arial" panose="020B0604020202020204" pitchFamily="34" charset="0"/>
              </a:rPr>
              <a:t>a design principle for separating a computer program into distinct sections</a:t>
            </a:r>
            <a:r>
              <a:rPr lang="en-US" sz="2000" b="0" i="0" dirty="0">
                <a:solidFill>
                  <a:srgbClr val="202124"/>
                </a:solidFill>
                <a:effectLst/>
                <a:latin typeface="arial" panose="020B0604020202020204" pitchFamily="34" charset="0"/>
              </a:rPr>
              <a:t>, such that each section addresses a separate concern. For example the business logic of the application is a concern and the user interface is another concern.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41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BB423-ABD1-419C-AE79-F8E5A7B6DE81}"/>
              </a:ext>
            </a:extLst>
          </p:cNvPr>
          <p:cNvSpPr txBox="1"/>
          <p:nvPr/>
        </p:nvSpPr>
        <p:spPr>
          <a:xfrm>
            <a:off x="212035" y="172278"/>
            <a:ext cx="11794435" cy="6740307"/>
          </a:xfrm>
          <a:prstGeom prst="rect">
            <a:avLst/>
          </a:prstGeom>
          <a:noFill/>
        </p:spPr>
        <p:txBody>
          <a:bodyPr wrap="square">
            <a:spAutoFit/>
          </a:bodyPr>
          <a:lstStyle/>
          <a:p>
            <a:r>
              <a:rPr lang="en-SG" sz="1800" b="1" dirty="0">
                <a:effectLst/>
                <a:latin typeface="Calibri" panose="020F0502020204030204" pitchFamily="34" charset="0"/>
                <a:ea typeface="Calibri" panose="020F0502020204030204" pitchFamily="34" charset="0"/>
                <a:cs typeface="Times New Roman" panose="02020603050405020304" pitchFamily="18" charset="0"/>
              </a:rPr>
              <a:t>The separation of concerns</a:t>
            </a:r>
            <a:endParaRPr lang="en-US" b="1" i="0" dirty="0">
              <a:solidFill>
                <a:srgbClr val="4A4A4A"/>
              </a:solidFill>
              <a:effectLst/>
              <a:latin typeface="Open Sans" panose="020B0606030504020204" pitchFamily="34" charset="0"/>
            </a:endParaRP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In software engineering, Separation of Concerns refers to the delineation(explains) and correlation(connection) of software elements to achieve order within a system. </a:t>
            </a:r>
          </a:p>
          <a:p>
            <a:endParaRPr lang="en-US" dirty="0">
              <a:solidFill>
                <a:srgbClr val="4A4A4A"/>
              </a:solidFill>
              <a:latin typeface="Open Sans" panose="020B0606030504020204" pitchFamily="34" charset="0"/>
            </a:endParaRPr>
          </a:p>
          <a:p>
            <a:r>
              <a:rPr lang="en-US" b="0" i="0" dirty="0">
                <a:solidFill>
                  <a:srgbClr val="FF0000"/>
                </a:solidFill>
                <a:effectLst/>
                <a:latin typeface="Open Sans" panose="020B0606030504020204" pitchFamily="34" charset="0"/>
              </a:rPr>
              <a:t>Through proper separation of concerns, complexity becomes manageable.</a:t>
            </a:r>
          </a:p>
          <a:p>
            <a:endParaRPr lang="en-US" dirty="0">
              <a:solidFill>
                <a:srgbClr val="FF0000"/>
              </a:solidFill>
              <a:latin typeface="Open Sans" panose="020B0606030504020204" pitchFamily="34" charset="0"/>
            </a:endParaRPr>
          </a:p>
          <a:p>
            <a:r>
              <a:rPr lang="en-US" b="0" i="0" dirty="0">
                <a:solidFill>
                  <a:srgbClr val="4A4A4A"/>
                </a:solidFill>
                <a:effectLst/>
                <a:latin typeface="Open Sans" panose="020B0606030504020204" pitchFamily="34" charset="0"/>
              </a:rPr>
              <a:t>the principle of Separation of Concerns and to provide a set of foundational concepts to aid </a:t>
            </a:r>
            <a:r>
              <a:rPr lang="en-US" b="0" i="0" dirty="0">
                <a:solidFill>
                  <a:srgbClr val="FF0000"/>
                </a:solidFill>
                <a:effectLst/>
                <a:latin typeface="Open Sans" panose="020B0606030504020204" pitchFamily="34" charset="0"/>
              </a:rPr>
              <a:t>software engineers in the development of maintainable systems.</a:t>
            </a:r>
          </a:p>
          <a:p>
            <a:endParaRPr lang="en-US" dirty="0">
              <a:solidFill>
                <a:srgbClr val="FF0000"/>
              </a:solidFill>
              <a:latin typeface="Open Sans" panose="020B0606030504020204" pitchFamily="34" charset="0"/>
            </a:endParaRPr>
          </a:p>
          <a:p>
            <a:r>
              <a:rPr lang="en-US" b="1" i="0" dirty="0">
                <a:solidFill>
                  <a:srgbClr val="0070C0"/>
                </a:solidFill>
                <a:effectLst/>
                <a:latin typeface="Open Sans" panose="020B0606030504020204" pitchFamily="34" charset="0"/>
              </a:rPr>
              <a:t>The Principle of Separation of Concerns</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The Principle of Separation of Concerns states that system elements should have exclusivity and singularity of purpose. </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That is to say, no element should share in the responsibilities of another or encompass unrelated responsibilities.</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Separation of concerns is achieved by the establishment of boundaries.</a:t>
            </a: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Some examples of boundaries would include the use of methods, objects, components, and services to define core behavior within an application</a:t>
            </a:r>
          </a:p>
          <a:p>
            <a:endParaRPr lang="en-US" dirty="0">
              <a:solidFill>
                <a:srgbClr val="4A4A4A"/>
              </a:solidFill>
              <a:latin typeface="Open Sans" panose="020B0606030504020204" pitchFamily="34" charset="0"/>
            </a:endParaRPr>
          </a:p>
          <a:p>
            <a:endParaRPr lang="en-IN" dirty="0">
              <a:solidFill>
                <a:srgbClr val="FF0000"/>
              </a:solidFill>
            </a:endParaRPr>
          </a:p>
        </p:txBody>
      </p:sp>
    </p:spTree>
    <p:extLst>
      <p:ext uri="{BB962C8B-B14F-4D97-AF65-F5344CB8AC3E}">
        <p14:creationId xmlns:p14="http://schemas.microsoft.com/office/powerpoint/2010/main" val="144171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3BC02F-4DC0-4904-98BB-5016A455F9DD}"/>
              </a:ext>
            </a:extLst>
          </p:cNvPr>
          <p:cNvSpPr txBox="1"/>
          <p:nvPr/>
        </p:nvSpPr>
        <p:spPr>
          <a:xfrm>
            <a:off x="371061" y="172278"/>
            <a:ext cx="11701669" cy="4524315"/>
          </a:xfrm>
          <a:prstGeom prst="rect">
            <a:avLst/>
          </a:prstGeom>
          <a:noFill/>
        </p:spPr>
        <p:txBody>
          <a:bodyPr wrap="square">
            <a:spAutoFit/>
          </a:bodyPr>
          <a:lstStyle/>
          <a:p>
            <a:r>
              <a:rPr lang="en-US" b="0" i="0" dirty="0">
                <a:solidFill>
                  <a:srgbClr val="333333"/>
                </a:solidFill>
                <a:effectLst/>
                <a:latin typeface="Georgia" panose="02040502050405020303" pitchFamily="18" charset="0"/>
              </a:rPr>
              <a:t>In the case of </a:t>
            </a:r>
            <a:r>
              <a:rPr lang="en-US" b="0" i="0" dirty="0">
                <a:solidFill>
                  <a:srgbClr val="0066CC"/>
                </a:solidFill>
                <a:effectLst/>
                <a:latin typeface="Georgia" panose="02040502050405020303" pitchFamily="18" charset="0"/>
                <a:hlinkClick r:id="rId2" tooltip="OOP"/>
              </a:rPr>
              <a:t>Object Oriented Programming</a:t>
            </a:r>
            <a:r>
              <a:rPr lang="en-US" b="0" i="0" dirty="0">
                <a:solidFill>
                  <a:srgbClr val="333333"/>
                </a:solidFill>
                <a:effectLst/>
                <a:latin typeface="Georgia" panose="02040502050405020303" pitchFamily="18" charset="0"/>
              </a:rPr>
              <a:t> (OOP), encapsulation and inheritance proved to be essential mechanisms to support new levels of modularity. </a:t>
            </a:r>
          </a:p>
          <a:p>
            <a:endParaRPr lang="en-US" b="0" i="0" dirty="0">
              <a:solidFill>
                <a:srgbClr val="0066CC"/>
              </a:solidFill>
              <a:effectLst/>
              <a:latin typeface="Georgia" panose="02040502050405020303" pitchFamily="18" charset="0"/>
            </a:endParaRPr>
          </a:p>
          <a:p>
            <a:r>
              <a:rPr lang="en-US" b="0" i="0" dirty="0">
                <a:solidFill>
                  <a:srgbClr val="333333"/>
                </a:solidFill>
                <a:effectLst/>
                <a:latin typeface="Georgia" panose="02040502050405020303" pitchFamily="18" charset="0"/>
              </a:rPr>
              <a:t>Finally, the separation of cross-cutting concerns is the most important motivation for the proponents of </a:t>
            </a:r>
            <a:r>
              <a:rPr lang="en-US" b="0" i="0" dirty="0">
                <a:solidFill>
                  <a:srgbClr val="0066CC"/>
                </a:solidFill>
                <a:effectLst/>
                <a:latin typeface="Georgia" panose="02040502050405020303" pitchFamily="18" charset="0"/>
                <a:hlinkClick r:id="rId3" tooltip="AOP"/>
              </a:rPr>
              <a:t>Aspect Oriented Programming</a:t>
            </a:r>
            <a:r>
              <a:rPr lang="en-US" b="0" i="0" dirty="0">
                <a:solidFill>
                  <a:srgbClr val="333333"/>
                </a:solidFill>
                <a:effectLst/>
                <a:latin typeface="Georgia" panose="02040502050405020303" pitchFamily="18" charset="0"/>
              </a:rPr>
              <a:t> (AOP).</a:t>
            </a:r>
          </a:p>
          <a:p>
            <a:endParaRPr lang="en-US" dirty="0">
              <a:solidFill>
                <a:srgbClr val="333333"/>
              </a:solidFill>
              <a:latin typeface="Georgia" panose="02040502050405020303" pitchFamily="18" charset="0"/>
            </a:endParaRPr>
          </a:p>
          <a:p>
            <a:r>
              <a:rPr lang="en-US" b="0" i="0" dirty="0">
                <a:solidFill>
                  <a:srgbClr val="333333"/>
                </a:solidFill>
                <a:effectLst/>
                <a:latin typeface="Georgia" panose="02040502050405020303" pitchFamily="18" charset="0"/>
              </a:rPr>
              <a:t>Since the first software systems were implemented, it was understood that it was important for them to be modular. It is necessary to follow a methodology when decomposing a system into modules and this is generally done by focusing on the </a:t>
            </a:r>
            <a:r>
              <a:rPr lang="en-US" b="0" i="0" dirty="0">
                <a:solidFill>
                  <a:srgbClr val="0066CC"/>
                </a:solidFill>
                <a:effectLst/>
                <a:latin typeface="Georgia" panose="02040502050405020303" pitchFamily="18" charset="0"/>
                <a:hlinkClick r:id="rId4" tooltip="Metrics"/>
              </a:rPr>
              <a:t>software quality metrics</a:t>
            </a:r>
            <a:r>
              <a:rPr lang="en-US" b="0" i="0" dirty="0">
                <a:solidFill>
                  <a:srgbClr val="333333"/>
                </a:solidFill>
                <a:effectLst/>
                <a:latin typeface="Georgia" panose="02040502050405020303" pitchFamily="18" charset="0"/>
              </a:rPr>
              <a:t> of coupling and cohesion,</a:t>
            </a:r>
          </a:p>
          <a:p>
            <a:endParaRPr lang="en-US" dirty="0">
              <a:solidFill>
                <a:srgbClr val="333333"/>
              </a:solidFill>
              <a:latin typeface="Georgia" panose="02040502050405020303" pitchFamily="18" charset="0"/>
            </a:endParaRPr>
          </a:p>
          <a:p>
            <a:pPr algn="l" fontAlgn="base"/>
            <a:r>
              <a:rPr lang="en-US" b="1" i="0" dirty="0">
                <a:solidFill>
                  <a:srgbClr val="0066CC"/>
                </a:solidFill>
                <a:effectLst/>
                <a:latin typeface="Georgia" panose="02040502050405020303" pitchFamily="18" charset="0"/>
                <a:hlinkClick r:id="rId5" tooltip="Coupling"/>
              </a:rPr>
              <a:t>Coupling</a:t>
            </a:r>
            <a:r>
              <a:rPr lang="en-US" b="1" i="0" dirty="0">
                <a:solidFill>
                  <a:srgbClr val="333333"/>
                </a:solidFill>
                <a:effectLst/>
                <a:latin typeface="Georgia" panose="02040502050405020303" pitchFamily="18" charset="0"/>
              </a:rPr>
              <a:t>: </a:t>
            </a:r>
            <a:r>
              <a:rPr lang="en-US" b="0" i="0" dirty="0">
                <a:solidFill>
                  <a:srgbClr val="333333"/>
                </a:solidFill>
                <a:effectLst/>
                <a:latin typeface="Georgia" panose="02040502050405020303" pitchFamily="18" charset="0"/>
              </a:rPr>
              <a:t>The degree of dependency between two modules. We always want low coupling.</a:t>
            </a:r>
          </a:p>
          <a:p>
            <a:pPr algn="l" fontAlgn="base"/>
            <a:endParaRPr lang="en-US" b="0" i="0" dirty="0">
              <a:solidFill>
                <a:srgbClr val="333333"/>
              </a:solidFill>
              <a:effectLst/>
              <a:latin typeface="Georgia" panose="02040502050405020303" pitchFamily="18" charset="0"/>
            </a:endParaRPr>
          </a:p>
          <a:p>
            <a:pPr algn="l" fontAlgn="base"/>
            <a:r>
              <a:rPr lang="en-US" b="1" i="0" dirty="0">
                <a:solidFill>
                  <a:srgbClr val="0066CC"/>
                </a:solidFill>
                <a:effectLst/>
                <a:latin typeface="Georgia" panose="02040502050405020303" pitchFamily="18" charset="0"/>
                <a:hlinkClick r:id="rId6" tooltip="Cohesion"/>
              </a:rPr>
              <a:t>Cohesion</a:t>
            </a:r>
            <a:r>
              <a:rPr lang="en-US" b="1" i="0" dirty="0">
                <a:solidFill>
                  <a:srgbClr val="333333"/>
                </a:solidFill>
                <a:effectLst/>
                <a:latin typeface="Georgia" panose="02040502050405020303" pitchFamily="18" charset="0"/>
              </a:rPr>
              <a:t>: </a:t>
            </a:r>
            <a:r>
              <a:rPr lang="en-US" b="0" i="0" dirty="0">
                <a:solidFill>
                  <a:srgbClr val="333333"/>
                </a:solidFill>
                <a:effectLst/>
                <a:latin typeface="Georgia" panose="02040502050405020303" pitchFamily="18" charset="0"/>
              </a:rPr>
              <a:t>The measure of how strongly-related is the set of functions performed by a module. We always want high cohesion.</a:t>
            </a:r>
          </a:p>
          <a:p>
            <a:pPr algn="l" fontAlgn="base"/>
            <a:endParaRPr lang="en-US" dirty="0">
              <a:solidFill>
                <a:srgbClr val="333333"/>
              </a:solidFill>
              <a:latin typeface="Georgia" panose="02040502050405020303" pitchFamily="18" charset="0"/>
            </a:endParaRPr>
          </a:p>
          <a:p>
            <a:pPr algn="l" fontAlgn="base"/>
            <a:endParaRPr lang="en-US" b="0" i="0" dirty="0">
              <a:solidFill>
                <a:srgbClr val="333333"/>
              </a:solidFill>
              <a:effectLst/>
              <a:latin typeface="Georgia" panose="02040502050405020303" pitchFamily="18" charset="0"/>
            </a:endParaRPr>
          </a:p>
        </p:txBody>
      </p:sp>
      <p:pic>
        <p:nvPicPr>
          <p:cNvPr id="1026" name="Picture 2" descr="Difference between Cohesion and Coupling | Programmerbay">
            <a:extLst>
              <a:ext uri="{FF2B5EF4-FFF2-40B4-BE49-F238E27FC236}">
                <a16:creationId xmlns:a16="http://schemas.microsoft.com/office/drawing/2014/main" id="{4E7902E3-668C-4B8A-A411-CEBD6F271B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5078" y="1322972"/>
            <a:ext cx="6782573" cy="5362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ftware Engineering | Coupling and Cohesion - javatpoint">
            <a:extLst>
              <a:ext uri="{FF2B5EF4-FFF2-40B4-BE49-F238E27FC236}">
                <a16:creationId xmlns:a16="http://schemas.microsoft.com/office/drawing/2014/main" id="{8A2C45DB-859C-427C-899C-C18DD7AF5B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8232" y="4320209"/>
            <a:ext cx="3260538" cy="2162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22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774FE-E770-4A59-86C6-2464BEC371F7}"/>
              </a:ext>
            </a:extLst>
          </p:cNvPr>
          <p:cNvSpPr txBox="1"/>
          <p:nvPr/>
        </p:nvSpPr>
        <p:spPr>
          <a:xfrm>
            <a:off x="291548" y="185530"/>
            <a:ext cx="11582400" cy="369332"/>
          </a:xfrm>
          <a:prstGeom prst="rect">
            <a:avLst/>
          </a:prstGeom>
          <a:noFill/>
        </p:spPr>
        <p:txBody>
          <a:bodyPr wrap="square">
            <a:spAutoFit/>
          </a:bodyPr>
          <a:lstStyle/>
          <a:p>
            <a:pPr algn="l" fontAlgn="base"/>
            <a:r>
              <a:rPr lang="en-US" sz="1800" b="1" i="0" dirty="0">
                <a:solidFill>
                  <a:srgbClr val="FF0000"/>
                </a:solidFill>
                <a:effectLst/>
                <a:latin typeface="Times New Roman" panose="02020603050405020304" pitchFamily="18" charset="0"/>
                <a:cs typeface="Times New Roman" panose="02020603050405020304" pitchFamily="18" charset="0"/>
              </a:rPr>
              <a:t>All methodologies try to reduce coupling and increase cohesion. </a:t>
            </a:r>
            <a:endParaRPr lang="en-IN" dirty="0"/>
          </a:p>
        </p:txBody>
      </p:sp>
      <p:pic>
        <p:nvPicPr>
          <p:cNvPr id="2050" name="Picture 2" descr="Difference between coupling and cohesion in Hindi #11 || Software  Engineering || MCS034 || BCS051 - YouTube">
            <a:extLst>
              <a:ext uri="{FF2B5EF4-FFF2-40B4-BE49-F238E27FC236}">
                <a16:creationId xmlns:a16="http://schemas.microsoft.com/office/drawing/2014/main" id="{084D1D22-741E-4794-9F96-311E1E6CC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443" y="781878"/>
            <a:ext cx="9250018" cy="589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85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9B778-9BCF-4478-9961-6362FFECA3BB}"/>
              </a:ext>
            </a:extLst>
          </p:cNvPr>
          <p:cNvSpPr txBox="1"/>
          <p:nvPr/>
        </p:nvSpPr>
        <p:spPr>
          <a:xfrm>
            <a:off x="278295" y="106017"/>
            <a:ext cx="11701669" cy="6186309"/>
          </a:xfrm>
          <a:prstGeom prst="rect">
            <a:avLst/>
          </a:prstGeom>
          <a:noFill/>
        </p:spPr>
        <p:txBody>
          <a:bodyPr wrap="square">
            <a:spAutoFit/>
          </a:bodyPr>
          <a:lstStyle/>
          <a:p>
            <a:r>
              <a:rPr lang="en-US" b="1" i="0" dirty="0">
                <a:solidFill>
                  <a:srgbClr val="0070C0"/>
                </a:solidFill>
                <a:effectLst/>
                <a:latin typeface="Open Sans" panose="020B0606030504020204" pitchFamily="34" charset="0"/>
              </a:rPr>
              <a:t>The Value of Separation of Concerns</a:t>
            </a:r>
          </a:p>
          <a:p>
            <a:endParaRPr lang="en-IN" dirty="0"/>
          </a:p>
          <a:p>
            <a:endParaRPr lang="en-IN" dirty="0"/>
          </a:p>
          <a:p>
            <a:pPr algn="l"/>
            <a:r>
              <a:rPr lang="en-US" b="0" i="0" dirty="0">
                <a:solidFill>
                  <a:srgbClr val="4A4A4A"/>
                </a:solidFill>
                <a:effectLst/>
                <a:latin typeface="Open Sans" panose="020B0606030504020204" pitchFamily="34" charset="0"/>
              </a:rPr>
              <a:t>Applying the principle of separation of concerns to software design can result in a number of outstanding benefits. </a:t>
            </a:r>
          </a:p>
          <a:p>
            <a:pPr algn="l"/>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First, the lack of duplication and singularity of purpose of the individual components extract the overall system easier to maintain. </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endParaRPr lang="en-US" b="0" i="0" dirty="0">
              <a:solidFill>
                <a:srgbClr val="4A4A4A"/>
              </a:solidFill>
              <a:effectLst/>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Second, the system as a whole becomes more stable as a byproduct of the increased maintainability. </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Third, the strategies required to ensure each component only concerns itself with a single set of consistent responsibilities often result in natural extensibility points. </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Forth, the decoupling which results from requiring components to focus on a single purpose leads to components which are more easily reused in other systems, or different contexts within the same system.</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 Fifth, the increase in maintainability and extensibility can have a major impact on the marketability and adoption rate of the system.</a:t>
            </a:r>
          </a:p>
          <a:p>
            <a:endParaRPr lang="en-IN" dirty="0"/>
          </a:p>
        </p:txBody>
      </p:sp>
    </p:spTree>
    <p:extLst>
      <p:ext uri="{BB962C8B-B14F-4D97-AF65-F5344CB8AC3E}">
        <p14:creationId xmlns:p14="http://schemas.microsoft.com/office/powerpoint/2010/main" val="329853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476D2-C94B-4022-8068-6BA68D00EAE7}"/>
              </a:ext>
            </a:extLst>
          </p:cNvPr>
          <p:cNvSpPr txBox="1"/>
          <p:nvPr/>
        </p:nvSpPr>
        <p:spPr>
          <a:xfrm>
            <a:off x="106017" y="119270"/>
            <a:ext cx="11993218" cy="4524315"/>
          </a:xfrm>
          <a:prstGeom prst="rect">
            <a:avLst/>
          </a:prstGeom>
          <a:noFill/>
        </p:spPr>
        <p:txBody>
          <a:bodyPr wrap="square">
            <a:spAutoFit/>
          </a:bodyPr>
          <a:lstStyle/>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The principle of separation of concerns can also be of benefit when applied to business organizations.</a:t>
            </a:r>
          </a:p>
          <a:p>
            <a:pPr marL="285750" indent="-285750" algn="l">
              <a:buFont typeface="Wingdings" panose="05000000000000000000" pitchFamily="2" charset="2"/>
              <a:buChar char="ü"/>
            </a:pPr>
            <a:endParaRPr lang="en-US" b="0" i="0" dirty="0">
              <a:solidFill>
                <a:srgbClr val="4A4A4A"/>
              </a:solidFill>
              <a:effectLst/>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The principle of separation of concerns can also improve problem resolution in enterprise wide systems. </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When responsibilities are properly explained, problem identification becomes easier, resolution becomes faster, and personal accountability is increased. </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Each of these areas in turn contributes to an improved quality control process.</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Whether organizations of people or software systems are in view, applying the principle of separation of concerns can assistance in the management of complexity by eliminating unnecessary duplication and proper responsibility allocation.</a:t>
            </a:r>
          </a:p>
          <a:p>
            <a:pPr marL="285750" indent="-285750" algn="l">
              <a:buFont typeface="Wingdings" panose="05000000000000000000" pitchFamily="2" charset="2"/>
              <a:buChar char="ü"/>
            </a:pPr>
            <a:endParaRPr lang="en-US" dirty="0">
              <a:solidFill>
                <a:srgbClr val="4A4A4A"/>
              </a:solidFill>
              <a:latin typeface="Open Sans" panose="020B0606030504020204" pitchFamily="34" charset="0"/>
            </a:endParaRPr>
          </a:p>
          <a:p>
            <a:pPr marL="285750" indent="-285750" algn="l">
              <a:buFont typeface="Wingdings" panose="05000000000000000000" pitchFamily="2" charset="2"/>
              <a:buChar char="ü"/>
            </a:pPr>
            <a:endParaRPr lang="en-US" b="0" i="0" dirty="0">
              <a:solidFill>
                <a:srgbClr val="4A4A4A"/>
              </a:solidFill>
              <a:effectLst/>
              <a:latin typeface="Open Sans" panose="020B0606030504020204" pitchFamily="34" charset="0"/>
            </a:endParaRPr>
          </a:p>
          <a:p>
            <a:pPr marL="285750" indent="-285750" algn="l">
              <a:buFont typeface="Wingdings" panose="05000000000000000000" pitchFamily="2" charset="2"/>
              <a:buChar char="ü"/>
            </a:pPr>
            <a:r>
              <a:rPr lang="en-US" b="0" i="0" dirty="0">
                <a:solidFill>
                  <a:srgbClr val="4A4A4A"/>
                </a:solidFill>
                <a:effectLst/>
                <a:latin typeface="Open Sans" panose="020B0606030504020204" pitchFamily="34" charset="0"/>
              </a:rPr>
              <a:t>In the next sections, various techniques will be discussed for achieving separation of concerns within application design.</a:t>
            </a:r>
          </a:p>
        </p:txBody>
      </p:sp>
    </p:spTree>
    <p:extLst>
      <p:ext uri="{BB962C8B-B14F-4D97-AF65-F5344CB8AC3E}">
        <p14:creationId xmlns:p14="http://schemas.microsoft.com/office/powerpoint/2010/main" val="5668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84A74-2FDD-4539-925D-87F7BE73D50B}"/>
              </a:ext>
            </a:extLst>
          </p:cNvPr>
          <p:cNvSpPr txBox="1"/>
          <p:nvPr/>
        </p:nvSpPr>
        <p:spPr>
          <a:xfrm>
            <a:off x="238539" y="212035"/>
            <a:ext cx="11767931" cy="4801314"/>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4A4A4A"/>
                </a:solidFill>
                <a:effectLst/>
                <a:latin typeface="Open Sans" panose="020B0606030504020204" pitchFamily="34" charset="0"/>
              </a:rPr>
              <a:t>Horizontal Separation</a:t>
            </a:r>
          </a:p>
          <a:p>
            <a:pPr marL="285750" indent="-285750">
              <a:buFont typeface="Wingdings" panose="05000000000000000000" pitchFamily="2" charset="2"/>
              <a:buChar char="v"/>
            </a:pPr>
            <a:r>
              <a:rPr lang="en-IN" b="0" i="0" dirty="0">
                <a:solidFill>
                  <a:srgbClr val="4A4A4A"/>
                </a:solidFill>
                <a:effectLst/>
                <a:latin typeface="Open Sans" panose="020B0606030504020204" pitchFamily="34" charset="0"/>
              </a:rPr>
              <a:t>Vertical Separation</a:t>
            </a:r>
          </a:p>
          <a:p>
            <a:pPr marL="285750" indent="-285750">
              <a:buFont typeface="Wingdings" panose="05000000000000000000" pitchFamily="2" charset="2"/>
              <a:buChar char="v"/>
            </a:pPr>
            <a:r>
              <a:rPr lang="en-IN" b="0" i="0" dirty="0">
                <a:solidFill>
                  <a:srgbClr val="4A4A4A"/>
                </a:solidFill>
                <a:effectLst/>
                <a:latin typeface="Open Sans" panose="020B0606030504020204" pitchFamily="34" charset="0"/>
              </a:rPr>
              <a:t>Aspect Separation</a:t>
            </a:r>
          </a:p>
          <a:p>
            <a:pPr marL="285750" indent="-285750">
              <a:buFont typeface="Wingdings" panose="05000000000000000000" pitchFamily="2" charset="2"/>
              <a:buChar char="v"/>
            </a:pPr>
            <a:r>
              <a:rPr lang="en-IN" b="0" i="0" dirty="0">
                <a:solidFill>
                  <a:srgbClr val="4A4A4A"/>
                </a:solidFill>
                <a:effectLst/>
                <a:latin typeface="Open Sans" panose="020B0606030504020204" pitchFamily="34" charset="0"/>
              </a:rPr>
              <a:t>Dependency Direction</a:t>
            </a:r>
          </a:p>
          <a:p>
            <a:pPr algn="l"/>
            <a:endParaRPr lang="en-IN" b="0" i="0" dirty="0">
              <a:solidFill>
                <a:srgbClr val="4A4A4A"/>
              </a:solidFill>
              <a:effectLst/>
              <a:latin typeface="Open Sans" panose="020B0606030504020204" pitchFamily="34" charset="0"/>
            </a:endParaRPr>
          </a:p>
          <a:p>
            <a:pPr algn="l"/>
            <a:endParaRPr lang="en-IN" dirty="0">
              <a:solidFill>
                <a:srgbClr val="4A4A4A"/>
              </a:solidFill>
              <a:latin typeface="Open Sans" panose="020B0606030504020204" pitchFamily="34" charset="0"/>
            </a:endParaRPr>
          </a:p>
          <a:p>
            <a:pPr algn="l"/>
            <a:r>
              <a:rPr lang="en-US" b="1" i="0" dirty="0">
                <a:solidFill>
                  <a:srgbClr val="0070C0"/>
                </a:solidFill>
                <a:effectLst/>
                <a:latin typeface="Open Sans" panose="020B0606030504020204" pitchFamily="34" charset="0"/>
              </a:rPr>
              <a:t>Horizontal Separation</a:t>
            </a:r>
          </a:p>
          <a:p>
            <a:pPr algn="l"/>
            <a:endParaRPr lang="en-US" b="0" i="0" dirty="0">
              <a:solidFill>
                <a:srgbClr val="0070C0"/>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Horizontal Separation of Concerns refers to the process of dividing an application into logical layers of functionally that fulfill the same role within the application.</a:t>
            </a:r>
          </a:p>
          <a:p>
            <a:pPr algn="l"/>
            <a:endParaRPr lang="en-IN" b="0" i="0" dirty="0">
              <a:solidFill>
                <a:srgbClr val="4A4A4A"/>
              </a:solidFill>
              <a:effectLst/>
              <a:latin typeface="Open Sans" panose="020B0606030504020204" pitchFamily="34" charset="0"/>
            </a:endParaRPr>
          </a:p>
          <a:p>
            <a:pPr algn="l"/>
            <a:r>
              <a:rPr lang="en-US" b="0" i="0" dirty="0">
                <a:solidFill>
                  <a:srgbClr val="4A4A4A"/>
                </a:solidFill>
                <a:effectLst/>
                <a:latin typeface="Open Sans" panose="020B0606030504020204" pitchFamily="34" charset="0"/>
              </a:rPr>
              <a:t>One common division for graphical user interface applications is the separation of processes into the layers of Presentation, Business, and Resource Access. These categories encompass the main types of concerns for most application needs, and represent an organization of concerns which minimizes the level of dependencies within an application. Figure 1 depicts a typical three-layered application:</a:t>
            </a:r>
            <a:endParaRPr lang="en-IN" dirty="0">
              <a:solidFill>
                <a:srgbClr val="4A4A4A"/>
              </a:solidFill>
              <a:latin typeface="Open Sans" panose="020B0606030504020204" pitchFamily="34" charset="0"/>
            </a:endParaRPr>
          </a:p>
          <a:p>
            <a:pPr algn="l"/>
            <a:endParaRPr lang="en-IN" b="0" i="0" dirty="0">
              <a:solidFill>
                <a:srgbClr val="4A4A4A"/>
              </a:solidFill>
              <a:effectLst/>
              <a:latin typeface="Open Sans" panose="020B0606030504020204" pitchFamily="34" charset="0"/>
            </a:endParaRPr>
          </a:p>
          <a:p>
            <a:pPr algn="l"/>
            <a:endParaRPr lang="en-IN"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99260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F50FCC-2A83-460C-A5A2-866D69DC2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357" y="636105"/>
            <a:ext cx="7063408" cy="524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5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1744</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Calibri Light</vt:lpstr>
      <vt:lpstr>Georgia</vt:lpstr>
      <vt:lpstr>Open Sans</vt:lpstr>
      <vt:lpstr>Times New Roman</vt:lpstr>
      <vt:lpstr>Wingdings</vt:lpstr>
      <vt:lpstr>Office Theme</vt:lpstr>
      <vt:lpstr>The separation of concerns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separation of concerns</dc:title>
  <dc:creator>SAI CHARAN THOTA</dc:creator>
  <cp:lastModifiedBy>SAI CHARAN THOTA</cp:lastModifiedBy>
  <cp:revision>4</cp:revision>
  <dcterms:created xsi:type="dcterms:W3CDTF">2021-09-10T16:12:29Z</dcterms:created>
  <dcterms:modified xsi:type="dcterms:W3CDTF">2021-09-11T05:22:38Z</dcterms:modified>
</cp:coreProperties>
</file>