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9" r:id="rId5"/>
    <p:sldId id="261" r:id="rId6"/>
    <p:sldId id="262" r:id="rId7"/>
    <p:sldId id="274" r:id="rId8"/>
    <p:sldId id="275" r:id="rId9"/>
    <p:sldId id="276"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3118" autoAdjust="0"/>
  </p:normalViewPr>
  <p:slideViewPr>
    <p:cSldViewPr>
      <p:cViewPr varScale="1">
        <p:scale>
          <a:sx n="52" d="100"/>
          <a:sy n="52" d="100"/>
        </p:scale>
        <p:origin x="-18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228600" y="1295400"/>
            <a:ext cx="3581400" cy="1470025"/>
          </a:xfrm>
        </p:spPr>
        <p:txBody>
          <a:bodyPr>
            <a:normAutofit/>
          </a:bodyPr>
          <a:lstStyle/>
          <a:p>
            <a:r>
              <a:rPr lang="en-US" sz="4800" b="1" dirty="0">
                <a:latin typeface="BatangChe" pitchFamily="49" charset="-127"/>
                <a:ea typeface="BatangChe" pitchFamily="49" charset="-127"/>
              </a:rPr>
              <a:t>Strings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String Comparison</a:t>
            </a:r>
            <a:endParaRPr lang="en-US" dirty="0"/>
          </a:p>
        </p:txBody>
      </p:sp>
      <p:graphicFrame>
        <p:nvGraphicFramePr>
          <p:cNvPr id="4" name="Content Placeholder 3"/>
          <p:cNvGraphicFramePr>
            <a:graphicFrameLocks noGrp="1"/>
          </p:cNvGraphicFramePr>
          <p:nvPr>
            <p:ph idx="1"/>
          </p:nvPr>
        </p:nvGraphicFramePr>
        <p:xfrm>
          <a:off x="457200" y="1600200"/>
          <a:ext cx="8229600" cy="4876800"/>
        </p:xfrm>
        <a:graphic>
          <a:graphicData uri="http://schemas.openxmlformats.org/drawingml/2006/table">
            <a:tbl>
              <a:tblPr firstRow="1" bandRow="1">
                <a:tableStyleId>{2D5ABB26-0587-4C30-8999-92F81FD0307C}</a:tableStyleId>
              </a:tblPr>
              <a:tblGrid>
                <a:gridCol w="4114800"/>
                <a:gridCol w="4114800"/>
              </a:tblGrid>
              <a:tr h="274320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equals( ) Versus ==</a:t>
                      </a:r>
                    </a:p>
                    <a:p>
                      <a:endParaRPr lang="en-US" dirty="0"/>
                    </a:p>
                  </a:txBody>
                  <a:tcPr/>
                </a:tc>
                <a:tc>
                  <a:txBody>
                    <a:bodyPr/>
                    <a:lstStyle/>
                    <a:p>
                      <a:pPr lvl="1" eaLnBrk="1" hangingPunct="1"/>
                      <a:r>
                        <a:rPr lang="en-US" sz="1400" dirty="0" smtClean="0"/>
                        <a:t>The </a:t>
                      </a:r>
                      <a:r>
                        <a:rPr lang="en-US" sz="1400" b="1" dirty="0" smtClean="0"/>
                        <a:t>equals( ) </a:t>
                      </a:r>
                      <a:r>
                        <a:rPr lang="en-US" sz="1400" dirty="0" smtClean="0"/>
                        <a:t>method compares the characters inside a </a:t>
                      </a:r>
                      <a:r>
                        <a:rPr lang="en-US" sz="1400" b="1" dirty="0" smtClean="0"/>
                        <a:t>String object. </a:t>
                      </a:r>
                    </a:p>
                    <a:p>
                      <a:pPr lvl="1" eaLnBrk="1" hangingPunct="1"/>
                      <a:r>
                        <a:rPr lang="en-US" sz="1400" b="1" dirty="0" smtClean="0"/>
                        <a:t>The == operator </a:t>
                      </a:r>
                      <a:r>
                        <a:rPr lang="en-US" sz="1400" dirty="0" smtClean="0"/>
                        <a:t>compares two object references to see whether they refer to the same instance. </a:t>
                      </a:r>
                    </a:p>
                    <a:p>
                      <a:pPr lvl="1" eaLnBrk="1" hangingPunct="1"/>
                      <a:r>
                        <a:rPr lang="en-US" sz="1400" dirty="0" smtClean="0"/>
                        <a:t>Two different </a:t>
                      </a:r>
                      <a:r>
                        <a:rPr lang="en-US" sz="1400" b="1" dirty="0" smtClean="0"/>
                        <a:t>String objects </a:t>
                      </a:r>
                      <a:r>
                        <a:rPr lang="en-US" sz="1400" dirty="0" smtClean="0"/>
                        <a:t>can contain the same characters, but references to these objects will not compare as equal:</a:t>
                      </a:r>
                    </a:p>
                    <a:p>
                      <a:pPr lvl="1" eaLnBrk="1" hangingPunct="1"/>
                      <a:r>
                        <a:rPr lang="en-US" sz="1400" dirty="0" smtClean="0"/>
                        <a:t>The contents of the two String objects are identical, but they are distinct objects. s1 and s2 do not refer to the same objects and are, therefore, not ==</a:t>
                      </a:r>
                    </a:p>
                    <a:p>
                      <a:endParaRPr lang="en-US" sz="1400" dirty="0"/>
                    </a:p>
                  </a:txBody>
                  <a:tcPr/>
                </a:tc>
              </a:tr>
              <a:tr h="370840">
                <a:tc vMerge="1">
                  <a:txBody>
                    <a:bodyPr/>
                    <a:lstStyle/>
                    <a:p>
                      <a:endParaRPr lang="en-US" dirty="0"/>
                    </a:p>
                  </a:txBody>
                  <a:tcPr/>
                </a:tc>
                <a:tc>
                  <a:txBody>
                    <a:bodyPr/>
                    <a:lstStyle/>
                    <a:p>
                      <a:pPr eaLnBrk="1" fontAlgn="auto" hangingPunct="1">
                        <a:spcAft>
                          <a:spcPts val="0"/>
                        </a:spcAft>
                        <a:buFont typeface="Arial" pitchFamily="34" charset="0"/>
                        <a:buNone/>
                        <a:defRPr/>
                      </a:pPr>
                      <a:r>
                        <a:rPr lang="en-US" dirty="0" err="1" smtClean="0"/>
                        <a:t>Eg:String</a:t>
                      </a:r>
                      <a:r>
                        <a:rPr lang="en-US" dirty="0" smtClean="0"/>
                        <a:t> s1 = "Hello";</a:t>
                      </a:r>
                    </a:p>
                    <a:p>
                      <a:pPr eaLnBrk="1" fontAlgn="auto" hangingPunct="1">
                        <a:spcAft>
                          <a:spcPts val="0"/>
                        </a:spcAft>
                        <a:buFont typeface="Arial" pitchFamily="34" charset="0"/>
                        <a:buNone/>
                        <a:defRPr/>
                      </a:pPr>
                      <a:r>
                        <a:rPr lang="en-US" dirty="0" smtClean="0"/>
                        <a:t>       String s2 = new String(s1);</a:t>
                      </a:r>
                    </a:p>
                    <a:p>
                      <a:pPr eaLnBrk="1" fontAlgn="auto" hangingPunct="1">
                        <a:spcAft>
                          <a:spcPts val="0"/>
                        </a:spcAft>
                        <a:buFont typeface="Arial" pitchFamily="34" charset="0"/>
                        <a:buNone/>
                        <a:defRPr/>
                      </a:pPr>
                      <a:r>
                        <a:rPr lang="en-US" dirty="0" err="1" smtClean="0"/>
                        <a:t>System.out.println</a:t>
                      </a:r>
                      <a:r>
                        <a:rPr lang="en-US" dirty="0" smtClean="0"/>
                        <a:t>(s1.equals(s2)); //true</a:t>
                      </a:r>
                    </a:p>
                    <a:p>
                      <a:pPr eaLnBrk="1" fontAlgn="auto" hangingPunct="1">
                        <a:spcAft>
                          <a:spcPts val="0"/>
                        </a:spcAft>
                        <a:buFont typeface="Arial" pitchFamily="34" charset="0"/>
                        <a:buNone/>
                        <a:defRPr/>
                      </a:pPr>
                      <a:r>
                        <a:rPr lang="en-US" dirty="0" err="1" smtClean="0"/>
                        <a:t>System.out.println</a:t>
                      </a:r>
                      <a:r>
                        <a:rPr lang="en-US" dirty="0" smtClean="0"/>
                        <a:t>((s1 == s2)); //False</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Buffer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 String Buffer class is used to create mutable (modifiable) string. The String Buffer class in java is same as String class except it is mutable i.e. it can be changed.</a:t>
            </a:r>
          </a:p>
          <a:p>
            <a:r>
              <a:rPr lang="en-US" dirty="0" smtClean="0"/>
              <a:t>String Buffer is a synchronized and allows us to mutate the string.</a:t>
            </a:r>
          </a:p>
          <a:p>
            <a:r>
              <a:rPr lang="en-US" dirty="0" smtClean="0"/>
              <a:t>String Buffer has many utility methods to manipulate the string.</a:t>
            </a:r>
          </a:p>
          <a:p>
            <a:r>
              <a:rPr lang="en-US" dirty="0" smtClean="0"/>
              <a:t>This is more useful when using in a multithreaded environment.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of String Buffer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StringBuffer</a:t>
            </a:r>
            <a:r>
              <a:rPr lang="en-US" dirty="0" smtClean="0"/>
              <a:t>() - creates an empty string </a:t>
            </a:r>
            <a:r>
              <a:rPr lang="en-US" dirty="0" err="1" smtClean="0"/>
              <a:t>bufferwith</a:t>
            </a:r>
            <a:r>
              <a:rPr lang="en-US" dirty="0" smtClean="0"/>
              <a:t> the initial capacity of 16.</a:t>
            </a:r>
          </a:p>
          <a:p>
            <a:endParaRPr lang="en-US" dirty="0" smtClean="0"/>
          </a:p>
          <a:p>
            <a:r>
              <a:rPr lang="en-US" dirty="0" err="1" smtClean="0"/>
              <a:t>StringBuffer</a:t>
            </a:r>
            <a:r>
              <a:rPr lang="en-US" dirty="0" smtClean="0"/>
              <a:t>(String </a:t>
            </a:r>
            <a:r>
              <a:rPr lang="en-US" dirty="0" err="1" smtClean="0"/>
              <a:t>str</a:t>
            </a:r>
            <a:r>
              <a:rPr lang="en-US" dirty="0" smtClean="0"/>
              <a:t>) - creates a string buffer with </a:t>
            </a:r>
            <a:r>
              <a:rPr lang="en-US" dirty="0" err="1" smtClean="0"/>
              <a:t>thespecified</a:t>
            </a:r>
            <a:r>
              <a:rPr lang="en-US" dirty="0" smtClean="0"/>
              <a:t> string.</a:t>
            </a:r>
          </a:p>
          <a:p>
            <a:endParaRPr lang="en-US" dirty="0" smtClean="0"/>
          </a:p>
          <a:p>
            <a:r>
              <a:rPr lang="en-US" dirty="0" err="1" smtClean="0"/>
              <a:t>StringBuffer</a:t>
            </a:r>
            <a:r>
              <a:rPr lang="en-US" dirty="0" smtClean="0"/>
              <a:t>(</a:t>
            </a:r>
            <a:r>
              <a:rPr lang="en-US" dirty="0" err="1" smtClean="0"/>
              <a:t>int</a:t>
            </a:r>
            <a:r>
              <a:rPr lang="en-US" dirty="0" smtClean="0"/>
              <a:t> capacity) - creates an empty string </a:t>
            </a:r>
            <a:r>
              <a:rPr lang="en-US" dirty="0" err="1" smtClean="0"/>
              <a:t>bufferwith</a:t>
            </a:r>
            <a:r>
              <a:rPr lang="en-US" dirty="0" smtClean="0"/>
              <a:t> the specified capacity </a:t>
            </a:r>
            <a:r>
              <a:rPr lang="en-US" dirty="0" err="1" smtClean="0"/>
              <a:t>aslength</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append(): This method is used to concatenate two strings.</a:t>
            </a:r>
          </a:p>
          <a:p>
            <a:pPr>
              <a:buNone/>
            </a:pPr>
            <a:r>
              <a:rPr lang="en-US" dirty="0" smtClean="0"/>
              <a:t>	</a:t>
            </a:r>
          </a:p>
          <a:p>
            <a:pPr>
              <a:buNone/>
            </a:pPr>
            <a:r>
              <a:rPr lang="en-US" dirty="0" smtClean="0"/>
              <a:t>		public class Append</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StringBuffer</a:t>
            </a:r>
            <a:r>
              <a:rPr lang="en-US" dirty="0" smtClean="0"/>
              <a:t> </a:t>
            </a:r>
            <a:r>
              <a:rPr lang="en-US" dirty="0" err="1" smtClean="0"/>
              <a:t>str</a:t>
            </a:r>
            <a:r>
              <a:rPr lang="en-US" dirty="0" smtClean="0"/>
              <a:t>=new </a:t>
            </a:r>
            <a:r>
              <a:rPr lang="en-US" dirty="0" err="1" smtClean="0"/>
              <a:t>StringBuffer</a:t>
            </a:r>
            <a:r>
              <a:rPr lang="en-US" dirty="0" smtClean="0"/>
              <a:t>("Data");  </a:t>
            </a:r>
          </a:p>
          <a:p>
            <a:pPr>
              <a:buNone/>
            </a:pPr>
            <a:r>
              <a:rPr lang="en-US" dirty="0" smtClean="0"/>
              <a:t>     		   </a:t>
            </a:r>
            <a:r>
              <a:rPr lang="en-US" dirty="0" err="1" smtClean="0"/>
              <a:t>str.append</a:t>
            </a:r>
            <a:r>
              <a:rPr lang="en-US" dirty="0" smtClean="0"/>
              <a:t>("Flair");  </a:t>
            </a:r>
          </a:p>
          <a:p>
            <a:pPr>
              <a:buNone/>
            </a:pPr>
            <a:r>
              <a:rPr lang="en-US" dirty="0" smtClean="0"/>
              <a:t>       		 </a:t>
            </a:r>
            <a:r>
              <a:rPr lang="en-US" dirty="0" err="1" smtClean="0"/>
              <a:t>System.out.println</a:t>
            </a:r>
            <a:r>
              <a:rPr lang="en-US" dirty="0" smtClean="0"/>
              <a:t>(</a:t>
            </a:r>
            <a:r>
              <a:rPr lang="en-US" dirty="0" err="1" smtClean="0"/>
              <a:t>str</a:t>
            </a:r>
            <a:r>
              <a:rPr lang="en-US" dirty="0" smtClean="0"/>
              <a:t>);</a:t>
            </a:r>
          </a:p>
          <a:p>
            <a:pPr>
              <a:buNone/>
            </a:pPr>
            <a:r>
              <a:rPr lang="en-US" dirty="0" smtClean="0"/>
              <a:t>   			 }  </a:t>
            </a:r>
          </a:p>
          <a:p>
            <a:pPr>
              <a:buNone/>
            </a:pPr>
            <a:r>
              <a:rPr lang="en-US" dirty="0" smtClean="0"/>
              <a:t>		}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insert():The insert method inserts the given string into the </a:t>
            </a:r>
            <a:r>
              <a:rPr lang="en-US" dirty="0" err="1" smtClean="0"/>
              <a:t>StringBuffer</a:t>
            </a:r>
            <a:r>
              <a:rPr lang="en-US" dirty="0" smtClean="0"/>
              <a:t> object at the given position.</a:t>
            </a:r>
          </a:p>
          <a:p>
            <a:pPr>
              <a:buNone/>
            </a:pPr>
            <a:r>
              <a:rPr lang="en-US" dirty="0" smtClean="0"/>
              <a:t>	</a:t>
            </a:r>
          </a:p>
          <a:p>
            <a:pPr>
              <a:buNone/>
            </a:pPr>
            <a:r>
              <a:rPr lang="en-US" dirty="0" smtClean="0"/>
              <a:t>		public class Insert</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StringBuffer</a:t>
            </a:r>
            <a:r>
              <a:rPr lang="en-US" dirty="0" smtClean="0"/>
              <a:t> </a:t>
            </a:r>
            <a:r>
              <a:rPr lang="en-US" dirty="0" err="1" smtClean="0"/>
              <a:t>str</a:t>
            </a:r>
            <a:r>
              <a:rPr lang="en-US" dirty="0" smtClean="0"/>
              <a:t>=new </a:t>
            </a:r>
            <a:r>
              <a:rPr lang="en-US" dirty="0" err="1" smtClean="0"/>
              <a:t>StringBuffer</a:t>
            </a:r>
            <a:r>
              <a:rPr lang="en-US" dirty="0" smtClean="0"/>
              <a:t>("Data");  </a:t>
            </a:r>
          </a:p>
          <a:p>
            <a:pPr>
              <a:buNone/>
            </a:pPr>
            <a:r>
              <a:rPr lang="en-US" dirty="0" smtClean="0"/>
              <a:t>    		    </a:t>
            </a:r>
            <a:r>
              <a:rPr lang="en-US" dirty="0" err="1" smtClean="0"/>
              <a:t>str.insert</a:t>
            </a:r>
            <a:r>
              <a:rPr lang="en-US" dirty="0" smtClean="0"/>
              <a:t>(4,"Flair"); </a:t>
            </a:r>
          </a:p>
          <a:p>
            <a:pPr>
              <a:buNone/>
            </a:pPr>
            <a:r>
              <a:rPr lang="en-US" dirty="0" smtClean="0"/>
              <a:t>     	   </a:t>
            </a:r>
            <a:r>
              <a:rPr lang="en-US" dirty="0" err="1" smtClean="0"/>
              <a:t>System.out.println</a:t>
            </a:r>
            <a:r>
              <a:rPr lang="en-US" dirty="0" smtClean="0"/>
              <a:t>(</a:t>
            </a:r>
            <a:r>
              <a:rPr lang="en-US" dirty="0" err="1" smtClean="0"/>
              <a:t>str</a:t>
            </a:r>
            <a:r>
              <a:rPr lang="en-US" dirty="0" smtClean="0"/>
              <a:t>);</a:t>
            </a:r>
          </a:p>
          <a:p>
            <a:pPr>
              <a:buNone/>
            </a:pPr>
            <a:r>
              <a:rPr lang="en-US" dirty="0" smtClean="0"/>
              <a:t> 		   }  </a:t>
            </a:r>
          </a:p>
          <a:p>
            <a:pPr>
              <a:buNone/>
            </a:pP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replace(): This method replaces the </a:t>
            </a:r>
            <a:r>
              <a:rPr lang="en-US" dirty="0" err="1" smtClean="0"/>
              <a:t>StringBuffer</a:t>
            </a:r>
            <a:r>
              <a:rPr lang="en-US" dirty="0" smtClean="0"/>
              <a:t> object with the specified string at the specified position.</a:t>
            </a:r>
          </a:p>
          <a:p>
            <a:pPr>
              <a:buNone/>
            </a:pPr>
            <a:r>
              <a:rPr lang="en-US" dirty="0" smtClean="0"/>
              <a:t>	</a:t>
            </a:r>
          </a:p>
          <a:p>
            <a:pPr>
              <a:buNone/>
            </a:pPr>
            <a:r>
              <a:rPr lang="en-US" dirty="0" smtClean="0"/>
              <a:t>		public class Replace</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("Data");  </a:t>
            </a:r>
          </a:p>
          <a:p>
            <a:pPr>
              <a:buNone/>
            </a:pPr>
            <a:r>
              <a:rPr lang="en-US" dirty="0" smtClean="0"/>
              <a:t>    		    </a:t>
            </a:r>
            <a:r>
              <a:rPr lang="en-US" dirty="0" err="1" smtClean="0"/>
              <a:t>sb.replace</a:t>
            </a:r>
            <a:r>
              <a:rPr lang="en-US" dirty="0" smtClean="0"/>
              <a:t>(2,3,"Flair");  </a:t>
            </a:r>
          </a:p>
          <a:p>
            <a:pPr>
              <a:buNone/>
            </a:pPr>
            <a:r>
              <a:rPr lang="en-US" dirty="0" smtClean="0"/>
              <a:t>     	   </a:t>
            </a:r>
            <a:r>
              <a:rPr lang="en-US" dirty="0" err="1" smtClean="0"/>
              <a:t>System.out.println</a:t>
            </a:r>
            <a:r>
              <a:rPr lang="en-US" dirty="0" smtClean="0"/>
              <a:t>(</a:t>
            </a:r>
            <a:r>
              <a:rPr lang="en-US" dirty="0" err="1" smtClean="0"/>
              <a:t>sb</a:t>
            </a:r>
            <a:r>
              <a:rPr lang="en-US" dirty="0" smtClean="0"/>
              <a:t>); </a:t>
            </a:r>
          </a:p>
          <a:p>
            <a:pPr>
              <a:buNone/>
            </a:pPr>
            <a:r>
              <a:rPr lang="en-US" dirty="0" smtClean="0"/>
              <a:t>   		 }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delete(): This method deletes the </a:t>
            </a:r>
            <a:r>
              <a:rPr lang="en-US" dirty="0" err="1" smtClean="0"/>
              <a:t>StringBuffer</a:t>
            </a:r>
            <a:r>
              <a:rPr lang="en-US" dirty="0" smtClean="0"/>
              <a:t> object from the specified position.</a:t>
            </a:r>
          </a:p>
          <a:p>
            <a:pPr>
              <a:buNone/>
            </a:pPr>
            <a:r>
              <a:rPr lang="en-US" dirty="0" smtClean="0"/>
              <a:t>	</a:t>
            </a:r>
          </a:p>
          <a:p>
            <a:pPr>
              <a:buNone/>
            </a:pPr>
            <a:r>
              <a:rPr lang="en-US" dirty="0" smtClean="0"/>
              <a:t>	public class Delete</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a:t>
            </a:r>
            <a:r>
              <a:rPr lang="en-US" dirty="0" err="1" smtClean="0"/>
              <a:t>DataFlair</a:t>
            </a:r>
            <a:r>
              <a:rPr lang="en-US" dirty="0" smtClean="0"/>
              <a:t>");  </a:t>
            </a:r>
          </a:p>
          <a:p>
            <a:pPr>
              <a:buNone/>
            </a:pPr>
            <a:r>
              <a:rPr lang="en-US" dirty="0" smtClean="0"/>
              <a:t>      		  </a:t>
            </a:r>
            <a:r>
              <a:rPr lang="en-US" dirty="0" err="1" smtClean="0"/>
              <a:t>sb.delete</a:t>
            </a:r>
            <a:r>
              <a:rPr lang="en-US" dirty="0" smtClean="0"/>
              <a:t>(4,9);  </a:t>
            </a:r>
          </a:p>
          <a:p>
            <a:pPr>
              <a:buNone/>
            </a:pPr>
            <a:r>
              <a:rPr lang="en-US" dirty="0" smtClean="0"/>
              <a:t>      		  </a:t>
            </a:r>
            <a:r>
              <a:rPr lang="en-US" dirty="0" err="1" smtClean="0"/>
              <a:t>System.out.println</a:t>
            </a:r>
            <a:r>
              <a:rPr lang="en-US" dirty="0" smtClean="0"/>
              <a:t>(</a:t>
            </a:r>
            <a:r>
              <a:rPr lang="en-US" dirty="0" err="1" smtClean="0"/>
              <a:t>sb</a:t>
            </a:r>
            <a:r>
              <a:rPr lang="en-US" dirty="0" smtClean="0"/>
              <a:t>);</a:t>
            </a:r>
          </a:p>
          <a:p>
            <a:pPr>
              <a:buNone/>
            </a:pPr>
            <a:r>
              <a:rPr lang="en-US" dirty="0" smtClean="0"/>
              <a:t>   		 }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reverse(): This method is used to reverse the String present in the </a:t>
            </a:r>
            <a:r>
              <a:rPr lang="en-US" dirty="0" err="1" smtClean="0"/>
              <a:t>StringBuffer</a:t>
            </a:r>
            <a:r>
              <a:rPr lang="en-US" dirty="0" smtClean="0"/>
              <a:t> object.</a:t>
            </a:r>
          </a:p>
          <a:p>
            <a:pPr>
              <a:buNone/>
            </a:pPr>
            <a:r>
              <a:rPr lang="en-US" dirty="0" smtClean="0"/>
              <a:t>	</a:t>
            </a:r>
          </a:p>
          <a:p>
            <a:pPr>
              <a:buNone/>
            </a:pPr>
            <a:r>
              <a:rPr lang="en-US" dirty="0" smtClean="0"/>
              <a:t>		 public class Reverse</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StringBuffer</a:t>
            </a:r>
            <a:r>
              <a:rPr lang="en-US" dirty="0" smtClean="0"/>
              <a:t> </a:t>
            </a:r>
            <a:r>
              <a:rPr lang="en-US" dirty="0" err="1" smtClean="0"/>
              <a:t>str</a:t>
            </a:r>
            <a:r>
              <a:rPr lang="en-US" dirty="0" smtClean="0"/>
              <a:t>=new </a:t>
            </a:r>
            <a:r>
              <a:rPr lang="en-US" dirty="0" err="1" smtClean="0"/>
              <a:t>StringBuffer</a:t>
            </a:r>
            <a:r>
              <a:rPr lang="en-US" dirty="0" smtClean="0"/>
              <a:t>("</a:t>
            </a:r>
            <a:r>
              <a:rPr lang="en-US" dirty="0" err="1" smtClean="0"/>
              <a:t>DataFlair</a:t>
            </a:r>
            <a:r>
              <a:rPr lang="en-US" dirty="0" smtClean="0"/>
              <a:t>");  </a:t>
            </a:r>
          </a:p>
          <a:p>
            <a:pPr>
              <a:buNone/>
            </a:pPr>
            <a:r>
              <a:rPr lang="en-US" dirty="0" smtClean="0"/>
              <a:t>    		    </a:t>
            </a:r>
            <a:r>
              <a:rPr lang="en-US" dirty="0" err="1" smtClean="0"/>
              <a:t>str.reverse</a:t>
            </a:r>
            <a:r>
              <a:rPr lang="en-US" dirty="0" smtClean="0"/>
              <a:t>();  </a:t>
            </a:r>
          </a:p>
          <a:p>
            <a:pPr>
              <a:buNone/>
            </a:pPr>
            <a:r>
              <a:rPr lang="en-US" dirty="0" smtClean="0"/>
              <a:t>     	   </a:t>
            </a:r>
            <a:r>
              <a:rPr lang="en-US" dirty="0" err="1" smtClean="0"/>
              <a:t>System.out.println</a:t>
            </a:r>
            <a:r>
              <a:rPr lang="en-US" dirty="0" smtClean="0"/>
              <a:t>(</a:t>
            </a:r>
            <a:r>
              <a:rPr lang="en-US" dirty="0" err="1" smtClean="0"/>
              <a:t>str</a:t>
            </a:r>
            <a:r>
              <a:rPr lang="en-US" dirty="0" smtClean="0"/>
              <a:t>);</a:t>
            </a:r>
          </a:p>
          <a:p>
            <a:pPr>
              <a:buNone/>
            </a:pPr>
            <a:r>
              <a:rPr lang="en-US" dirty="0" smtClean="0"/>
              <a:t>    		}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dirty="0" smtClean="0"/>
              <a:t>capacity(): The capacity() method returns the current capacity of the </a:t>
            </a:r>
            <a:r>
              <a:rPr lang="en-US" dirty="0" err="1" smtClean="0"/>
              <a:t>StringBuffer</a:t>
            </a:r>
            <a:r>
              <a:rPr lang="en-US" dirty="0" smtClean="0"/>
              <a:t> object. The default capacity of the </a:t>
            </a:r>
            <a:r>
              <a:rPr lang="en-US" dirty="0" err="1" smtClean="0"/>
              <a:t>StringBuffer</a:t>
            </a:r>
            <a:r>
              <a:rPr lang="en-US" dirty="0" smtClean="0"/>
              <a:t> object is 16. If the number of characters increases from its current capacity, it increases the capacity by:(old capacity*2)+2.</a:t>
            </a:r>
          </a:p>
          <a:p>
            <a:pPr>
              <a:buNone/>
            </a:pPr>
            <a:r>
              <a:rPr lang="en-US" dirty="0" smtClean="0"/>
              <a:t>	</a:t>
            </a:r>
          </a:p>
          <a:p>
            <a:pPr>
              <a:buNone/>
            </a:pPr>
            <a:r>
              <a:rPr lang="en-US" dirty="0" smtClean="0"/>
              <a:t>		 public class Capacity</a:t>
            </a:r>
          </a:p>
          <a:p>
            <a:pPr>
              <a:buNone/>
            </a:pPr>
            <a:r>
              <a:rPr lang="en-US" dirty="0" smtClean="0"/>
              <a:t>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  </a:t>
            </a:r>
          </a:p>
          <a:p>
            <a:pPr>
              <a:buNone/>
            </a:pPr>
            <a:r>
              <a:rPr lang="en-US" dirty="0" smtClean="0"/>
              <a:t>   		     </a:t>
            </a:r>
            <a:r>
              <a:rPr lang="en-US" dirty="0" err="1" smtClean="0"/>
              <a:t>System.out.println</a:t>
            </a:r>
            <a:r>
              <a:rPr lang="en-US" dirty="0" smtClean="0"/>
              <a:t>(</a:t>
            </a:r>
            <a:r>
              <a:rPr lang="en-US" dirty="0" err="1" smtClean="0"/>
              <a:t>sb.capacity</a:t>
            </a:r>
            <a:r>
              <a:rPr lang="en-US" dirty="0" smtClean="0"/>
              <a:t>()); </a:t>
            </a:r>
          </a:p>
          <a:p>
            <a:pPr>
              <a:buNone/>
            </a:pPr>
            <a:r>
              <a:rPr lang="en-US" dirty="0" smtClean="0"/>
              <a:t>   		     </a:t>
            </a:r>
            <a:r>
              <a:rPr lang="en-US" dirty="0" err="1" smtClean="0"/>
              <a:t>sb.append</a:t>
            </a:r>
            <a:r>
              <a:rPr lang="en-US" dirty="0" smtClean="0"/>
              <a:t>("</a:t>
            </a:r>
            <a:r>
              <a:rPr lang="en-US" dirty="0" err="1" smtClean="0"/>
              <a:t>DataFlair</a:t>
            </a:r>
            <a:r>
              <a:rPr lang="en-US" dirty="0" smtClean="0"/>
              <a:t>");  </a:t>
            </a:r>
          </a:p>
          <a:p>
            <a:pPr>
              <a:buNone/>
            </a:pPr>
            <a:r>
              <a:rPr lang="en-US" dirty="0" smtClean="0"/>
              <a:t>   		     </a:t>
            </a:r>
            <a:r>
              <a:rPr lang="en-US" dirty="0" err="1" smtClean="0"/>
              <a:t>System.out.println</a:t>
            </a:r>
            <a:r>
              <a:rPr lang="en-US" dirty="0" smtClean="0"/>
              <a:t>(</a:t>
            </a:r>
            <a:r>
              <a:rPr lang="en-US" dirty="0" err="1" smtClean="0"/>
              <a:t>sb.capacity</a:t>
            </a:r>
            <a:r>
              <a:rPr lang="en-US" dirty="0" smtClean="0"/>
              <a:t>()); </a:t>
            </a:r>
          </a:p>
          <a:p>
            <a:pPr>
              <a:buNone/>
            </a:pPr>
            <a:r>
              <a:rPr lang="en-US" dirty="0" smtClean="0"/>
              <a:t>   		     </a:t>
            </a:r>
            <a:r>
              <a:rPr lang="en-US" dirty="0" err="1" smtClean="0"/>
              <a:t>sb.append</a:t>
            </a:r>
            <a:r>
              <a:rPr lang="en-US" dirty="0" smtClean="0"/>
              <a:t>("</a:t>
            </a:r>
            <a:r>
              <a:rPr lang="en-US" dirty="0" err="1" smtClean="0"/>
              <a:t>DataFlair</a:t>
            </a:r>
            <a:r>
              <a:rPr lang="en-US" dirty="0" smtClean="0"/>
              <a:t> is company that teaches programming!!!");  </a:t>
            </a:r>
          </a:p>
          <a:p>
            <a:pPr>
              <a:buNone/>
            </a:pPr>
            <a:r>
              <a:rPr lang="en-US" dirty="0" smtClean="0"/>
              <a:t>   		     </a:t>
            </a:r>
            <a:r>
              <a:rPr lang="en-US" dirty="0" err="1" smtClean="0"/>
              <a:t>System.out.println</a:t>
            </a:r>
            <a:r>
              <a:rPr lang="en-US" dirty="0" smtClean="0"/>
              <a:t>(</a:t>
            </a:r>
            <a:r>
              <a:rPr lang="en-US" dirty="0" err="1" smtClean="0"/>
              <a:t>sb.capacity</a:t>
            </a:r>
            <a:r>
              <a:rPr lang="en-US" dirty="0" smtClean="0"/>
              <a:t>());</a:t>
            </a:r>
          </a:p>
          <a:p>
            <a:pPr>
              <a:buNone/>
            </a:pPr>
            <a:r>
              <a:rPr lang="en-US" dirty="0" smtClean="0"/>
              <a:t>   		 }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Methods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deleteCharAt</a:t>
            </a:r>
            <a:r>
              <a:rPr lang="en-US" dirty="0" smtClean="0"/>
              <a:t>(): This method deletes the character at the specified index.</a:t>
            </a:r>
          </a:p>
          <a:p>
            <a:pPr>
              <a:buNone/>
            </a:pPr>
            <a:r>
              <a:rPr lang="en-US" dirty="0" smtClean="0"/>
              <a:t>	</a:t>
            </a:r>
          </a:p>
          <a:p>
            <a:pPr>
              <a:buNone/>
            </a:pPr>
            <a:r>
              <a:rPr lang="en-US" dirty="0" smtClean="0"/>
              <a:t>		 public class </a:t>
            </a:r>
            <a:r>
              <a:rPr lang="en-US" dirty="0" err="1" smtClean="0"/>
              <a:t>DeleteCharAt</a:t>
            </a:r>
            <a:endParaRPr lang="en-US" dirty="0" smtClean="0"/>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r>
              <a:rPr lang="en-US" dirty="0" err="1" smtClean="0"/>
              <a:t>StringBuffer</a:t>
            </a:r>
            <a:r>
              <a:rPr lang="en-US" dirty="0" smtClean="0"/>
              <a:t> </a:t>
            </a:r>
            <a:r>
              <a:rPr lang="en-US" dirty="0" err="1" smtClean="0"/>
              <a:t>str</a:t>
            </a:r>
            <a:r>
              <a:rPr lang="en-US" dirty="0" smtClean="0"/>
              <a:t> = new </a:t>
            </a:r>
            <a:r>
              <a:rPr lang="en-US" dirty="0" err="1" smtClean="0"/>
              <a:t>StringBuffer</a:t>
            </a:r>
            <a:r>
              <a:rPr lang="en-US" dirty="0" smtClean="0"/>
              <a:t>("</a:t>
            </a:r>
            <a:r>
              <a:rPr lang="en-US" dirty="0" err="1" smtClean="0"/>
              <a:t>DataFlair</a:t>
            </a:r>
            <a:r>
              <a:rPr lang="en-US" dirty="0" smtClean="0"/>
              <a:t>");</a:t>
            </a:r>
          </a:p>
          <a:p>
            <a:pPr>
              <a:buNone/>
            </a:pPr>
            <a:r>
              <a:rPr lang="en-US" dirty="0" smtClean="0"/>
              <a:t>  		  </a:t>
            </a:r>
            <a:r>
              <a:rPr lang="en-US" dirty="0" err="1" smtClean="0"/>
              <a:t>System.out.println</a:t>
            </a:r>
            <a:r>
              <a:rPr lang="en-US" dirty="0" smtClean="0"/>
              <a:t>("Original String is: " + </a:t>
            </a:r>
            <a:r>
              <a:rPr lang="en-US" dirty="0" err="1" smtClean="0"/>
              <a:t>str</a:t>
            </a:r>
            <a:r>
              <a:rPr lang="en-US" dirty="0" smtClean="0"/>
              <a:t>);</a:t>
            </a:r>
          </a:p>
          <a:p>
            <a:pPr>
              <a:buNone/>
            </a:pPr>
            <a:r>
              <a:rPr lang="en-US" dirty="0" smtClean="0"/>
              <a:t>  		  </a:t>
            </a:r>
            <a:r>
              <a:rPr lang="en-US" dirty="0" err="1" smtClean="0"/>
              <a:t>str.deleteCharAt</a:t>
            </a:r>
            <a:r>
              <a:rPr lang="en-US" dirty="0" smtClean="0"/>
              <a:t>(1);</a:t>
            </a:r>
          </a:p>
          <a:p>
            <a:pPr>
              <a:buNone/>
            </a:pPr>
            <a:r>
              <a:rPr lang="en-US" dirty="0" smtClean="0"/>
              <a:t>  		  </a:t>
            </a:r>
            <a:r>
              <a:rPr lang="en-US" dirty="0" err="1" smtClean="0"/>
              <a:t>System.out.println</a:t>
            </a:r>
            <a:r>
              <a:rPr lang="en-US" dirty="0" smtClean="0"/>
              <a:t>("The String after deleting a character at 1st 		index: " + </a:t>
            </a:r>
            <a:r>
              <a:rPr lang="en-US" dirty="0" err="1" smtClean="0"/>
              <a:t>str</a:t>
            </a:r>
            <a:r>
              <a:rPr lang="en-US" dirty="0" smtClean="0"/>
              <a:t>);</a:t>
            </a:r>
          </a:p>
          <a:p>
            <a:pPr>
              <a:buNone/>
            </a:pPr>
            <a:r>
              <a:rPr lang="en-US" dirty="0" smtClean="0"/>
              <a:t>   		 </a:t>
            </a:r>
            <a:r>
              <a:rPr lang="en-US" dirty="0" err="1" smtClean="0"/>
              <a:t>str.deleteCharAt</a:t>
            </a:r>
            <a:r>
              <a:rPr lang="en-US" dirty="0" smtClean="0"/>
              <a:t>(5);</a:t>
            </a:r>
          </a:p>
          <a:p>
            <a:pPr>
              <a:buNone/>
            </a:pPr>
            <a:r>
              <a:rPr lang="en-US" dirty="0" smtClean="0"/>
              <a:t>   		 </a:t>
            </a:r>
            <a:r>
              <a:rPr lang="en-US" dirty="0" err="1" smtClean="0"/>
              <a:t>System.out.println</a:t>
            </a:r>
            <a:r>
              <a:rPr lang="en-US" dirty="0" smtClean="0"/>
              <a:t>("The String after deleting a character at 5th 	index: " + </a:t>
            </a:r>
            <a:r>
              <a:rPr lang="en-US" dirty="0" err="1" smtClean="0"/>
              <a:t>str</a:t>
            </a:r>
            <a:r>
              <a:rPr lang="en-US" dirty="0" smtClean="0"/>
              <a:t>);</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tang" pitchFamily="18" charset="-127"/>
                <a:ea typeface="Batang" pitchFamily="18" charset="-127"/>
              </a:rPr>
              <a:t>Strings</a:t>
            </a:r>
            <a:endParaRPr lang="en-US" dirty="0">
              <a:latin typeface="Batang" pitchFamily="18" charset="-127"/>
              <a:ea typeface="Batang" pitchFamily="18" charset="-127"/>
            </a:endParaRPr>
          </a:p>
        </p:txBody>
      </p:sp>
      <p:sp>
        <p:nvSpPr>
          <p:cNvPr id="3" name="Content Placeholder 2"/>
          <p:cNvSpPr>
            <a:spLocks noGrp="1"/>
          </p:cNvSpPr>
          <p:nvPr>
            <p:ph idx="1"/>
          </p:nvPr>
        </p:nvSpPr>
        <p:spPr/>
        <p:txBody>
          <a:bodyPr>
            <a:normAutofit/>
          </a:bodyPr>
          <a:lstStyle/>
          <a:p>
            <a:r>
              <a:rPr lang="en-US" dirty="0" smtClean="0">
                <a:latin typeface="BatangChe" pitchFamily="49" charset="-127"/>
                <a:ea typeface="BatangChe" pitchFamily="49" charset="-127"/>
              </a:rPr>
              <a:t>Java string is a sequence of characters. They are objects of type String.</a:t>
            </a:r>
          </a:p>
          <a:p>
            <a:r>
              <a:rPr lang="en-US" dirty="0" smtClean="0">
                <a:latin typeface="BatangChe" pitchFamily="49" charset="-127"/>
                <a:ea typeface="BatangChe" pitchFamily="49" charset="-127"/>
              </a:rPr>
              <a:t>Once a String object is created it cannot be changed. Stings are Immutable.</a:t>
            </a:r>
          </a:p>
          <a:p>
            <a:r>
              <a:rPr lang="en-US" dirty="0" smtClean="0">
                <a:latin typeface="BatangChe" pitchFamily="49" charset="-127"/>
                <a:ea typeface="BatangChe" pitchFamily="49" charset="-127"/>
              </a:rPr>
              <a:t>To get changeable strings use the class called </a:t>
            </a:r>
            <a:r>
              <a:rPr lang="en-US" dirty="0" err="1" smtClean="0">
                <a:latin typeface="BatangChe" pitchFamily="49" charset="-127"/>
                <a:ea typeface="BatangChe" pitchFamily="49" charset="-127"/>
              </a:rPr>
              <a:t>StringBuffer</a:t>
            </a:r>
            <a:r>
              <a:rPr lang="en-US" dirty="0" smtClean="0">
                <a:latin typeface="BatangChe" pitchFamily="49" charset="-127"/>
                <a:ea typeface="BatangChe" pitchFamily="49" charset="-127"/>
              </a:rPr>
              <a:t> and </a:t>
            </a:r>
            <a:r>
              <a:rPr lang="en-US" dirty="0" err="1" smtClean="0">
                <a:latin typeface="BatangChe" pitchFamily="49" charset="-127"/>
                <a:ea typeface="BatangChe" pitchFamily="49" charset="-127"/>
              </a:rPr>
              <a:t>StringBuilder</a:t>
            </a:r>
            <a:r>
              <a:rPr lang="en-US" dirty="0" smtClean="0">
                <a:latin typeface="BatangChe" pitchFamily="49" charset="-127"/>
                <a:ea typeface="BatangChe" pitchFamily="49" charset="-127"/>
              </a:rPr>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String Constructors</a:t>
            </a:r>
            <a:endParaRPr lang="en-US" dirty="0"/>
          </a:p>
        </p:txBody>
      </p:sp>
      <p:sp>
        <p:nvSpPr>
          <p:cNvPr id="3" name="Content Placeholder 2"/>
          <p:cNvSpPr>
            <a:spLocks noGrp="1"/>
          </p:cNvSpPr>
          <p:nvPr>
            <p:ph idx="1"/>
          </p:nvPr>
        </p:nvSpPr>
        <p:spPr/>
        <p:txBody>
          <a:bodyPr/>
          <a:lstStyle/>
          <a:p>
            <a:r>
              <a:rPr lang="en-US" u="sng" dirty="0" smtClean="0"/>
              <a:t>To create an empty String</a:t>
            </a:r>
            <a:r>
              <a:rPr lang="en-US" u="sng" dirty="0" smtClean="0"/>
              <a:t>,</a:t>
            </a:r>
          </a:p>
          <a:p>
            <a:pPr>
              <a:buNone/>
            </a:pPr>
            <a:r>
              <a:rPr lang="en-US" dirty="0" smtClean="0"/>
              <a:t>	String s = new String();</a:t>
            </a:r>
            <a:endParaRPr lang="en-US" dirty="0" smtClean="0"/>
          </a:p>
          <a:p>
            <a:r>
              <a:rPr lang="en-US" u="sng" dirty="0" smtClean="0"/>
              <a:t>To create a String initialized by an array of </a:t>
            </a:r>
            <a:r>
              <a:rPr lang="en-US" u="sng" dirty="0" smtClean="0"/>
              <a:t>characters</a:t>
            </a:r>
          </a:p>
          <a:p>
            <a:pPr>
              <a:buNone/>
            </a:pPr>
            <a:r>
              <a:rPr lang="en-US" dirty="0" smtClean="0"/>
              <a:t>	char </a:t>
            </a:r>
            <a:r>
              <a:rPr lang="en-US" dirty="0" smtClean="0"/>
              <a:t>chars[] = { 'a', 'b', 'c' }; </a:t>
            </a:r>
            <a:endParaRPr lang="en-US" dirty="0" smtClean="0"/>
          </a:p>
          <a:p>
            <a:pPr>
              <a:buNone/>
            </a:pPr>
            <a:r>
              <a:rPr lang="en-US" dirty="0" smtClean="0"/>
              <a:t>	</a:t>
            </a:r>
            <a:r>
              <a:rPr lang="en-US" dirty="0" smtClean="0"/>
              <a:t>String </a:t>
            </a:r>
            <a:r>
              <a:rPr lang="en-US" dirty="0" smtClean="0"/>
              <a:t>s = new String(chars);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latin typeface="Batang" pitchFamily="18" charset="-127"/>
                <a:ea typeface="Batang" pitchFamily="18" charset="-127"/>
              </a:rPr>
              <a:t>String Methods</a:t>
            </a:r>
            <a:endParaRPr lang="en-US" dirty="0"/>
          </a:p>
        </p:txBody>
      </p:sp>
      <p:graphicFrame>
        <p:nvGraphicFramePr>
          <p:cNvPr id="4" name="Content Placeholder 3"/>
          <p:cNvGraphicFramePr>
            <a:graphicFrameLocks noGrp="1"/>
          </p:cNvGraphicFramePr>
          <p:nvPr>
            <p:ph idx="1"/>
          </p:nvPr>
        </p:nvGraphicFramePr>
        <p:xfrm>
          <a:off x="381000" y="990600"/>
          <a:ext cx="8229600" cy="5717000"/>
        </p:xfrm>
        <a:graphic>
          <a:graphicData uri="http://schemas.openxmlformats.org/drawingml/2006/table">
            <a:tbl>
              <a:tblPr firstRow="1" bandRow="1">
                <a:tableStyleId>{2D5ABB26-0587-4C30-8999-92F81FD0307C}</a:tableStyleId>
              </a:tblPr>
              <a:tblGrid>
                <a:gridCol w="4114800"/>
                <a:gridCol w="4114800"/>
              </a:tblGrid>
              <a:tr h="894160">
                <a:tc>
                  <a:txBody>
                    <a:bodyPr/>
                    <a:lstStyle/>
                    <a:p>
                      <a:r>
                        <a:rPr lang="en-US" b="1" dirty="0" err="1" smtClean="0">
                          <a:latin typeface="+mn-lt"/>
                        </a:rPr>
                        <a:t>int</a:t>
                      </a:r>
                      <a:r>
                        <a:rPr lang="en-US" b="1" dirty="0" smtClean="0">
                          <a:latin typeface="+mn-lt"/>
                        </a:rPr>
                        <a:t> length( )</a:t>
                      </a:r>
                      <a:endParaRPr lang="en-US" b="1" dirty="0">
                        <a:latin typeface="+mn-lt"/>
                      </a:endParaRPr>
                    </a:p>
                  </a:txBody>
                  <a:tcPr/>
                </a:tc>
                <a:tc>
                  <a:txBody>
                    <a:bodyPr/>
                    <a:lstStyle/>
                    <a:p>
                      <a:r>
                        <a:rPr lang="en-US" sz="1400" dirty="0" smtClean="0">
                          <a:latin typeface="+mn-lt"/>
                          <a:ea typeface="Batang" pitchFamily="18" charset="-127"/>
                        </a:rPr>
                        <a:t>The length of a string is the number of characters that it contains.</a:t>
                      </a:r>
                    </a:p>
                    <a:p>
                      <a:r>
                        <a:rPr lang="en-US" sz="1400" dirty="0" smtClean="0">
                          <a:latin typeface="+mn-lt"/>
                          <a:ea typeface="Batang" pitchFamily="18" charset="-127"/>
                        </a:rPr>
                        <a:t>length() method returns the length(character count) of the string. </a:t>
                      </a:r>
                      <a:endParaRPr lang="en-US" sz="1400" dirty="0">
                        <a:latin typeface="+mn-lt"/>
                        <a:ea typeface="Batang" pitchFamily="18" charset="-127"/>
                      </a:endParaRPr>
                    </a:p>
                  </a:txBody>
                  <a:tcPr/>
                </a:tc>
              </a:tr>
              <a:tr h="490346">
                <a:tc>
                  <a:txBody>
                    <a:bodyPr/>
                    <a:lstStyle/>
                    <a:p>
                      <a:endParaRPr lang="en-US"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Eg</a:t>
                      </a:r>
                      <a:r>
                        <a:rPr lang="en-US" sz="1400" dirty="0" smtClean="0"/>
                        <a:t>: </a:t>
                      </a:r>
                      <a:r>
                        <a:rPr lang="en-US" sz="1400" dirty="0" err="1" smtClean="0"/>
                        <a:t>System.out.println</a:t>
                      </a:r>
                      <a:r>
                        <a:rPr lang="en-US" sz="1400" dirty="0" smtClean="0"/>
                        <a:t>(“</a:t>
                      </a:r>
                      <a:r>
                        <a:rPr lang="en-US" sz="1400" dirty="0" err="1" smtClean="0"/>
                        <a:t>Hello”.length</a:t>
                      </a:r>
                      <a:r>
                        <a:rPr lang="en-US" sz="1400" dirty="0" smtClean="0"/>
                        <a:t>()); // prints 5</a:t>
                      </a:r>
                      <a:endParaRPr lang="en-US" sz="1400" dirty="0" smtClean="0">
                        <a:latin typeface="+mn-lt"/>
                        <a:ea typeface="Batang" pitchFamily="18" charset="-127"/>
                      </a:endParaRPr>
                    </a:p>
                    <a:p>
                      <a:endParaRPr lang="en-US" sz="1400" dirty="0">
                        <a:latin typeface="+mn-lt"/>
                        <a:ea typeface="Batang" pitchFamily="18" charset="-127"/>
                      </a:endParaRPr>
                    </a:p>
                  </a:txBody>
                  <a:tcPr/>
                </a:tc>
              </a:tr>
              <a:tr h="692253">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charAt</a:t>
                      </a:r>
                      <a:r>
                        <a:rPr lang="en-US" b="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dirty="0" smtClean="0"/>
                        <a:t>char </a:t>
                      </a:r>
                      <a:r>
                        <a:rPr lang="en-US" dirty="0" err="1" smtClean="0"/>
                        <a:t>charAt</a:t>
                      </a:r>
                      <a:r>
                        <a:rPr lang="en-US" dirty="0" smtClean="0"/>
                        <a:t>(</a:t>
                      </a:r>
                      <a:r>
                        <a:rPr lang="en-US" dirty="0" err="1" smtClean="0"/>
                        <a:t>int</a:t>
                      </a:r>
                      <a:r>
                        <a:rPr lang="en-US" dirty="0" smtClean="0"/>
                        <a:t> </a:t>
                      </a:r>
                      <a:r>
                        <a:rPr lang="en-US" i="1" dirty="0" smtClean="0"/>
                        <a:t>where )</a:t>
                      </a:r>
                      <a:endParaRPr lang="en-US" dirty="0" smtClean="0"/>
                    </a:p>
                    <a:p>
                      <a:endParaRPr lang="en-US" dirty="0">
                        <a:latin typeface="+mn-lt"/>
                      </a:endParaRPr>
                    </a:p>
                  </a:txBody>
                  <a:tcPr/>
                </a:tc>
                <a:tc>
                  <a:txBody>
                    <a:bodyPr/>
                    <a:lstStyle/>
                    <a:p>
                      <a:r>
                        <a:rPr lang="en-US" sz="1400" dirty="0" smtClean="0"/>
                        <a:t>To extract a single character from a String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t>charAt</a:t>
                      </a:r>
                      <a:r>
                        <a:rPr lang="en-US" sz="1400" b="1" dirty="0" smtClean="0"/>
                        <a:t>( ) </a:t>
                      </a:r>
                      <a:r>
                        <a:rPr lang="en-US" sz="1400" dirty="0" smtClean="0"/>
                        <a:t>returns the character at the specified location. </a:t>
                      </a:r>
                    </a:p>
                  </a:txBody>
                  <a:tcPr/>
                </a:tc>
              </a:tr>
              <a:tr h="894160">
                <a:tc vMerge="1">
                  <a:txBody>
                    <a:bodyPr/>
                    <a:lstStyle/>
                    <a:p>
                      <a:endParaRPr lang="en-US" dirty="0">
                        <a:latin typeface="+mn-lt"/>
                      </a:endParaRPr>
                    </a:p>
                  </a:txBody>
                  <a:tcPr/>
                </a:tc>
                <a:tc>
                  <a:txBody>
                    <a:bodyPr/>
                    <a:lstStyle/>
                    <a:p>
                      <a:r>
                        <a:rPr lang="en-US" sz="1800" dirty="0" err="1" smtClean="0"/>
                        <a:t>Eg</a:t>
                      </a:r>
                      <a:r>
                        <a:rPr lang="en-US" sz="1800" dirty="0" smtClean="0"/>
                        <a:t>: char </a:t>
                      </a:r>
                      <a:r>
                        <a:rPr lang="en-US" sz="1800" dirty="0" err="1" smtClean="0"/>
                        <a:t>ch</a:t>
                      </a:r>
                      <a:r>
                        <a:rPr lang="en-US" sz="1800" dirty="0" smtClean="0"/>
                        <a:t>;</a:t>
                      </a:r>
                    </a:p>
                    <a:p>
                      <a:r>
                        <a:rPr lang="en-US" sz="1800" dirty="0" smtClean="0"/>
                        <a:t>       </a:t>
                      </a:r>
                      <a:r>
                        <a:rPr lang="en-US" sz="1800" dirty="0" err="1" smtClean="0"/>
                        <a:t>ch</a:t>
                      </a:r>
                      <a:r>
                        <a:rPr lang="en-US" sz="1800" dirty="0" smtClean="0"/>
                        <a:t> = "</a:t>
                      </a:r>
                      <a:r>
                        <a:rPr lang="en-US" sz="1800" dirty="0" err="1" smtClean="0"/>
                        <a:t>abc".charAt</a:t>
                      </a:r>
                      <a:r>
                        <a:rPr lang="en-US" sz="1800" dirty="0" smtClean="0"/>
                        <a:t>(1); </a:t>
                      </a:r>
                    </a:p>
                    <a:p>
                      <a:r>
                        <a:rPr lang="en-US" sz="1800" dirty="0" smtClean="0"/>
                        <a:t>assigns the value “</a:t>
                      </a:r>
                      <a:r>
                        <a:rPr lang="en-US" sz="1800" b="1" dirty="0" smtClean="0"/>
                        <a:t>b” </a:t>
                      </a:r>
                      <a:r>
                        <a:rPr lang="en-US" sz="1800" dirty="0" smtClean="0"/>
                        <a:t>to </a:t>
                      </a:r>
                      <a:r>
                        <a:rPr lang="en-US" sz="1800" dirty="0" err="1" smtClean="0"/>
                        <a:t>ch</a:t>
                      </a:r>
                      <a:endParaRPr lang="en-US" sz="1800" dirty="0" smtClean="0"/>
                    </a:p>
                  </a:txBody>
                  <a:tcPr/>
                </a:tc>
              </a:tr>
              <a:tr h="288439">
                <a:tc rowSpan="2">
                  <a:txBody>
                    <a:bodyPr/>
                    <a:lstStyle/>
                    <a:p>
                      <a:r>
                        <a:rPr lang="en-US" b="1" dirty="0" smtClean="0"/>
                        <a:t>String Concatenation </a:t>
                      </a:r>
                      <a:endParaRPr lang="en-US" dirty="0">
                        <a:latin typeface="+mn-lt"/>
                      </a:endParaRPr>
                    </a:p>
                  </a:txBody>
                  <a:tcPr/>
                </a:tc>
                <a:tc>
                  <a:txBody>
                    <a:bodyPr/>
                    <a:lstStyle/>
                    <a:p>
                      <a:r>
                        <a:rPr lang="en-US" sz="1400" dirty="0" smtClean="0"/>
                        <a:t>The + operator,  concatenates two strings</a:t>
                      </a:r>
                      <a:endParaRPr lang="en-US" sz="1400" dirty="0">
                        <a:latin typeface="+mn-lt"/>
                        <a:ea typeface="Batang" pitchFamily="18" charset="-127"/>
                      </a:endParaRPr>
                    </a:p>
                  </a:txBody>
                  <a:tcPr/>
                </a:tc>
              </a:tr>
              <a:tr h="1151620">
                <a:tc vMerge="1">
                  <a:txBody>
                    <a:bodyPr/>
                    <a:lstStyle/>
                    <a:p>
                      <a:endParaRPr lang="en-US" dirty="0">
                        <a:latin typeface="+mn-lt"/>
                      </a:endParaRPr>
                    </a:p>
                  </a:txBody>
                  <a:tcPr/>
                </a:tc>
                <a:tc>
                  <a:txBody>
                    <a:bodyPr/>
                    <a:lstStyle/>
                    <a:p>
                      <a:pPr lvl="1" eaLnBrk="1" hangingPunct="1">
                        <a:buFont typeface="Arial" charset="0"/>
                        <a:buNone/>
                      </a:pPr>
                      <a:r>
                        <a:rPr lang="en-US" sz="1400" dirty="0" smtClean="0"/>
                        <a:t>String age = "9";</a:t>
                      </a:r>
                    </a:p>
                    <a:p>
                      <a:pPr lvl="1" eaLnBrk="1" hangingPunct="1">
                        <a:buFont typeface="Arial" charset="0"/>
                        <a:buNone/>
                      </a:pPr>
                      <a:r>
                        <a:rPr lang="en-US" sz="1400" dirty="0" smtClean="0"/>
                        <a:t>String s = "He is " + age + " years old.";</a:t>
                      </a:r>
                    </a:p>
                    <a:p>
                      <a:pPr lvl="1" eaLnBrk="1" hangingPunct="1">
                        <a:buFont typeface="Arial" charset="0"/>
                        <a:buNone/>
                      </a:pPr>
                      <a:r>
                        <a:rPr lang="en-US" sz="1400" dirty="0" err="1" smtClean="0"/>
                        <a:t>System.out.println</a:t>
                      </a:r>
                      <a:r>
                        <a:rPr lang="en-US" sz="1400" dirty="0" smtClean="0"/>
                        <a:t>(s);</a:t>
                      </a:r>
                    </a:p>
                    <a:p>
                      <a:endParaRPr lang="en-US" sz="1400" dirty="0">
                        <a:latin typeface="+mn-lt"/>
                        <a:ea typeface="Batang" pitchFamily="18" charset="-127"/>
                      </a:endParaRPr>
                    </a:p>
                  </a:txBody>
                  <a:tcPr/>
                </a:tc>
              </a:tr>
              <a:tr h="1151620">
                <a:tc>
                  <a:txBody>
                    <a:bodyPr/>
                    <a:lstStyle/>
                    <a:p>
                      <a:r>
                        <a:rPr lang="en-US" b="1" dirty="0" smtClean="0"/>
                        <a:t>String Conversion and </a:t>
                      </a:r>
                      <a:r>
                        <a:rPr lang="en-US" b="1" dirty="0" err="1" smtClean="0"/>
                        <a:t>toString</a:t>
                      </a:r>
                      <a:r>
                        <a:rPr lang="en-US" b="1" dirty="0" smtClean="0"/>
                        <a:t>( )</a:t>
                      </a:r>
                    </a:p>
                    <a:p>
                      <a:r>
                        <a:rPr lang="en-US" dirty="0" smtClean="0"/>
                        <a:t>String </a:t>
                      </a:r>
                      <a:r>
                        <a:rPr lang="en-US" dirty="0" err="1" smtClean="0"/>
                        <a:t>toString</a:t>
                      </a:r>
                      <a:r>
                        <a:rPr lang="en-US" dirty="0" smtClean="0"/>
                        <a:t>( )</a:t>
                      </a:r>
                    </a:p>
                    <a:p>
                      <a:endParaRPr lang="en-US" dirty="0">
                        <a:latin typeface="+mn-lt"/>
                      </a:endParaRPr>
                    </a:p>
                  </a:txBody>
                  <a:tcPr/>
                </a:tc>
                <a:tc>
                  <a:txBody>
                    <a:bodyPr/>
                    <a:lstStyle/>
                    <a:p>
                      <a:r>
                        <a:rPr lang="en-US" sz="1400" dirty="0" smtClean="0"/>
                        <a:t>To implement </a:t>
                      </a:r>
                      <a:r>
                        <a:rPr lang="en-US" sz="1400" b="1" dirty="0" err="1" smtClean="0"/>
                        <a:t>toString</a:t>
                      </a:r>
                      <a:r>
                        <a:rPr lang="en-US" sz="1400" b="1" dirty="0" smtClean="0"/>
                        <a:t>( ), </a:t>
                      </a:r>
                      <a:r>
                        <a:rPr lang="en-US" sz="1400" dirty="0" smtClean="0"/>
                        <a:t>simply return a String object that contains the human readable string that appropriately describes an object of your class. </a:t>
                      </a:r>
                      <a:endParaRPr lang="en-US" sz="1400" dirty="0">
                        <a:latin typeface="+mn-lt"/>
                        <a:ea typeface="Batang" pitchFamily="18" charset="-127"/>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tang" pitchFamily="18" charset="-127"/>
                <a:ea typeface="Batang" pitchFamily="18" charset="-127"/>
              </a:rPr>
              <a:t>String Methods</a:t>
            </a:r>
            <a:endParaRPr lang="en-US" dirty="0">
              <a:latin typeface="Batang" pitchFamily="18" charset="-127"/>
              <a:ea typeface="Batang" pitchFamily="18" charset="-127"/>
            </a:endParaRPr>
          </a:p>
        </p:txBody>
      </p:sp>
      <p:graphicFrame>
        <p:nvGraphicFramePr>
          <p:cNvPr id="4" name="Content Placeholder 3"/>
          <p:cNvGraphicFramePr>
            <a:graphicFrameLocks noGrp="1"/>
          </p:cNvGraphicFramePr>
          <p:nvPr>
            <p:ph idx="1"/>
          </p:nvPr>
        </p:nvGraphicFramePr>
        <p:xfrm>
          <a:off x="457200" y="1280161"/>
          <a:ext cx="8229600" cy="5349240"/>
        </p:xfrm>
        <a:graphic>
          <a:graphicData uri="http://schemas.openxmlformats.org/drawingml/2006/table">
            <a:tbl>
              <a:tblPr firstRow="1" bandRow="1">
                <a:tableStyleId>{2D5ABB26-0587-4C30-8999-92F81FD0307C}</a:tableStyleId>
              </a:tblPr>
              <a:tblGrid>
                <a:gridCol w="4114800"/>
                <a:gridCol w="4114800"/>
              </a:tblGrid>
              <a:tr h="2927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getChars</a:t>
                      </a:r>
                      <a:r>
                        <a:rPr lang="en-US" b="1" dirty="0" smtClean="0"/>
                        <a:t>( )</a:t>
                      </a:r>
                    </a:p>
                    <a:p>
                      <a:endParaRPr lang="en-US" dirty="0" smtClean="0"/>
                    </a:p>
                    <a:p>
                      <a:r>
                        <a:rPr lang="en-US" dirty="0" smtClean="0"/>
                        <a:t>void </a:t>
                      </a:r>
                      <a:r>
                        <a:rPr lang="en-US" dirty="0" err="1" smtClean="0"/>
                        <a:t>getChars</a:t>
                      </a:r>
                      <a:r>
                        <a:rPr lang="en-US" dirty="0" smtClean="0"/>
                        <a:t>(</a:t>
                      </a:r>
                      <a:r>
                        <a:rPr lang="en-US" dirty="0" err="1" smtClean="0"/>
                        <a:t>int</a:t>
                      </a:r>
                      <a:r>
                        <a:rPr lang="en-US" dirty="0" smtClean="0"/>
                        <a:t> </a:t>
                      </a:r>
                      <a:r>
                        <a:rPr lang="en-US" i="1" dirty="0" err="1" smtClean="0"/>
                        <a:t>sourceStart</a:t>
                      </a:r>
                      <a:r>
                        <a:rPr lang="en-US" i="1" dirty="0" smtClean="0"/>
                        <a:t>, </a:t>
                      </a:r>
                      <a:r>
                        <a:rPr lang="en-US" i="1" dirty="0" err="1" smtClean="0"/>
                        <a:t>int</a:t>
                      </a:r>
                      <a:r>
                        <a:rPr lang="en-US" i="1" dirty="0" smtClean="0"/>
                        <a:t> </a:t>
                      </a:r>
                      <a:r>
                        <a:rPr lang="en-US" i="1" dirty="0" err="1" smtClean="0"/>
                        <a:t>sourceEnd</a:t>
                      </a:r>
                      <a:r>
                        <a:rPr lang="en-US" i="1" dirty="0" smtClean="0"/>
                        <a:t>, char target[ ], </a:t>
                      </a:r>
                      <a:r>
                        <a:rPr lang="en-US" i="1" dirty="0" err="1" smtClean="0"/>
                        <a:t>int</a:t>
                      </a:r>
                      <a:r>
                        <a:rPr lang="en-US" i="1" dirty="0" smtClean="0"/>
                        <a:t> </a:t>
                      </a:r>
                      <a:r>
                        <a:rPr lang="en-US" i="1" dirty="0" err="1" smtClean="0"/>
                        <a:t>targetStart</a:t>
                      </a:r>
                      <a:r>
                        <a:rPr lang="en-US" i="1"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extract more than one character at a time, use the </a:t>
                      </a:r>
                      <a:r>
                        <a:rPr lang="en-US" b="1" dirty="0" err="1" smtClean="0"/>
                        <a:t>getChars</a:t>
                      </a:r>
                      <a:r>
                        <a:rPr lang="en-US" b="1" dirty="0" smtClean="0"/>
                        <a:t>( ) </a:t>
                      </a:r>
                      <a:r>
                        <a:rPr lang="en-US" dirty="0" smtClean="0"/>
                        <a:t>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Eg</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String s = "This is a demo of the </a:t>
                      </a:r>
                      <a:r>
                        <a:rPr lang="en-US" sz="1800" dirty="0" err="1" smtClean="0"/>
                        <a:t>getChars</a:t>
                      </a:r>
                      <a:r>
                        <a:rPr lang="en-US" sz="1800" dirty="0" smtClean="0"/>
                        <a:t> method.";</a:t>
                      </a:r>
                    </a:p>
                    <a:p>
                      <a:pPr eaLnBrk="1" fontAlgn="auto" hangingPunct="1">
                        <a:spcAft>
                          <a:spcPts val="0"/>
                        </a:spcAft>
                        <a:buFont typeface="Arial" pitchFamily="34" charset="0"/>
                        <a:buNone/>
                        <a:defRPr/>
                      </a:pPr>
                      <a:r>
                        <a:rPr lang="en-US" sz="1800" dirty="0" err="1" smtClean="0"/>
                        <a:t>int</a:t>
                      </a:r>
                      <a:r>
                        <a:rPr lang="en-US" sz="1800" dirty="0" smtClean="0"/>
                        <a:t> start = 10;int end = 14;</a:t>
                      </a:r>
                    </a:p>
                    <a:p>
                      <a:pPr eaLnBrk="1" fontAlgn="auto" hangingPunct="1">
                        <a:spcAft>
                          <a:spcPts val="0"/>
                        </a:spcAft>
                        <a:buFont typeface="Arial" pitchFamily="34" charset="0"/>
                        <a:buNone/>
                        <a:defRPr/>
                      </a:pPr>
                      <a:r>
                        <a:rPr lang="en-US" sz="1800" dirty="0" smtClean="0"/>
                        <a:t>char </a:t>
                      </a:r>
                      <a:r>
                        <a:rPr lang="en-US" sz="1800" dirty="0" err="1" smtClean="0"/>
                        <a:t>buf</a:t>
                      </a:r>
                      <a:r>
                        <a:rPr lang="en-US" sz="1800" dirty="0" smtClean="0"/>
                        <a:t>[] = new char[end - start];</a:t>
                      </a:r>
                    </a:p>
                    <a:p>
                      <a:pPr eaLnBrk="1" fontAlgn="auto" hangingPunct="1">
                        <a:spcAft>
                          <a:spcPts val="0"/>
                        </a:spcAft>
                        <a:buFont typeface="Arial" pitchFamily="34" charset="0"/>
                        <a:buNone/>
                        <a:defRPr/>
                      </a:pPr>
                      <a:r>
                        <a:rPr lang="en-US" sz="1800" dirty="0" err="1" smtClean="0"/>
                        <a:t>s.getChars</a:t>
                      </a:r>
                      <a:r>
                        <a:rPr lang="en-US" sz="1800" dirty="0" smtClean="0"/>
                        <a:t>(start, end, </a:t>
                      </a:r>
                      <a:r>
                        <a:rPr lang="en-US" sz="1800" dirty="0" err="1" smtClean="0"/>
                        <a:t>buf</a:t>
                      </a:r>
                      <a:r>
                        <a:rPr lang="en-US" sz="1800" dirty="0" smtClean="0"/>
                        <a:t>, 0);</a:t>
                      </a:r>
                    </a:p>
                    <a:p>
                      <a:pPr eaLnBrk="1" fontAlgn="auto" hangingPunct="1">
                        <a:spcAft>
                          <a:spcPts val="0"/>
                        </a:spcAft>
                        <a:buFont typeface="Arial" pitchFamily="34" charset="0"/>
                        <a:buNone/>
                        <a:defRPr/>
                      </a:pPr>
                      <a:r>
                        <a:rPr lang="en-US" sz="1800" dirty="0" err="1" smtClean="0"/>
                        <a:t>System.out.println</a:t>
                      </a:r>
                      <a:r>
                        <a:rPr lang="en-US" sz="1800" dirty="0" smtClean="0"/>
                        <a:t>(</a:t>
                      </a:r>
                      <a:r>
                        <a:rPr lang="en-US" sz="1800" dirty="0" err="1" smtClean="0"/>
                        <a:t>buf</a:t>
                      </a:r>
                      <a:r>
                        <a:rPr lang="en-US" sz="1800" dirty="0" smtClean="0"/>
                        <a:t>);</a:t>
                      </a:r>
                    </a:p>
                    <a:p>
                      <a:pPr eaLnBrk="1" fontAlgn="auto" hangingPunct="1">
                        <a:spcAft>
                          <a:spcPts val="0"/>
                        </a:spcAft>
                        <a:buFont typeface="Arial" pitchFamily="34" charset="0"/>
                        <a:buNone/>
                        <a:defRPr/>
                      </a:pPr>
                      <a:r>
                        <a:rPr lang="en-US" sz="1800" dirty="0" smtClean="0"/>
                        <a:t>output of this program: demo</a:t>
                      </a:r>
                    </a:p>
                  </a:txBody>
                  <a:tcPr/>
                </a:tc>
              </a:tr>
              <a:tr h="2421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equals( )</a:t>
                      </a:r>
                    </a:p>
                    <a:p>
                      <a:endParaRPr lang="en-US" dirty="0" smtClean="0"/>
                    </a:p>
                    <a:p>
                      <a:r>
                        <a:rPr lang="en-US" dirty="0" err="1" smtClean="0"/>
                        <a:t>boolean</a:t>
                      </a:r>
                      <a:r>
                        <a:rPr lang="en-US" dirty="0" smtClean="0"/>
                        <a:t> equals(Object </a:t>
                      </a:r>
                      <a:r>
                        <a:rPr lang="en-US" i="1" dirty="0" err="1" smtClean="0"/>
                        <a:t>str</a:t>
                      </a:r>
                      <a:r>
                        <a:rPr lang="en-US" i="1"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eaLnBrk="1" fontAlgn="auto" hangingPunct="1">
                        <a:spcAft>
                          <a:spcPts val="0"/>
                        </a:spcAft>
                        <a:buFont typeface="Arial" pitchFamily="34" charset="0"/>
                        <a:buNone/>
                        <a:defRPr/>
                      </a:pPr>
                      <a:endParaRPr lang="en-US" sz="1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To compare two strings for equality, use </a:t>
                      </a:r>
                      <a:r>
                        <a:rPr lang="en-US" sz="1400" b="1" dirty="0" smtClean="0"/>
                        <a:t>equals(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i="1" dirty="0" smtClean="0"/>
                        <a:t>It </a:t>
                      </a:r>
                      <a:r>
                        <a:rPr lang="en-US" sz="1400" dirty="0" smtClean="0"/>
                        <a:t>returns true if the strings contain the same characters in the same order, and false otherwise. The comparison is case-sensitive.</a:t>
                      </a:r>
                    </a:p>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Batang" pitchFamily="18" charset="-127"/>
                <a:ea typeface="Batang" pitchFamily="18" charset="-127"/>
              </a:rPr>
              <a:t>String Methods</a:t>
            </a:r>
            <a:endParaRPr lang="en-US" dirty="0">
              <a:latin typeface="Batang" pitchFamily="18" charset="-127"/>
              <a:ea typeface="Batang" pitchFamily="18" charset="-127"/>
            </a:endParaRPr>
          </a:p>
        </p:txBody>
      </p:sp>
      <p:graphicFrame>
        <p:nvGraphicFramePr>
          <p:cNvPr id="4" name="Content Placeholder 3"/>
          <p:cNvGraphicFramePr>
            <a:graphicFrameLocks noGrp="1"/>
          </p:cNvGraphicFramePr>
          <p:nvPr>
            <p:ph idx="1"/>
          </p:nvPr>
        </p:nvGraphicFramePr>
        <p:xfrm>
          <a:off x="457200" y="914400"/>
          <a:ext cx="8229600" cy="4443294"/>
        </p:xfrm>
        <a:graphic>
          <a:graphicData uri="http://schemas.openxmlformats.org/drawingml/2006/table">
            <a:tbl>
              <a:tblPr firstRow="1" bandRow="1">
                <a:tableStyleId>{2D5ABB26-0587-4C30-8999-92F81FD0307C}</a:tableStyleId>
              </a:tblPr>
              <a:tblGrid>
                <a:gridCol w="3733800"/>
                <a:gridCol w="4495800"/>
              </a:tblGrid>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equalsIgnoreCase</a:t>
                      </a:r>
                      <a:r>
                        <a:rPr lang="en-US" b="1" dirty="0" smtClean="0"/>
                        <a:t>( )</a:t>
                      </a:r>
                    </a:p>
                    <a:p>
                      <a:endParaRPr lang="en-US" dirty="0" smtClean="0"/>
                    </a:p>
                    <a:p>
                      <a:r>
                        <a:rPr lang="en-US" dirty="0" err="1" smtClean="0"/>
                        <a:t>boolean</a:t>
                      </a:r>
                      <a:r>
                        <a:rPr lang="en-US" dirty="0" smtClean="0"/>
                        <a:t> </a:t>
                      </a:r>
                      <a:r>
                        <a:rPr lang="en-US" dirty="0" err="1" smtClean="0"/>
                        <a:t>equalsIgnoreCase</a:t>
                      </a:r>
                      <a:r>
                        <a:rPr lang="en-US" dirty="0" smtClean="0"/>
                        <a:t>(String </a:t>
                      </a:r>
                      <a:r>
                        <a:rPr lang="en-US" i="1" dirty="0" err="1" smtClean="0"/>
                        <a:t>str</a:t>
                      </a:r>
                      <a:r>
                        <a:rPr lang="en-US" i="1"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400" dirty="0" smtClean="0"/>
                        <a:t>Comparison that ignores case differences.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When it compares two strings, it considers A-Z to be the same as a-z.</a:t>
                      </a:r>
                    </a:p>
                    <a:p>
                      <a:r>
                        <a:rPr lang="en-US" sz="1400" i="1" dirty="0" smtClean="0"/>
                        <a:t>It </a:t>
                      </a:r>
                      <a:r>
                        <a:rPr lang="en-US" sz="1400" dirty="0" smtClean="0"/>
                        <a:t>returns true if the strings contain the same characters in the same order, and false otherwise.</a:t>
                      </a:r>
                    </a:p>
                    <a:p>
                      <a:endParaRPr lang="en-US" sz="1400" dirty="0"/>
                    </a:p>
                  </a:txBody>
                  <a:tcPr/>
                </a:tc>
              </a:tr>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t>startsWith</a:t>
                      </a:r>
                      <a:r>
                        <a:rPr lang="en-US" sz="1800" b="1" dirty="0" smtClean="0"/>
                        <a:t>( ) and </a:t>
                      </a:r>
                      <a:r>
                        <a:rPr lang="en-US" sz="1800" b="1" dirty="0" err="1" smtClean="0"/>
                        <a:t>endsWith</a:t>
                      </a:r>
                      <a:r>
                        <a:rPr lang="en-US" sz="1800" b="1" dirty="0" smtClean="0"/>
                        <a:t>( )</a:t>
                      </a:r>
                    </a:p>
                    <a:p>
                      <a:endParaRPr lang="en-US" dirty="0" smtClean="0"/>
                    </a:p>
                    <a:p>
                      <a:pPr eaLnBrk="1" fontAlgn="auto" hangingPunct="1">
                        <a:spcAft>
                          <a:spcPts val="0"/>
                        </a:spcAft>
                        <a:buFont typeface="Arial" pitchFamily="34" charset="0"/>
                        <a:buNone/>
                        <a:defRPr/>
                      </a:pPr>
                      <a:r>
                        <a:rPr lang="en-US" dirty="0" err="1" smtClean="0"/>
                        <a:t>boolean</a:t>
                      </a:r>
                      <a:r>
                        <a:rPr lang="en-US" dirty="0" smtClean="0"/>
                        <a:t> </a:t>
                      </a:r>
                      <a:r>
                        <a:rPr lang="en-US" dirty="0" err="1" smtClean="0"/>
                        <a:t>startsWith</a:t>
                      </a:r>
                      <a:r>
                        <a:rPr lang="en-US" dirty="0" smtClean="0"/>
                        <a:t>(String </a:t>
                      </a:r>
                      <a:r>
                        <a:rPr lang="en-US" i="1" dirty="0" err="1" smtClean="0"/>
                        <a:t>str</a:t>
                      </a:r>
                      <a:r>
                        <a:rPr lang="en-US" i="1" dirty="0" smtClean="0"/>
                        <a:t>)</a:t>
                      </a:r>
                    </a:p>
                    <a:p>
                      <a:pPr eaLnBrk="1" fontAlgn="auto" hangingPunct="1">
                        <a:spcAft>
                          <a:spcPts val="0"/>
                        </a:spcAft>
                        <a:buFont typeface="Arial" pitchFamily="34" charset="0"/>
                        <a:buNone/>
                        <a:defRPr/>
                      </a:pPr>
                      <a:r>
                        <a:rPr lang="en-US" dirty="0" err="1" smtClean="0"/>
                        <a:t>boolean</a:t>
                      </a:r>
                      <a:r>
                        <a:rPr lang="en-US" dirty="0" smtClean="0"/>
                        <a:t> </a:t>
                      </a:r>
                      <a:r>
                        <a:rPr lang="en-US" dirty="0" err="1" smtClean="0"/>
                        <a:t>endsWith</a:t>
                      </a:r>
                      <a:r>
                        <a:rPr lang="en-US" dirty="0" smtClean="0"/>
                        <a:t>(String </a:t>
                      </a:r>
                      <a:r>
                        <a:rPr lang="en-US" i="1" dirty="0" err="1" smtClean="0"/>
                        <a:t>str</a:t>
                      </a:r>
                      <a:r>
                        <a:rPr lang="en-US" i="1" dirty="0" smtClean="0"/>
                        <a:t>)</a:t>
                      </a:r>
                    </a:p>
                    <a:p>
                      <a:pPr eaLnBrk="1" fontAlgn="auto" hangingPunct="1">
                        <a:spcAft>
                          <a:spcPts val="0"/>
                        </a:spcAft>
                        <a:buFont typeface="Arial" pitchFamily="34" charset="0"/>
                        <a:buNone/>
                        <a:defRPr/>
                      </a:pPr>
                      <a:r>
                        <a:rPr lang="en-US" dirty="0" smtClean="0"/>
                        <a:t> </a:t>
                      </a:r>
                      <a:r>
                        <a:rPr lang="en-US" dirty="0" err="1" smtClean="0"/>
                        <a:t>boolean</a:t>
                      </a:r>
                      <a:r>
                        <a:rPr lang="en-US" dirty="0" smtClean="0"/>
                        <a:t> </a:t>
                      </a:r>
                      <a:r>
                        <a:rPr lang="en-US" dirty="0" err="1" smtClean="0"/>
                        <a:t>startsWith</a:t>
                      </a:r>
                      <a:r>
                        <a:rPr lang="en-US" dirty="0" smtClean="0"/>
                        <a:t>(String </a:t>
                      </a:r>
                      <a:r>
                        <a:rPr lang="en-US" dirty="0" err="1" smtClean="0"/>
                        <a:t>s</a:t>
                      </a:r>
                      <a:r>
                        <a:rPr lang="en-US" i="1" dirty="0" err="1" smtClean="0"/>
                        <a:t>tr</a:t>
                      </a:r>
                      <a:r>
                        <a:rPr lang="en-US" i="1" dirty="0" smtClean="0"/>
                        <a:t>, </a:t>
                      </a:r>
                      <a:r>
                        <a:rPr lang="en-US" i="1" dirty="0" err="1" smtClean="0"/>
                        <a:t>int</a:t>
                      </a:r>
                      <a:r>
                        <a:rPr lang="en-US" i="1" dirty="0" smtClean="0"/>
                        <a:t> </a:t>
                      </a:r>
                      <a:r>
                        <a:rPr lang="en-US" i="1" dirty="0" err="1" smtClean="0"/>
                        <a:t>startIndex</a:t>
                      </a: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a:t>
                      </a:r>
                      <a:r>
                        <a:rPr lang="en-US" sz="1400" b="1" dirty="0" err="1" smtClean="0"/>
                        <a:t>startsWith</a:t>
                      </a:r>
                      <a:r>
                        <a:rPr lang="en-US" sz="1400" b="1" dirty="0" smtClean="0"/>
                        <a:t>( ) </a:t>
                      </a:r>
                      <a:r>
                        <a:rPr lang="en-US" sz="1400" dirty="0" smtClean="0"/>
                        <a:t>method determines whether a given String begins with a specified string. </a:t>
                      </a:r>
                    </a:p>
                    <a:p>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t>endsWith</a:t>
                      </a:r>
                      <a:r>
                        <a:rPr lang="en-US" sz="1400" b="1" dirty="0" smtClean="0"/>
                        <a:t>( ) </a:t>
                      </a:r>
                      <a:r>
                        <a:rPr lang="en-US" sz="1400" dirty="0" smtClean="0"/>
                        <a:t>determines whether the String in question ends with a specified string.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If the string matches, true is returned. Otherwise, </a:t>
                      </a:r>
                      <a:r>
                        <a:rPr lang="en-US" sz="1400" dirty="0" smtClean="0"/>
                        <a:t>false is returned</a:t>
                      </a:r>
                    </a:p>
                    <a:p>
                      <a:endParaRPr lang="en-US" sz="1400" dirty="0"/>
                    </a:p>
                  </a:txBody>
                  <a:tcPr/>
                </a:tc>
              </a:tr>
              <a:tr h="1060014">
                <a:tc>
                  <a:txBody>
                    <a:bodyPr/>
                    <a:lstStyle/>
                    <a:p>
                      <a:endParaRPr lang="en-US"/>
                    </a:p>
                  </a:txBody>
                  <a:tcPr/>
                </a:tc>
                <a:tc>
                  <a:txBody>
                    <a:bodyPr/>
                    <a:lstStyle/>
                    <a:p>
                      <a:pPr eaLnBrk="1" fontAlgn="auto" hangingPunct="1">
                        <a:spcAft>
                          <a:spcPts val="0"/>
                        </a:spcAft>
                        <a:buFont typeface="Arial" pitchFamily="34" charset="0"/>
                        <a:buNone/>
                        <a:defRPr/>
                      </a:pPr>
                      <a:r>
                        <a:rPr lang="en-US" sz="1400" dirty="0" err="1" smtClean="0"/>
                        <a:t>Eg</a:t>
                      </a:r>
                      <a:r>
                        <a:rPr lang="en-US" sz="1400" dirty="0" smtClean="0"/>
                        <a:t>: "</a:t>
                      </a:r>
                      <a:r>
                        <a:rPr lang="en-US" sz="1400" dirty="0" err="1" smtClean="0"/>
                        <a:t>Foobar".endsWith</a:t>
                      </a:r>
                      <a:r>
                        <a:rPr lang="en-US" sz="1400" dirty="0" smtClean="0"/>
                        <a:t>("bar")</a:t>
                      </a:r>
                    </a:p>
                    <a:p>
                      <a:pPr eaLnBrk="1" fontAlgn="auto" hangingPunct="1">
                        <a:spcAft>
                          <a:spcPts val="0"/>
                        </a:spcAft>
                        <a:buFont typeface="Arial" pitchFamily="34" charset="0"/>
                        <a:buNone/>
                        <a:defRPr/>
                      </a:pPr>
                      <a:r>
                        <a:rPr lang="en-US" sz="1400" dirty="0" smtClean="0"/>
                        <a:t> “</a:t>
                      </a:r>
                      <a:r>
                        <a:rPr lang="en-US" sz="1400" dirty="0" err="1" smtClean="0"/>
                        <a:t>Foobar".startsWith</a:t>
                      </a:r>
                      <a:r>
                        <a:rPr lang="en-US" sz="1400" dirty="0" smtClean="0"/>
                        <a:t>("</a:t>
                      </a:r>
                      <a:r>
                        <a:rPr lang="en-US" sz="1400" dirty="0" err="1" smtClean="0"/>
                        <a:t>Foo</a:t>
                      </a:r>
                      <a:r>
                        <a:rPr lang="en-US" sz="1400" dirty="0" smtClean="0"/>
                        <a:t>") are both </a:t>
                      </a:r>
                      <a:r>
                        <a:rPr lang="en-US" sz="1400" b="1" dirty="0" smtClean="0"/>
                        <a:t>true.</a:t>
                      </a:r>
                    </a:p>
                    <a:p>
                      <a:pPr eaLnBrk="1" fontAlgn="auto" hangingPunct="1">
                        <a:spcAft>
                          <a:spcPts val="0"/>
                        </a:spcAft>
                        <a:buFont typeface="Arial" pitchFamily="34" charset="0"/>
                        <a:buNone/>
                        <a:defRPr/>
                      </a:pPr>
                      <a:r>
                        <a:rPr lang="en-US" sz="1400" dirty="0" smtClean="0"/>
                        <a:t> "</a:t>
                      </a:r>
                      <a:r>
                        <a:rPr lang="en-US" sz="1400" dirty="0" err="1" smtClean="0"/>
                        <a:t>Foobar".startsWith</a:t>
                      </a:r>
                      <a:r>
                        <a:rPr lang="en-US" sz="1400" dirty="0" smtClean="0"/>
                        <a:t>("bar", 3) returns </a:t>
                      </a:r>
                      <a:r>
                        <a:rPr lang="en-US" sz="1400" b="1" dirty="0" smtClean="0"/>
                        <a:t>true.</a:t>
                      </a:r>
                      <a:endParaRPr lang="en-US" sz="1400" dirty="0" smtClean="0"/>
                    </a:p>
                    <a:p>
                      <a:pPr eaLnBrk="1" hangingPunct="1">
                        <a:buFont typeface="Arial" charset="0"/>
                        <a:buNone/>
                      </a:pPr>
                      <a:endParaRPr lang="en-US"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Batang" pitchFamily="18" charset="-127"/>
                <a:ea typeface="Batang" pitchFamily="18" charset="-127"/>
              </a:rPr>
              <a:t>String Methods</a:t>
            </a:r>
            <a:endParaRPr lang="en-US" dirty="0">
              <a:latin typeface="Batang" pitchFamily="18" charset="-127"/>
              <a:ea typeface="Batang" pitchFamily="18" charset="-127"/>
            </a:endParaRPr>
          </a:p>
        </p:txBody>
      </p:sp>
      <p:graphicFrame>
        <p:nvGraphicFramePr>
          <p:cNvPr id="4" name="Content Placeholder 3"/>
          <p:cNvGraphicFramePr>
            <a:graphicFrameLocks noGrp="1"/>
          </p:cNvGraphicFramePr>
          <p:nvPr>
            <p:ph idx="1"/>
          </p:nvPr>
        </p:nvGraphicFramePr>
        <p:xfrm>
          <a:off x="457200" y="914400"/>
          <a:ext cx="8229600" cy="4541520"/>
        </p:xfrm>
        <a:graphic>
          <a:graphicData uri="http://schemas.openxmlformats.org/drawingml/2006/table">
            <a:tbl>
              <a:tblPr firstRow="1" bandRow="1">
                <a:tableStyleId>{2D5ABB26-0587-4C30-8999-92F81FD0307C}</a:tableStyleId>
              </a:tblPr>
              <a:tblGrid>
                <a:gridCol w="3733800"/>
                <a:gridCol w="4495800"/>
              </a:tblGrid>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concat</a:t>
                      </a:r>
                      <a:r>
                        <a:rPr lang="en-US" b="1" dirty="0" smtClean="0"/>
                        <a:t> ( )</a:t>
                      </a:r>
                    </a:p>
                    <a:p>
                      <a:endParaRPr lang="en-US" dirty="0" smtClean="0"/>
                    </a:p>
                    <a:p>
                      <a:r>
                        <a:rPr lang="en-US" sz="1800" b="0" i="0" kern="1200" dirty="0" smtClean="0">
                          <a:solidFill>
                            <a:schemeClr val="tx1"/>
                          </a:solidFill>
                          <a:latin typeface="+mn-lt"/>
                          <a:ea typeface="+mn-ea"/>
                          <a:cs typeface="+mn-cs"/>
                        </a:rPr>
                        <a:t>concatenating two strings</a:t>
                      </a:r>
                      <a:endParaRPr lang="en-US" dirty="0"/>
                    </a:p>
                  </a:txBody>
                  <a:tcPr/>
                </a:tc>
                <a:tc>
                  <a:txBody>
                    <a:bodyPr/>
                    <a:lstStyle/>
                    <a:p>
                      <a:r>
                        <a:rPr lang="en-US" sz="1400" dirty="0" smtClean="0"/>
                        <a:t>public class </a:t>
                      </a:r>
                      <a:r>
                        <a:rPr lang="en-US" sz="1400" dirty="0" err="1" smtClean="0"/>
                        <a:t>StringDemo</a:t>
                      </a:r>
                      <a:r>
                        <a:rPr lang="en-US" sz="1400" dirty="0" smtClean="0"/>
                        <a:t> {</a:t>
                      </a:r>
                    </a:p>
                    <a:p>
                      <a:r>
                        <a:rPr lang="en-US" sz="1400" dirty="0" smtClean="0"/>
                        <a:t>   public static void main(String </a:t>
                      </a:r>
                      <a:r>
                        <a:rPr lang="en-US" sz="1400" dirty="0" err="1" smtClean="0"/>
                        <a:t>args</a:t>
                      </a:r>
                      <a:r>
                        <a:rPr lang="en-US" sz="1400" dirty="0" smtClean="0"/>
                        <a:t>[]) {</a:t>
                      </a:r>
                    </a:p>
                    <a:p>
                      <a:r>
                        <a:rPr lang="en-US" sz="1400" dirty="0" smtClean="0"/>
                        <a:t>      String string1 = "saw I was ";</a:t>
                      </a:r>
                    </a:p>
                    <a:p>
                      <a:r>
                        <a:rPr lang="en-US" sz="1400" dirty="0" smtClean="0"/>
                        <a:t>      </a:t>
                      </a:r>
                      <a:r>
                        <a:rPr lang="en-US" sz="1400" dirty="0" err="1" smtClean="0"/>
                        <a:t>System.out.println</a:t>
                      </a:r>
                      <a:r>
                        <a:rPr lang="en-US" sz="1400" dirty="0" smtClean="0"/>
                        <a:t>("Dot " + string1 + "</a:t>
                      </a:r>
                      <a:r>
                        <a:rPr lang="en-US" sz="1400" dirty="0" err="1" smtClean="0"/>
                        <a:t>Tod</a:t>
                      </a:r>
                      <a:r>
                        <a:rPr lang="en-US" sz="1400" dirty="0" smtClean="0"/>
                        <a:t>");</a:t>
                      </a:r>
                    </a:p>
                    <a:p>
                      <a:r>
                        <a:rPr lang="en-US" sz="1400" dirty="0" smtClean="0"/>
                        <a:t>   }</a:t>
                      </a:r>
                    </a:p>
                    <a:p>
                      <a:r>
                        <a:rPr lang="en-US" sz="1400" dirty="0" smtClean="0"/>
                        <a:t>}</a:t>
                      </a:r>
                      <a:endParaRPr lang="en-US" sz="1400" dirty="0"/>
                    </a:p>
                  </a:txBody>
                  <a:tcPr/>
                </a:tc>
              </a:tr>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t>toUpperCase</a:t>
                      </a:r>
                      <a:r>
                        <a:rPr lang="en-US" sz="1800" b="1" dirty="0" smtClean="0"/>
                        <a:t>() and </a:t>
                      </a:r>
                      <a:r>
                        <a:rPr lang="en-US" sz="1800" b="1" dirty="0" err="1" smtClean="0"/>
                        <a:t>toLowerCase</a:t>
                      </a:r>
                      <a:r>
                        <a:rPr lang="en-US" sz="1800" b="1"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the string in uppercase letter and lowercase letter</a:t>
                      </a:r>
                      <a:endParaRPr lang="en-US" dirty="0"/>
                    </a:p>
                  </a:txBody>
                  <a:tcPr/>
                </a:tc>
                <a:tc>
                  <a:txBody>
                    <a:bodyPr/>
                    <a:lstStyle/>
                    <a:p>
                      <a:r>
                        <a:rPr lang="en-US" sz="1400" dirty="0" smtClean="0"/>
                        <a:t>public class </a:t>
                      </a:r>
                      <a:r>
                        <a:rPr lang="en-US" sz="1400" dirty="0" err="1" smtClean="0"/>
                        <a:t>StringUpperExample</a:t>
                      </a:r>
                      <a:r>
                        <a:rPr lang="en-US" sz="1400" dirty="0" smtClean="0"/>
                        <a:t>{  </a:t>
                      </a:r>
                    </a:p>
                    <a:p>
                      <a:r>
                        <a:rPr lang="en-US" sz="1400" dirty="0" smtClean="0"/>
                        <a:t>public static void main(String </a:t>
                      </a:r>
                      <a:r>
                        <a:rPr lang="en-US" sz="1400" dirty="0" err="1" smtClean="0"/>
                        <a:t>args</a:t>
                      </a:r>
                      <a:r>
                        <a:rPr lang="en-US" sz="1400" dirty="0" smtClean="0"/>
                        <a:t>[])</a:t>
                      </a:r>
                    </a:p>
                    <a:p>
                      <a:r>
                        <a:rPr lang="en-US" sz="1400" dirty="0" smtClean="0"/>
                        <a:t>{  </a:t>
                      </a:r>
                    </a:p>
                    <a:p>
                      <a:r>
                        <a:rPr lang="en-US" sz="1400" dirty="0" smtClean="0"/>
                        <a:t>String s1="hello string";  </a:t>
                      </a:r>
                    </a:p>
                    <a:p>
                      <a:r>
                        <a:rPr lang="en-US" sz="1400" dirty="0" smtClean="0"/>
                        <a:t>String s1upper=s1.toUpperCase();  </a:t>
                      </a:r>
                    </a:p>
                    <a:p>
                      <a:r>
                        <a:rPr lang="en-US" sz="1400" dirty="0" err="1" smtClean="0"/>
                        <a:t>System.out.println</a:t>
                      </a:r>
                      <a:r>
                        <a:rPr lang="en-US" sz="1400" dirty="0" smtClean="0"/>
                        <a:t>(s1upper);  </a:t>
                      </a:r>
                    </a:p>
                    <a:p>
                      <a:r>
                        <a:rPr lang="en-US" sz="1400" dirty="0" smtClean="0"/>
                        <a:t>}} </a:t>
                      </a:r>
                      <a:endParaRPr lang="en-US" sz="1400" dirty="0"/>
                    </a:p>
                  </a:txBody>
                  <a:tcPr/>
                </a:tc>
              </a:tr>
              <a:tr h="1060014">
                <a:tc>
                  <a:txBody>
                    <a:bodyPr/>
                    <a:lstStyle/>
                    <a:p>
                      <a:endParaRPr lang="en-US" dirty="0"/>
                    </a:p>
                  </a:txBody>
                  <a:tcPr/>
                </a:tc>
                <a:tc>
                  <a:txBody>
                    <a:bodyPr/>
                    <a:lstStyle/>
                    <a:p>
                      <a:pPr eaLnBrk="1" hangingPunct="1">
                        <a:buFont typeface="Arial" charset="0"/>
                        <a:buNone/>
                      </a:pPr>
                      <a:r>
                        <a:rPr lang="en-US" sz="1400" dirty="0" smtClean="0"/>
                        <a:t>public class </a:t>
                      </a:r>
                      <a:r>
                        <a:rPr lang="en-US" sz="1400" dirty="0" err="1" smtClean="0"/>
                        <a:t>StringLowerExample</a:t>
                      </a:r>
                      <a:r>
                        <a:rPr lang="en-US" sz="1400" dirty="0" smtClean="0"/>
                        <a:t>{  </a:t>
                      </a:r>
                    </a:p>
                    <a:p>
                      <a:pPr eaLnBrk="1" hangingPunct="1">
                        <a:buFont typeface="Arial" charset="0"/>
                        <a:buNone/>
                      </a:pPr>
                      <a:r>
                        <a:rPr lang="en-US" sz="1400" dirty="0" smtClean="0"/>
                        <a:t>public static void main(String </a:t>
                      </a:r>
                      <a:r>
                        <a:rPr lang="en-US" sz="1400" dirty="0" err="1" smtClean="0"/>
                        <a:t>args</a:t>
                      </a:r>
                      <a:r>
                        <a:rPr lang="en-US" sz="1400" dirty="0" smtClean="0"/>
                        <a:t>[])</a:t>
                      </a:r>
                    </a:p>
                    <a:p>
                      <a:pPr eaLnBrk="1" hangingPunct="1">
                        <a:buFont typeface="Arial" charset="0"/>
                        <a:buNone/>
                      </a:pPr>
                      <a:r>
                        <a:rPr lang="en-US" sz="1400" dirty="0" smtClean="0"/>
                        <a:t>{  </a:t>
                      </a:r>
                    </a:p>
                    <a:p>
                      <a:pPr eaLnBrk="1" hangingPunct="1">
                        <a:buFont typeface="Arial" charset="0"/>
                        <a:buNone/>
                      </a:pPr>
                      <a:r>
                        <a:rPr lang="en-US" sz="1400" dirty="0" smtClean="0"/>
                        <a:t>String s1="Ace Engineering </a:t>
                      </a:r>
                      <a:r>
                        <a:rPr lang="en-US" sz="1400" dirty="0" err="1" smtClean="0"/>
                        <a:t>COlleGe</a:t>
                      </a:r>
                      <a:r>
                        <a:rPr lang="en-US" sz="1400" dirty="0" smtClean="0"/>
                        <a:t> ";  </a:t>
                      </a:r>
                    </a:p>
                    <a:p>
                      <a:pPr eaLnBrk="1" hangingPunct="1">
                        <a:buFont typeface="Arial" charset="0"/>
                        <a:buNone/>
                      </a:pPr>
                      <a:r>
                        <a:rPr lang="en-US" sz="1400" dirty="0" smtClean="0"/>
                        <a:t>String s1lower=s1.toLowerCase();  </a:t>
                      </a:r>
                    </a:p>
                    <a:p>
                      <a:pPr eaLnBrk="1" hangingPunct="1">
                        <a:buFont typeface="Arial" charset="0"/>
                        <a:buNone/>
                      </a:pPr>
                      <a:r>
                        <a:rPr lang="en-US" sz="1400" dirty="0" err="1" smtClean="0"/>
                        <a:t>System.out.println</a:t>
                      </a:r>
                      <a:r>
                        <a:rPr lang="en-US" sz="1400" dirty="0" smtClean="0"/>
                        <a:t>(s1lower);  </a:t>
                      </a:r>
                    </a:p>
                    <a:p>
                      <a:pPr eaLnBrk="1" hangingPunct="1">
                        <a:buFont typeface="Arial" charset="0"/>
                        <a:buNone/>
                      </a:pPr>
                      <a:r>
                        <a:rPr lang="en-US" sz="1400" dirty="0" smtClean="0"/>
                        <a:t>}}</a:t>
                      </a:r>
                      <a:endParaRPr lang="en-US" sz="14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Batang" pitchFamily="18" charset="-127"/>
                <a:ea typeface="Batang" pitchFamily="18" charset="-127"/>
              </a:rPr>
              <a:t>String Methods</a:t>
            </a:r>
            <a:endParaRPr lang="en-US" dirty="0">
              <a:latin typeface="Batang" pitchFamily="18" charset="-127"/>
              <a:ea typeface="Batang" pitchFamily="18" charset="-127"/>
            </a:endParaRPr>
          </a:p>
        </p:txBody>
      </p:sp>
      <p:graphicFrame>
        <p:nvGraphicFramePr>
          <p:cNvPr id="4" name="Content Placeholder 3"/>
          <p:cNvGraphicFramePr>
            <a:graphicFrameLocks noGrp="1"/>
          </p:cNvGraphicFramePr>
          <p:nvPr>
            <p:ph idx="1"/>
          </p:nvPr>
        </p:nvGraphicFramePr>
        <p:xfrm>
          <a:off x="457200" y="914400"/>
          <a:ext cx="8229600" cy="4108014"/>
        </p:xfrm>
        <a:graphic>
          <a:graphicData uri="http://schemas.openxmlformats.org/drawingml/2006/table">
            <a:tbl>
              <a:tblPr firstRow="1" bandRow="1">
                <a:tableStyleId>{2D5ABB26-0587-4C30-8999-92F81FD0307C}</a:tableStyleId>
              </a:tblPr>
              <a:tblGrid>
                <a:gridCol w="3733800"/>
                <a:gridCol w="4495800"/>
              </a:tblGrid>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indexOf</a:t>
                      </a:r>
                      <a:r>
                        <a:rPr lang="en-US" b="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returns the position of the first occurrence of the specified character or string in a specified string.</a:t>
                      </a:r>
                      <a:endParaRPr lang="en-US" dirty="0"/>
                    </a:p>
                  </a:txBody>
                  <a:tcPr/>
                </a:tc>
                <a:tc>
                  <a:txBody>
                    <a:bodyPr/>
                    <a:lstStyle/>
                    <a:p>
                      <a:r>
                        <a:rPr lang="en-US" sz="1400" dirty="0" smtClean="0"/>
                        <a:t>public class </a:t>
                      </a:r>
                      <a:r>
                        <a:rPr lang="en-US" sz="1400" dirty="0" err="1" smtClean="0"/>
                        <a:t>IndexOfExample</a:t>
                      </a:r>
                      <a:r>
                        <a:rPr lang="en-US" sz="1400" dirty="0" smtClean="0"/>
                        <a:t> {  </a:t>
                      </a:r>
                    </a:p>
                    <a:p>
                      <a:r>
                        <a:rPr lang="en-US" sz="1400" dirty="0" smtClean="0"/>
                        <a:t>    public static void main(String[] </a:t>
                      </a:r>
                      <a:r>
                        <a:rPr lang="en-US" sz="1400" dirty="0" err="1" smtClean="0"/>
                        <a:t>args</a:t>
                      </a:r>
                      <a:r>
                        <a:rPr lang="en-US" sz="1400" dirty="0" smtClean="0"/>
                        <a:t>) {  </a:t>
                      </a:r>
                    </a:p>
                    <a:p>
                      <a:r>
                        <a:rPr lang="en-US" sz="1400" dirty="0" smtClean="0"/>
                        <a:t>        String s1 = "This is </a:t>
                      </a:r>
                      <a:r>
                        <a:rPr lang="en-US" sz="1400" dirty="0" err="1" smtClean="0"/>
                        <a:t>indexOf</a:t>
                      </a:r>
                      <a:r>
                        <a:rPr lang="en-US" sz="1400" dirty="0" smtClean="0"/>
                        <a:t> method";          </a:t>
                      </a:r>
                    </a:p>
                    <a:p>
                      <a:r>
                        <a:rPr lang="en-US" sz="1400" dirty="0" smtClean="0"/>
                        <a:t>        </a:t>
                      </a:r>
                      <a:r>
                        <a:rPr lang="en-US" sz="1400" dirty="0" err="1" smtClean="0"/>
                        <a:t>int</a:t>
                      </a:r>
                      <a:r>
                        <a:rPr lang="en-US" sz="1400" dirty="0" smtClean="0"/>
                        <a:t> index = s1.indexOf("method");</a:t>
                      </a:r>
                    </a:p>
                    <a:p>
                      <a:r>
                        <a:rPr lang="en-US" sz="1400" dirty="0" smtClean="0"/>
                        <a:t>        </a:t>
                      </a:r>
                      <a:r>
                        <a:rPr lang="en-US" sz="1400" dirty="0" err="1" smtClean="0"/>
                        <a:t>System.out.println</a:t>
                      </a:r>
                      <a:r>
                        <a:rPr lang="en-US" sz="1400" dirty="0" smtClean="0"/>
                        <a:t>("index of substring "+index);          </a:t>
                      </a:r>
                    </a:p>
                    <a:p>
                      <a:r>
                        <a:rPr lang="en-US" sz="1400" dirty="0" smtClean="0"/>
                        <a:t>    }  </a:t>
                      </a:r>
                    </a:p>
                    <a:p>
                      <a:r>
                        <a:rPr lang="en-US" sz="1400" dirty="0" smtClean="0"/>
                        <a:t>}</a:t>
                      </a:r>
                      <a:endParaRPr lang="en-US" sz="1400" dirty="0"/>
                    </a:p>
                  </a:txBody>
                  <a:tcPr/>
                </a:tc>
              </a:tr>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replace()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fontAlgn="auto" hangingPunct="1">
                        <a:spcAft>
                          <a:spcPts val="0"/>
                        </a:spcAft>
                        <a:buFont typeface="Arial" pitchFamily="34" charset="0"/>
                        <a:buNone/>
                        <a:defRPr/>
                      </a:pPr>
                      <a:r>
                        <a:rPr lang="en-US" dirty="0" smtClean="0"/>
                        <a:t> returns a string replacing all the old char or </a:t>
                      </a:r>
                      <a:r>
                        <a:rPr lang="en-US" dirty="0" err="1" smtClean="0"/>
                        <a:t>CharSequence</a:t>
                      </a:r>
                      <a:r>
                        <a:rPr lang="en-US" dirty="0" smtClean="0"/>
                        <a:t> to new char or </a:t>
                      </a:r>
                      <a:r>
                        <a:rPr lang="en-US" dirty="0" err="1" smtClean="0"/>
                        <a:t>CharSequence</a:t>
                      </a:r>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public class ReplaceExample1{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public static void main(String </a:t>
                      </a:r>
                      <a:r>
                        <a:rPr lang="en-US" sz="1400" b="0" dirty="0" err="1" smtClean="0"/>
                        <a:t>args</a:t>
                      </a:r>
                      <a:r>
                        <a:rPr lang="en-US" sz="14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String s1="ACE is a very good college";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String </a:t>
                      </a:r>
                      <a:r>
                        <a:rPr lang="en-US" sz="1400" b="0" dirty="0" err="1" smtClean="0"/>
                        <a:t>replaceString</a:t>
                      </a:r>
                      <a:r>
                        <a:rPr lang="en-US" sz="1400" b="0" dirty="0" smtClean="0"/>
                        <a:t>=s1.replace('</a:t>
                      </a:r>
                      <a:r>
                        <a:rPr lang="en-US" sz="1400" b="0" dirty="0" err="1" smtClean="0"/>
                        <a:t>a','e</a:t>
                      </a:r>
                      <a:r>
                        <a:rPr lang="en-US" sz="14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err="1" smtClean="0"/>
                        <a:t>System.out.println</a:t>
                      </a:r>
                      <a:r>
                        <a:rPr lang="en-US" sz="1400" b="0" dirty="0" smtClean="0"/>
                        <a:t>(</a:t>
                      </a:r>
                      <a:r>
                        <a:rPr lang="en-US" sz="1400" b="0" dirty="0" err="1" smtClean="0"/>
                        <a:t>replaceString</a:t>
                      </a:r>
                      <a:r>
                        <a:rPr lang="en-US" sz="14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a:t>
                      </a:r>
                      <a:endParaRPr lang="en-US" sz="1400" b="0" dirty="0"/>
                    </a:p>
                  </a:txBody>
                  <a:tcPr/>
                </a:tc>
              </a:tr>
              <a:tr h="1060014">
                <a:tc>
                  <a:txBody>
                    <a:bodyPr/>
                    <a:lstStyle/>
                    <a:p>
                      <a:endParaRPr lang="en-US" dirty="0"/>
                    </a:p>
                  </a:txBody>
                  <a:tcPr/>
                </a:tc>
                <a:tc>
                  <a:txBody>
                    <a:bodyPr/>
                    <a:lstStyle/>
                    <a:p>
                      <a:pPr eaLnBrk="1" fontAlgn="auto" hangingPunct="1">
                        <a:spcAft>
                          <a:spcPts val="0"/>
                        </a:spcAft>
                        <a:buFont typeface="Arial" pitchFamily="34" charset="0"/>
                        <a:buNone/>
                        <a:defRPr/>
                      </a:pPr>
                      <a:r>
                        <a:rPr lang="en-US" sz="1400" dirty="0" err="1" smtClean="0"/>
                        <a:t>Eg</a:t>
                      </a:r>
                      <a:r>
                        <a:rPr lang="en-US" sz="1400" dirty="0" smtClean="0"/>
                        <a:t>: "</a:t>
                      </a:r>
                      <a:r>
                        <a:rPr lang="en-US" sz="1400" dirty="0" err="1" smtClean="0"/>
                        <a:t>Foobar".endsWith</a:t>
                      </a:r>
                      <a:r>
                        <a:rPr lang="en-US" sz="1400" dirty="0" smtClean="0"/>
                        <a:t>("bar")</a:t>
                      </a:r>
                    </a:p>
                    <a:p>
                      <a:pPr eaLnBrk="1" fontAlgn="auto" hangingPunct="1">
                        <a:spcAft>
                          <a:spcPts val="0"/>
                        </a:spcAft>
                        <a:buFont typeface="Arial" pitchFamily="34" charset="0"/>
                        <a:buNone/>
                        <a:defRPr/>
                      </a:pPr>
                      <a:r>
                        <a:rPr lang="en-US" sz="1400" dirty="0" smtClean="0"/>
                        <a:t> “</a:t>
                      </a:r>
                      <a:r>
                        <a:rPr lang="en-US" sz="1400" dirty="0" err="1" smtClean="0"/>
                        <a:t>Foobar".startsWith</a:t>
                      </a:r>
                      <a:r>
                        <a:rPr lang="en-US" sz="1400" dirty="0" smtClean="0"/>
                        <a:t>("</a:t>
                      </a:r>
                      <a:r>
                        <a:rPr lang="en-US" sz="1400" dirty="0" err="1" smtClean="0"/>
                        <a:t>Foo</a:t>
                      </a:r>
                      <a:r>
                        <a:rPr lang="en-US" sz="1400" dirty="0" smtClean="0"/>
                        <a:t>") are both </a:t>
                      </a:r>
                      <a:r>
                        <a:rPr lang="en-US" sz="1400" b="1" dirty="0" smtClean="0"/>
                        <a:t>true.</a:t>
                      </a:r>
                    </a:p>
                    <a:p>
                      <a:pPr eaLnBrk="1" fontAlgn="auto" hangingPunct="1">
                        <a:spcAft>
                          <a:spcPts val="0"/>
                        </a:spcAft>
                        <a:buFont typeface="Arial" pitchFamily="34" charset="0"/>
                        <a:buNone/>
                        <a:defRPr/>
                      </a:pPr>
                      <a:r>
                        <a:rPr lang="en-US" sz="1400" dirty="0" smtClean="0"/>
                        <a:t> "</a:t>
                      </a:r>
                      <a:r>
                        <a:rPr lang="en-US" sz="1400" dirty="0" err="1" smtClean="0"/>
                        <a:t>Foobar".startsWith</a:t>
                      </a:r>
                      <a:r>
                        <a:rPr lang="en-US" sz="1400" dirty="0" smtClean="0"/>
                        <a:t>("bar", 3) returns </a:t>
                      </a:r>
                      <a:r>
                        <a:rPr lang="en-US" sz="1400" b="1" dirty="0" smtClean="0"/>
                        <a:t>true.</a:t>
                      </a:r>
                      <a:endParaRPr lang="en-US" sz="1400" dirty="0" smtClean="0"/>
                    </a:p>
                    <a:p>
                      <a:pPr eaLnBrk="1" hangingPunct="1">
                        <a:buFont typeface="Arial" charset="0"/>
                        <a:buNone/>
                      </a:pPr>
                      <a:endParaRPr lang="en-US" sz="1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Batang" pitchFamily="18" charset="-127"/>
                <a:ea typeface="Batang" pitchFamily="18" charset="-127"/>
              </a:rPr>
              <a:t>String Methods</a:t>
            </a:r>
            <a:endParaRPr lang="en-US" dirty="0">
              <a:latin typeface="Batang" pitchFamily="18" charset="-127"/>
              <a:ea typeface="Batang" pitchFamily="18" charset="-127"/>
            </a:endParaRPr>
          </a:p>
        </p:txBody>
      </p:sp>
      <p:graphicFrame>
        <p:nvGraphicFramePr>
          <p:cNvPr id="4" name="Content Placeholder 3"/>
          <p:cNvGraphicFramePr>
            <a:graphicFrameLocks noGrp="1"/>
          </p:cNvGraphicFramePr>
          <p:nvPr>
            <p:ph idx="1"/>
          </p:nvPr>
        </p:nvGraphicFramePr>
        <p:xfrm>
          <a:off x="457200" y="914400"/>
          <a:ext cx="8229600" cy="4108014"/>
        </p:xfrm>
        <a:graphic>
          <a:graphicData uri="http://schemas.openxmlformats.org/drawingml/2006/table">
            <a:tbl>
              <a:tblPr firstRow="1" bandRow="1">
                <a:tableStyleId>{2D5ABB26-0587-4C30-8999-92F81FD0307C}</a:tableStyleId>
              </a:tblPr>
              <a:tblGrid>
                <a:gridCol w="3733800"/>
                <a:gridCol w="4495800"/>
              </a:tblGrid>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isEmpty</a:t>
                      </a:r>
                      <a:r>
                        <a:rPr lang="en-US"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checks if the input string is empty or not</a:t>
                      </a:r>
                    </a:p>
                  </a:txBody>
                  <a:tcPr/>
                </a:tc>
                <a:tc>
                  <a:txBody>
                    <a:bodyPr/>
                    <a:lstStyle/>
                    <a:p>
                      <a:r>
                        <a:rPr lang="en-US" sz="1400" dirty="0" smtClean="0"/>
                        <a:t>public class </a:t>
                      </a:r>
                      <a:r>
                        <a:rPr lang="en-US" sz="1400" dirty="0" err="1" smtClean="0"/>
                        <a:t>IsEmptyExample</a:t>
                      </a:r>
                      <a:r>
                        <a:rPr lang="en-US" sz="1400" dirty="0" smtClean="0"/>
                        <a:t>{  </a:t>
                      </a:r>
                    </a:p>
                    <a:p>
                      <a:r>
                        <a:rPr lang="en-US" sz="1400" dirty="0" smtClean="0"/>
                        <a:t>public static void main(String </a:t>
                      </a:r>
                      <a:r>
                        <a:rPr lang="en-US" sz="1400" dirty="0" err="1" smtClean="0"/>
                        <a:t>args</a:t>
                      </a:r>
                      <a:r>
                        <a:rPr lang="en-US" sz="1400" dirty="0" smtClean="0"/>
                        <a:t>[]){  </a:t>
                      </a:r>
                    </a:p>
                    <a:p>
                      <a:r>
                        <a:rPr lang="en-US" sz="1400" dirty="0" smtClean="0"/>
                        <a:t>String s1="";  </a:t>
                      </a:r>
                    </a:p>
                    <a:p>
                      <a:r>
                        <a:rPr lang="en-US" sz="1400" dirty="0" smtClean="0"/>
                        <a:t>String s2="ACE";  </a:t>
                      </a:r>
                    </a:p>
                    <a:p>
                      <a:r>
                        <a:rPr lang="en-US" sz="1400" dirty="0" err="1" smtClean="0"/>
                        <a:t>System.out.println</a:t>
                      </a:r>
                      <a:r>
                        <a:rPr lang="en-US" sz="1400" dirty="0" smtClean="0"/>
                        <a:t>(s1.isEmpty());  </a:t>
                      </a:r>
                    </a:p>
                    <a:p>
                      <a:r>
                        <a:rPr lang="en-US" sz="1400" dirty="0" err="1" smtClean="0"/>
                        <a:t>System.out.println</a:t>
                      </a:r>
                      <a:r>
                        <a:rPr lang="en-US" sz="1400" dirty="0" smtClean="0"/>
                        <a:t>(s2.isEmpty());  </a:t>
                      </a:r>
                    </a:p>
                    <a:p>
                      <a:r>
                        <a:rPr lang="en-US" sz="1400" dirty="0" smtClean="0"/>
                        <a:t>}}</a:t>
                      </a:r>
                      <a:endParaRPr lang="en-US" sz="1400" dirty="0"/>
                    </a:p>
                  </a:txBody>
                  <a:tcPr/>
                </a:tc>
              </a:tr>
              <a:tr h="1060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replace()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fontAlgn="auto" hangingPunct="1">
                        <a:spcAft>
                          <a:spcPts val="0"/>
                        </a:spcAft>
                        <a:buFont typeface="Arial" pitchFamily="34" charset="0"/>
                        <a:buNone/>
                        <a:defRPr/>
                      </a:pPr>
                      <a:r>
                        <a:rPr lang="en-US" dirty="0" smtClean="0"/>
                        <a:t> returns a string replacing all the old char or </a:t>
                      </a:r>
                      <a:r>
                        <a:rPr lang="en-US" dirty="0" err="1" smtClean="0"/>
                        <a:t>CharSequence</a:t>
                      </a:r>
                      <a:r>
                        <a:rPr lang="en-US" dirty="0" smtClean="0"/>
                        <a:t> to new char or </a:t>
                      </a:r>
                      <a:r>
                        <a:rPr lang="en-US" dirty="0" err="1" smtClean="0"/>
                        <a:t>CharSequence</a:t>
                      </a:r>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public class ReplaceExample1{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public static void main(String </a:t>
                      </a:r>
                      <a:r>
                        <a:rPr lang="en-US" sz="1400" b="0" dirty="0" err="1" smtClean="0"/>
                        <a:t>args</a:t>
                      </a:r>
                      <a:r>
                        <a:rPr lang="en-US" sz="14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String s1="ACE is a very good college";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String </a:t>
                      </a:r>
                      <a:r>
                        <a:rPr lang="en-US" sz="1400" b="0" dirty="0" err="1" smtClean="0"/>
                        <a:t>replaceString</a:t>
                      </a:r>
                      <a:r>
                        <a:rPr lang="en-US" sz="1400" b="0" dirty="0" smtClean="0"/>
                        <a:t>=s1.replace('</a:t>
                      </a:r>
                      <a:r>
                        <a:rPr lang="en-US" sz="1400" b="0" dirty="0" err="1" smtClean="0"/>
                        <a:t>a','e</a:t>
                      </a:r>
                      <a:r>
                        <a:rPr lang="en-US" sz="14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err="1" smtClean="0"/>
                        <a:t>System.out.println</a:t>
                      </a:r>
                      <a:r>
                        <a:rPr lang="en-US" sz="1400" b="0" dirty="0" smtClean="0"/>
                        <a:t>(</a:t>
                      </a:r>
                      <a:r>
                        <a:rPr lang="en-US" sz="1400" b="0" dirty="0" err="1" smtClean="0"/>
                        <a:t>replaceString</a:t>
                      </a:r>
                      <a:r>
                        <a:rPr lang="en-US" sz="14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a:t>
                      </a:r>
                      <a:endParaRPr lang="en-US" sz="1400" b="0" dirty="0"/>
                    </a:p>
                  </a:txBody>
                  <a:tcPr/>
                </a:tc>
              </a:tr>
              <a:tr h="1060014">
                <a:tc>
                  <a:txBody>
                    <a:bodyPr/>
                    <a:lstStyle/>
                    <a:p>
                      <a:endParaRPr lang="en-US" dirty="0"/>
                    </a:p>
                  </a:txBody>
                  <a:tcPr/>
                </a:tc>
                <a:tc>
                  <a:txBody>
                    <a:bodyPr/>
                    <a:lstStyle/>
                    <a:p>
                      <a:pPr eaLnBrk="1" fontAlgn="auto" hangingPunct="1">
                        <a:spcAft>
                          <a:spcPts val="0"/>
                        </a:spcAft>
                        <a:buFont typeface="Arial" pitchFamily="34" charset="0"/>
                        <a:buNone/>
                        <a:defRPr/>
                      </a:pPr>
                      <a:r>
                        <a:rPr lang="en-US" sz="1400" dirty="0" err="1" smtClean="0"/>
                        <a:t>Eg</a:t>
                      </a:r>
                      <a:r>
                        <a:rPr lang="en-US" sz="1400" dirty="0" smtClean="0"/>
                        <a:t>: "</a:t>
                      </a:r>
                      <a:r>
                        <a:rPr lang="en-US" sz="1400" dirty="0" err="1" smtClean="0"/>
                        <a:t>Foobar".endsWith</a:t>
                      </a:r>
                      <a:r>
                        <a:rPr lang="en-US" sz="1400" dirty="0" smtClean="0"/>
                        <a:t>("bar")</a:t>
                      </a:r>
                    </a:p>
                    <a:p>
                      <a:pPr eaLnBrk="1" fontAlgn="auto" hangingPunct="1">
                        <a:spcAft>
                          <a:spcPts val="0"/>
                        </a:spcAft>
                        <a:buFont typeface="Arial" pitchFamily="34" charset="0"/>
                        <a:buNone/>
                        <a:defRPr/>
                      </a:pPr>
                      <a:r>
                        <a:rPr lang="en-US" sz="1400" dirty="0" smtClean="0"/>
                        <a:t> “</a:t>
                      </a:r>
                      <a:r>
                        <a:rPr lang="en-US" sz="1400" dirty="0" err="1" smtClean="0"/>
                        <a:t>Foobar".startsWith</a:t>
                      </a:r>
                      <a:r>
                        <a:rPr lang="en-US" sz="1400" dirty="0" smtClean="0"/>
                        <a:t>("</a:t>
                      </a:r>
                      <a:r>
                        <a:rPr lang="en-US" sz="1400" dirty="0" err="1" smtClean="0"/>
                        <a:t>Foo</a:t>
                      </a:r>
                      <a:r>
                        <a:rPr lang="en-US" sz="1400" dirty="0" smtClean="0"/>
                        <a:t>") are both </a:t>
                      </a:r>
                      <a:r>
                        <a:rPr lang="en-US" sz="1400" b="1" dirty="0" smtClean="0"/>
                        <a:t>true.</a:t>
                      </a:r>
                    </a:p>
                    <a:p>
                      <a:pPr eaLnBrk="1" fontAlgn="auto" hangingPunct="1">
                        <a:spcAft>
                          <a:spcPts val="0"/>
                        </a:spcAft>
                        <a:buFont typeface="Arial" pitchFamily="34" charset="0"/>
                        <a:buNone/>
                        <a:defRPr/>
                      </a:pPr>
                      <a:r>
                        <a:rPr lang="en-US" sz="1400" dirty="0" smtClean="0"/>
                        <a:t> "</a:t>
                      </a:r>
                      <a:r>
                        <a:rPr lang="en-US" sz="1400" dirty="0" err="1" smtClean="0"/>
                        <a:t>Foobar".startsWith</a:t>
                      </a:r>
                      <a:r>
                        <a:rPr lang="en-US" sz="1400" dirty="0" smtClean="0"/>
                        <a:t>("bar", 3) returns </a:t>
                      </a:r>
                      <a:r>
                        <a:rPr lang="en-US" sz="1400" b="1" dirty="0" smtClean="0"/>
                        <a:t>true.</a:t>
                      </a:r>
                      <a:endParaRPr lang="en-US" sz="1400" dirty="0" smtClean="0"/>
                    </a:p>
                    <a:p>
                      <a:pPr eaLnBrk="1" hangingPunct="1">
                        <a:buFont typeface="Arial" charset="0"/>
                        <a:buNone/>
                      </a:pPr>
                      <a:endParaRPr lang="en-US" sz="14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1239</Words>
  <Application>Microsoft Office PowerPoint</Application>
  <PresentationFormat>On-screen Show (4:3)</PresentationFormat>
  <Paragraphs>253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Strings</vt:lpstr>
      <vt:lpstr>Strings</vt:lpstr>
      <vt:lpstr>The String Constructors</vt:lpstr>
      <vt:lpstr>String Methods</vt:lpstr>
      <vt:lpstr>String Methods</vt:lpstr>
      <vt:lpstr>String Methods</vt:lpstr>
      <vt:lpstr>String Methods</vt:lpstr>
      <vt:lpstr>String Methods</vt:lpstr>
      <vt:lpstr>String Methods</vt:lpstr>
      <vt:lpstr>String Comparison</vt:lpstr>
      <vt:lpstr>String Buffer</vt:lpstr>
      <vt:lpstr>Constructors of String Buffer</vt:lpstr>
      <vt:lpstr>StringBuffer Methods</vt:lpstr>
      <vt:lpstr>StringBuffer Methods</vt:lpstr>
      <vt:lpstr>StringBuffer Methods</vt:lpstr>
      <vt:lpstr>StringBuffer Methods</vt:lpstr>
      <vt:lpstr>StringBuffer Methods</vt:lpstr>
      <vt:lpstr>StringBuffer Methods</vt:lpstr>
      <vt:lpstr>StringBuffer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ACEEC</dc:creator>
  <cp:lastModifiedBy>Shashank</cp:lastModifiedBy>
  <cp:revision>36</cp:revision>
  <dcterms:created xsi:type="dcterms:W3CDTF">2006-08-16T00:00:00Z</dcterms:created>
  <dcterms:modified xsi:type="dcterms:W3CDTF">2022-08-01T01:34:15Z</dcterms:modified>
</cp:coreProperties>
</file>