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130"/>
  </p:notesMasterIdLst>
  <p:handoutMasterIdLst>
    <p:handoutMasterId r:id="rId131"/>
  </p:handoutMasterIdLst>
  <p:sldIdLst>
    <p:sldId id="302" r:id="rId5"/>
    <p:sldId id="373" r:id="rId6"/>
    <p:sldId id="342" r:id="rId7"/>
    <p:sldId id="343" r:id="rId8"/>
    <p:sldId id="344" r:id="rId9"/>
    <p:sldId id="345" r:id="rId10"/>
    <p:sldId id="375" r:id="rId11"/>
    <p:sldId id="348" r:id="rId12"/>
    <p:sldId id="358" r:id="rId13"/>
    <p:sldId id="359" r:id="rId14"/>
    <p:sldId id="351" r:id="rId15"/>
    <p:sldId id="350" r:id="rId16"/>
    <p:sldId id="509" r:id="rId17"/>
    <p:sldId id="386" r:id="rId18"/>
    <p:sldId id="387" r:id="rId19"/>
    <p:sldId id="388" r:id="rId20"/>
    <p:sldId id="389" r:id="rId21"/>
    <p:sldId id="390" r:id="rId22"/>
    <p:sldId id="391" r:id="rId23"/>
    <p:sldId id="393"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7" r:id="rId40"/>
    <p:sldId id="418" r:id="rId41"/>
    <p:sldId id="422" r:id="rId42"/>
    <p:sldId id="433" r:id="rId43"/>
    <p:sldId id="434" r:id="rId44"/>
    <p:sldId id="435" r:id="rId45"/>
    <p:sldId id="436" r:id="rId46"/>
    <p:sldId id="437" r:id="rId47"/>
    <p:sldId id="438" r:id="rId48"/>
    <p:sldId id="439" r:id="rId49"/>
    <p:sldId id="440" r:id="rId50"/>
    <p:sldId id="515" r:id="rId51"/>
    <p:sldId id="441" r:id="rId52"/>
    <p:sldId id="442" r:id="rId53"/>
    <p:sldId id="516" r:id="rId54"/>
    <p:sldId id="517" r:id="rId55"/>
    <p:sldId id="443" r:id="rId56"/>
    <p:sldId id="444" r:id="rId57"/>
    <p:sldId id="445" r:id="rId58"/>
    <p:sldId id="446" r:id="rId59"/>
    <p:sldId id="447" r:id="rId60"/>
    <p:sldId id="448" r:id="rId61"/>
    <p:sldId id="449" r:id="rId62"/>
    <p:sldId id="450" r:id="rId63"/>
    <p:sldId id="451" r:id="rId64"/>
    <p:sldId id="452" r:id="rId65"/>
    <p:sldId id="453" r:id="rId66"/>
    <p:sldId id="454" r:id="rId67"/>
    <p:sldId id="455" r:id="rId68"/>
    <p:sldId id="456" r:id="rId69"/>
    <p:sldId id="457" r:id="rId70"/>
    <p:sldId id="458" r:id="rId71"/>
    <p:sldId id="459" r:id="rId72"/>
    <p:sldId id="460" r:id="rId73"/>
    <p:sldId id="461" r:id="rId74"/>
    <p:sldId id="462" r:id="rId75"/>
    <p:sldId id="463" r:id="rId76"/>
    <p:sldId id="464" r:id="rId77"/>
    <p:sldId id="465" r:id="rId78"/>
    <p:sldId id="466" r:id="rId79"/>
    <p:sldId id="467" r:id="rId80"/>
    <p:sldId id="468" r:id="rId81"/>
    <p:sldId id="469" r:id="rId82"/>
    <p:sldId id="470" r:id="rId83"/>
    <p:sldId id="471" r:id="rId84"/>
    <p:sldId id="472" r:id="rId85"/>
    <p:sldId id="473" r:id="rId86"/>
    <p:sldId id="474" r:id="rId87"/>
    <p:sldId id="475" r:id="rId88"/>
    <p:sldId id="476" r:id="rId89"/>
    <p:sldId id="477" r:id="rId90"/>
    <p:sldId id="478" r:id="rId91"/>
    <p:sldId id="479" r:id="rId92"/>
    <p:sldId id="480" r:id="rId93"/>
    <p:sldId id="481" r:id="rId94"/>
    <p:sldId id="482" r:id="rId95"/>
    <p:sldId id="483" r:id="rId96"/>
    <p:sldId id="484" r:id="rId97"/>
    <p:sldId id="485" r:id="rId98"/>
    <p:sldId id="486" r:id="rId99"/>
    <p:sldId id="487" r:id="rId100"/>
    <p:sldId id="488" r:id="rId101"/>
    <p:sldId id="489" r:id="rId102"/>
    <p:sldId id="490" r:id="rId103"/>
    <p:sldId id="491" r:id="rId104"/>
    <p:sldId id="492" r:id="rId105"/>
    <p:sldId id="493" r:id="rId106"/>
    <p:sldId id="494" r:id="rId107"/>
    <p:sldId id="495" r:id="rId108"/>
    <p:sldId id="496" r:id="rId109"/>
    <p:sldId id="497" r:id="rId110"/>
    <p:sldId id="498" r:id="rId111"/>
    <p:sldId id="499" r:id="rId112"/>
    <p:sldId id="500" r:id="rId113"/>
    <p:sldId id="501" r:id="rId114"/>
    <p:sldId id="502" r:id="rId115"/>
    <p:sldId id="503" r:id="rId116"/>
    <p:sldId id="504" r:id="rId117"/>
    <p:sldId id="505" r:id="rId118"/>
    <p:sldId id="506" r:id="rId119"/>
    <p:sldId id="507" r:id="rId120"/>
    <p:sldId id="508" r:id="rId121"/>
    <p:sldId id="518" r:id="rId122"/>
    <p:sldId id="519" r:id="rId123"/>
    <p:sldId id="520" r:id="rId124"/>
    <p:sldId id="521" r:id="rId125"/>
    <p:sldId id="522" r:id="rId126"/>
    <p:sldId id="523" r:id="rId127"/>
    <p:sldId id="524" r:id="rId128"/>
    <p:sldId id="525" r:id="rId129"/>
  </p:sldIdLst>
  <p:sldSz cx="12893675" cy="7407275"/>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579438" indent="-122238" algn="l" rtl="0" eaLnBrk="0" fontAlgn="base" hangingPunct="0">
      <a:spcBef>
        <a:spcPct val="0"/>
      </a:spcBef>
      <a:spcAft>
        <a:spcPct val="0"/>
      </a:spcAft>
      <a:defRPr kern="1200">
        <a:solidFill>
          <a:schemeClr val="tx1"/>
        </a:solidFill>
        <a:latin typeface="Arial" pitchFamily="34" charset="0"/>
        <a:ea typeface="+mn-ea"/>
        <a:cs typeface="+mn-cs"/>
      </a:defRPr>
    </a:lvl2pPr>
    <a:lvl3pPr marL="1158875" indent="-244475" algn="l" rtl="0" eaLnBrk="0" fontAlgn="base" hangingPunct="0">
      <a:spcBef>
        <a:spcPct val="0"/>
      </a:spcBef>
      <a:spcAft>
        <a:spcPct val="0"/>
      </a:spcAft>
      <a:defRPr kern="1200">
        <a:solidFill>
          <a:schemeClr val="tx1"/>
        </a:solidFill>
        <a:latin typeface="Arial" pitchFamily="34" charset="0"/>
        <a:ea typeface="+mn-ea"/>
        <a:cs typeface="+mn-cs"/>
      </a:defRPr>
    </a:lvl3pPr>
    <a:lvl4pPr marL="1739900" indent="-368300" algn="l" rtl="0" eaLnBrk="0" fontAlgn="base" hangingPunct="0">
      <a:spcBef>
        <a:spcPct val="0"/>
      </a:spcBef>
      <a:spcAft>
        <a:spcPct val="0"/>
      </a:spcAft>
      <a:defRPr kern="1200">
        <a:solidFill>
          <a:schemeClr val="tx1"/>
        </a:solidFill>
        <a:latin typeface="Arial" pitchFamily="34" charset="0"/>
        <a:ea typeface="+mn-ea"/>
        <a:cs typeface="+mn-cs"/>
      </a:defRPr>
    </a:lvl4pPr>
    <a:lvl5pPr marL="2319338" indent="-490538"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333">
          <p15:clr>
            <a:srgbClr val="A4A3A4"/>
          </p15:clr>
        </p15:guide>
        <p15:guide id="2" pos="40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99"/>
    <a:srgbClr val="000099"/>
    <a:srgbClr val="007AC0"/>
    <a:srgbClr val="6600CC"/>
    <a:srgbClr val="006666"/>
    <a:srgbClr val="660066"/>
    <a:srgbClr val="003366"/>
    <a:srgbClr val="DDD3D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30FF0-1A4F-4CC2-AEF3-E6B152624FA5}" v="2" dt="2021-08-28T09:27:50.817"/>
    <p1510:client id="{BEF95E66-732A-46BE-9ECE-2D89D3837C97}" v="11" dt="2021-07-29T05:55:05.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9" autoAdjust="0"/>
    <p:restoredTop sz="94660"/>
  </p:normalViewPr>
  <p:slideViewPr>
    <p:cSldViewPr>
      <p:cViewPr varScale="1">
        <p:scale>
          <a:sx n="79" d="100"/>
          <a:sy n="79" d="100"/>
        </p:scale>
        <p:origin x="-774" y="-84"/>
      </p:cViewPr>
      <p:guideLst>
        <p:guide orient="horz" pos="2333"/>
        <p:guide pos="40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74"/>
    </p:cViewPr>
  </p:sorterViewPr>
  <p:notesViewPr>
    <p:cSldViewPr>
      <p:cViewPr varScale="1">
        <p:scale>
          <a:sx n="69" d="100"/>
          <a:sy n="69" d="100"/>
        </p:scale>
        <p:origin x="2784" y="78"/>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viewProps" Target="viewProps.xml"/><Relationship Id="rId191" Type="http://schemas.microsoft.com/office/2015/10/relationships/revisionInfo" Target="revisionInfo.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90" Type="http://schemas.microsoft.com/office/2016/11/relationships/changesInfo" Target="changesInfos/changesInfo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PALLY RUTHIK REDDY" userId="S::19ag1a05a8@ace-ec.in::0eab1ec7-3415-4bd0-9ba4-d8cc587fb245" providerId="AD" clId="Web-{BEF95E66-732A-46BE-9ECE-2D89D3837C97}"/>
    <pc:docChg chg="addSld modSld">
      <pc:chgData name="SANKEPALLY RUTHIK REDDY" userId="S::19ag1a05a8@ace-ec.in::0eab1ec7-3415-4bd0-9ba4-d8cc587fb245" providerId="AD" clId="Web-{BEF95E66-732A-46BE-9ECE-2D89D3837C97}" dt="2021-07-29T05:55:05.777" v="7"/>
      <pc:docMkLst>
        <pc:docMk/>
      </pc:docMkLst>
      <pc:sldChg chg="addSp modSp">
        <pc:chgData name="SANKEPALLY RUTHIK REDDY" userId="S::19ag1a05a8@ace-ec.in::0eab1ec7-3415-4bd0-9ba4-d8cc587fb245" providerId="AD" clId="Web-{BEF95E66-732A-46BE-9ECE-2D89D3837C97}" dt="2021-07-29T05:55:05.777" v="7"/>
        <pc:sldMkLst>
          <pc:docMk/>
          <pc:sldMk cId="0" sldId="343"/>
        </pc:sldMkLst>
        <pc:spChg chg="add">
          <ac:chgData name="SANKEPALLY RUTHIK REDDY" userId="S::19ag1a05a8@ace-ec.in::0eab1ec7-3415-4bd0-9ba4-d8cc587fb245" providerId="AD" clId="Web-{BEF95E66-732A-46BE-9ECE-2D89D3837C97}" dt="2021-07-29T05:55:05.777" v="7"/>
          <ac:spMkLst>
            <pc:docMk/>
            <pc:sldMk cId="0" sldId="343"/>
            <ac:spMk id="2" creationId="{9CC18D38-F0A8-4686-BF45-04F0A71E2ABF}"/>
          </ac:spMkLst>
        </pc:spChg>
        <pc:spChg chg="mod">
          <ac:chgData name="SANKEPALLY RUTHIK REDDY" userId="S::19ag1a05a8@ace-ec.in::0eab1ec7-3415-4bd0-9ba4-d8cc587fb245" providerId="AD" clId="Web-{BEF95E66-732A-46BE-9ECE-2D89D3837C97}" dt="2021-07-29T05:55:00.933" v="6" actId="1076"/>
          <ac:spMkLst>
            <pc:docMk/>
            <pc:sldMk cId="0" sldId="343"/>
            <ac:spMk id="15364" creationId="{00000000-0000-0000-0000-000000000000}"/>
          </ac:spMkLst>
        </pc:spChg>
      </pc:sldChg>
      <pc:sldChg chg="new">
        <pc:chgData name="SANKEPALLY RUTHIK REDDY" userId="S::19ag1a05a8@ace-ec.in::0eab1ec7-3415-4bd0-9ba4-d8cc587fb245" providerId="AD" clId="Web-{BEF95E66-732A-46BE-9ECE-2D89D3837C97}" dt="2021-07-29T05:50:57.948" v="0"/>
        <pc:sldMkLst>
          <pc:docMk/>
          <pc:sldMk cId="2236008705" sldId="526"/>
        </pc:sldMkLst>
      </pc:sldChg>
    </pc:docChg>
  </pc:docChgLst>
  <pc:docChgLst>
    <pc:chgData name="ERUKULLA LAASYA" userId="S::19ag1a0577@ace-ec.in::1587a377-2c98-4d04-9c4d-f8e07cc7449a" providerId="AD" clId="Web-{B8230FF0-1A4F-4CC2-AEF3-E6B152624FA5}"/>
    <pc:docChg chg="modSld">
      <pc:chgData name="ERUKULLA LAASYA" userId="S::19ag1a0577@ace-ec.in::1587a377-2c98-4d04-9c4d-f8e07cc7449a" providerId="AD" clId="Web-{B8230FF0-1A4F-4CC2-AEF3-E6B152624FA5}" dt="2021-08-28T09:27:50.817" v="1" actId="1076"/>
      <pc:docMkLst>
        <pc:docMk/>
      </pc:docMkLst>
      <pc:sldChg chg="modSp">
        <pc:chgData name="ERUKULLA LAASYA" userId="S::19ag1a0577@ace-ec.in::1587a377-2c98-4d04-9c4d-f8e07cc7449a" providerId="AD" clId="Web-{B8230FF0-1A4F-4CC2-AEF3-E6B152624FA5}" dt="2021-08-28T09:27:50.817" v="1" actId="1076"/>
        <pc:sldMkLst>
          <pc:docMk/>
          <pc:sldMk cId="0" sldId="484"/>
        </pc:sldMkLst>
        <pc:spChg chg="mod">
          <ac:chgData name="ERUKULLA LAASYA" userId="S::19ag1a0577@ace-ec.in::1587a377-2c98-4d04-9c4d-f8e07cc7449a" providerId="AD" clId="Web-{B8230FF0-1A4F-4CC2-AEF3-E6B152624FA5}" dt="2021-08-28T09:27:50.817" v="1" actId="1076"/>
          <ac:spMkLst>
            <pc:docMk/>
            <pc:sldMk cId="0" sldId="48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1C3E83-8884-4AF2-8ED4-EE4ADD941802}" type="datetimeFigureOut">
              <a:rPr lang="en-IN" smtClean="0"/>
              <a:pPr/>
              <a:t>08-06-2023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F93468-9613-4AB1-B499-5BAF1CCE0FC5}" type="slidenum">
              <a:rPr lang="en-IN" smtClean="0"/>
              <a:pPr/>
              <a:t>‹#›</a:t>
            </a:fld>
            <a:endParaRPr lang="en-IN"/>
          </a:p>
        </p:txBody>
      </p:sp>
    </p:spTree>
    <p:extLst>
      <p:ext uri="{BB962C8B-B14F-4D97-AF65-F5344CB8AC3E}">
        <p14:creationId xmlns="" xmlns:p14="http://schemas.microsoft.com/office/powerpoint/2010/main" val="159724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71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446088" y="685800"/>
            <a:ext cx="5965825" cy="3429000"/>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1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71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34DFB9AE-D777-4A1D-8F58-E99139A251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500" kern="1200">
        <a:solidFill>
          <a:schemeClr val="tx1"/>
        </a:solidFill>
        <a:latin typeface="Times New Roman" pitchFamily="18" charset="0"/>
        <a:ea typeface="+mn-ea"/>
        <a:cs typeface="+mn-cs"/>
      </a:defRPr>
    </a:lvl1pPr>
    <a:lvl2pPr marL="579438" algn="l" rtl="0" eaLnBrk="0" fontAlgn="base" hangingPunct="0">
      <a:spcBef>
        <a:spcPct val="30000"/>
      </a:spcBef>
      <a:spcAft>
        <a:spcPct val="0"/>
      </a:spcAft>
      <a:defRPr kumimoji="1" sz="1500" kern="1200">
        <a:solidFill>
          <a:schemeClr val="tx1"/>
        </a:solidFill>
        <a:latin typeface="Times New Roman" pitchFamily="18" charset="0"/>
        <a:ea typeface="+mn-ea"/>
        <a:cs typeface="+mn-cs"/>
      </a:defRPr>
    </a:lvl2pPr>
    <a:lvl3pPr marL="1158875" algn="l" rtl="0" eaLnBrk="0" fontAlgn="base" hangingPunct="0">
      <a:spcBef>
        <a:spcPct val="30000"/>
      </a:spcBef>
      <a:spcAft>
        <a:spcPct val="0"/>
      </a:spcAft>
      <a:defRPr kumimoji="1" sz="1500" kern="1200">
        <a:solidFill>
          <a:schemeClr val="tx1"/>
        </a:solidFill>
        <a:latin typeface="Times New Roman" pitchFamily="18" charset="0"/>
        <a:ea typeface="+mn-ea"/>
        <a:cs typeface="+mn-cs"/>
      </a:defRPr>
    </a:lvl3pPr>
    <a:lvl4pPr marL="1739900" algn="l" rtl="0" eaLnBrk="0" fontAlgn="base" hangingPunct="0">
      <a:spcBef>
        <a:spcPct val="30000"/>
      </a:spcBef>
      <a:spcAft>
        <a:spcPct val="0"/>
      </a:spcAft>
      <a:defRPr kumimoji="1" sz="1500" kern="1200">
        <a:solidFill>
          <a:schemeClr val="tx1"/>
        </a:solidFill>
        <a:latin typeface="Times New Roman" pitchFamily="18" charset="0"/>
        <a:ea typeface="+mn-ea"/>
        <a:cs typeface="+mn-cs"/>
      </a:defRPr>
    </a:lvl4pPr>
    <a:lvl5pPr marL="2319338" algn="l" rtl="0" eaLnBrk="0" fontAlgn="base" hangingPunct="0">
      <a:spcBef>
        <a:spcPct val="30000"/>
      </a:spcBef>
      <a:spcAft>
        <a:spcPct val="0"/>
      </a:spcAft>
      <a:defRPr kumimoji="1" sz="1500" kern="1200">
        <a:solidFill>
          <a:schemeClr val="tx1"/>
        </a:solidFill>
        <a:latin typeface="Times New Roman" pitchFamily="18" charset="0"/>
        <a:ea typeface="+mn-ea"/>
        <a:cs typeface="+mn-cs"/>
      </a:defRPr>
    </a:lvl5pPr>
    <a:lvl6pPr marL="2900020" algn="l" defTabSz="1160008" rtl="0" eaLnBrk="1" latinLnBrk="0" hangingPunct="1">
      <a:defRPr sz="1500" kern="1200">
        <a:solidFill>
          <a:schemeClr val="tx1"/>
        </a:solidFill>
        <a:latin typeface="+mn-lt"/>
        <a:ea typeface="+mn-ea"/>
        <a:cs typeface="+mn-cs"/>
      </a:defRPr>
    </a:lvl6pPr>
    <a:lvl7pPr marL="3480024" algn="l" defTabSz="1160008" rtl="0" eaLnBrk="1" latinLnBrk="0" hangingPunct="1">
      <a:defRPr sz="1500" kern="1200">
        <a:solidFill>
          <a:schemeClr val="tx1"/>
        </a:solidFill>
        <a:latin typeface="+mn-lt"/>
        <a:ea typeface="+mn-ea"/>
        <a:cs typeface="+mn-cs"/>
      </a:defRPr>
    </a:lvl7pPr>
    <a:lvl8pPr marL="4060027" algn="l" defTabSz="1160008" rtl="0" eaLnBrk="1" latinLnBrk="0" hangingPunct="1">
      <a:defRPr sz="1500" kern="1200">
        <a:solidFill>
          <a:schemeClr val="tx1"/>
        </a:solidFill>
        <a:latin typeface="+mn-lt"/>
        <a:ea typeface="+mn-ea"/>
        <a:cs typeface="+mn-cs"/>
      </a:defRPr>
    </a:lvl8pPr>
    <a:lvl9pPr marL="4640031" algn="l" defTabSz="116000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Slide Number Placeholder 3"/>
          <p:cNvSpPr>
            <a:spLocks noGrp="1"/>
          </p:cNvSpPr>
          <p:nvPr>
            <p:ph type="sldNum" sz="quarter" idx="5"/>
          </p:nvPr>
        </p:nvSpPr>
        <p:spPr>
          <a:noFill/>
        </p:spPr>
        <p:txBody>
          <a:bodyPr/>
          <a:lstStyle/>
          <a:p>
            <a:fld id="{9CF037CF-0769-4444-997D-65FC19A4557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5" name="Rectangle 4"/>
          <p:cNvSpPr>
            <a:spLocks noChangeArrowheads="1"/>
          </p:cNvSpPr>
          <p:nvPr/>
        </p:nvSpPr>
        <p:spPr bwMode="white">
          <a:xfrm>
            <a:off x="12679363" y="3175"/>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white">
          <a:xfrm>
            <a:off x="0" y="0"/>
            <a:ext cx="12893675" cy="2716213"/>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0" name="Rectangle 9"/>
          <p:cNvSpPr>
            <a:spLocks noChangeArrowheads="1"/>
          </p:cNvSpPr>
          <p:nvPr/>
        </p:nvSpPr>
        <p:spPr bwMode="auto">
          <a:xfrm>
            <a:off x="206375" y="6904038"/>
            <a:ext cx="12455525" cy="333375"/>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1" name="Straight Connector 10"/>
          <p:cNvSpPr>
            <a:spLocks noChangeShapeType="1"/>
          </p:cNvSpPr>
          <p:nvPr/>
        </p:nvSpPr>
        <p:spPr bwMode="auto">
          <a:xfrm>
            <a:off x="219075" y="2614613"/>
            <a:ext cx="124555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2" name="Rectangle 11"/>
          <p:cNvSpPr>
            <a:spLocks noChangeArrowheads="1"/>
          </p:cNvSpPr>
          <p:nvPr/>
        </p:nvSpPr>
        <p:spPr bwMode="auto">
          <a:xfrm>
            <a:off x="214313" y="165100"/>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3" name="Oval 12"/>
          <p:cNvSpPr/>
          <p:nvPr/>
        </p:nvSpPr>
        <p:spPr>
          <a:xfrm>
            <a:off x="6016625" y="2284413"/>
            <a:ext cx="860425" cy="65881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4" name="Oval 13"/>
          <p:cNvSpPr/>
          <p:nvPr/>
        </p:nvSpPr>
        <p:spPr>
          <a:xfrm>
            <a:off x="6149975" y="2386013"/>
            <a:ext cx="593725" cy="455612"/>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9" name="Subtitle 8"/>
          <p:cNvSpPr>
            <a:spLocks noGrp="1"/>
          </p:cNvSpPr>
          <p:nvPr>
            <p:ph type="subTitle" idx="1"/>
          </p:nvPr>
        </p:nvSpPr>
        <p:spPr>
          <a:xfrm>
            <a:off x="1934051" y="3045213"/>
            <a:ext cx="9025573" cy="1892970"/>
          </a:xfrm>
        </p:spPr>
        <p:txBody>
          <a:bodyPr/>
          <a:lstStyle>
            <a:lvl1pPr marL="0" indent="0" algn="ctr">
              <a:buNone/>
              <a:defRPr sz="2000" b="1" cap="all" spc="317" baseline="0">
                <a:solidFill>
                  <a:schemeClr val="tx2"/>
                </a:solidFill>
              </a:defRPr>
            </a:lvl1pPr>
            <a:lvl2pPr marL="580004" indent="0" algn="ctr">
              <a:buNone/>
            </a:lvl2pPr>
            <a:lvl3pPr marL="1160008" indent="0" algn="ctr">
              <a:buNone/>
            </a:lvl3pPr>
            <a:lvl4pPr marL="1740012" indent="0" algn="ctr">
              <a:buNone/>
            </a:lvl4pPr>
            <a:lvl5pPr marL="2320016" indent="0" algn="ctr">
              <a:buNone/>
            </a:lvl5pPr>
            <a:lvl6pPr marL="2900020" indent="0" algn="ctr">
              <a:buNone/>
            </a:lvl6pPr>
            <a:lvl7pPr marL="3480024" indent="0" algn="ctr">
              <a:buNone/>
            </a:lvl7pPr>
            <a:lvl8pPr marL="4060027" indent="0" algn="ctr">
              <a:buNone/>
            </a:lvl8pPr>
            <a:lvl9pPr marL="4640031" indent="0" algn="ctr">
              <a:buNone/>
            </a:lvl9pPr>
          </a:lstStyle>
          <a:p>
            <a:r>
              <a:rPr lang="en-US"/>
              <a:t>Click to edit Master subtitle style</a:t>
            </a:r>
          </a:p>
        </p:txBody>
      </p:sp>
      <p:sp>
        <p:nvSpPr>
          <p:cNvPr id="8" name="Title 7"/>
          <p:cNvSpPr>
            <a:spLocks noGrp="1"/>
          </p:cNvSpPr>
          <p:nvPr>
            <p:ph type="ctrTitle"/>
          </p:nvPr>
        </p:nvSpPr>
        <p:spPr>
          <a:xfrm>
            <a:off x="967026" y="411515"/>
            <a:ext cx="10959624" cy="1892970"/>
          </a:xfrm>
        </p:spPr>
        <p:txBody>
          <a:bodyPr/>
          <a:lstStyle>
            <a:lvl1pPr>
              <a:defRPr sz="53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endParaRPr lang="en-US"/>
          </a:p>
        </p:txBody>
      </p:sp>
      <p:sp>
        <p:nvSpPr>
          <p:cNvPr id="16" name="Footer Placeholder 16"/>
          <p:cNvSpPr>
            <a:spLocks noGrp="1"/>
          </p:cNvSpPr>
          <p:nvPr>
            <p:ph type="ftr" sz="quarter" idx="11"/>
          </p:nvPr>
        </p:nvSpPr>
        <p:spPr/>
        <p:txBody>
          <a:bodyPr/>
          <a:lstStyle>
            <a:lvl1pPr>
              <a:defRPr/>
            </a:lvl1pPr>
          </a:lstStyle>
          <a:p>
            <a:pPr>
              <a:defRPr/>
            </a:pPr>
            <a:r>
              <a:rPr lang="en-US"/>
              <a:t>ACE Engineering College</a:t>
            </a:r>
          </a:p>
        </p:txBody>
      </p:sp>
      <p:sp>
        <p:nvSpPr>
          <p:cNvPr id="17" name="Slide Number Placeholder 28"/>
          <p:cNvSpPr>
            <a:spLocks noGrp="1"/>
          </p:cNvSpPr>
          <p:nvPr>
            <p:ph type="sldNum" sz="quarter" idx="12"/>
          </p:nvPr>
        </p:nvSpPr>
        <p:spPr>
          <a:xfrm>
            <a:off x="6124575" y="2374900"/>
            <a:ext cx="644525" cy="477838"/>
          </a:xfrm>
        </p:spPr>
        <p:txBody>
          <a:bodyPr/>
          <a:lstStyle>
            <a:lvl1pPr>
              <a:defRPr>
                <a:solidFill>
                  <a:schemeClr val="accent3">
                    <a:shade val="75000"/>
                  </a:schemeClr>
                </a:solidFill>
              </a:defRPr>
            </a:lvl1pPr>
          </a:lstStyle>
          <a:p>
            <a:pPr>
              <a:defRPr/>
            </a:pPr>
            <a:fld id="{D86C34A2-7940-4836-832A-FD4578E38E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ACE Engineering College</a:t>
            </a:r>
          </a:p>
        </p:txBody>
      </p:sp>
      <p:sp>
        <p:nvSpPr>
          <p:cNvPr id="6" name="Slide Number Placeholder 22"/>
          <p:cNvSpPr>
            <a:spLocks noGrp="1"/>
          </p:cNvSpPr>
          <p:nvPr>
            <p:ph type="sldNum" sz="quarter" idx="12"/>
          </p:nvPr>
        </p:nvSpPr>
        <p:spPr/>
        <p:txBody>
          <a:bodyPr/>
          <a:lstStyle>
            <a:lvl1pPr>
              <a:defRPr/>
            </a:lvl1pPr>
          </a:lstStyle>
          <a:p>
            <a:pPr>
              <a:defRPr/>
            </a:pPr>
            <a:fld id="{2EA51B8E-144A-406F-88EB-D1D810CD11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5" name="Rectangle 4"/>
          <p:cNvSpPr>
            <a:spLocks noChangeArrowheads="1"/>
          </p:cNvSpPr>
          <p:nvPr/>
        </p:nvSpPr>
        <p:spPr bwMode="white">
          <a:xfrm>
            <a:off x="9885363" y="0"/>
            <a:ext cx="3008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white">
          <a:xfrm>
            <a:off x="0" y="0"/>
            <a:ext cx="12893675" cy="168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8" name="Rectangle 7"/>
          <p:cNvSpPr>
            <a:spLocks noChangeArrowheads="1"/>
          </p:cNvSpPr>
          <p:nvPr/>
        </p:nvSpPr>
        <p:spPr bwMode="auto">
          <a:xfrm>
            <a:off x="206375" y="6904038"/>
            <a:ext cx="12455525" cy="333375"/>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auto">
          <a:xfrm>
            <a:off x="214313" y="168275"/>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0" name="Straight Connector 9"/>
          <p:cNvSpPr>
            <a:spLocks noChangeShapeType="1"/>
          </p:cNvSpPr>
          <p:nvPr/>
        </p:nvSpPr>
        <p:spPr bwMode="auto">
          <a:xfrm rot="5400000">
            <a:off x="6701631" y="3540919"/>
            <a:ext cx="674528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1" name="Oval 10"/>
          <p:cNvSpPr/>
          <p:nvPr/>
        </p:nvSpPr>
        <p:spPr>
          <a:xfrm>
            <a:off x="9644063" y="3160713"/>
            <a:ext cx="860425" cy="657225"/>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2" name="Oval 11"/>
          <p:cNvSpPr/>
          <p:nvPr/>
        </p:nvSpPr>
        <p:spPr>
          <a:xfrm>
            <a:off x="9777413" y="3262313"/>
            <a:ext cx="593725" cy="4540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3" name="Vertical Text Placeholder 2"/>
          <p:cNvSpPr>
            <a:spLocks noGrp="1"/>
          </p:cNvSpPr>
          <p:nvPr>
            <p:ph type="body" orient="vert" idx="1"/>
          </p:nvPr>
        </p:nvSpPr>
        <p:spPr>
          <a:xfrm>
            <a:off x="429789" y="329212"/>
            <a:ext cx="9240467" cy="62876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10422387" y="329214"/>
            <a:ext cx="2041499" cy="6320189"/>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9752013" y="3251200"/>
            <a:ext cx="644525" cy="476250"/>
          </a:xfrm>
        </p:spPr>
        <p:txBody>
          <a:bodyPr/>
          <a:lstStyle>
            <a:lvl1pPr>
              <a:defRPr/>
            </a:lvl1pPr>
          </a:lstStyle>
          <a:p>
            <a:pPr>
              <a:defRPr/>
            </a:pPr>
            <a:fld id="{6AA3463D-D1C5-4890-963A-2BCDF8AC831D}"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endParaRPr lang="en-US"/>
          </a:p>
        </p:txBody>
      </p:sp>
      <p:sp>
        <p:nvSpPr>
          <p:cNvPr id="15" name="Footer Placeholder 4"/>
          <p:cNvSpPr>
            <a:spLocks noGrp="1"/>
          </p:cNvSpPr>
          <p:nvPr>
            <p:ph type="ftr" sz="quarter" idx="12"/>
          </p:nvPr>
        </p:nvSpPr>
        <p:spPr/>
        <p:txBody>
          <a:bodyPr/>
          <a:lstStyle>
            <a:lvl1pPr>
              <a:defRPr/>
            </a:lvl1pPr>
          </a:lstStyle>
          <a:p>
            <a:pPr>
              <a:defRPr/>
            </a:pPr>
            <a:r>
              <a:rPr lang="en-US"/>
              <a:t>ACE Engineering College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4684" y="493818"/>
            <a:ext cx="11604308" cy="1481455"/>
          </a:xfrm>
        </p:spPr>
        <p:txBody>
          <a:bodyPr/>
          <a:lstStyle/>
          <a:p>
            <a:r>
              <a:rPr lang="en-US"/>
              <a:t>Click to edit Master title style</a:t>
            </a:r>
          </a:p>
        </p:txBody>
      </p:sp>
      <p:sp>
        <p:nvSpPr>
          <p:cNvPr id="3" name="Text Placeholder 2"/>
          <p:cNvSpPr>
            <a:spLocks noGrp="1"/>
          </p:cNvSpPr>
          <p:nvPr>
            <p:ph type="body" sz="half" idx="1"/>
          </p:nvPr>
        </p:nvSpPr>
        <p:spPr>
          <a:xfrm>
            <a:off x="644684" y="2139879"/>
            <a:ext cx="5694706" cy="4197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4285" y="2139879"/>
            <a:ext cx="5694706" cy="4197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ACE Engineering College</a:t>
            </a:r>
          </a:p>
        </p:txBody>
      </p:sp>
      <p:sp>
        <p:nvSpPr>
          <p:cNvPr id="7" name="Slide Number Placeholder 22"/>
          <p:cNvSpPr>
            <a:spLocks noGrp="1"/>
          </p:cNvSpPr>
          <p:nvPr>
            <p:ph type="sldNum" sz="quarter" idx="12"/>
          </p:nvPr>
        </p:nvSpPr>
        <p:spPr/>
        <p:txBody>
          <a:bodyPr/>
          <a:lstStyle>
            <a:lvl1pPr>
              <a:defRPr/>
            </a:lvl1pPr>
          </a:lstStyle>
          <a:p>
            <a:pPr>
              <a:defRPr/>
            </a:pPr>
            <a:fld id="{635F0779-532A-428E-942F-54037AE34D2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44684" y="493818"/>
            <a:ext cx="11604308" cy="1481455"/>
          </a:xfrm>
        </p:spPr>
        <p:txBody>
          <a:bodyPr/>
          <a:lstStyle/>
          <a:p>
            <a:r>
              <a:rPr lang="en-US"/>
              <a:t>Click to edit Master title style</a:t>
            </a:r>
          </a:p>
        </p:txBody>
      </p:sp>
      <p:sp>
        <p:nvSpPr>
          <p:cNvPr id="3" name="Table Placeholder 2"/>
          <p:cNvSpPr>
            <a:spLocks noGrp="1"/>
          </p:cNvSpPr>
          <p:nvPr>
            <p:ph type="tbl" idx="1"/>
          </p:nvPr>
        </p:nvSpPr>
        <p:spPr>
          <a:xfrm>
            <a:off x="644684" y="2139879"/>
            <a:ext cx="11604308" cy="4197456"/>
          </a:xfrm>
        </p:spPr>
        <p:txBody>
          <a:bodyPr>
            <a:normAutofit/>
          </a:bodyPr>
          <a:lstStyle/>
          <a:p>
            <a:pPr lvl="0"/>
            <a:endParaRPr lang="en-US" noProof="0"/>
          </a:p>
        </p:txBody>
      </p:sp>
      <p:sp>
        <p:nvSpPr>
          <p:cNvPr id="4" name="Rectangle 2"/>
          <p:cNvSpPr>
            <a:spLocks noGrp="1" noChangeArrowheads="1"/>
          </p:cNvSpPr>
          <p:nvPr>
            <p:ph type="ftr" sz="quarter" idx="10"/>
          </p:nvPr>
        </p:nvSpPr>
        <p:spPr/>
        <p:txBody>
          <a:bodyPr/>
          <a:lstStyle>
            <a:lvl1pPr>
              <a:defRPr/>
            </a:lvl1pPr>
          </a:lstStyle>
          <a:p>
            <a:pPr>
              <a:defRPr/>
            </a:pPr>
            <a:r>
              <a:rPr lang="en-US"/>
              <a:t>ACE Engineering College</a:t>
            </a:r>
          </a:p>
        </p:txBody>
      </p:sp>
      <p:sp>
        <p:nvSpPr>
          <p:cNvPr id="5" name="Rectangle 3"/>
          <p:cNvSpPr>
            <a:spLocks noGrp="1" noChangeArrowheads="1"/>
          </p:cNvSpPr>
          <p:nvPr>
            <p:ph type="sldNum" sz="quarter" idx="11"/>
          </p:nvPr>
        </p:nvSpPr>
        <p:spPr/>
        <p:txBody>
          <a:bodyPr/>
          <a:lstStyle>
            <a:lvl1pPr>
              <a:defRPr/>
            </a:lvl1pPr>
          </a:lstStyle>
          <a:p>
            <a:pPr>
              <a:defRPr/>
            </a:pPr>
            <a:fld id="{EC67B0DA-E094-421D-8AA6-C47AD8D42355}" type="slidenum">
              <a:rPr lang="en-US"/>
              <a:pPr>
                <a:defRPr/>
              </a:pPr>
              <a:t>‹#›</a:t>
            </a:fld>
            <a:endParaRPr lang="en-US"/>
          </a:p>
        </p:txBody>
      </p:sp>
      <p:sp>
        <p:nvSpPr>
          <p:cNvPr id="6" name="Rectangle 5"/>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25491" y="1649353"/>
            <a:ext cx="11991118" cy="4938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ACE Engineering College</a:t>
            </a:r>
          </a:p>
        </p:txBody>
      </p:sp>
      <p:sp>
        <p:nvSpPr>
          <p:cNvPr id="6" name="Slide Number Placeholder 5"/>
          <p:cNvSpPr>
            <a:spLocks noGrp="1"/>
          </p:cNvSpPr>
          <p:nvPr>
            <p:ph type="sldNum" sz="quarter" idx="12"/>
          </p:nvPr>
        </p:nvSpPr>
        <p:spPr>
          <a:xfrm>
            <a:off x="6149975" y="1108075"/>
            <a:ext cx="644525" cy="477838"/>
          </a:xfrm>
        </p:spPr>
        <p:txBody>
          <a:bodyPr/>
          <a:lstStyle>
            <a:lvl1pPr>
              <a:defRPr/>
            </a:lvl1pPr>
          </a:lstStyle>
          <a:p>
            <a:pPr>
              <a:defRPr/>
            </a:pPr>
            <a:fld id="{13E40E54-BA23-415B-B3F7-A9899BDDC5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5" name="Rectangle 4"/>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white">
          <a:xfrm>
            <a:off x="0" y="0"/>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white">
          <a:xfrm>
            <a:off x="12679363" y="20638"/>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8" name="Rectangle 7"/>
          <p:cNvSpPr>
            <a:spLocks noChangeArrowheads="1"/>
          </p:cNvSpPr>
          <p:nvPr/>
        </p:nvSpPr>
        <p:spPr bwMode="white">
          <a:xfrm>
            <a:off x="214313" y="2468563"/>
            <a:ext cx="12455525" cy="3302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auto">
          <a:xfrm>
            <a:off x="219075" y="153988"/>
            <a:ext cx="12455525" cy="2311400"/>
          </a:xfrm>
          <a:prstGeom prst="rect">
            <a:avLst/>
          </a:prstGeom>
          <a:solidFill>
            <a:schemeClr val="accent1"/>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0" name="Rectangle 9"/>
          <p:cNvSpPr>
            <a:spLocks noChangeArrowheads="1"/>
          </p:cNvSpPr>
          <p:nvPr/>
        </p:nvSpPr>
        <p:spPr bwMode="auto">
          <a:xfrm>
            <a:off x="206375" y="6904038"/>
            <a:ext cx="12455525" cy="333375"/>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1" name="Rectangle 10"/>
          <p:cNvSpPr>
            <a:spLocks noChangeArrowheads="1"/>
          </p:cNvSpPr>
          <p:nvPr/>
        </p:nvSpPr>
        <p:spPr bwMode="auto">
          <a:xfrm>
            <a:off x="214313" y="165100"/>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2" name="Straight Connector 11"/>
          <p:cNvSpPr>
            <a:spLocks noChangeShapeType="1"/>
          </p:cNvSpPr>
          <p:nvPr/>
        </p:nvSpPr>
        <p:spPr bwMode="auto">
          <a:xfrm>
            <a:off x="214313" y="2633663"/>
            <a:ext cx="124555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3" name="Oval 12"/>
          <p:cNvSpPr/>
          <p:nvPr/>
        </p:nvSpPr>
        <p:spPr>
          <a:xfrm>
            <a:off x="6016625" y="2284413"/>
            <a:ext cx="860425" cy="65881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4" name="Oval 13"/>
          <p:cNvSpPr/>
          <p:nvPr/>
        </p:nvSpPr>
        <p:spPr>
          <a:xfrm>
            <a:off x="6149975" y="2386013"/>
            <a:ext cx="593725" cy="455612"/>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3" name="Text Placeholder 2"/>
          <p:cNvSpPr>
            <a:spLocks noGrp="1"/>
          </p:cNvSpPr>
          <p:nvPr>
            <p:ph type="body" idx="1"/>
          </p:nvPr>
        </p:nvSpPr>
        <p:spPr>
          <a:xfrm>
            <a:off x="1929576" y="2962911"/>
            <a:ext cx="9137495" cy="1807238"/>
          </a:xfrm>
        </p:spPr>
        <p:txBody>
          <a:bodyPr/>
          <a:lstStyle>
            <a:lvl1pPr marL="0" indent="0" algn="ctr">
              <a:buNone/>
              <a:defRPr sz="2000" b="1" cap="all" spc="317" baseline="0">
                <a:solidFill>
                  <a:schemeClr val="tx2"/>
                </a:solidFill>
              </a:defRPr>
            </a:lvl1pPr>
            <a:lvl2pPr>
              <a:buNone/>
              <a:defRPr sz="2300">
                <a:solidFill>
                  <a:schemeClr val="tx1">
                    <a:tint val="75000"/>
                  </a:schemeClr>
                </a:solidFill>
              </a:defRPr>
            </a:lvl2pPr>
            <a:lvl3pPr>
              <a:buNone/>
              <a:defRPr sz="20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018511" y="576121"/>
            <a:ext cx="10959624" cy="1646061"/>
          </a:xfrm>
        </p:spPr>
        <p:txBody>
          <a:bodyPr/>
          <a:lstStyle>
            <a:lvl1pPr algn="ctr">
              <a:buNone/>
              <a:defRPr sz="53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r>
              <a:rPr lang="en-US"/>
              <a:t>ACE Engineering College</a:t>
            </a:r>
          </a:p>
        </p:txBody>
      </p:sp>
      <p:sp>
        <p:nvSpPr>
          <p:cNvPr id="16" name="Date Placeholder 3"/>
          <p:cNvSpPr>
            <a:spLocks noGrp="1"/>
          </p:cNvSpPr>
          <p:nvPr>
            <p:ph type="dt" sz="half"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a:xfrm>
            <a:off x="6124575" y="2374900"/>
            <a:ext cx="644525" cy="477838"/>
          </a:xfrm>
        </p:spPr>
        <p:txBody>
          <a:bodyPr/>
          <a:lstStyle>
            <a:lvl1pPr>
              <a:defRPr>
                <a:solidFill>
                  <a:schemeClr val="accent3">
                    <a:shade val="75000"/>
                  </a:schemeClr>
                </a:solidFill>
              </a:defRPr>
            </a:lvl1pPr>
          </a:lstStyle>
          <a:p>
            <a:pPr>
              <a:defRPr/>
            </a:pPr>
            <a:fld id="{C2DEAE12-840F-420E-A483-88BC3613C75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6434138" y="1701800"/>
            <a:ext cx="12700" cy="5205413"/>
          </a:xfrm>
          <a:prstGeom prst="line">
            <a:avLst/>
          </a:prstGeom>
          <a:noFill/>
          <a:ln w="9525" cap="flat" cmpd="sng" algn="ctr">
            <a:solidFill>
              <a:schemeClr val="tx2"/>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2" name="Title 1"/>
          <p:cNvSpPr>
            <a:spLocks noGrp="1"/>
          </p:cNvSpPr>
          <p:nvPr>
            <p:ph type="title"/>
          </p:nvPr>
        </p:nvSpPr>
        <p:spPr>
          <a:xfrm>
            <a:off x="425491" y="246909"/>
            <a:ext cx="12034097" cy="819738"/>
          </a:xfrm>
        </p:spPr>
        <p:txBody>
          <a:bodyPr/>
          <a:lstStyle/>
          <a:p>
            <a:r>
              <a:rPr lang="en-US"/>
              <a:t>Click to edit Master title style</a:t>
            </a:r>
          </a:p>
        </p:txBody>
      </p:sp>
      <p:sp>
        <p:nvSpPr>
          <p:cNvPr id="10" name="Content Placeholder 9"/>
          <p:cNvSpPr>
            <a:spLocks noGrp="1"/>
          </p:cNvSpPr>
          <p:nvPr>
            <p:ph sz="half" idx="1"/>
          </p:nvPr>
        </p:nvSpPr>
        <p:spPr>
          <a:xfrm>
            <a:off x="425492" y="1481455"/>
            <a:ext cx="5694706" cy="505670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769180" y="1481455"/>
            <a:ext cx="5694706" cy="505670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8166100" y="6923088"/>
            <a:ext cx="4294188" cy="395287"/>
          </a:xfrm>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ACE Engineering College</a:t>
            </a:r>
          </a:p>
        </p:txBody>
      </p:sp>
      <p:sp>
        <p:nvSpPr>
          <p:cNvPr id="8" name="Slide Number Placeholder 6"/>
          <p:cNvSpPr>
            <a:spLocks noGrp="1"/>
          </p:cNvSpPr>
          <p:nvPr>
            <p:ph type="sldNum" sz="quarter" idx="12"/>
          </p:nvPr>
        </p:nvSpPr>
        <p:spPr/>
        <p:txBody>
          <a:bodyPr/>
          <a:lstStyle>
            <a:lvl1pPr>
              <a:defRPr/>
            </a:lvl1pPr>
          </a:lstStyle>
          <a:p>
            <a:pPr>
              <a:defRPr/>
            </a:pPr>
            <a:fld id="{04D4CA41-DB71-4F14-9D3E-95F933B686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6446838" y="2376488"/>
            <a:ext cx="0" cy="4522787"/>
          </a:xfrm>
          <a:prstGeom prst="line">
            <a:avLst/>
          </a:prstGeom>
          <a:noFill/>
          <a:ln w="9525" cap="flat" cmpd="sng" algn="ctr">
            <a:solidFill>
              <a:schemeClr val="tx2"/>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8" name="Rectangle 7"/>
          <p:cNvSpPr>
            <a:spLocks noChangeArrowheads="1"/>
          </p:cNvSpPr>
          <p:nvPr/>
        </p:nvSpPr>
        <p:spPr bwMode="white">
          <a:xfrm>
            <a:off x="0" y="0"/>
            <a:ext cx="12893675" cy="1563688"/>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0" name="Rectangle 9"/>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1" name="Rectangle 10"/>
          <p:cNvSpPr>
            <a:spLocks noChangeArrowheads="1"/>
          </p:cNvSpPr>
          <p:nvPr/>
        </p:nvSpPr>
        <p:spPr bwMode="white">
          <a:xfrm>
            <a:off x="12679363" y="0"/>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2" name="Rectangle 11"/>
          <p:cNvSpPr/>
          <p:nvPr/>
        </p:nvSpPr>
        <p:spPr>
          <a:xfrm>
            <a:off x="214313" y="1481138"/>
            <a:ext cx="12455525" cy="987425"/>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3" name="Rectangle 12"/>
          <p:cNvSpPr>
            <a:spLocks noChangeArrowheads="1"/>
          </p:cNvSpPr>
          <p:nvPr/>
        </p:nvSpPr>
        <p:spPr bwMode="auto">
          <a:xfrm>
            <a:off x="206375" y="6904038"/>
            <a:ext cx="12453938" cy="334962"/>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4" name="Straight Connector 13"/>
          <p:cNvSpPr>
            <a:spLocks noChangeShapeType="1"/>
          </p:cNvSpPr>
          <p:nvPr/>
        </p:nvSpPr>
        <p:spPr bwMode="auto">
          <a:xfrm>
            <a:off x="214313" y="1382713"/>
            <a:ext cx="124555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5" name="Rectangle 14"/>
          <p:cNvSpPr>
            <a:spLocks noChangeArrowheads="1"/>
          </p:cNvSpPr>
          <p:nvPr/>
        </p:nvSpPr>
        <p:spPr bwMode="auto">
          <a:xfrm>
            <a:off x="214313" y="168275"/>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6" name="Oval 15"/>
          <p:cNvSpPr/>
          <p:nvPr/>
        </p:nvSpPr>
        <p:spPr>
          <a:xfrm>
            <a:off x="6016625" y="1031875"/>
            <a:ext cx="860425" cy="658813"/>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7" name="Oval 16"/>
          <p:cNvSpPr/>
          <p:nvPr/>
        </p:nvSpPr>
        <p:spPr>
          <a:xfrm>
            <a:off x="6149975" y="1135063"/>
            <a:ext cx="593725" cy="4540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3" name="Text Placeholder 2"/>
          <p:cNvSpPr>
            <a:spLocks noGrp="1"/>
          </p:cNvSpPr>
          <p:nvPr>
            <p:ph type="body" idx="1"/>
          </p:nvPr>
        </p:nvSpPr>
        <p:spPr>
          <a:xfrm>
            <a:off x="425491" y="1646061"/>
            <a:ext cx="5696946" cy="791680"/>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800" b="1" dirty="0" smtClean="0">
                <a:solidFill>
                  <a:srgbClr val="FFFFFF"/>
                </a:solidFill>
              </a:defRPr>
            </a:lvl1pPr>
            <a:lvl2pPr>
              <a:buNone/>
              <a:defRPr sz="2500" b="1"/>
            </a:lvl2pPr>
            <a:lvl3pPr>
              <a:buNone/>
              <a:defRPr sz="2300" b="1"/>
            </a:lvl3pPr>
            <a:lvl4pPr>
              <a:buNone/>
              <a:defRPr sz="2000" b="1"/>
            </a:lvl4pPr>
            <a:lvl5pPr>
              <a:buNone/>
              <a:defRPr sz="2000" b="1"/>
            </a:lvl5pPr>
          </a:lstStyle>
          <a:p>
            <a:pPr lvl="0"/>
            <a:r>
              <a:rPr lang="en-US"/>
              <a:t>Click to edit Master text styles</a:t>
            </a:r>
          </a:p>
        </p:txBody>
      </p:sp>
      <p:sp>
        <p:nvSpPr>
          <p:cNvPr id="4" name="Text Placeholder 3"/>
          <p:cNvSpPr>
            <a:spLocks noGrp="1"/>
          </p:cNvSpPr>
          <p:nvPr>
            <p:ph type="body" sz="half" idx="3"/>
          </p:nvPr>
        </p:nvSpPr>
        <p:spPr>
          <a:xfrm>
            <a:off x="6756109" y="1646061"/>
            <a:ext cx="5699183" cy="790109"/>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800" b="1"/>
            </a:lvl1pPr>
            <a:lvl2pPr>
              <a:buNone/>
              <a:defRPr sz="2500" b="1"/>
            </a:lvl2pPr>
            <a:lvl3pPr>
              <a:buNone/>
              <a:defRPr sz="2300" b="1"/>
            </a:lvl3pPr>
            <a:lvl4pPr>
              <a:buNone/>
              <a:defRPr sz="2000" b="1"/>
            </a:lvl4pPr>
            <a:lvl5pPr>
              <a:buNone/>
              <a:defRPr sz="2000" b="1"/>
            </a:lvl5pPr>
          </a:lstStyle>
          <a:p>
            <a:pPr lvl="0"/>
            <a:r>
              <a:rPr lang="en-US"/>
              <a:t>Click to edit Master text styles</a:t>
            </a:r>
          </a:p>
        </p:txBody>
      </p:sp>
      <p:sp>
        <p:nvSpPr>
          <p:cNvPr id="24" name="Content Placeholder 23"/>
          <p:cNvSpPr>
            <a:spLocks noGrp="1"/>
          </p:cNvSpPr>
          <p:nvPr>
            <p:ph sz="quarter" idx="2"/>
          </p:nvPr>
        </p:nvSpPr>
        <p:spPr>
          <a:xfrm>
            <a:off x="425491" y="2669322"/>
            <a:ext cx="5699004" cy="4124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769180" y="2669323"/>
            <a:ext cx="5694706" cy="4128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endParaRPr lang="en-US"/>
          </a:p>
        </p:txBody>
      </p:sp>
      <p:sp>
        <p:nvSpPr>
          <p:cNvPr id="19" name="Footer Placeholder 7"/>
          <p:cNvSpPr>
            <a:spLocks noGrp="1"/>
          </p:cNvSpPr>
          <p:nvPr>
            <p:ph type="ftr" sz="quarter" idx="11"/>
          </p:nvPr>
        </p:nvSpPr>
        <p:spPr>
          <a:xfrm>
            <a:off x="430213" y="6923088"/>
            <a:ext cx="5049837" cy="395287"/>
          </a:xfrm>
        </p:spPr>
        <p:txBody>
          <a:bodyPr/>
          <a:lstStyle>
            <a:lvl1pPr>
              <a:defRPr/>
            </a:lvl1pPr>
          </a:lstStyle>
          <a:p>
            <a:pPr>
              <a:defRPr/>
            </a:pPr>
            <a:r>
              <a:rPr lang="en-US"/>
              <a:t>ACE Engineering College</a:t>
            </a:r>
          </a:p>
        </p:txBody>
      </p:sp>
      <p:sp>
        <p:nvSpPr>
          <p:cNvPr id="20" name="Slide Number Placeholder 8"/>
          <p:cNvSpPr>
            <a:spLocks noGrp="1"/>
          </p:cNvSpPr>
          <p:nvPr>
            <p:ph type="sldNum" sz="quarter" idx="12"/>
          </p:nvPr>
        </p:nvSpPr>
        <p:spPr>
          <a:xfrm>
            <a:off x="6124575" y="1125538"/>
            <a:ext cx="644525" cy="476250"/>
          </a:xfrm>
        </p:spPr>
        <p:txBody>
          <a:bodyPr/>
          <a:lstStyle>
            <a:lvl1pPr algn="ctr">
              <a:defRPr/>
            </a:lvl1pPr>
          </a:lstStyle>
          <a:p>
            <a:pPr>
              <a:defRPr/>
            </a:pPr>
            <a:fld id="{A085F20C-9868-466E-825D-6C4456E8F0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ACE Engineering College</a:t>
            </a:r>
          </a:p>
        </p:txBody>
      </p:sp>
      <p:sp>
        <p:nvSpPr>
          <p:cNvPr id="5" name="Slide Number Placeholder 4"/>
          <p:cNvSpPr>
            <a:spLocks noGrp="1"/>
          </p:cNvSpPr>
          <p:nvPr>
            <p:ph type="sldNum" sz="quarter" idx="12"/>
          </p:nvPr>
        </p:nvSpPr>
        <p:spPr>
          <a:xfrm>
            <a:off x="6124575" y="1119188"/>
            <a:ext cx="644525" cy="476250"/>
          </a:xfrm>
        </p:spPr>
        <p:txBody>
          <a:bodyPr/>
          <a:lstStyle>
            <a:lvl1pPr>
              <a:defRPr/>
            </a:lvl1pPr>
          </a:lstStyle>
          <a:p>
            <a:pPr>
              <a:defRPr/>
            </a:pPr>
            <a:fld id="{CF3FB7CF-15FB-4790-89EB-F144B2174C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3" name="Rectangle 2"/>
          <p:cNvSpPr>
            <a:spLocks noChangeArrowheads="1"/>
          </p:cNvSpPr>
          <p:nvPr/>
        </p:nvSpPr>
        <p:spPr bwMode="white">
          <a:xfrm>
            <a:off x="0" y="0"/>
            <a:ext cx="12893675" cy="168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4" name="Rectangle 3"/>
          <p:cNvSpPr>
            <a:spLocks noChangeArrowheads="1"/>
          </p:cNvSpPr>
          <p:nvPr/>
        </p:nvSpPr>
        <p:spPr bwMode="white">
          <a:xfrm>
            <a:off x="12679363" y="0"/>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5" name="Rectangle 4"/>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auto">
          <a:xfrm>
            <a:off x="206375" y="6904038"/>
            <a:ext cx="12455525" cy="333375"/>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auto">
          <a:xfrm>
            <a:off x="214313" y="171450"/>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8" name="Date Placeholder 1"/>
          <p:cNvSpPr>
            <a:spLocks noGrp="1"/>
          </p:cNvSpPr>
          <p:nvPr>
            <p:ph type="dt" sz="half" idx="10"/>
          </p:nvPr>
        </p:nvSpPr>
        <p:spPr/>
        <p:txBody>
          <a:bodyPr/>
          <a:lstStyle>
            <a:lvl1pPr>
              <a:defRPr/>
            </a:lvl1pPr>
          </a:lstStyle>
          <a:p>
            <a:pPr>
              <a:defRPr/>
            </a:pPr>
            <a:endParaRPr lang="en-US"/>
          </a:p>
        </p:txBody>
      </p:sp>
      <p:sp>
        <p:nvSpPr>
          <p:cNvPr id="9" name="Footer Placeholder 2"/>
          <p:cNvSpPr>
            <a:spLocks noGrp="1"/>
          </p:cNvSpPr>
          <p:nvPr>
            <p:ph type="ftr" sz="quarter" idx="11"/>
          </p:nvPr>
        </p:nvSpPr>
        <p:spPr/>
        <p:txBody>
          <a:bodyPr/>
          <a:lstStyle>
            <a:lvl1pPr>
              <a:defRPr/>
            </a:lvl1pPr>
          </a:lstStyle>
          <a:p>
            <a:pPr>
              <a:defRPr/>
            </a:pPr>
            <a:r>
              <a:rPr lang="en-US"/>
              <a:t>ACE Engineering College</a:t>
            </a:r>
          </a:p>
        </p:txBody>
      </p:sp>
      <p:sp>
        <p:nvSpPr>
          <p:cNvPr id="10" name="Slide Number Placeholder 3"/>
          <p:cNvSpPr>
            <a:spLocks noGrp="1"/>
          </p:cNvSpPr>
          <p:nvPr>
            <p:ph type="sldNum" sz="quarter" idx="12"/>
          </p:nvPr>
        </p:nvSpPr>
        <p:spPr>
          <a:xfrm>
            <a:off x="6016625" y="6831013"/>
            <a:ext cx="860425" cy="476250"/>
          </a:xfrm>
        </p:spPr>
        <p:txBody>
          <a:bodyPr/>
          <a:lstStyle>
            <a:lvl1pPr>
              <a:defRPr>
                <a:solidFill>
                  <a:srgbClr val="FFFFFF"/>
                </a:solidFill>
              </a:defRPr>
            </a:lvl1pPr>
          </a:lstStyle>
          <a:p>
            <a:pPr>
              <a:defRPr/>
            </a:pPr>
            <a:fld id="{6812EA6B-744F-4E31-A0DA-8095329B51D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214313" y="165100"/>
            <a:ext cx="12455525" cy="328613"/>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white">
          <a:xfrm>
            <a:off x="12679363" y="0"/>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8" name="Rectangle 7"/>
          <p:cNvSpPr>
            <a:spLocks noChangeArrowheads="1"/>
          </p:cNvSpPr>
          <p:nvPr/>
        </p:nvSpPr>
        <p:spPr bwMode="white">
          <a:xfrm>
            <a:off x="0" y="0"/>
            <a:ext cx="12893675" cy="128588"/>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0" name="Rectangle 9"/>
          <p:cNvSpPr/>
          <p:nvPr/>
        </p:nvSpPr>
        <p:spPr>
          <a:xfrm>
            <a:off x="214313" y="658813"/>
            <a:ext cx="3868737" cy="63373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1" name="Rectangle 10"/>
          <p:cNvSpPr>
            <a:spLocks noChangeArrowheads="1"/>
          </p:cNvSpPr>
          <p:nvPr/>
        </p:nvSpPr>
        <p:spPr bwMode="auto">
          <a:xfrm>
            <a:off x="214313" y="165100"/>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2" name="Straight Connector 11"/>
          <p:cNvSpPr>
            <a:spLocks noChangeShapeType="1"/>
          </p:cNvSpPr>
          <p:nvPr/>
        </p:nvSpPr>
        <p:spPr bwMode="auto">
          <a:xfrm>
            <a:off x="214313" y="576263"/>
            <a:ext cx="124555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3" name="Oval 12"/>
          <p:cNvSpPr/>
          <p:nvPr/>
        </p:nvSpPr>
        <p:spPr>
          <a:xfrm>
            <a:off x="1827213" y="247650"/>
            <a:ext cx="858837" cy="657225"/>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4" name="Oval 13"/>
          <p:cNvSpPr/>
          <p:nvPr/>
        </p:nvSpPr>
        <p:spPr>
          <a:xfrm>
            <a:off x="1960563" y="349250"/>
            <a:ext cx="592137" cy="4540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5" name="Rectangle 14"/>
          <p:cNvSpPr>
            <a:spLocks noChangeArrowheads="1"/>
          </p:cNvSpPr>
          <p:nvPr/>
        </p:nvSpPr>
        <p:spPr bwMode="auto">
          <a:xfrm>
            <a:off x="211138" y="6899275"/>
            <a:ext cx="12455525" cy="334963"/>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2" name="Title 1"/>
          <p:cNvSpPr>
            <a:spLocks noGrp="1"/>
          </p:cNvSpPr>
          <p:nvPr>
            <p:ph type="title"/>
          </p:nvPr>
        </p:nvSpPr>
        <p:spPr>
          <a:xfrm>
            <a:off x="537236" y="987637"/>
            <a:ext cx="3330866" cy="1069940"/>
          </a:xfrm>
        </p:spPr>
        <p:txBody>
          <a:bodyPr>
            <a:noAutofit/>
          </a:bodyPr>
          <a:lstStyle>
            <a:lvl1pPr algn="l">
              <a:buNone/>
              <a:defRPr sz="28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37236" y="2139880"/>
            <a:ext cx="3330866" cy="4476944"/>
          </a:xfrm>
        </p:spPr>
        <p:txBody>
          <a:bodyPr/>
          <a:lstStyle>
            <a:lvl1pPr marL="0" indent="0">
              <a:spcAft>
                <a:spcPts val="1269"/>
              </a:spcAft>
              <a:buNone/>
              <a:defRPr sz="2000">
                <a:solidFill>
                  <a:srgbClr val="FFFFFF"/>
                </a:solidFill>
              </a:defRPr>
            </a:lvl1pPr>
            <a:lvl2pPr>
              <a:buNone/>
              <a:defRPr sz="1500"/>
            </a:lvl2pPr>
            <a:lvl3pPr>
              <a:buNone/>
              <a:defRPr sz="1300"/>
            </a:lvl3pPr>
            <a:lvl4pPr>
              <a:buNone/>
              <a:defRPr sz="1100"/>
            </a:lvl4pPr>
            <a:lvl5pPr>
              <a:buNone/>
              <a:defRPr sz="1100"/>
            </a:lvl5pPr>
          </a:lstStyle>
          <a:p>
            <a:pPr lvl="0"/>
            <a:r>
              <a:rPr lang="en-US"/>
              <a:t>Click to edit Master text styles</a:t>
            </a:r>
          </a:p>
        </p:txBody>
      </p:sp>
      <p:sp>
        <p:nvSpPr>
          <p:cNvPr id="20" name="Content Placeholder 19"/>
          <p:cNvSpPr>
            <a:spLocks noGrp="1"/>
          </p:cNvSpPr>
          <p:nvPr>
            <p:ph sz="quarter" idx="1"/>
          </p:nvPr>
        </p:nvSpPr>
        <p:spPr>
          <a:xfrm>
            <a:off x="4405339" y="740727"/>
            <a:ext cx="7951100" cy="5843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933575" y="338138"/>
            <a:ext cx="644525" cy="476250"/>
          </a:xfrm>
        </p:spPr>
        <p:txBody>
          <a:bodyPr/>
          <a:lstStyle>
            <a:lvl1pPr>
              <a:defRPr>
                <a:solidFill>
                  <a:schemeClr val="accent3">
                    <a:shade val="75000"/>
                  </a:schemeClr>
                </a:solidFill>
              </a:defRPr>
            </a:lvl1pPr>
          </a:lstStyle>
          <a:p>
            <a:pPr>
              <a:defRPr/>
            </a:pPr>
            <a:fld id="{35F3963E-24FB-44E5-9558-3F8442C5F2D3}"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endParaRPr lang="en-US"/>
          </a:p>
        </p:txBody>
      </p:sp>
      <p:sp>
        <p:nvSpPr>
          <p:cNvPr id="18" name="Footer Placeholder 5"/>
          <p:cNvSpPr>
            <a:spLocks noGrp="1"/>
          </p:cNvSpPr>
          <p:nvPr>
            <p:ph type="ftr" sz="quarter" idx="12"/>
          </p:nvPr>
        </p:nvSpPr>
        <p:spPr>
          <a:xfrm>
            <a:off x="425450" y="6924675"/>
            <a:ext cx="4770438" cy="395288"/>
          </a:xfrm>
        </p:spPr>
        <p:txBody>
          <a:bodyPr/>
          <a:lstStyle>
            <a:lvl1pPr>
              <a:defRPr/>
            </a:lvl1pPr>
          </a:lstStyle>
          <a:p>
            <a:pPr>
              <a:defRPr/>
            </a:pPr>
            <a:r>
              <a:rPr lang="en-US"/>
              <a:t>ACE Engineering College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214313" y="576263"/>
            <a:ext cx="1245552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6" name="Rectangle 5"/>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7" name="Rectangle 6"/>
          <p:cNvSpPr>
            <a:spLocks noChangeArrowheads="1"/>
          </p:cNvSpPr>
          <p:nvPr/>
        </p:nvSpPr>
        <p:spPr bwMode="white">
          <a:xfrm>
            <a:off x="12679363" y="0"/>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8" name="Rectangle 7"/>
          <p:cNvSpPr>
            <a:spLocks noChangeArrowheads="1"/>
          </p:cNvSpPr>
          <p:nvPr/>
        </p:nvSpPr>
        <p:spPr bwMode="white">
          <a:xfrm>
            <a:off x="0" y="0"/>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0" name="Rectangle 9"/>
          <p:cNvSpPr>
            <a:spLocks noChangeArrowheads="1"/>
          </p:cNvSpPr>
          <p:nvPr/>
        </p:nvSpPr>
        <p:spPr bwMode="auto">
          <a:xfrm>
            <a:off x="214313" y="165100"/>
            <a:ext cx="12455525" cy="325438"/>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1" name="Rectangle 10"/>
          <p:cNvSpPr/>
          <p:nvPr/>
        </p:nvSpPr>
        <p:spPr>
          <a:xfrm>
            <a:off x="214313" y="658813"/>
            <a:ext cx="3868737" cy="63373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2" name="Rectangle 11"/>
          <p:cNvSpPr>
            <a:spLocks noChangeArrowheads="1"/>
          </p:cNvSpPr>
          <p:nvPr/>
        </p:nvSpPr>
        <p:spPr bwMode="auto">
          <a:xfrm>
            <a:off x="214313" y="168275"/>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3" name="Oval 12"/>
          <p:cNvSpPr/>
          <p:nvPr/>
        </p:nvSpPr>
        <p:spPr>
          <a:xfrm>
            <a:off x="1827213" y="247650"/>
            <a:ext cx="858837" cy="657225"/>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4" name="Oval 13"/>
          <p:cNvSpPr/>
          <p:nvPr/>
        </p:nvSpPr>
        <p:spPr>
          <a:xfrm>
            <a:off x="1960563" y="349250"/>
            <a:ext cx="592137" cy="4540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5" name="Rectangle 14"/>
          <p:cNvSpPr>
            <a:spLocks noChangeArrowheads="1"/>
          </p:cNvSpPr>
          <p:nvPr/>
        </p:nvSpPr>
        <p:spPr bwMode="auto">
          <a:xfrm>
            <a:off x="211138" y="6899275"/>
            <a:ext cx="12455525" cy="334963"/>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2" name="Title 1"/>
          <p:cNvSpPr>
            <a:spLocks noGrp="1"/>
          </p:cNvSpPr>
          <p:nvPr>
            <p:ph type="title"/>
          </p:nvPr>
        </p:nvSpPr>
        <p:spPr>
          <a:xfrm>
            <a:off x="4230737" y="5432002"/>
            <a:ext cx="8273441" cy="1316849"/>
          </a:xfrm>
        </p:spPr>
        <p:txBody>
          <a:bodyPr anchor="t">
            <a:noAutofit/>
          </a:bodyPr>
          <a:lstStyle>
            <a:lvl1pPr algn="l">
              <a:buNone/>
              <a:defRPr sz="30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230737" y="658425"/>
            <a:ext cx="8273441" cy="4608971"/>
          </a:xfrm>
        </p:spPr>
        <p:txBody>
          <a:bodyPr>
            <a:normAutofit/>
          </a:bodyPr>
          <a:lstStyle>
            <a:lvl1pPr marL="0" indent="0">
              <a:buNone/>
              <a:defRPr sz="41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37237" y="1069940"/>
            <a:ext cx="3438313" cy="5678911"/>
          </a:xfrm>
        </p:spPr>
        <p:txBody>
          <a:bodyPr/>
          <a:lstStyle>
            <a:lvl1pPr marL="0" indent="0">
              <a:spcAft>
                <a:spcPts val="1269"/>
              </a:spcAft>
              <a:buFontTx/>
              <a:buNone/>
              <a:defRPr sz="2000">
                <a:solidFill>
                  <a:srgbClr val="FFFFFF"/>
                </a:solidFill>
              </a:defRPr>
            </a:lvl1pPr>
            <a:lvl2pPr>
              <a:defRPr sz="1500"/>
            </a:lvl2pPr>
            <a:lvl3pPr>
              <a:defRPr sz="1300"/>
            </a:lvl3pPr>
            <a:lvl4pPr>
              <a:defRPr sz="1100"/>
            </a:lvl4pPr>
            <a:lvl5pPr>
              <a:defRPr sz="1100"/>
            </a:lvl5pPr>
          </a:lstStyle>
          <a:p>
            <a:pPr lvl="0"/>
            <a:r>
              <a:rPr lang="en-US"/>
              <a:t>Click to edit Master text styles</a:t>
            </a:r>
          </a:p>
        </p:txBody>
      </p:sp>
      <p:sp>
        <p:nvSpPr>
          <p:cNvPr id="16" name="Slide Number Placeholder 6"/>
          <p:cNvSpPr>
            <a:spLocks noGrp="1"/>
          </p:cNvSpPr>
          <p:nvPr>
            <p:ph type="sldNum" sz="quarter" idx="10"/>
          </p:nvPr>
        </p:nvSpPr>
        <p:spPr>
          <a:xfrm>
            <a:off x="1933575" y="338138"/>
            <a:ext cx="644525" cy="476250"/>
          </a:xfrm>
        </p:spPr>
        <p:txBody>
          <a:bodyPr/>
          <a:lstStyle>
            <a:lvl1pPr>
              <a:defRPr/>
            </a:lvl1pPr>
          </a:lstStyle>
          <a:p>
            <a:pPr>
              <a:defRPr/>
            </a:pPr>
            <a:fld id="{DDBED54E-30E8-4842-9732-BE72AEE64D05}" type="slidenum">
              <a:rPr lang="en-US"/>
              <a:pPr>
                <a:defRPr/>
              </a:pPr>
              <a:t>‹#›</a:t>
            </a:fld>
            <a:endParaRPr lang="en-US"/>
          </a:p>
        </p:txBody>
      </p:sp>
      <p:sp>
        <p:nvSpPr>
          <p:cNvPr id="17" name="Date Placeholder 4"/>
          <p:cNvSpPr>
            <a:spLocks noGrp="1"/>
          </p:cNvSpPr>
          <p:nvPr>
            <p:ph type="dt" sz="half" idx="11"/>
          </p:nvPr>
        </p:nvSpPr>
        <p:spPr>
          <a:xfrm>
            <a:off x="8161338" y="6918325"/>
            <a:ext cx="4294187" cy="395288"/>
          </a:xfrm>
        </p:spPr>
        <p:txBody>
          <a:bodyPr/>
          <a:lstStyle>
            <a:lvl1pPr>
              <a:defRPr/>
            </a:lvl1pPr>
          </a:lstStyle>
          <a:p>
            <a:pPr>
              <a:defRPr/>
            </a:pPr>
            <a:endParaRPr lang="en-US"/>
          </a:p>
        </p:txBody>
      </p:sp>
      <p:sp>
        <p:nvSpPr>
          <p:cNvPr id="18" name="Footer Placeholder 5"/>
          <p:cNvSpPr>
            <a:spLocks noGrp="1"/>
          </p:cNvSpPr>
          <p:nvPr>
            <p:ph type="ftr" sz="quarter" idx="12"/>
          </p:nvPr>
        </p:nvSpPr>
        <p:spPr>
          <a:xfrm>
            <a:off x="425450" y="6924675"/>
            <a:ext cx="5054600" cy="395288"/>
          </a:xfrm>
        </p:spPr>
        <p:txBody>
          <a:bodyPr/>
          <a:lstStyle>
            <a:lvl1pPr>
              <a:defRPr/>
            </a:lvl1pPr>
          </a:lstStyle>
          <a:p>
            <a:pPr>
              <a:defRPr/>
            </a:pPr>
            <a:r>
              <a:rPr lang="en-US"/>
              <a:t>ACE Engineering College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7242175"/>
            <a:ext cx="12893675" cy="16510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6" name="Rectangle 15"/>
          <p:cNvSpPr>
            <a:spLocks noChangeArrowheads="1"/>
          </p:cNvSpPr>
          <p:nvPr/>
        </p:nvSpPr>
        <p:spPr bwMode="white">
          <a:xfrm>
            <a:off x="0" y="0"/>
            <a:ext cx="12893675" cy="1504950"/>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8" name="Rectangle 17"/>
          <p:cNvSpPr>
            <a:spLocks noChangeArrowheads="1"/>
          </p:cNvSpPr>
          <p:nvPr/>
        </p:nvSpPr>
        <p:spPr bwMode="white">
          <a:xfrm>
            <a:off x="0" y="0"/>
            <a:ext cx="214313"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9" name="Rectangle 18"/>
          <p:cNvSpPr>
            <a:spLocks noChangeArrowheads="1"/>
          </p:cNvSpPr>
          <p:nvPr/>
        </p:nvSpPr>
        <p:spPr bwMode="white">
          <a:xfrm>
            <a:off x="12679363" y="0"/>
            <a:ext cx="214312" cy="7407275"/>
          </a:xfrm>
          <a:prstGeom prst="rect">
            <a:avLst/>
          </a:prstGeom>
          <a:solidFill>
            <a:srgbClr val="FFFFFF"/>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9" name="Rectangle 8"/>
          <p:cNvSpPr>
            <a:spLocks noChangeArrowheads="1"/>
          </p:cNvSpPr>
          <p:nvPr/>
        </p:nvSpPr>
        <p:spPr bwMode="auto">
          <a:xfrm>
            <a:off x="211138" y="6899275"/>
            <a:ext cx="12455525" cy="334963"/>
          </a:xfrm>
          <a:prstGeom prst="rect">
            <a:avLst/>
          </a:prstGeom>
          <a:solidFill>
            <a:schemeClr val="accent3"/>
          </a:solidFill>
          <a:ln w="9525" cap="flat" cmpd="sng" algn="ctr">
            <a:noFill/>
            <a:prstDash val="solid"/>
            <a:miter lim="800000"/>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4" name="Date Placeholder 13"/>
          <p:cNvSpPr>
            <a:spLocks noGrp="1"/>
          </p:cNvSpPr>
          <p:nvPr>
            <p:ph type="dt" sz="half" idx="2"/>
          </p:nvPr>
        </p:nvSpPr>
        <p:spPr>
          <a:xfrm>
            <a:off x="8166100" y="6918325"/>
            <a:ext cx="4294188" cy="395288"/>
          </a:xfrm>
          <a:prstGeom prst="rect">
            <a:avLst/>
          </a:prstGeom>
        </p:spPr>
        <p:txBody>
          <a:bodyPr vert="horz" lIns="116001" tIns="58000" rIns="116001" bIns="58000"/>
          <a:lstStyle>
            <a:lvl1pPr algn="r" eaLnBrk="1" latinLnBrk="0" hangingPunct="1">
              <a:defRPr kumimoji="0" sz="1800">
                <a:solidFill>
                  <a:srgbClr val="FFFFFF"/>
                </a:solidFill>
                <a:latin typeface="Arial" charset="0"/>
              </a:defRPr>
            </a:lvl1pPr>
          </a:lstStyle>
          <a:p>
            <a:pPr>
              <a:defRPr/>
            </a:pPr>
            <a:endParaRPr lang="en-US"/>
          </a:p>
        </p:txBody>
      </p:sp>
      <p:sp>
        <p:nvSpPr>
          <p:cNvPr id="3" name="Footer Placeholder 2"/>
          <p:cNvSpPr>
            <a:spLocks noGrp="1"/>
          </p:cNvSpPr>
          <p:nvPr>
            <p:ph type="ftr" sz="quarter" idx="3"/>
          </p:nvPr>
        </p:nvSpPr>
        <p:spPr>
          <a:xfrm>
            <a:off x="430213" y="6924675"/>
            <a:ext cx="5049837" cy="395288"/>
          </a:xfrm>
          <a:prstGeom prst="rect">
            <a:avLst/>
          </a:prstGeom>
        </p:spPr>
        <p:txBody>
          <a:bodyPr vert="horz" lIns="116001" tIns="58000" rIns="116001" bIns="58000"/>
          <a:lstStyle>
            <a:lvl1pPr algn="l" eaLnBrk="1" latinLnBrk="0" hangingPunct="1">
              <a:defRPr kumimoji="0" sz="1500">
                <a:solidFill>
                  <a:srgbClr val="FFFFFF"/>
                </a:solidFill>
                <a:latin typeface="Arial" charset="0"/>
              </a:defRPr>
            </a:lvl1pPr>
          </a:lstStyle>
          <a:p>
            <a:pPr>
              <a:defRPr/>
            </a:pPr>
            <a:r>
              <a:rPr lang="en-US"/>
              <a:t>ACE Engineering College</a:t>
            </a:r>
          </a:p>
        </p:txBody>
      </p:sp>
      <p:sp>
        <p:nvSpPr>
          <p:cNvPr id="8" name="Rectangle 7"/>
          <p:cNvSpPr>
            <a:spLocks noChangeArrowheads="1"/>
          </p:cNvSpPr>
          <p:nvPr/>
        </p:nvSpPr>
        <p:spPr bwMode="auto">
          <a:xfrm>
            <a:off x="214313" y="168275"/>
            <a:ext cx="12455525" cy="707072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116001" tIns="58000" rIns="116001" bIns="58000" anchor="ctr"/>
          <a:lstStyle/>
          <a:p>
            <a:pPr>
              <a:defRPr/>
            </a:pPr>
            <a:endParaRPr lang="en-US" dirty="0">
              <a:latin typeface="Arial" charset="0"/>
            </a:endParaRPr>
          </a:p>
        </p:txBody>
      </p:sp>
      <p:sp>
        <p:nvSpPr>
          <p:cNvPr id="10" name="Straight Connector 9"/>
          <p:cNvSpPr>
            <a:spLocks noChangeShapeType="1"/>
          </p:cNvSpPr>
          <p:nvPr/>
        </p:nvSpPr>
        <p:spPr bwMode="auto">
          <a:xfrm>
            <a:off x="214313" y="1379538"/>
            <a:ext cx="124555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lIns="116001" tIns="58000" rIns="116001" bIns="58000" anchor="ctr"/>
          <a:lstStyle/>
          <a:p>
            <a:pPr>
              <a:defRPr/>
            </a:pPr>
            <a:endParaRPr lang="en-US">
              <a:latin typeface="Arial" charset="0"/>
            </a:endParaRPr>
          </a:p>
        </p:txBody>
      </p:sp>
      <p:sp>
        <p:nvSpPr>
          <p:cNvPr id="12" name="Oval 11"/>
          <p:cNvSpPr/>
          <p:nvPr/>
        </p:nvSpPr>
        <p:spPr>
          <a:xfrm>
            <a:off x="6016625" y="1031875"/>
            <a:ext cx="860425" cy="658813"/>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15" name="Oval 14"/>
          <p:cNvSpPr/>
          <p:nvPr/>
        </p:nvSpPr>
        <p:spPr>
          <a:xfrm>
            <a:off x="6149975" y="1135063"/>
            <a:ext cx="593725" cy="454025"/>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16001" tIns="58000" rIns="116001" bIns="58000" anchor="ctr"/>
          <a:lstStyle/>
          <a:p>
            <a:pPr algn="ctr" eaLnBrk="1" hangingPunct="1">
              <a:defRPr/>
            </a:pPr>
            <a:endParaRPr lang="en-US"/>
          </a:p>
        </p:txBody>
      </p:sp>
      <p:sp>
        <p:nvSpPr>
          <p:cNvPr id="23" name="Slide Number Placeholder 22"/>
          <p:cNvSpPr>
            <a:spLocks noGrp="1"/>
          </p:cNvSpPr>
          <p:nvPr>
            <p:ph type="sldNum" sz="quarter" idx="4"/>
          </p:nvPr>
        </p:nvSpPr>
        <p:spPr>
          <a:xfrm>
            <a:off x="6124575" y="1123950"/>
            <a:ext cx="644525" cy="476250"/>
          </a:xfrm>
          <a:prstGeom prst="rect">
            <a:avLst/>
          </a:prstGeom>
        </p:spPr>
        <p:txBody>
          <a:bodyPr vert="horz" lIns="58000" tIns="58000" rIns="58000" bIns="58000" anchor="ctr">
            <a:normAutofit/>
          </a:bodyPr>
          <a:lstStyle>
            <a:lvl1pPr algn="ctr" eaLnBrk="1" latinLnBrk="0" hangingPunct="1">
              <a:defRPr kumimoji="0" sz="2000">
                <a:solidFill>
                  <a:schemeClr val="accent3">
                    <a:shade val="75000"/>
                  </a:schemeClr>
                </a:solidFill>
                <a:latin typeface="Arial" charset="0"/>
              </a:defRPr>
            </a:lvl1pPr>
          </a:lstStyle>
          <a:p>
            <a:pPr>
              <a:defRPr/>
            </a:pPr>
            <a:fld id="{CE9D32C8-CF97-4D1F-BC2C-18D1B9EE6001}" type="slidenum">
              <a:rPr lang="en-US"/>
              <a:pPr>
                <a:defRPr/>
              </a:pPr>
              <a:t>‹#›</a:t>
            </a:fld>
            <a:endParaRPr lang="en-US"/>
          </a:p>
        </p:txBody>
      </p:sp>
      <p:sp>
        <p:nvSpPr>
          <p:cNvPr id="2062" name="Title Placeholder 21"/>
          <p:cNvSpPr>
            <a:spLocks noGrp="1"/>
          </p:cNvSpPr>
          <p:nvPr>
            <p:ph type="title"/>
          </p:nvPr>
        </p:nvSpPr>
        <p:spPr bwMode="auto">
          <a:xfrm>
            <a:off x="425450" y="247650"/>
            <a:ext cx="12034838" cy="819150"/>
          </a:xfrm>
          <a:prstGeom prst="rect">
            <a:avLst/>
          </a:prstGeom>
          <a:noFill/>
          <a:ln w="9525">
            <a:noFill/>
            <a:miter lim="800000"/>
            <a:headEnd/>
            <a:tailEnd/>
          </a:ln>
        </p:spPr>
        <p:txBody>
          <a:bodyPr vert="horz" wrap="square" lIns="116001" tIns="58000" rIns="116001" bIns="58000" numCol="1" anchor="b" anchorCtr="0" compatLnSpc="1">
            <a:prstTxWarp prst="textNoShape">
              <a:avLst/>
            </a:prstTxWarp>
          </a:bodyPr>
          <a:lstStyle/>
          <a:p>
            <a:pPr lvl="0"/>
            <a:r>
              <a:rPr lang="en-US"/>
              <a:t>Click to edit Master title style</a:t>
            </a:r>
          </a:p>
        </p:txBody>
      </p:sp>
      <p:sp>
        <p:nvSpPr>
          <p:cNvPr id="2063" name="Text Placeholder 12"/>
          <p:cNvSpPr>
            <a:spLocks noGrp="1"/>
          </p:cNvSpPr>
          <p:nvPr>
            <p:ph type="body" idx="1"/>
          </p:nvPr>
        </p:nvSpPr>
        <p:spPr bwMode="auto">
          <a:xfrm>
            <a:off x="425450" y="1646238"/>
            <a:ext cx="12034838" cy="4967287"/>
          </a:xfrm>
          <a:prstGeom prst="rect">
            <a:avLst/>
          </a:prstGeom>
          <a:noFill/>
          <a:ln w="9525">
            <a:noFill/>
            <a:miter lim="800000"/>
            <a:headEnd/>
            <a:tailEnd/>
          </a:ln>
        </p:spPr>
        <p:txBody>
          <a:bodyPr vert="horz" wrap="square" lIns="116001" tIns="58000" rIns="116001" bIns="580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892" r:id="rId10"/>
    <p:sldLayoutId id="2147483903" r:id="rId11"/>
    <p:sldLayoutId id="2147483893" r:id="rId12"/>
    <p:sldLayoutId id="2147483904" r:id="rId13"/>
  </p:sldLayoutIdLst>
  <p:hf hdr="0" dt="0"/>
  <p:txStyles>
    <p:titleStyle>
      <a:lvl1pPr algn="ctr" rtl="0" eaLnBrk="0" fontAlgn="base" hangingPunct="0">
        <a:spcBef>
          <a:spcPct val="0"/>
        </a:spcBef>
        <a:spcAft>
          <a:spcPct val="0"/>
        </a:spcAft>
        <a:defRPr sz="4200" kern="1200">
          <a:solidFill>
            <a:srgbClr val="164C6C"/>
          </a:solidFill>
          <a:latin typeface="+mj-lt"/>
          <a:ea typeface="+mj-ea"/>
          <a:cs typeface="+mj-cs"/>
        </a:defRPr>
      </a:lvl1pPr>
      <a:lvl2pPr algn="ctr" rtl="0" eaLnBrk="0" fontAlgn="base" hangingPunct="0">
        <a:spcBef>
          <a:spcPct val="0"/>
        </a:spcBef>
        <a:spcAft>
          <a:spcPct val="0"/>
        </a:spcAft>
        <a:defRPr sz="4200">
          <a:solidFill>
            <a:srgbClr val="164C6C"/>
          </a:solidFill>
          <a:latin typeface="Georgia" pitchFamily="18" charset="0"/>
        </a:defRPr>
      </a:lvl2pPr>
      <a:lvl3pPr algn="ctr" rtl="0" eaLnBrk="0" fontAlgn="base" hangingPunct="0">
        <a:spcBef>
          <a:spcPct val="0"/>
        </a:spcBef>
        <a:spcAft>
          <a:spcPct val="0"/>
        </a:spcAft>
        <a:defRPr sz="4200">
          <a:solidFill>
            <a:srgbClr val="164C6C"/>
          </a:solidFill>
          <a:latin typeface="Georgia" pitchFamily="18" charset="0"/>
        </a:defRPr>
      </a:lvl3pPr>
      <a:lvl4pPr algn="ctr" rtl="0" eaLnBrk="0" fontAlgn="base" hangingPunct="0">
        <a:spcBef>
          <a:spcPct val="0"/>
        </a:spcBef>
        <a:spcAft>
          <a:spcPct val="0"/>
        </a:spcAft>
        <a:defRPr sz="4200">
          <a:solidFill>
            <a:srgbClr val="164C6C"/>
          </a:solidFill>
          <a:latin typeface="Georgia" pitchFamily="18" charset="0"/>
        </a:defRPr>
      </a:lvl4pPr>
      <a:lvl5pPr algn="ctr" rtl="0" eaLnBrk="0" fontAlgn="base" hangingPunct="0">
        <a:spcBef>
          <a:spcPct val="0"/>
        </a:spcBef>
        <a:spcAft>
          <a:spcPct val="0"/>
        </a:spcAft>
        <a:defRPr sz="4200">
          <a:solidFill>
            <a:srgbClr val="164C6C"/>
          </a:solidFill>
          <a:latin typeface="Georgia" pitchFamily="18" charset="0"/>
        </a:defRPr>
      </a:lvl5pPr>
      <a:lvl6pPr marL="457200" algn="ctr" rtl="0" fontAlgn="base">
        <a:spcBef>
          <a:spcPct val="0"/>
        </a:spcBef>
        <a:spcAft>
          <a:spcPct val="0"/>
        </a:spcAft>
        <a:defRPr sz="4200">
          <a:solidFill>
            <a:srgbClr val="164C6C"/>
          </a:solidFill>
          <a:latin typeface="Georgia" pitchFamily="18" charset="0"/>
        </a:defRPr>
      </a:lvl6pPr>
      <a:lvl7pPr marL="914400" algn="ctr" rtl="0" fontAlgn="base">
        <a:spcBef>
          <a:spcPct val="0"/>
        </a:spcBef>
        <a:spcAft>
          <a:spcPct val="0"/>
        </a:spcAft>
        <a:defRPr sz="4200">
          <a:solidFill>
            <a:srgbClr val="164C6C"/>
          </a:solidFill>
          <a:latin typeface="Georgia" pitchFamily="18" charset="0"/>
        </a:defRPr>
      </a:lvl7pPr>
      <a:lvl8pPr marL="1371600" algn="ctr" rtl="0" fontAlgn="base">
        <a:spcBef>
          <a:spcPct val="0"/>
        </a:spcBef>
        <a:spcAft>
          <a:spcPct val="0"/>
        </a:spcAft>
        <a:defRPr sz="4200">
          <a:solidFill>
            <a:srgbClr val="164C6C"/>
          </a:solidFill>
          <a:latin typeface="Georgia" pitchFamily="18" charset="0"/>
        </a:defRPr>
      </a:lvl8pPr>
      <a:lvl9pPr marL="1828800" algn="ctr" rtl="0" fontAlgn="base">
        <a:spcBef>
          <a:spcPct val="0"/>
        </a:spcBef>
        <a:spcAft>
          <a:spcPct val="0"/>
        </a:spcAft>
        <a:defRPr sz="4200">
          <a:solidFill>
            <a:srgbClr val="164C6C"/>
          </a:solidFill>
          <a:latin typeface="Georgia" pitchFamily="18" charset="0"/>
        </a:defRPr>
      </a:lvl9pPr>
    </p:titleStyle>
    <p:bodyStyle>
      <a:lvl1pPr marL="347663" indent="-347663" algn="l" rtl="0" eaLnBrk="0" fontAlgn="base" hangingPunct="0">
        <a:spcBef>
          <a:spcPct val="20000"/>
        </a:spcBef>
        <a:spcAft>
          <a:spcPct val="0"/>
        </a:spcAft>
        <a:buClr>
          <a:schemeClr val="accent1"/>
        </a:buClr>
        <a:buSzPct val="85000"/>
        <a:buFont typeface="Wingdings 2" pitchFamily="18" charset="2"/>
        <a:buChar char=""/>
        <a:defRPr sz="3400" kern="1200">
          <a:solidFill>
            <a:schemeClr val="tx1"/>
          </a:solidFill>
          <a:latin typeface="+mn-lt"/>
          <a:ea typeface="+mn-ea"/>
          <a:cs typeface="+mn-cs"/>
        </a:defRPr>
      </a:lvl1pPr>
      <a:lvl2pPr marL="695325" indent="-347663" algn="l" rtl="0" eaLnBrk="0" fontAlgn="base" hangingPunct="0">
        <a:spcBef>
          <a:spcPct val="20000"/>
        </a:spcBef>
        <a:spcAft>
          <a:spcPct val="0"/>
        </a:spcAft>
        <a:buClr>
          <a:schemeClr val="accent2"/>
        </a:buClr>
        <a:buSzPct val="70000"/>
        <a:buFont typeface="Wingdings" pitchFamily="2" charset="2"/>
        <a:buChar char=""/>
        <a:defRPr sz="2800" kern="1200">
          <a:solidFill>
            <a:schemeClr val="tx2"/>
          </a:solidFill>
          <a:latin typeface="+mn-lt"/>
          <a:ea typeface="+mn-ea"/>
          <a:cs typeface="+mn-cs"/>
        </a:defRPr>
      </a:lvl2pPr>
      <a:lvl3pPr marL="1042988" indent="-288925" algn="l" rtl="0" eaLnBrk="0" fontAlgn="base" hangingPunct="0">
        <a:spcBef>
          <a:spcPct val="20000"/>
        </a:spcBef>
        <a:spcAft>
          <a:spcPct val="0"/>
        </a:spcAft>
        <a:buClr>
          <a:srgbClr val="1B587C"/>
        </a:buClr>
        <a:buSzPct val="75000"/>
        <a:buFont typeface="Wingdings 2" pitchFamily="18" charset="2"/>
        <a:buChar char=""/>
        <a:defRPr sz="2500" kern="1200">
          <a:solidFill>
            <a:schemeClr val="tx1"/>
          </a:solidFill>
          <a:latin typeface="+mn-lt"/>
          <a:ea typeface="+mn-ea"/>
          <a:cs typeface="+mn-cs"/>
        </a:defRPr>
      </a:lvl3pPr>
      <a:lvl4pPr marL="1390650" indent="-288925" algn="l" rtl="0" eaLnBrk="0" fontAlgn="base" hangingPunct="0">
        <a:spcBef>
          <a:spcPct val="20000"/>
        </a:spcBef>
        <a:spcAft>
          <a:spcPct val="0"/>
        </a:spcAft>
        <a:buClr>
          <a:srgbClr val="4E8542"/>
        </a:buClr>
        <a:buSzPct val="70000"/>
        <a:buFont typeface="Wingdings" pitchFamily="2" charset="2"/>
        <a:buChar char=""/>
        <a:defRPr sz="2500" kern="1200">
          <a:solidFill>
            <a:schemeClr val="tx2"/>
          </a:solidFill>
          <a:latin typeface="+mn-lt"/>
          <a:ea typeface="+mn-ea"/>
          <a:cs typeface="+mn-cs"/>
        </a:defRPr>
      </a:lvl4pPr>
      <a:lvl5pPr marL="1739900" indent="-288925" algn="l" rtl="0" eaLnBrk="0" fontAlgn="base" hangingPunct="0">
        <a:spcBef>
          <a:spcPct val="20000"/>
        </a:spcBef>
        <a:spcAft>
          <a:spcPct val="0"/>
        </a:spcAft>
        <a:buClr>
          <a:srgbClr val="604878"/>
        </a:buClr>
        <a:buChar char="•"/>
        <a:defRPr sz="2300" kern="1200">
          <a:solidFill>
            <a:schemeClr val="tx1"/>
          </a:solidFill>
          <a:latin typeface="+mn-lt"/>
          <a:ea typeface="+mn-ea"/>
          <a:cs typeface="+mn-cs"/>
        </a:defRPr>
      </a:lvl5pPr>
      <a:lvl6pPr marL="2088014" indent="-232002" algn="l" rtl="0" eaLnBrk="1" latinLnBrk="0" hangingPunct="1">
        <a:spcBef>
          <a:spcPct val="20000"/>
        </a:spcBef>
        <a:buClr>
          <a:schemeClr val="accent6"/>
        </a:buClr>
        <a:buSzPct val="80000"/>
        <a:buFont typeface="Wingdings 2"/>
        <a:buChar char=""/>
        <a:defRPr kumimoji="0" sz="2300" kern="1200">
          <a:solidFill>
            <a:schemeClr val="tx1"/>
          </a:solidFill>
          <a:latin typeface="+mn-lt"/>
          <a:ea typeface="+mn-ea"/>
          <a:cs typeface="+mn-cs"/>
        </a:defRPr>
      </a:lvl6pPr>
      <a:lvl7pPr marL="2436016" indent="-232002" algn="l" rtl="0" eaLnBrk="1" latinLnBrk="0" hangingPunct="1">
        <a:spcBef>
          <a:spcPct val="20000"/>
        </a:spcBef>
        <a:buClr>
          <a:schemeClr val="accent1">
            <a:shade val="75000"/>
          </a:schemeClr>
        </a:buClr>
        <a:buSzPct val="90000"/>
        <a:buChar char="•"/>
        <a:defRPr kumimoji="0" sz="2000" kern="1200" baseline="0">
          <a:solidFill>
            <a:schemeClr val="tx1"/>
          </a:solidFill>
          <a:latin typeface="+mn-lt"/>
          <a:ea typeface="+mn-ea"/>
          <a:cs typeface="+mn-cs"/>
        </a:defRPr>
      </a:lvl7pPr>
      <a:lvl8pPr marL="2668018" indent="-232002" algn="l" rtl="0" eaLnBrk="1" latinLnBrk="0" hangingPunct="1">
        <a:spcBef>
          <a:spcPct val="20000"/>
        </a:spcBef>
        <a:buClr>
          <a:schemeClr val="accent4">
            <a:shade val="75000"/>
          </a:schemeClr>
        </a:buClr>
        <a:buChar char="•"/>
        <a:defRPr kumimoji="0" sz="2000" kern="1200">
          <a:solidFill>
            <a:schemeClr val="tx1"/>
          </a:solidFill>
          <a:latin typeface="+mn-lt"/>
          <a:ea typeface="+mn-ea"/>
          <a:cs typeface="+mn-cs"/>
        </a:defRPr>
      </a:lvl8pPr>
      <a:lvl9pPr marL="3016020" indent="-232002" algn="l" rtl="0" eaLnBrk="1" latinLnBrk="0" hangingPunct="1">
        <a:spcBef>
          <a:spcPct val="20000"/>
        </a:spcBef>
        <a:buClr>
          <a:schemeClr val="accent2">
            <a:shade val="75000"/>
          </a:schemeClr>
        </a:buClr>
        <a:buSzPct val="90000"/>
        <a:buChar char="•"/>
        <a:defRPr kumimoji="0" sz="18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80004" algn="l" rtl="0" eaLnBrk="1" latinLnBrk="0" hangingPunct="1">
        <a:defRPr kumimoji="0" kern="1200">
          <a:solidFill>
            <a:schemeClr val="tx1"/>
          </a:solidFill>
          <a:latin typeface="+mn-lt"/>
          <a:ea typeface="+mn-ea"/>
          <a:cs typeface="+mn-cs"/>
        </a:defRPr>
      </a:lvl2pPr>
      <a:lvl3pPr marL="1160008" algn="l" rtl="0" eaLnBrk="1" latinLnBrk="0" hangingPunct="1">
        <a:defRPr kumimoji="0" kern="1200">
          <a:solidFill>
            <a:schemeClr val="tx1"/>
          </a:solidFill>
          <a:latin typeface="+mn-lt"/>
          <a:ea typeface="+mn-ea"/>
          <a:cs typeface="+mn-cs"/>
        </a:defRPr>
      </a:lvl3pPr>
      <a:lvl4pPr marL="1740012" algn="l" rtl="0" eaLnBrk="1" latinLnBrk="0" hangingPunct="1">
        <a:defRPr kumimoji="0" kern="1200">
          <a:solidFill>
            <a:schemeClr val="tx1"/>
          </a:solidFill>
          <a:latin typeface="+mn-lt"/>
          <a:ea typeface="+mn-ea"/>
          <a:cs typeface="+mn-cs"/>
        </a:defRPr>
      </a:lvl4pPr>
      <a:lvl5pPr marL="2320016" algn="l" rtl="0" eaLnBrk="1" latinLnBrk="0" hangingPunct="1">
        <a:defRPr kumimoji="0" kern="1200">
          <a:solidFill>
            <a:schemeClr val="tx1"/>
          </a:solidFill>
          <a:latin typeface="+mn-lt"/>
          <a:ea typeface="+mn-ea"/>
          <a:cs typeface="+mn-cs"/>
        </a:defRPr>
      </a:lvl5pPr>
      <a:lvl6pPr marL="2900020" algn="l" rtl="0" eaLnBrk="1" latinLnBrk="0" hangingPunct="1">
        <a:defRPr kumimoji="0" kern="1200">
          <a:solidFill>
            <a:schemeClr val="tx1"/>
          </a:solidFill>
          <a:latin typeface="+mn-lt"/>
          <a:ea typeface="+mn-ea"/>
          <a:cs typeface="+mn-cs"/>
        </a:defRPr>
      </a:lvl6pPr>
      <a:lvl7pPr marL="3480024" algn="l" rtl="0" eaLnBrk="1" latinLnBrk="0" hangingPunct="1">
        <a:defRPr kumimoji="0" kern="1200">
          <a:solidFill>
            <a:schemeClr val="tx1"/>
          </a:solidFill>
          <a:latin typeface="+mn-lt"/>
          <a:ea typeface="+mn-ea"/>
          <a:cs typeface="+mn-cs"/>
        </a:defRPr>
      </a:lvl7pPr>
      <a:lvl8pPr marL="4060027" algn="l" rtl="0" eaLnBrk="1" latinLnBrk="0" hangingPunct="1">
        <a:defRPr kumimoji="0" kern="1200">
          <a:solidFill>
            <a:schemeClr val="tx1"/>
          </a:solidFill>
          <a:latin typeface="+mn-lt"/>
          <a:ea typeface="+mn-ea"/>
          <a:cs typeface="+mn-cs"/>
        </a:defRPr>
      </a:lvl8pPr>
      <a:lvl9pPr marL="464003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2475" y="411163"/>
            <a:ext cx="11604625" cy="906462"/>
          </a:xfrm>
        </p:spPr>
        <p:txBody>
          <a:bodyPr/>
          <a:lstStyle/>
          <a:p>
            <a:pPr eaLnBrk="1" hangingPunct="1"/>
            <a:r>
              <a:rPr lang="en-US" b="1">
                <a:solidFill>
                  <a:schemeClr val="accent2"/>
                </a:solidFill>
              </a:rPr>
              <a:t>Books</a:t>
            </a:r>
          </a:p>
        </p:txBody>
      </p:sp>
      <p:sp>
        <p:nvSpPr>
          <p:cNvPr id="14339" name="Rectangle 3"/>
          <p:cNvSpPr>
            <a:spLocks noGrp="1" noChangeArrowheads="1"/>
          </p:cNvSpPr>
          <p:nvPr>
            <p:ph type="body" sz="half" idx="1"/>
          </p:nvPr>
        </p:nvSpPr>
        <p:spPr>
          <a:xfrm>
            <a:off x="858838" y="1481138"/>
            <a:ext cx="11390312" cy="4856162"/>
          </a:xfrm>
        </p:spPr>
        <p:txBody>
          <a:bodyPr/>
          <a:lstStyle/>
          <a:p>
            <a:pPr eaLnBrk="1" hangingPunct="1"/>
            <a:r>
              <a:rPr lang="en-US" altLang="ko-KR" sz="3600" b="1">
                <a:solidFill>
                  <a:schemeClr val="accent2"/>
                </a:solidFill>
                <a:ea typeface="굴림" charset="-127"/>
              </a:rPr>
              <a:t>Text</a:t>
            </a:r>
          </a:p>
          <a:p>
            <a:pPr marL="849313" lvl="1" indent="-412750" eaLnBrk="1" hangingPunct="1"/>
            <a:r>
              <a:rPr lang="en-US" altLang="ko-KR" sz="3000" b="1">
                <a:solidFill>
                  <a:srgbClr val="006699"/>
                </a:solidFill>
                <a:ea typeface="굴림" charset="-127"/>
              </a:rPr>
              <a:t>Java - The Complete Reference</a:t>
            </a:r>
            <a:r>
              <a:rPr lang="en-US" altLang="ko-KR" sz="3000" b="1">
                <a:ea typeface="굴림" charset="-127"/>
              </a:rPr>
              <a:t> </a:t>
            </a:r>
            <a:r>
              <a:rPr lang="en-US" altLang="ko-KR" sz="3000">
                <a:ea typeface="굴림" charset="-127"/>
              </a:rPr>
              <a:t>by Herbert Schildt, 9th Edition, Tata McGraw Hill, 2009.</a:t>
            </a:r>
          </a:p>
          <a:p>
            <a:pPr marL="849313" lvl="1" indent="-412750" eaLnBrk="1" hangingPunct="1">
              <a:buFont typeface="Wingdings" pitchFamily="2" charset="2"/>
              <a:buNone/>
            </a:pPr>
            <a:endParaRPr lang="en-US" altLang="ko-KR" sz="3000">
              <a:ea typeface="굴림" charset="-127"/>
            </a:endParaRPr>
          </a:p>
          <a:p>
            <a:pPr eaLnBrk="1" hangingPunct="1"/>
            <a:r>
              <a:rPr lang="en-US" altLang="ko-KR" sz="3600" b="1">
                <a:solidFill>
                  <a:schemeClr val="accent2"/>
                </a:solidFill>
                <a:ea typeface="굴림" charset="-127"/>
              </a:rPr>
              <a:t>Reference</a:t>
            </a:r>
          </a:p>
          <a:p>
            <a:pPr marL="849313" lvl="1" indent="-412750" eaLnBrk="1" hangingPunct="1"/>
            <a:r>
              <a:rPr lang="en-US" altLang="ko-KR" sz="3000" b="1">
                <a:solidFill>
                  <a:srgbClr val="006699"/>
                </a:solidFill>
                <a:ea typeface="굴림" charset="-127"/>
              </a:rPr>
              <a:t>Introduction to JAVA Programming</a:t>
            </a:r>
            <a:r>
              <a:rPr lang="en-US" altLang="ko-KR" sz="3000" b="1">
                <a:ea typeface="굴림" charset="-127"/>
              </a:rPr>
              <a:t> </a:t>
            </a:r>
            <a:r>
              <a:rPr lang="en-US" altLang="ko-KR" sz="3000">
                <a:ea typeface="굴림" charset="-127"/>
              </a:rPr>
              <a:t>– Y. Daniel Liang, 6th Edition, Pearson Education, 2007.</a:t>
            </a:r>
          </a:p>
          <a:p>
            <a:pPr eaLnBrk="1" hangingPunct="1"/>
            <a:endParaRPr lang="en-US" altLang="ko-KR" sz="3600">
              <a:ea typeface="굴림" charset="-127"/>
            </a:endParaRPr>
          </a:p>
          <a:p>
            <a:pPr eaLnBrk="1" hangingPunct="1"/>
            <a:endParaRPr lang="en-US" altLang="ko-KR" sz="3600">
              <a:ea typeface="굴림" charset="-127"/>
            </a:endParaRPr>
          </a:p>
          <a:p>
            <a:pPr eaLnBrk="1" hangingPunct="1"/>
            <a:endParaRPr lang="en-US" altLang="ko-KR" sz="3600">
              <a:ea typeface="굴림" charset="-127"/>
            </a:endParaRPr>
          </a:p>
        </p:txBody>
      </p:sp>
      <p:sp>
        <p:nvSpPr>
          <p:cNvPr id="14340"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14341"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35F0779-532A-428E-942F-54037AE34D2C}"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a:solidFill>
                  <a:srgbClr val="0070C0"/>
                </a:solidFill>
              </a:rPr>
              <a:t>Compiled Languages</a:t>
            </a:r>
          </a:p>
        </p:txBody>
      </p:sp>
      <p:sp>
        <p:nvSpPr>
          <p:cNvPr id="32771" name="Rectangle 3"/>
          <p:cNvSpPr>
            <a:spLocks noChangeArrowheads="1"/>
          </p:cNvSpPr>
          <p:nvPr/>
        </p:nvSpPr>
        <p:spPr bwMode="auto">
          <a:xfrm>
            <a:off x="322263" y="3703638"/>
            <a:ext cx="2255837"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Text Editor</a:t>
            </a:r>
          </a:p>
        </p:txBody>
      </p:sp>
      <p:sp>
        <p:nvSpPr>
          <p:cNvPr id="32772" name="Rectangle 4"/>
          <p:cNvSpPr>
            <a:spLocks noChangeArrowheads="1"/>
          </p:cNvSpPr>
          <p:nvPr/>
        </p:nvSpPr>
        <p:spPr bwMode="auto">
          <a:xfrm>
            <a:off x="4405313" y="3703638"/>
            <a:ext cx="2255837"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Compiler</a:t>
            </a:r>
          </a:p>
        </p:txBody>
      </p:sp>
      <p:sp>
        <p:nvSpPr>
          <p:cNvPr id="32773" name="Rectangle 5"/>
          <p:cNvSpPr>
            <a:spLocks noChangeArrowheads="1"/>
          </p:cNvSpPr>
          <p:nvPr/>
        </p:nvSpPr>
        <p:spPr bwMode="auto">
          <a:xfrm>
            <a:off x="8702675" y="3703638"/>
            <a:ext cx="2257425"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linker</a:t>
            </a:r>
          </a:p>
        </p:txBody>
      </p:sp>
      <p:sp>
        <p:nvSpPr>
          <p:cNvPr id="32774" name="AutoShape 6"/>
          <p:cNvSpPr>
            <a:spLocks noChangeArrowheads="1"/>
          </p:cNvSpPr>
          <p:nvPr/>
        </p:nvSpPr>
        <p:spPr bwMode="auto">
          <a:xfrm>
            <a:off x="2578100" y="4114800"/>
            <a:ext cx="1827213" cy="247650"/>
          </a:xfrm>
          <a:prstGeom prst="rightArrow">
            <a:avLst>
              <a:gd name="adj1" fmla="val 50000"/>
              <a:gd name="adj2" fmla="val 141279"/>
            </a:avLst>
          </a:prstGeom>
          <a:solidFill>
            <a:schemeClr val="tx1"/>
          </a:solidFill>
          <a:ln w="9525">
            <a:solidFill>
              <a:schemeClr val="tx1"/>
            </a:solidFill>
            <a:miter lim="800000"/>
            <a:headEnd/>
            <a:tailEnd/>
          </a:ln>
        </p:spPr>
        <p:txBody>
          <a:bodyPr wrap="none" lIns="116001" tIns="58000" rIns="116001" bIns="58000" anchor="ctr"/>
          <a:lstStyle/>
          <a:p>
            <a:endParaRPr lang="en-US"/>
          </a:p>
        </p:txBody>
      </p:sp>
      <p:sp>
        <p:nvSpPr>
          <p:cNvPr id="32775" name="AutoShape 7"/>
          <p:cNvSpPr>
            <a:spLocks noChangeArrowheads="1"/>
          </p:cNvSpPr>
          <p:nvPr/>
        </p:nvSpPr>
        <p:spPr bwMode="auto">
          <a:xfrm>
            <a:off x="6661150" y="4114800"/>
            <a:ext cx="2041525" cy="330200"/>
          </a:xfrm>
          <a:prstGeom prst="rightArrow">
            <a:avLst>
              <a:gd name="adj1" fmla="val 50000"/>
              <a:gd name="adj2" fmla="val 118387"/>
            </a:avLst>
          </a:prstGeom>
          <a:solidFill>
            <a:schemeClr val="tx1"/>
          </a:solidFill>
          <a:ln w="9525">
            <a:solidFill>
              <a:schemeClr val="tx1"/>
            </a:solidFill>
            <a:miter lim="800000"/>
            <a:headEnd/>
            <a:tailEnd/>
          </a:ln>
        </p:spPr>
        <p:txBody>
          <a:bodyPr wrap="none" lIns="116001" tIns="58000" rIns="116001" bIns="58000" anchor="ctr"/>
          <a:lstStyle/>
          <a:p>
            <a:endParaRPr lang="en-US"/>
          </a:p>
        </p:txBody>
      </p:sp>
      <p:sp>
        <p:nvSpPr>
          <p:cNvPr id="32776" name="Rectangle 8"/>
          <p:cNvSpPr>
            <a:spLocks noChangeArrowheads="1"/>
          </p:cNvSpPr>
          <p:nvPr/>
        </p:nvSpPr>
        <p:spPr bwMode="auto">
          <a:xfrm>
            <a:off x="322263" y="1646238"/>
            <a:ext cx="2686050" cy="1235075"/>
          </a:xfrm>
          <a:prstGeom prst="rect">
            <a:avLst/>
          </a:prstGeom>
          <a:solidFill>
            <a:srgbClr val="FAFD00"/>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Programmer</a:t>
            </a:r>
          </a:p>
        </p:txBody>
      </p:sp>
      <p:sp>
        <p:nvSpPr>
          <p:cNvPr id="32777" name="Line 9"/>
          <p:cNvSpPr>
            <a:spLocks noChangeShapeType="1"/>
          </p:cNvSpPr>
          <p:nvPr/>
        </p:nvSpPr>
        <p:spPr bwMode="auto">
          <a:xfrm>
            <a:off x="1182688"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2778" name="Line 10"/>
          <p:cNvSpPr>
            <a:spLocks noChangeShapeType="1"/>
          </p:cNvSpPr>
          <p:nvPr/>
        </p:nvSpPr>
        <p:spPr bwMode="auto">
          <a:xfrm flipV="1">
            <a:off x="1933575"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2779" name="Text Box 11"/>
          <p:cNvSpPr txBox="1">
            <a:spLocks noChangeArrowheads="1"/>
          </p:cNvSpPr>
          <p:nvPr/>
        </p:nvSpPr>
        <p:spPr bwMode="auto">
          <a:xfrm>
            <a:off x="2427288" y="3292475"/>
            <a:ext cx="2638425" cy="577850"/>
          </a:xfrm>
          <a:prstGeom prst="rect">
            <a:avLst/>
          </a:prstGeom>
          <a:noFill/>
          <a:ln w="9525">
            <a:noFill/>
            <a:miter lim="800000"/>
            <a:headEnd/>
            <a:tailEnd/>
          </a:ln>
        </p:spPr>
        <p:txBody>
          <a:bodyPr wrap="none" lIns="116001" tIns="58000" rIns="116001" bIns="58000">
            <a:spAutoFit/>
          </a:bodyPr>
          <a:lstStyle/>
          <a:p>
            <a:pPr algn="ctr" eaLnBrk="1" hangingPunct="1"/>
            <a:r>
              <a:rPr lang="en-US" sz="3000" b="1">
                <a:latin typeface="Tahoma" pitchFamily="34" charset="0"/>
                <a:ea typeface="SimSun" pitchFamily="2" charset="-122"/>
              </a:rPr>
              <a:t>Source Code</a:t>
            </a:r>
          </a:p>
        </p:txBody>
      </p:sp>
      <p:sp>
        <p:nvSpPr>
          <p:cNvPr id="32780" name="Text Box 12"/>
          <p:cNvSpPr txBox="1">
            <a:spLocks noChangeArrowheads="1"/>
          </p:cNvSpPr>
          <p:nvPr/>
        </p:nvSpPr>
        <p:spPr bwMode="auto">
          <a:xfrm>
            <a:off x="3033713" y="4502150"/>
            <a:ext cx="1149350" cy="579438"/>
          </a:xfrm>
          <a:prstGeom prst="rect">
            <a:avLst/>
          </a:prstGeom>
          <a:noFill/>
          <a:ln w="9525">
            <a:noFill/>
            <a:miter lim="800000"/>
            <a:headEnd/>
            <a:tailEnd/>
          </a:ln>
        </p:spPr>
        <p:txBody>
          <a:bodyPr wrap="none" lIns="116001" tIns="58000" rIns="116001" bIns="58000">
            <a:spAutoFit/>
          </a:bodyPr>
          <a:lstStyle/>
          <a:p>
            <a:pPr algn="ctr" eaLnBrk="1" hangingPunct="1"/>
            <a:r>
              <a:rPr lang="en-US" sz="3000">
                <a:solidFill>
                  <a:srgbClr val="0000FF"/>
                </a:solidFill>
                <a:latin typeface="Tahoma" pitchFamily="34" charset="0"/>
                <a:ea typeface="SimSun" pitchFamily="2" charset="-122"/>
              </a:rPr>
              <a:t>.c file</a:t>
            </a:r>
          </a:p>
        </p:txBody>
      </p:sp>
      <p:sp>
        <p:nvSpPr>
          <p:cNvPr id="32781" name="Text Box 13"/>
          <p:cNvSpPr txBox="1">
            <a:spLocks noChangeArrowheads="1"/>
          </p:cNvSpPr>
          <p:nvPr/>
        </p:nvSpPr>
        <p:spPr bwMode="auto">
          <a:xfrm>
            <a:off x="6338888" y="3209925"/>
            <a:ext cx="2471737" cy="1039813"/>
          </a:xfrm>
          <a:prstGeom prst="rect">
            <a:avLst/>
          </a:prstGeom>
          <a:noFill/>
          <a:ln w="9525">
            <a:noFill/>
            <a:miter lim="800000"/>
            <a:headEnd/>
            <a:tailEnd/>
          </a:ln>
        </p:spPr>
        <p:txBody>
          <a:bodyPr lIns="116001" tIns="58000" rIns="116001" bIns="58000">
            <a:spAutoFit/>
          </a:bodyPr>
          <a:lstStyle/>
          <a:p>
            <a:pPr algn="ctr" eaLnBrk="1" hangingPunct="1"/>
            <a:r>
              <a:rPr lang="en-US" sz="3000" b="1">
                <a:latin typeface="Tahoma" pitchFamily="34" charset="0"/>
                <a:ea typeface="SimSun" pitchFamily="2" charset="-122"/>
              </a:rPr>
              <a:t>Object Code</a:t>
            </a:r>
          </a:p>
        </p:txBody>
      </p:sp>
      <p:sp>
        <p:nvSpPr>
          <p:cNvPr id="32782" name="Text Box 14"/>
          <p:cNvSpPr txBox="1">
            <a:spLocks noChangeArrowheads="1"/>
          </p:cNvSpPr>
          <p:nvPr/>
        </p:nvSpPr>
        <p:spPr bwMode="auto">
          <a:xfrm>
            <a:off x="6661150" y="4525963"/>
            <a:ext cx="2055813" cy="579437"/>
          </a:xfrm>
          <a:prstGeom prst="rect">
            <a:avLst/>
          </a:prstGeom>
          <a:noFill/>
          <a:ln w="9525">
            <a:noFill/>
            <a:miter lim="800000"/>
            <a:headEnd/>
            <a:tailEnd/>
          </a:ln>
        </p:spPr>
        <p:txBody>
          <a:bodyPr lIns="116001" tIns="58000" rIns="116001" bIns="58000">
            <a:spAutoFit/>
          </a:bodyPr>
          <a:lstStyle/>
          <a:p>
            <a:pPr algn="ctr" eaLnBrk="1" hangingPunct="1"/>
            <a:r>
              <a:rPr lang="en-US" sz="3000">
                <a:latin typeface="Tahoma" pitchFamily="34" charset="0"/>
                <a:ea typeface="SimSun" pitchFamily="2" charset="-122"/>
              </a:rPr>
              <a:t>.</a:t>
            </a:r>
            <a:r>
              <a:rPr lang="en-US" sz="3000">
                <a:solidFill>
                  <a:srgbClr val="0000FF"/>
                </a:solidFill>
                <a:latin typeface="Tahoma" pitchFamily="34" charset="0"/>
                <a:ea typeface="SimSun" pitchFamily="2" charset="-122"/>
              </a:rPr>
              <a:t>o file</a:t>
            </a:r>
          </a:p>
        </p:txBody>
      </p:sp>
      <p:sp>
        <p:nvSpPr>
          <p:cNvPr id="32783" name="Text Box 15"/>
          <p:cNvSpPr txBox="1">
            <a:spLocks noChangeArrowheads="1"/>
          </p:cNvSpPr>
          <p:nvPr/>
        </p:nvSpPr>
        <p:spPr bwMode="auto">
          <a:xfrm>
            <a:off x="430213" y="5184775"/>
            <a:ext cx="2600325" cy="1041400"/>
          </a:xfrm>
          <a:prstGeom prst="rect">
            <a:avLst/>
          </a:prstGeom>
          <a:noFill/>
          <a:ln w="9525">
            <a:noFill/>
            <a:miter lim="800000"/>
            <a:headEnd/>
            <a:tailEnd/>
          </a:ln>
        </p:spPr>
        <p:txBody>
          <a:bodyPr lIns="116001" tIns="58000" rIns="116001" bIns="58000">
            <a:spAutoFit/>
          </a:bodyPr>
          <a:lstStyle/>
          <a:p>
            <a:pPr algn="ctr" eaLnBrk="1" hangingPunct="1"/>
            <a:r>
              <a:rPr lang="en-US" sz="3000">
                <a:solidFill>
                  <a:srgbClr val="B50069"/>
                </a:solidFill>
                <a:latin typeface="Tahoma" pitchFamily="34" charset="0"/>
                <a:ea typeface="SimSun" pitchFamily="2" charset="-122"/>
              </a:rPr>
              <a:t>Notepad,</a:t>
            </a:r>
            <a:r>
              <a:rPr lang="en-US" sz="2000">
                <a:solidFill>
                  <a:srgbClr val="B50069"/>
                </a:solidFill>
                <a:latin typeface="Tahoma" pitchFamily="34" charset="0"/>
                <a:ea typeface="SimSun" pitchFamily="2" charset="-122"/>
              </a:rPr>
              <a:t> </a:t>
            </a:r>
            <a:r>
              <a:rPr lang="en-US" sz="3000">
                <a:solidFill>
                  <a:srgbClr val="B50069"/>
                </a:solidFill>
                <a:latin typeface="Tahoma" pitchFamily="34" charset="0"/>
                <a:ea typeface="SimSun" pitchFamily="2" charset="-122"/>
              </a:rPr>
              <a:t>emacs,vi</a:t>
            </a:r>
          </a:p>
        </p:txBody>
      </p:sp>
      <p:sp>
        <p:nvSpPr>
          <p:cNvPr id="32784" name="Text Box 16"/>
          <p:cNvSpPr txBox="1">
            <a:spLocks noChangeArrowheads="1"/>
          </p:cNvSpPr>
          <p:nvPr/>
        </p:nvSpPr>
        <p:spPr bwMode="auto">
          <a:xfrm>
            <a:off x="4835525" y="5267325"/>
            <a:ext cx="1246188" cy="579438"/>
          </a:xfrm>
          <a:prstGeom prst="rect">
            <a:avLst/>
          </a:prstGeom>
          <a:noFill/>
          <a:ln w="9525">
            <a:noFill/>
            <a:miter lim="800000"/>
            <a:headEnd/>
            <a:tailEnd/>
          </a:ln>
        </p:spPr>
        <p:txBody>
          <a:bodyPr lIns="116001" tIns="58000" rIns="116001" bIns="58000">
            <a:spAutoFit/>
          </a:bodyPr>
          <a:lstStyle/>
          <a:p>
            <a:pPr algn="ctr" eaLnBrk="1" hangingPunct="1"/>
            <a:r>
              <a:rPr lang="en-US" sz="3000">
                <a:solidFill>
                  <a:srgbClr val="B50069"/>
                </a:solidFill>
                <a:latin typeface="Tahoma" pitchFamily="34" charset="0"/>
                <a:ea typeface="SimSun" pitchFamily="2" charset="-122"/>
              </a:rPr>
              <a:t>gcc</a:t>
            </a:r>
          </a:p>
        </p:txBody>
      </p:sp>
      <p:sp>
        <p:nvSpPr>
          <p:cNvPr id="32785" name="AutoShape 17"/>
          <p:cNvSpPr>
            <a:spLocks noChangeArrowheads="1"/>
          </p:cNvSpPr>
          <p:nvPr/>
        </p:nvSpPr>
        <p:spPr bwMode="auto">
          <a:xfrm>
            <a:off x="10960100" y="4114800"/>
            <a:ext cx="1933575" cy="330200"/>
          </a:xfrm>
          <a:prstGeom prst="rightArrow">
            <a:avLst>
              <a:gd name="adj1" fmla="val 50000"/>
              <a:gd name="adj2" fmla="val 112127"/>
            </a:avLst>
          </a:prstGeom>
          <a:solidFill>
            <a:schemeClr val="tx1"/>
          </a:solidFill>
          <a:ln w="9525">
            <a:solidFill>
              <a:schemeClr val="tx1"/>
            </a:solidFill>
            <a:miter lim="800000"/>
            <a:headEnd/>
            <a:tailEnd/>
          </a:ln>
        </p:spPr>
        <p:txBody>
          <a:bodyPr wrap="none" lIns="116001" tIns="58000" rIns="116001" bIns="58000" anchor="ctr"/>
          <a:lstStyle/>
          <a:p>
            <a:endParaRPr lang="en-US"/>
          </a:p>
        </p:txBody>
      </p:sp>
      <p:sp>
        <p:nvSpPr>
          <p:cNvPr id="32786" name="Text Box 18"/>
          <p:cNvSpPr txBox="1">
            <a:spLocks noChangeArrowheads="1"/>
          </p:cNvSpPr>
          <p:nvPr/>
        </p:nvSpPr>
        <p:spPr bwMode="auto">
          <a:xfrm>
            <a:off x="10099675" y="3209925"/>
            <a:ext cx="2794000" cy="1039813"/>
          </a:xfrm>
          <a:prstGeom prst="rect">
            <a:avLst/>
          </a:prstGeom>
          <a:noFill/>
          <a:ln w="9525">
            <a:noFill/>
            <a:miter lim="800000"/>
            <a:headEnd/>
            <a:tailEnd/>
          </a:ln>
        </p:spPr>
        <p:txBody>
          <a:bodyPr lIns="116001" tIns="58000" rIns="116001" bIns="58000">
            <a:spAutoFit/>
          </a:bodyPr>
          <a:lstStyle/>
          <a:p>
            <a:pPr algn="ctr" eaLnBrk="1" hangingPunct="1"/>
            <a:r>
              <a:rPr lang="en-US" sz="3000" b="1">
                <a:latin typeface="Tahoma" pitchFamily="34" charset="0"/>
                <a:ea typeface="SimSun" pitchFamily="2" charset="-122"/>
              </a:rPr>
              <a:t>Executable Code</a:t>
            </a:r>
          </a:p>
        </p:txBody>
      </p:sp>
      <p:sp>
        <p:nvSpPr>
          <p:cNvPr id="32787" name="Text Box 19"/>
          <p:cNvSpPr txBox="1">
            <a:spLocks noChangeArrowheads="1"/>
          </p:cNvSpPr>
          <p:nvPr/>
        </p:nvSpPr>
        <p:spPr bwMode="auto">
          <a:xfrm>
            <a:off x="10839450" y="4525963"/>
            <a:ext cx="2054225" cy="579437"/>
          </a:xfrm>
          <a:prstGeom prst="rect">
            <a:avLst/>
          </a:prstGeom>
          <a:noFill/>
          <a:ln w="9525">
            <a:noFill/>
            <a:miter lim="800000"/>
            <a:headEnd/>
            <a:tailEnd/>
          </a:ln>
        </p:spPr>
        <p:txBody>
          <a:bodyPr lIns="116001" tIns="58000" rIns="116001" bIns="58000">
            <a:spAutoFit/>
          </a:bodyPr>
          <a:lstStyle/>
          <a:p>
            <a:pPr algn="ctr" eaLnBrk="1" hangingPunct="1"/>
            <a:r>
              <a:rPr lang="en-US" sz="3000">
                <a:solidFill>
                  <a:srgbClr val="0000FF"/>
                </a:solidFill>
                <a:latin typeface="Tahoma" pitchFamily="34" charset="0"/>
                <a:ea typeface="SimSun" pitchFamily="2" charset="-122"/>
              </a:rPr>
              <a:t>a.out file</a:t>
            </a:r>
          </a:p>
        </p:txBody>
      </p:sp>
      <p:sp>
        <p:nvSpPr>
          <p:cNvPr id="32788" name="Footer Placeholder 21"/>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32789"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22" name="Slide Number Placeholder 21"/>
          <p:cNvSpPr>
            <a:spLocks noGrp="1"/>
          </p:cNvSpPr>
          <p:nvPr>
            <p:ph type="sldNum" sz="quarter" idx="12"/>
          </p:nvPr>
        </p:nvSpPr>
        <p:spPr/>
        <p:txBody>
          <a:bodyPr/>
          <a:lstStyle/>
          <a:p>
            <a:pPr>
              <a:defRPr/>
            </a:pPr>
            <a:fld id="{CF3FB7CF-15FB-4790-89EB-F144B2174CDC}" type="slidenum">
              <a:rPr lang="en-US" smtClean="0"/>
              <a:pPr>
                <a:defRPr/>
              </a:pPr>
              <a:t>10</a:t>
            </a:fld>
            <a:endParaRPr lang="en-US"/>
          </a:p>
        </p:txBody>
      </p:sp>
    </p:spTree>
  </p:cSld>
  <p:clrMapOvr>
    <a:masterClrMapping/>
  </p:clrMapOvr>
  <p:transition advTm="100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idx="1"/>
          </p:nvPr>
        </p:nvSpPr>
        <p:spPr>
          <a:xfrm>
            <a:off x="644684" y="1600023"/>
            <a:ext cx="11389413" cy="5761214"/>
          </a:xfrm>
        </p:spPr>
        <p:txBody>
          <a:bodyPr>
            <a:normAutofit fontScale="92500" lnSpcReduction="20000"/>
          </a:bodyPr>
          <a:lstStyle/>
          <a:p>
            <a:pPr>
              <a:lnSpc>
                <a:spcPct val="80000"/>
              </a:lnSpc>
              <a:buFont typeface="Wingdings" pitchFamily="2" charset="2"/>
              <a:buNone/>
            </a:pPr>
            <a:r>
              <a:rPr lang="en-US" sz="2600" b="1" dirty="0">
                <a:solidFill>
                  <a:srgbClr val="FF0000"/>
                </a:solidFill>
                <a:latin typeface="Courier New" pitchFamily="49" charset="0"/>
              </a:rPr>
              <a:t>//Program to find whether the given number is prime or not</a:t>
            </a:r>
          </a:p>
          <a:p>
            <a:pPr>
              <a:lnSpc>
                <a:spcPct val="80000"/>
              </a:lnSpc>
              <a:buFont typeface="Wingdings" pitchFamily="2" charset="2"/>
              <a:buNone/>
            </a:pPr>
            <a:r>
              <a:rPr lang="en-US" sz="3000" b="1" dirty="0">
                <a:solidFill>
                  <a:srgbClr val="002060"/>
                </a:solidFill>
                <a:latin typeface="Courier New" pitchFamily="49" charset="0"/>
              </a:rPr>
              <a:t>class </a:t>
            </a:r>
            <a:r>
              <a:rPr lang="en-US" sz="3000" b="1" dirty="0" err="1">
                <a:solidFill>
                  <a:srgbClr val="002060"/>
                </a:solidFill>
                <a:latin typeface="Courier New" pitchFamily="49" charset="0"/>
              </a:rPr>
              <a:t>FindPrime</a:t>
            </a: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	public static void main(String </a:t>
            </a:r>
            <a:r>
              <a:rPr lang="en-US" sz="3000" b="1" dirty="0" err="1">
                <a:solidFill>
                  <a:srgbClr val="002060"/>
                </a:solidFill>
                <a:latin typeface="Courier New" pitchFamily="49" charset="0"/>
              </a:rPr>
              <a:t>args</a:t>
            </a: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int</a:t>
            </a:r>
            <a:r>
              <a:rPr lang="en-US" sz="3000" b="1" dirty="0">
                <a:solidFill>
                  <a:srgbClr val="002060"/>
                </a:solidFill>
                <a:latin typeface="Courier New" pitchFamily="49" charset="0"/>
              </a:rPr>
              <a:t> num = 14;</a:t>
            </a:r>
          </a:p>
          <a:p>
            <a:pPr>
              <a:lnSpc>
                <a:spcPct val="80000"/>
              </a:lnSpc>
              <a:buFont typeface="Wingdings" pitchFamily="2" charset="2"/>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boolean</a:t>
            </a:r>
            <a:r>
              <a:rPr lang="en-US" sz="3000" b="1" dirty="0">
                <a:solidFill>
                  <a:srgbClr val="002060"/>
                </a:solidFill>
                <a:latin typeface="Courier New" pitchFamily="49" charset="0"/>
              </a:rPr>
              <a:t> </a:t>
            </a:r>
            <a:r>
              <a:rPr lang="en-US" sz="3000" b="1" dirty="0" err="1">
                <a:solidFill>
                  <a:srgbClr val="002060"/>
                </a:solidFill>
                <a:latin typeface="Courier New" pitchFamily="49" charset="0"/>
              </a:rPr>
              <a:t>isPrime</a:t>
            </a:r>
            <a:r>
              <a:rPr lang="en-US" sz="3000" b="1" dirty="0">
                <a:solidFill>
                  <a:srgbClr val="002060"/>
                </a:solidFill>
                <a:latin typeface="Courier New" pitchFamily="49" charset="0"/>
              </a:rPr>
              <a:t> = true;</a:t>
            </a:r>
          </a:p>
          <a:p>
            <a:pPr>
              <a:lnSpc>
                <a:spcPct val="80000"/>
              </a:lnSpc>
              <a:buFont typeface="Wingdings" pitchFamily="2" charset="2"/>
              <a:buNone/>
            </a:pPr>
            <a:r>
              <a:rPr lang="en-US" sz="3000" b="1" dirty="0">
                <a:solidFill>
                  <a:srgbClr val="002060"/>
                </a:solidFill>
                <a:latin typeface="Courier New" pitchFamily="49" charset="0"/>
              </a:rPr>
              <a:t>		for (</a:t>
            </a:r>
            <a:r>
              <a:rPr lang="en-US" sz="3000" b="1" dirty="0" err="1">
                <a:solidFill>
                  <a:srgbClr val="002060"/>
                </a:solidFill>
                <a:latin typeface="Courier New" pitchFamily="49" charset="0"/>
              </a:rPr>
              <a:t>int</a:t>
            </a:r>
            <a:r>
              <a:rPr lang="en-US" sz="3000" b="1" dirty="0">
                <a:solidFill>
                  <a:srgbClr val="002060"/>
                </a:solidFill>
                <a:latin typeface="Courier New" pitchFamily="49" charset="0"/>
              </a:rPr>
              <a:t>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=2;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 &lt; num/2;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			if ((num %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 == 0) {</a:t>
            </a:r>
          </a:p>
          <a:p>
            <a:pPr>
              <a:lnSpc>
                <a:spcPct val="80000"/>
              </a:lnSpc>
              <a:buFont typeface="Wingdings" pitchFamily="2" charset="2"/>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isPrime</a:t>
            </a:r>
            <a:r>
              <a:rPr lang="en-US" sz="3000" b="1" dirty="0">
                <a:solidFill>
                  <a:srgbClr val="002060"/>
                </a:solidFill>
                <a:latin typeface="Courier New" pitchFamily="49" charset="0"/>
              </a:rPr>
              <a:t> = false;</a:t>
            </a:r>
          </a:p>
          <a:p>
            <a:pPr>
              <a:lnSpc>
                <a:spcPct val="80000"/>
              </a:lnSpc>
              <a:buFont typeface="Wingdings" pitchFamily="2" charset="2"/>
              <a:buNone/>
            </a:pPr>
            <a:r>
              <a:rPr lang="en-US" sz="3000" b="1" dirty="0">
                <a:solidFill>
                  <a:srgbClr val="002060"/>
                </a:solidFill>
                <a:latin typeface="Courier New" pitchFamily="49" charset="0"/>
              </a:rPr>
              <a:t>				break;</a:t>
            </a:r>
          </a:p>
          <a:p>
            <a:pPr>
              <a:lnSpc>
                <a:spcPct val="80000"/>
              </a:lnSpc>
              <a:buFont typeface="Wingdings" pitchFamily="2" charset="2"/>
              <a:buNone/>
            </a:pP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		if (</a:t>
            </a:r>
            <a:r>
              <a:rPr lang="en-US" sz="3000" b="1" dirty="0" err="1">
                <a:solidFill>
                  <a:srgbClr val="002060"/>
                </a:solidFill>
                <a:latin typeface="Courier New" pitchFamily="49" charset="0"/>
              </a:rPr>
              <a:t>isPrime</a:t>
            </a:r>
            <a:r>
              <a:rPr lang="en-US" sz="3000" b="1" dirty="0">
                <a:solidFill>
                  <a:srgbClr val="002060"/>
                </a:solidFill>
                <a:latin typeface="Courier New" pitchFamily="49" charset="0"/>
              </a:rPr>
              <a:t>) 							</a:t>
            </a:r>
            <a:r>
              <a:rPr lang="en-US" sz="3000" b="1" dirty="0" err="1">
                <a:solidFill>
                  <a:srgbClr val="002060"/>
                </a:solidFill>
                <a:latin typeface="Courier New" pitchFamily="49" charset="0"/>
              </a:rPr>
              <a:t>System.out.println</a:t>
            </a:r>
            <a:r>
              <a:rPr lang="en-US" sz="3000" b="1" dirty="0">
                <a:solidFill>
                  <a:srgbClr val="002060"/>
                </a:solidFill>
                <a:latin typeface="Courier New" pitchFamily="49" charset="0"/>
              </a:rPr>
              <a:t>("Prime");</a:t>
            </a:r>
          </a:p>
          <a:p>
            <a:pPr>
              <a:lnSpc>
                <a:spcPct val="80000"/>
              </a:lnSpc>
              <a:buFont typeface="Wingdings" pitchFamily="2" charset="2"/>
              <a:buNone/>
            </a:pPr>
            <a:r>
              <a:rPr lang="en-US" sz="3000" b="1" dirty="0">
                <a:solidFill>
                  <a:srgbClr val="002060"/>
                </a:solidFill>
                <a:latin typeface="Courier New" pitchFamily="49" charset="0"/>
              </a:rPr>
              <a:t>		else </a:t>
            </a:r>
            <a:r>
              <a:rPr lang="en-US" sz="3000" b="1" dirty="0" err="1">
                <a:solidFill>
                  <a:srgbClr val="002060"/>
                </a:solidFill>
                <a:latin typeface="Courier New" pitchFamily="49" charset="0"/>
              </a:rPr>
              <a:t>System.out.println</a:t>
            </a:r>
            <a:r>
              <a:rPr lang="en-US" sz="3000" b="1" dirty="0">
                <a:solidFill>
                  <a:srgbClr val="002060"/>
                </a:solidFill>
                <a:latin typeface="Courier New" pitchFamily="49" charset="0"/>
              </a:rPr>
              <a:t>("Not Prime");</a:t>
            </a:r>
          </a:p>
          <a:p>
            <a:pPr>
              <a:lnSpc>
                <a:spcPct val="80000"/>
              </a:lnSpc>
              <a:buFont typeface="Wingdings" pitchFamily="2" charset="2"/>
              <a:buNone/>
            </a:pPr>
            <a:r>
              <a:rPr lang="en-US" sz="3000" b="1" dirty="0">
                <a:solidFill>
                  <a:srgbClr val="002060"/>
                </a:solidFill>
                <a:latin typeface="Courier New" pitchFamily="49" charset="0"/>
              </a:rPr>
              <a:t>	}</a:t>
            </a:r>
          </a:p>
          <a:p>
            <a:pPr>
              <a:lnSpc>
                <a:spcPct val="80000"/>
              </a:lnSpc>
              <a:buFont typeface="Wingdings" pitchFamily="2" charset="2"/>
              <a:buNone/>
            </a:pPr>
            <a:r>
              <a:rPr lang="en-US" sz="3000" b="1" dirty="0">
                <a:solidFill>
                  <a:srgbClr val="002060"/>
                </a:solidFill>
                <a:latin typeface="Courier New" pitchFamily="49" charset="0"/>
              </a:rPr>
              <a:t>}</a:t>
            </a:r>
          </a:p>
        </p:txBody>
      </p:sp>
      <p:sp>
        <p:nvSpPr>
          <p:cNvPr id="11776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B1C2E292-BEFC-4CF2-8179-584EEE05A84F}" type="slidenum">
              <a:rPr lang="en-US"/>
              <a:pPr/>
              <a:t>100</a:t>
            </a:fld>
            <a:endParaRPr lang="en-US"/>
          </a:p>
        </p:txBody>
      </p:sp>
      <p:sp>
        <p:nvSpPr>
          <p:cNvPr id="110595" name="Rectangle 2"/>
          <p:cNvSpPr>
            <a:spLocks noGrp="1" noChangeArrowheads="1"/>
          </p:cNvSpPr>
          <p:nvPr>
            <p:ph type="title"/>
          </p:nvPr>
        </p:nvSpPr>
        <p:spPr>
          <a:xfrm>
            <a:off x="644684" y="548922"/>
            <a:ext cx="11604308" cy="411515"/>
          </a:xfrm>
        </p:spPr>
        <p:txBody>
          <a:bodyPr/>
          <a:lstStyle/>
          <a:p>
            <a:pPr fontAlgn="auto">
              <a:spcAft>
                <a:spcPts val="0"/>
              </a:spcAft>
              <a:defRPr/>
            </a:pPr>
            <a:r>
              <a:rPr lang="en-US" sz="4800" b="1" dirty="0">
                <a:solidFill>
                  <a:srgbClr val="006699"/>
                </a:solidFill>
                <a:effectLst>
                  <a:outerShdw blurRad="38100" dist="38100" dir="2700000" algn="tl">
                    <a:srgbClr val="000000">
                      <a:alpha val="43137"/>
                    </a:srgbClr>
                  </a:outerShdw>
                </a:effectLst>
                <a:latin typeface="Bookman Old Style" pitchFamily="18" charset="0"/>
              </a:rPr>
              <a:t>Example: for</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a:xfrm>
            <a:off x="350838" y="1627752"/>
            <a:ext cx="11683260" cy="5352485"/>
          </a:xfrm>
        </p:spPr>
        <p:txBody>
          <a:bodyPr/>
          <a:lstStyle/>
          <a:p>
            <a:pPr>
              <a:lnSpc>
                <a:spcPct val="80000"/>
              </a:lnSpc>
            </a:pPr>
            <a:r>
              <a:rPr lang="en-US" sz="3000" dirty="0"/>
              <a:t>The for statement may include several initialization and iteration parts.</a:t>
            </a:r>
          </a:p>
          <a:p>
            <a:pPr>
              <a:lnSpc>
                <a:spcPct val="80000"/>
              </a:lnSpc>
            </a:pPr>
            <a:r>
              <a:rPr lang="en-US" sz="3000" dirty="0"/>
              <a:t>Parts are separated by a comma:</a:t>
            </a:r>
          </a:p>
          <a:p>
            <a:pPr>
              <a:lnSpc>
                <a:spcPct val="80000"/>
              </a:lnSpc>
              <a:buFont typeface="Wingdings" pitchFamily="2" charset="2"/>
              <a:buNone/>
            </a:pPr>
            <a:endParaRPr lang="en-US" sz="3000" dirty="0"/>
          </a:p>
          <a:p>
            <a:pPr>
              <a:lnSpc>
                <a:spcPct val="80000"/>
              </a:lnSpc>
              <a:buFont typeface="Wingdings" pitchFamily="2" charset="2"/>
              <a:buNone/>
            </a:pPr>
            <a:r>
              <a:rPr lang="en-US" sz="3000" b="1" dirty="0">
                <a:solidFill>
                  <a:schemeClr val="hlink"/>
                </a:solidFill>
                <a:latin typeface="Courier New" pitchFamily="49" charset="0"/>
              </a:rPr>
              <a:t>	</a:t>
            </a:r>
            <a:r>
              <a:rPr lang="en-US" sz="3600" b="1" dirty="0" err="1">
                <a:solidFill>
                  <a:srgbClr val="002060"/>
                </a:solidFill>
                <a:latin typeface="Courier New" pitchFamily="49" charset="0"/>
              </a:rPr>
              <a:t>int</a:t>
            </a:r>
            <a:r>
              <a:rPr lang="en-US" sz="3600" b="1" dirty="0">
                <a:solidFill>
                  <a:srgbClr val="002060"/>
                </a:solidFill>
                <a:latin typeface="Courier New" pitchFamily="49" charset="0"/>
              </a:rPr>
              <a:t> a, b;</a:t>
            </a:r>
          </a:p>
          <a:p>
            <a:pPr>
              <a:lnSpc>
                <a:spcPct val="80000"/>
              </a:lnSpc>
              <a:buFont typeface="Wingdings" pitchFamily="2" charset="2"/>
              <a:buNone/>
            </a:pPr>
            <a:r>
              <a:rPr lang="en-US" sz="3600" b="1" dirty="0">
                <a:solidFill>
                  <a:srgbClr val="002060"/>
                </a:solidFill>
                <a:latin typeface="Courier New" pitchFamily="49" charset="0"/>
              </a:rPr>
              <a:t>	for (a = 1, b = 4; a &lt; b; a++, b--) {</a:t>
            </a:r>
          </a:p>
          <a:p>
            <a:pPr>
              <a:lnSpc>
                <a:spcPct val="80000"/>
              </a:lnSpc>
              <a:buFont typeface="Wingdings" pitchFamily="2" charset="2"/>
              <a:buNone/>
            </a:pPr>
            <a:r>
              <a:rPr lang="en-US" sz="3600" b="1" dirty="0">
                <a:solidFill>
                  <a:srgbClr val="002060"/>
                </a:solidFill>
                <a:latin typeface="Courier New" pitchFamily="49" charset="0"/>
              </a:rPr>
              <a:t>		…</a:t>
            </a:r>
          </a:p>
          <a:p>
            <a:pPr>
              <a:lnSpc>
                <a:spcPct val="80000"/>
              </a:lnSpc>
              <a:buFont typeface="Wingdings" pitchFamily="2" charset="2"/>
              <a:buNone/>
            </a:pPr>
            <a:r>
              <a:rPr lang="en-US" sz="3600" b="1" dirty="0">
                <a:solidFill>
                  <a:srgbClr val="002060"/>
                </a:solidFill>
                <a:latin typeface="Courier New" pitchFamily="49" charset="0"/>
              </a:rPr>
              <a:t>	}</a:t>
            </a:r>
          </a:p>
        </p:txBody>
      </p:sp>
      <p:sp>
        <p:nvSpPr>
          <p:cNvPr id="11878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02EC275E-C061-4EBF-B742-13A49AD301C9}" type="slidenum">
              <a:rPr lang="en-US"/>
              <a:pPr/>
              <a:t>101</a:t>
            </a:fld>
            <a:endParaRPr lang="en-US"/>
          </a:p>
        </p:txBody>
      </p:sp>
      <p:sp>
        <p:nvSpPr>
          <p:cNvPr id="111619" name="Rectangle 2"/>
          <p:cNvSpPr>
            <a:spLocks noGrp="1" noChangeArrowheads="1"/>
          </p:cNvSpPr>
          <p:nvPr>
            <p:ph type="title"/>
          </p:nvPr>
        </p:nvSpPr>
        <p:spPr>
          <a:xfrm>
            <a:off x="644684" y="493818"/>
            <a:ext cx="11604308" cy="411515"/>
          </a:xfrm>
        </p:spPr>
        <p:txBody>
          <a:bodyPr/>
          <a:lstStyle/>
          <a:p>
            <a:pPr fontAlgn="auto">
              <a:spcAft>
                <a:spcPts val="0"/>
              </a:spcAft>
              <a:defRPr/>
            </a:pPr>
            <a:r>
              <a:rPr lang="en-US" sz="4000" b="1" dirty="0">
                <a:solidFill>
                  <a:srgbClr val="006699"/>
                </a:solidFill>
                <a:effectLst>
                  <a:outerShdw blurRad="38100" dist="38100" dir="2700000" algn="tl">
                    <a:srgbClr val="000000">
                      <a:alpha val="43137"/>
                    </a:srgbClr>
                  </a:outerShdw>
                </a:effectLst>
              </a:rPr>
              <a:t>Many Initialization/Iteration parts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579437" y="1475352"/>
            <a:ext cx="11454661" cy="5428685"/>
          </a:xfrm>
        </p:spPr>
        <p:txBody>
          <a:bodyPr/>
          <a:lstStyle/>
          <a:p>
            <a:pPr>
              <a:lnSpc>
                <a:spcPct val="80000"/>
              </a:lnSpc>
            </a:pPr>
            <a:r>
              <a:rPr lang="en-US" sz="3000" dirty="0"/>
              <a:t>The for statement need not have all components:</a:t>
            </a:r>
          </a:p>
          <a:p>
            <a:pPr>
              <a:lnSpc>
                <a:spcPct val="80000"/>
              </a:lnSpc>
            </a:pPr>
            <a:endParaRPr lang="en-US" sz="3000" dirty="0"/>
          </a:p>
          <a:p>
            <a:pPr>
              <a:lnSpc>
                <a:spcPct val="80000"/>
              </a:lnSpc>
              <a:buFont typeface="Wingdings" pitchFamily="2" charset="2"/>
              <a:buNone/>
            </a:pPr>
            <a:r>
              <a:rPr lang="en-US" sz="2000" dirty="0"/>
              <a:t>	</a:t>
            </a:r>
            <a:r>
              <a:rPr lang="en-US" sz="2500" b="1" dirty="0">
                <a:latin typeface="Courier New" pitchFamily="49" charset="0"/>
              </a:rPr>
              <a:t>class </a:t>
            </a:r>
            <a:r>
              <a:rPr lang="en-US" sz="2500" b="1" dirty="0" err="1">
                <a:latin typeface="Courier New" pitchFamily="49" charset="0"/>
              </a:rPr>
              <a:t>ForVar</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 0;</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boolean</a:t>
            </a:r>
            <a:r>
              <a:rPr lang="en-US" sz="2500" b="1" dirty="0">
                <a:latin typeface="Courier New" pitchFamily="49" charset="0"/>
              </a:rPr>
              <a:t> done = false;</a:t>
            </a:r>
          </a:p>
          <a:p>
            <a:pPr>
              <a:lnSpc>
                <a:spcPct val="80000"/>
              </a:lnSpc>
              <a:buFont typeface="Wingdings" pitchFamily="2" charset="2"/>
              <a:buNone/>
            </a:pPr>
            <a:r>
              <a:rPr lang="en-US" sz="2500" b="1" dirty="0">
                <a:latin typeface="Courier New" pitchFamily="49" charset="0"/>
              </a:rPr>
              <a:t>			</a:t>
            </a:r>
            <a:r>
              <a:rPr lang="en-US" sz="2500" b="1" dirty="0">
                <a:solidFill>
                  <a:srgbClr val="00B050"/>
                </a:solidFill>
                <a:latin typeface="Courier New" pitchFamily="49" charset="0"/>
              </a:rPr>
              <a:t>for( ; !done; </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i</a:t>
            </a:r>
            <a:r>
              <a:rPr lang="en-US" sz="2500" b="1" dirty="0">
                <a:latin typeface="Courier New" pitchFamily="49" charset="0"/>
              </a:rPr>
              <a:t> is " +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if(</a:t>
            </a:r>
            <a:r>
              <a:rPr lang="en-US" sz="2500" b="1" dirty="0" err="1">
                <a:latin typeface="Courier New" pitchFamily="49" charset="0"/>
              </a:rPr>
              <a:t>i</a:t>
            </a:r>
            <a:r>
              <a:rPr lang="en-US" sz="2500" b="1" dirty="0">
                <a:latin typeface="Courier New" pitchFamily="49" charset="0"/>
              </a:rPr>
              <a:t> == 10) done = true;</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p>
        </p:txBody>
      </p:sp>
      <p:sp>
        <p:nvSpPr>
          <p:cNvPr id="11981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07A6EFCF-4935-4037-87A6-DAAD0C6CCB7A}" type="slidenum">
              <a:rPr lang="en-US"/>
              <a:pPr/>
              <a:t>102</a:t>
            </a:fld>
            <a:endParaRPr lang="en-US"/>
          </a:p>
        </p:txBody>
      </p:sp>
      <p:sp>
        <p:nvSpPr>
          <p:cNvPr id="112643" name="Rectangle 2"/>
          <p:cNvSpPr>
            <a:spLocks noGrp="1" noChangeArrowheads="1"/>
          </p:cNvSpPr>
          <p:nvPr>
            <p:ph type="title"/>
          </p:nvPr>
        </p:nvSpPr>
        <p:spPr>
          <a:xfrm>
            <a:off x="644684" y="493818"/>
            <a:ext cx="11604308" cy="411515"/>
          </a:xfrm>
        </p:spPr>
        <p:txBody>
          <a:bodyPr/>
          <a:lstStyle/>
          <a:p>
            <a:pPr fontAlgn="auto">
              <a:spcAft>
                <a:spcPts val="0"/>
              </a:spcAft>
              <a:defRPr/>
            </a:pPr>
            <a:r>
              <a:rPr lang="en-US" sz="4600" b="1" dirty="0">
                <a:solidFill>
                  <a:srgbClr val="0070C0"/>
                </a:solidFill>
              </a:rPr>
              <a:t>for Statement Variations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fade">
                                      <p:cBhvr>
                                        <p:cTn id="7" dur="2000"/>
                                        <p:tgtEl>
                                          <p:spTgt spid="1198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0">
                                            <p:txEl>
                                              <p:pRg st="2" end="2"/>
                                            </p:txEl>
                                          </p:spTgt>
                                        </p:tgtEl>
                                        <p:attrNameLst>
                                          <p:attrName>style.visibility</p:attrName>
                                        </p:attrNameLst>
                                      </p:cBhvr>
                                      <p:to>
                                        <p:strVal val="visible"/>
                                      </p:to>
                                    </p:set>
                                    <p:animEffect transition="in" filter="fade">
                                      <p:cBhvr>
                                        <p:cTn id="12" dur="2000"/>
                                        <p:tgtEl>
                                          <p:spTgt spid="1198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0">
                                            <p:txEl>
                                              <p:pRg st="3" end="3"/>
                                            </p:txEl>
                                          </p:spTgt>
                                        </p:tgtEl>
                                        <p:attrNameLst>
                                          <p:attrName>style.visibility</p:attrName>
                                        </p:attrNameLst>
                                      </p:cBhvr>
                                      <p:to>
                                        <p:strVal val="visible"/>
                                      </p:to>
                                    </p:set>
                                    <p:animEffect transition="in" filter="fade">
                                      <p:cBhvr>
                                        <p:cTn id="17" dur="2000"/>
                                        <p:tgtEl>
                                          <p:spTgt spid="1198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0">
                                            <p:txEl>
                                              <p:pRg st="4" end="4"/>
                                            </p:txEl>
                                          </p:spTgt>
                                        </p:tgtEl>
                                        <p:attrNameLst>
                                          <p:attrName>style.visibility</p:attrName>
                                        </p:attrNameLst>
                                      </p:cBhvr>
                                      <p:to>
                                        <p:strVal val="visible"/>
                                      </p:to>
                                    </p:set>
                                    <p:animEffect transition="in" filter="fade">
                                      <p:cBhvr>
                                        <p:cTn id="22" dur="2000"/>
                                        <p:tgtEl>
                                          <p:spTgt spid="1198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9810">
                                            <p:txEl>
                                              <p:pRg st="5" end="5"/>
                                            </p:txEl>
                                          </p:spTgt>
                                        </p:tgtEl>
                                        <p:attrNameLst>
                                          <p:attrName>style.visibility</p:attrName>
                                        </p:attrNameLst>
                                      </p:cBhvr>
                                      <p:to>
                                        <p:strVal val="visible"/>
                                      </p:to>
                                    </p:set>
                                    <p:animEffect transition="in" filter="fade">
                                      <p:cBhvr>
                                        <p:cTn id="27" dur="2000"/>
                                        <p:tgtEl>
                                          <p:spTgt spid="1198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9810">
                                            <p:txEl>
                                              <p:pRg st="6" end="6"/>
                                            </p:txEl>
                                          </p:spTgt>
                                        </p:tgtEl>
                                        <p:attrNameLst>
                                          <p:attrName>style.visibility</p:attrName>
                                        </p:attrNameLst>
                                      </p:cBhvr>
                                      <p:to>
                                        <p:strVal val="visible"/>
                                      </p:to>
                                    </p:set>
                                    <p:animEffect transition="in" filter="fade">
                                      <p:cBhvr>
                                        <p:cTn id="32" dur="2000"/>
                                        <p:tgtEl>
                                          <p:spTgt spid="1198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9810">
                                            <p:txEl>
                                              <p:pRg st="7" end="7"/>
                                            </p:txEl>
                                          </p:spTgt>
                                        </p:tgtEl>
                                        <p:attrNameLst>
                                          <p:attrName>style.visibility</p:attrName>
                                        </p:attrNameLst>
                                      </p:cBhvr>
                                      <p:to>
                                        <p:strVal val="visible"/>
                                      </p:to>
                                    </p:set>
                                    <p:animEffect transition="in" filter="fade">
                                      <p:cBhvr>
                                        <p:cTn id="37" dur="2000"/>
                                        <p:tgtEl>
                                          <p:spTgt spid="1198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9810">
                                            <p:txEl>
                                              <p:pRg st="8" end="8"/>
                                            </p:txEl>
                                          </p:spTgt>
                                        </p:tgtEl>
                                        <p:attrNameLst>
                                          <p:attrName>style.visibility</p:attrName>
                                        </p:attrNameLst>
                                      </p:cBhvr>
                                      <p:to>
                                        <p:strVal val="visible"/>
                                      </p:to>
                                    </p:set>
                                    <p:animEffect transition="in" filter="fade">
                                      <p:cBhvr>
                                        <p:cTn id="42" dur="2000"/>
                                        <p:tgtEl>
                                          <p:spTgt spid="1198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9810">
                                            <p:txEl>
                                              <p:pRg st="9" end="9"/>
                                            </p:txEl>
                                          </p:spTgt>
                                        </p:tgtEl>
                                        <p:attrNameLst>
                                          <p:attrName>style.visibility</p:attrName>
                                        </p:attrNameLst>
                                      </p:cBhvr>
                                      <p:to>
                                        <p:strVal val="visible"/>
                                      </p:to>
                                    </p:set>
                                    <p:animEffect transition="in" filter="fade">
                                      <p:cBhvr>
                                        <p:cTn id="47" dur="2000"/>
                                        <p:tgtEl>
                                          <p:spTgt spid="1198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9810">
                                            <p:txEl>
                                              <p:pRg st="10" end="10"/>
                                            </p:txEl>
                                          </p:spTgt>
                                        </p:tgtEl>
                                        <p:attrNameLst>
                                          <p:attrName>style.visibility</p:attrName>
                                        </p:attrNameLst>
                                      </p:cBhvr>
                                      <p:to>
                                        <p:strVal val="visible"/>
                                      </p:to>
                                    </p:set>
                                    <p:animEffect transition="in" filter="fade">
                                      <p:cBhvr>
                                        <p:cTn id="52" dur="2000"/>
                                        <p:tgtEl>
                                          <p:spTgt spid="11981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9810">
                                            <p:txEl>
                                              <p:pRg st="11" end="11"/>
                                            </p:txEl>
                                          </p:spTgt>
                                        </p:tgtEl>
                                        <p:attrNameLst>
                                          <p:attrName>style.visibility</p:attrName>
                                        </p:attrNameLst>
                                      </p:cBhvr>
                                      <p:to>
                                        <p:strVal val="visible"/>
                                      </p:to>
                                    </p:set>
                                    <p:animEffect transition="in" filter="fade">
                                      <p:cBhvr>
                                        <p:cTn id="57" dur="2000"/>
                                        <p:tgtEl>
                                          <p:spTgt spid="11981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9810">
                                            <p:txEl>
                                              <p:pRg st="12" end="12"/>
                                            </p:txEl>
                                          </p:spTgt>
                                        </p:tgtEl>
                                        <p:attrNameLst>
                                          <p:attrName>style.visibility</p:attrName>
                                        </p:attrNameLst>
                                      </p:cBhvr>
                                      <p:to>
                                        <p:strVal val="visible"/>
                                      </p:to>
                                    </p:set>
                                    <p:animEffect transition="in" filter="fade">
                                      <p:cBhvr>
                                        <p:cTn id="62" dur="2000"/>
                                        <p:tgtEl>
                                          <p:spTgt spid="1198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644684" y="1399152"/>
            <a:ext cx="11926649" cy="5678911"/>
          </a:xfrm>
        </p:spPr>
        <p:txBody>
          <a:bodyPr/>
          <a:lstStyle/>
          <a:p>
            <a:pPr>
              <a:lnSpc>
                <a:spcPct val="80000"/>
              </a:lnSpc>
            </a:pPr>
            <a:r>
              <a:rPr lang="en-US" sz="3000" dirty="0"/>
              <a:t>In fact, all three components may be omitted:</a:t>
            </a:r>
          </a:p>
          <a:p>
            <a:pPr>
              <a:lnSpc>
                <a:spcPct val="80000"/>
              </a:lnSpc>
            </a:pPr>
            <a:endParaRPr lang="en-US" sz="3000" dirty="0"/>
          </a:p>
          <a:p>
            <a:pPr>
              <a:lnSpc>
                <a:spcPct val="80000"/>
              </a:lnSpc>
              <a:buFont typeface="Wingdings" pitchFamily="2" charset="2"/>
              <a:buNone/>
            </a:pPr>
            <a:r>
              <a:rPr lang="en-US" sz="3000" b="1" dirty="0">
                <a:latin typeface="Courier New" pitchFamily="49" charset="0"/>
              </a:rPr>
              <a:t>public class </a:t>
            </a:r>
            <a:r>
              <a:rPr lang="en-US" sz="3000" b="1" dirty="0" err="1">
                <a:latin typeface="Courier New" pitchFamily="49" charset="0"/>
              </a:rPr>
              <a:t>EmptyFor</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 0;</a:t>
            </a:r>
          </a:p>
          <a:p>
            <a:pPr>
              <a:lnSpc>
                <a:spcPct val="80000"/>
              </a:lnSpc>
              <a:buFont typeface="Wingdings" pitchFamily="2" charset="2"/>
              <a:buNone/>
            </a:pPr>
            <a:r>
              <a:rPr lang="en-US" sz="3000" b="1" dirty="0">
                <a:latin typeface="Courier New" pitchFamily="49" charset="0"/>
              </a:rPr>
              <a:t>		for (; ;)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(“Infinite Loop “ 		+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p:txBody>
      </p:sp>
      <p:sp>
        <p:nvSpPr>
          <p:cNvPr id="12083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42C4EDD2-E2DA-4FC1-A261-40E3A007BB12}" type="slidenum">
              <a:rPr lang="en-US"/>
              <a:pPr/>
              <a:t>103</a:t>
            </a:fld>
            <a:endParaRPr lang="en-US"/>
          </a:p>
        </p:txBody>
      </p:sp>
      <p:sp>
        <p:nvSpPr>
          <p:cNvPr id="113667" name="Rectangle 2"/>
          <p:cNvSpPr>
            <a:spLocks noGrp="1" noChangeArrowheads="1"/>
          </p:cNvSpPr>
          <p:nvPr>
            <p:ph type="title"/>
          </p:nvPr>
        </p:nvSpPr>
        <p:spPr>
          <a:xfrm>
            <a:off x="644684" y="493818"/>
            <a:ext cx="11604308" cy="411515"/>
          </a:xfrm>
        </p:spPr>
        <p:txBody>
          <a:bodyPr/>
          <a:lstStyle/>
          <a:p>
            <a:pPr fontAlgn="auto">
              <a:spcAft>
                <a:spcPts val="0"/>
              </a:spcAft>
              <a:defRPr/>
            </a:pPr>
            <a:r>
              <a:rPr lang="en-US" sz="4600" b="1" dirty="0">
                <a:solidFill>
                  <a:srgbClr val="006699"/>
                </a:solidFill>
                <a:effectLst>
                  <a:outerShdw blurRad="38100" dist="38100" dir="2700000" algn="tl">
                    <a:srgbClr val="000000">
                      <a:alpha val="43137"/>
                    </a:srgbClr>
                  </a:outerShdw>
                </a:effectLst>
              </a:rPr>
              <a:t>Empty for</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Effect transition="in" filter="fade">
                                      <p:cBhvr>
                                        <p:cTn id="7" dur="2000"/>
                                        <p:tgtEl>
                                          <p:spTgt spid="1208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fade">
                                      <p:cBhvr>
                                        <p:cTn id="12" dur="2000"/>
                                        <p:tgtEl>
                                          <p:spTgt spid="1208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0834">
                                            <p:txEl>
                                              <p:pRg st="3" end="3"/>
                                            </p:txEl>
                                          </p:spTgt>
                                        </p:tgtEl>
                                        <p:attrNameLst>
                                          <p:attrName>style.visibility</p:attrName>
                                        </p:attrNameLst>
                                      </p:cBhvr>
                                      <p:to>
                                        <p:strVal val="visible"/>
                                      </p:to>
                                    </p:set>
                                    <p:animEffect transition="in" filter="fade">
                                      <p:cBhvr>
                                        <p:cTn id="17" dur="2000"/>
                                        <p:tgtEl>
                                          <p:spTgt spid="1208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0834">
                                            <p:txEl>
                                              <p:pRg st="4" end="4"/>
                                            </p:txEl>
                                          </p:spTgt>
                                        </p:tgtEl>
                                        <p:attrNameLst>
                                          <p:attrName>style.visibility</p:attrName>
                                        </p:attrNameLst>
                                      </p:cBhvr>
                                      <p:to>
                                        <p:strVal val="visible"/>
                                      </p:to>
                                    </p:set>
                                    <p:animEffect transition="in" filter="fade">
                                      <p:cBhvr>
                                        <p:cTn id="22" dur="2000"/>
                                        <p:tgtEl>
                                          <p:spTgt spid="1208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0834">
                                            <p:txEl>
                                              <p:pRg st="5" end="5"/>
                                            </p:txEl>
                                          </p:spTgt>
                                        </p:tgtEl>
                                        <p:attrNameLst>
                                          <p:attrName>style.visibility</p:attrName>
                                        </p:attrNameLst>
                                      </p:cBhvr>
                                      <p:to>
                                        <p:strVal val="visible"/>
                                      </p:to>
                                    </p:set>
                                    <p:animEffect transition="in" filter="fade">
                                      <p:cBhvr>
                                        <p:cTn id="27" dur="2000"/>
                                        <p:tgtEl>
                                          <p:spTgt spid="1208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0834">
                                            <p:txEl>
                                              <p:pRg st="6" end="6"/>
                                            </p:txEl>
                                          </p:spTgt>
                                        </p:tgtEl>
                                        <p:attrNameLst>
                                          <p:attrName>style.visibility</p:attrName>
                                        </p:attrNameLst>
                                      </p:cBhvr>
                                      <p:to>
                                        <p:strVal val="visible"/>
                                      </p:to>
                                    </p:set>
                                    <p:animEffect transition="in" filter="fade">
                                      <p:cBhvr>
                                        <p:cTn id="32" dur="2000"/>
                                        <p:tgtEl>
                                          <p:spTgt spid="1208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0834">
                                            <p:txEl>
                                              <p:pRg st="7" end="7"/>
                                            </p:txEl>
                                          </p:spTgt>
                                        </p:tgtEl>
                                        <p:attrNameLst>
                                          <p:attrName>style.visibility</p:attrName>
                                        </p:attrNameLst>
                                      </p:cBhvr>
                                      <p:to>
                                        <p:strVal val="visible"/>
                                      </p:to>
                                    </p:set>
                                    <p:animEffect transition="in" filter="fade">
                                      <p:cBhvr>
                                        <p:cTn id="37" dur="2000"/>
                                        <p:tgtEl>
                                          <p:spTgt spid="1208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0834">
                                            <p:txEl>
                                              <p:pRg st="8" end="8"/>
                                            </p:txEl>
                                          </p:spTgt>
                                        </p:tgtEl>
                                        <p:attrNameLst>
                                          <p:attrName>style.visibility</p:attrName>
                                        </p:attrNameLst>
                                      </p:cBhvr>
                                      <p:to>
                                        <p:strVal val="visible"/>
                                      </p:to>
                                    </p:set>
                                    <p:animEffect transition="in" filter="fade">
                                      <p:cBhvr>
                                        <p:cTn id="42" dur="2000"/>
                                        <p:tgtEl>
                                          <p:spTgt spid="1208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0834">
                                            <p:txEl>
                                              <p:pRg st="9" end="9"/>
                                            </p:txEl>
                                          </p:spTgt>
                                        </p:tgtEl>
                                        <p:attrNameLst>
                                          <p:attrName>style.visibility</p:attrName>
                                        </p:attrNameLst>
                                      </p:cBhvr>
                                      <p:to>
                                        <p:strVal val="visible"/>
                                      </p:to>
                                    </p:set>
                                    <p:animEffect transition="in" filter="fade">
                                      <p:cBhvr>
                                        <p:cTn id="47" dur="2000"/>
                                        <p:tgtEl>
                                          <p:spTgt spid="1208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idx="1"/>
          </p:nvPr>
        </p:nvSpPr>
        <p:spPr>
          <a:xfrm>
            <a:off x="644684" y="1481455"/>
            <a:ext cx="11604308" cy="5349699"/>
          </a:xfrm>
        </p:spPr>
        <p:txBody>
          <a:bodyPr/>
          <a:lstStyle/>
          <a:p>
            <a:pPr algn="just">
              <a:lnSpc>
                <a:spcPct val="90000"/>
              </a:lnSpc>
            </a:pPr>
            <a:r>
              <a:rPr lang="en-US" sz="3600" dirty="0"/>
              <a:t>Java jump statements enable transfer of control to other parts of program.</a:t>
            </a:r>
          </a:p>
          <a:p>
            <a:pPr algn="just">
              <a:lnSpc>
                <a:spcPct val="90000"/>
              </a:lnSpc>
            </a:pPr>
            <a:endParaRPr lang="en-US" sz="3600" dirty="0"/>
          </a:p>
          <a:p>
            <a:pPr algn="just">
              <a:lnSpc>
                <a:spcPct val="90000"/>
              </a:lnSpc>
            </a:pPr>
            <a:r>
              <a:rPr lang="en-US" sz="3600" dirty="0"/>
              <a:t>Java provides three jump statements:</a:t>
            </a:r>
          </a:p>
          <a:p>
            <a:pPr algn="just">
              <a:lnSpc>
                <a:spcPct val="90000"/>
              </a:lnSpc>
              <a:buFont typeface="Wingdings" pitchFamily="2" charset="2"/>
              <a:buNone/>
            </a:pPr>
            <a:r>
              <a:rPr lang="en-US" sz="3600" dirty="0">
                <a:solidFill>
                  <a:srgbClr val="FF0000"/>
                </a:solidFill>
              </a:rPr>
              <a:t>1) </a:t>
            </a:r>
            <a:r>
              <a:rPr lang="en-US" sz="3600" b="1" dirty="0">
                <a:solidFill>
                  <a:srgbClr val="FF0000"/>
                </a:solidFill>
                <a:latin typeface="Courier New" pitchFamily="49" charset="0"/>
              </a:rPr>
              <a:t>break</a:t>
            </a:r>
          </a:p>
          <a:p>
            <a:pPr algn="just">
              <a:lnSpc>
                <a:spcPct val="90000"/>
              </a:lnSpc>
              <a:buFont typeface="Wingdings" pitchFamily="2" charset="2"/>
              <a:buNone/>
            </a:pPr>
            <a:r>
              <a:rPr lang="en-US" sz="3600" dirty="0">
                <a:solidFill>
                  <a:srgbClr val="FF0000"/>
                </a:solidFill>
              </a:rPr>
              <a:t>2) </a:t>
            </a:r>
            <a:r>
              <a:rPr lang="en-US" sz="3600" b="1" dirty="0">
                <a:solidFill>
                  <a:srgbClr val="FF0000"/>
                </a:solidFill>
                <a:latin typeface="Courier New" pitchFamily="49" charset="0"/>
              </a:rPr>
              <a:t>continue</a:t>
            </a:r>
          </a:p>
          <a:p>
            <a:pPr algn="just">
              <a:lnSpc>
                <a:spcPct val="90000"/>
              </a:lnSpc>
              <a:buFont typeface="Wingdings" pitchFamily="2" charset="2"/>
              <a:buNone/>
            </a:pPr>
            <a:r>
              <a:rPr lang="en-US" sz="3600" dirty="0">
                <a:solidFill>
                  <a:srgbClr val="FF0000"/>
                </a:solidFill>
              </a:rPr>
              <a:t>3) </a:t>
            </a:r>
            <a:r>
              <a:rPr lang="en-US" sz="3600" b="1" dirty="0">
                <a:solidFill>
                  <a:srgbClr val="FF0000"/>
                </a:solidFill>
                <a:latin typeface="Courier New" pitchFamily="49" charset="0"/>
              </a:rPr>
              <a:t>Return</a:t>
            </a:r>
          </a:p>
          <a:p>
            <a:pPr algn="just">
              <a:lnSpc>
                <a:spcPct val="90000"/>
              </a:lnSpc>
            </a:pPr>
            <a:r>
              <a:rPr lang="en-US" sz="3600" dirty="0"/>
              <a:t>In addition, Java supports </a:t>
            </a:r>
            <a:r>
              <a:rPr lang="en-US" sz="3600" dirty="0">
                <a:solidFill>
                  <a:schemeClr val="hlink"/>
                </a:solidFill>
              </a:rPr>
              <a:t>Exception Handling</a:t>
            </a:r>
            <a:r>
              <a:rPr lang="en-US" sz="3600" dirty="0"/>
              <a:t> that can also alter the control flow of a program.</a:t>
            </a:r>
          </a:p>
        </p:txBody>
      </p:sp>
      <p:sp>
        <p:nvSpPr>
          <p:cNvPr id="12185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57832F98-BAF9-4067-8E49-AE8138551B9B}" type="slidenum">
              <a:rPr lang="en-US"/>
              <a:pPr/>
              <a:t>104</a:t>
            </a:fld>
            <a:endParaRPr lang="en-US"/>
          </a:p>
        </p:txBody>
      </p:sp>
      <p:sp>
        <p:nvSpPr>
          <p:cNvPr id="114691"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sz="4000" b="1" dirty="0">
                <a:solidFill>
                  <a:srgbClr val="006699"/>
                </a:solidFill>
                <a:effectLst>
                  <a:outerShdw blurRad="38100" dist="38100" dir="2700000" algn="tl">
                    <a:srgbClr val="000000">
                      <a:alpha val="43137"/>
                    </a:srgbClr>
                  </a:outerShdw>
                </a:effectLst>
                <a:latin typeface="Bookman Old Style" pitchFamily="18" charset="0"/>
              </a:rPr>
              <a:t>Jump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a:xfrm>
            <a:off x="644684" y="1481455"/>
            <a:ext cx="11604308" cy="5349699"/>
          </a:xfrm>
        </p:spPr>
        <p:txBody>
          <a:bodyPr/>
          <a:lstStyle/>
          <a:p>
            <a:pPr marL="773339" indent="-773339"/>
            <a:r>
              <a:rPr lang="en-US" dirty="0"/>
              <a:t>The break statement has three uses:</a:t>
            </a:r>
          </a:p>
          <a:p>
            <a:pPr marL="773339" indent="-773339">
              <a:buFont typeface="Wingdings" pitchFamily="2" charset="2"/>
              <a:buAutoNum type="arabicPeriod"/>
            </a:pPr>
            <a:r>
              <a:rPr lang="en-US" dirty="0"/>
              <a:t>to terminate a case inside the switch statement</a:t>
            </a:r>
          </a:p>
          <a:p>
            <a:pPr marL="773339" indent="-773339">
              <a:buFont typeface="Wingdings" pitchFamily="2" charset="2"/>
              <a:buAutoNum type="arabicPeriod"/>
            </a:pPr>
            <a:r>
              <a:rPr lang="en-US" dirty="0"/>
              <a:t>to exit an iterative statement</a:t>
            </a:r>
          </a:p>
          <a:p>
            <a:pPr marL="773339" indent="-773339">
              <a:buFont typeface="Wingdings" pitchFamily="2" charset="2"/>
              <a:buAutoNum type="arabicPeriod"/>
            </a:pPr>
            <a:r>
              <a:rPr lang="en-US" dirty="0"/>
              <a:t>to transfer control to another statement</a:t>
            </a:r>
          </a:p>
          <a:p>
            <a:pPr marL="1256675" lvl="1" indent="-676671">
              <a:buNone/>
            </a:pPr>
            <a:endParaRPr lang="en-US" dirty="0"/>
          </a:p>
          <a:p>
            <a:pPr marL="773339" indent="-773339"/>
            <a:r>
              <a:rPr lang="en-US" dirty="0"/>
              <a:t>(1) has been described.</a:t>
            </a:r>
          </a:p>
          <a:p>
            <a:pPr marL="773339" indent="-773339"/>
            <a:r>
              <a:rPr lang="en-US" dirty="0"/>
              <a:t>We continue with (2) and (3).</a:t>
            </a:r>
          </a:p>
        </p:txBody>
      </p:sp>
      <p:sp>
        <p:nvSpPr>
          <p:cNvPr id="12288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0E97F395-4332-46E3-845B-BBDB18600A7D}" type="slidenum">
              <a:rPr lang="en-US"/>
              <a:pPr/>
              <a:t>105</a:t>
            </a:fld>
            <a:endParaRPr lang="en-US"/>
          </a:p>
        </p:txBody>
      </p:sp>
      <p:sp>
        <p:nvSpPr>
          <p:cNvPr id="115715"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b="1" dirty="0">
                <a:solidFill>
                  <a:srgbClr val="0070C0"/>
                </a:solidFill>
              </a:rPr>
              <a:t>break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a:xfrm>
            <a:off x="429789" y="1481455"/>
            <a:ext cx="12141544" cy="5349699"/>
          </a:xfrm>
        </p:spPr>
        <p:txBody>
          <a:bodyPr/>
          <a:lstStyle/>
          <a:p>
            <a:pPr marL="773339" indent="-773339">
              <a:lnSpc>
                <a:spcPct val="90000"/>
              </a:lnSpc>
            </a:pPr>
            <a:r>
              <a:rPr lang="en-US" sz="3000" dirty="0"/>
              <a:t>When break is used inside a loop, the loop terminates and control is transferred to the following instruction.</a:t>
            </a:r>
          </a:p>
          <a:p>
            <a:pPr marL="773339" indent="-773339">
              <a:lnSpc>
                <a:spcPct val="90000"/>
              </a:lnSpc>
            </a:pPr>
            <a:endParaRPr lang="en-US" sz="3000" dirty="0"/>
          </a:p>
          <a:p>
            <a:pPr marL="773339" indent="-773339">
              <a:lnSpc>
                <a:spcPct val="90000"/>
              </a:lnSpc>
              <a:buNone/>
            </a:pPr>
            <a:r>
              <a:rPr lang="en-US" sz="3000" b="1" dirty="0">
                <a:latin typeface="Courier New" pitchFamily="49" charset="0"/>
              </a:rPr>
              <a:t>class </a:t>
            </a:r>
            <a:r>
              <a:rPr lang="en-US" sz="3000" b="1" dirty="0" err="1">
                <a:latin typeface="Courier New" pitchFamily="49" charset="0"/>
              </a:rPr>
              <a:t>BreakLoop</a:t>
            </a:r>
            <a:r>
              <a:rPr lang="en-US" sz="3000" b="1" dirty="0">
                <a:latin typeface="Courier New" pitchFamily="49" charset="0"/>
              </a:rPr>
              <a:t> {</a:t>
            </a:r>
          </a:p>
          <a:p>
            <a:pPr marL="773339" indent="-773339">
              <a:lnSpc>
                <a:spcPct val="90000"/>
              </a:lnSpc>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marL="773339" indent="-773339">
              <a:lnSpc>
                <a:spcPct val="90000"/>
              </a:lnSpc>
              <a:buNone/>
            </a:pPr>
            <a:r>
              <a:rPr lang="en-US" sz="3000" b="1" dirty="0">
                <a:latin typeface="Courier New" pitchFamily="49" charset="0"/>
              </a:rPr>
              <a:t>		for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=0; </a:t>
            </a:r>
            <a:r>
              <a:rPr lang="en-US" sz="3000" b="1" dirty="0" err="1">
                <a:latin typeface="Courier New" pitchFamily="49" charset="0"/>
              </a:rPr>
              <a:t>i</a:t>
            </a:r>
            <a:r>
              <a:rPr lang="en-US" sz="3000" b="1" dirty="0">
                <a:latin typeface="Courier New" pitchFamily="49" charset="0"/>
              </a:rPr>
              <a:t>&lt;100; </a:t>
            </a:r>
            <a:r>
              <a:rPr lang="en-US" sz="3000" b="1" dirty="0" err="1">
                <a:latin typeface="Courier New" pitchFamily="49" charset="0"/>
              </a:rPr>
              <a:t>i</a:t>
            </a:r>
            <a:r>
              <a:rPr lang="en-US" sz="3000" b="1" dirty="0">
                <a:latin typeface="Courier New" pitchFamily="49" charset="0"/>
              </a:rPr>
              <a:t>++) {</a:t>
            </a:r>
          </a:p>
          <a:p>
            <a:pPr marL="773339" indent="-773339">
              <a:lnSpc>
                <a:spcPct val="90000"/>
              </a:lnSpc>
              <a:buNone/>
            </a:pPr>
            <a:r>
              <a:rPr lang="en-US" sz="3000" b="1" dirty="0">
                <a:latin typeface="Courier New" pitchFamily="49" charset="0"/>
              </a:rPr>
              <a:t>			if (</a:t>
            </a:r>
            <a:r>
              <a:rPr lang="en-US" sz="3000" b="1" dirty="0" err="1">
                <a:latin typeface="Courier New" pitchFamily="49" charset="0"/>
              </a:rPr>
              <a:t>i</a:t>
            </a:r>
            <a:r>
              <a:rPr lang="en-US" sz="3000" b="1" dirty="0">
                <a:latin typeface="Courier New" pitchFamily="49" charset="0"/>
              </a:rPr>
              <a:t> == 10) break;</a:t>
            </a:r>
          </a:p>
          <a:p>
            <a:pPr marL="773339" indent="-773339">
              <a:lnSpc>
                <a:spcPct val="90000"/>
              </a:lnSpc>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a:t>
            </a:r>
            <a:r>
              <a:rPr lang="en-US" sz="3000" b="1" dirty="0" err="1">
                <a:latin typeface="Courier New" pitchFamily="49" charset="0"/>
              </a:rPr>
              <a:t>i</a:t>
            </a:r>
            <a:r>
              <a:rPr lang="en-US" sz="3000" b="1" dirty="0">
                <a:latin typeface="Courier New" pitchFamily="49" charset="0"/>
              </a:rPr>
              <a:t>: " + </a:t>
            </a:r>
            <a:r>
              <a:rPr lang="en-US" sz="3000" b="1" dirty="0" err="1">
                <a:latin typeface="Courier New" pitchFamily="49" charset="0"/>
              </a:rPr>
              <a:t>i</a:t>
            </a:r>
            <a:r>
              <a:rPr lang="en-US" sz="3000" b="1" dirty="0">
                <a:latin typeface="Courier New" pitchFamily="49" charset="0"/>
              </a:rPr>
              <a:t>);</a:t>
            </a:r>
          </a:p>
          <a:p>
            <a:pPr marL="773339" indent="-773339">
              <a:lnSpc>
                <a:spcPct val="90000"/>
              </a:lnSpc>
              <a:buNone/>
            </a:pPr>
            <a:r>
              <a:rPr lang="en-US" sz="3000" b="1" dirty="0">
                <a:latin typeface="Courier New" pitchFamily="49" charset="0"/>
              </a:rPr>
              <a:t>		}</a:t>
            </a:r>
          </a:p>
          <a:p>
            <a:pPr marL="773339" indent="-773339">
              <a:lnSpc>
                <a:spcPct val="90000"/>
              </a:lnSpc>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("Loop complete");</a:t>
            </a:r>
          </a:p>
          <a:p>
            <a:pPr marL="773339" indent="-773339">
              <a:lnSpc>
                <a:spcPct val="90000"/>
              </a:lnSpc>
              <a:buNone/>
            </a:pPr>
            <a:r>
              <a:rPr lang="en-US" sz="3000" b="1" dirty="0">
                <a:latin typeface="Courier New" pitchFamily="49" charset="0"/>
              </a:rPr>
              <a:t>	}</a:t>
            </a:r>
          </a:p>
          <a:p>
            <a:pPr marL="773339" indent="-773339">
              <a:lnSpc>
                <a:spcPct val="90000"/>
              </a:lnSpc>
              <a:buNone/>
            </a:pPr>
            <a:r>
              <a:rPr lang="en-US" sz="3000" b="1" dirty="0">
                <a:latin typeface="Courier New" pitchFamily="49" charset="0"/>
              </a:rPr>
              <a:t>}</a:t>
            </a:r>
          </a:p>
        </p:txBody>
      </p:sp>
      <p:sp>
        <p:nvSpPr>
          <p:cNvPr id="12390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F48FABB1-A732-4BE0-92FA-4B3C84044066}" type="slidenum">
              <a:rPr lang="en-US"/>
              <a:pPr/>
              <a:t>106</a:t>
            </a:fld>
            <a:endParaRPr lang="en-US"/>
          </a:p>
        </p:txBody>
      </p:sp>
      <p:sp>
        <p:nvSpPr>
          <p:cNvPr id="116739"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sz="3600" b="1" dirty="0">
                <a:solidFill>
                  <a:srgbClr val="0070C0"/>
                </a:solidFill>
                <a:latin typeface="Bookman Old Style" pitchFamily="18" charset="0"/>
              </a:rPr>
              <a:t>Loop Exit with break</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214894" y="1481455"/>
            <a:ext cx="12356439" cy="5349699"/>
          </a:xfrm>
        </p:spPr>
        <p:txBody>
          <a:bodyPr>
            <a:normAutofit lnSpcReduction="10000"/>
          </a:bodyPr>
          <a:lstStyle/>
          <a:p>
            <a:pPr marL="773339" indent="-773339">
              <a:lnSpc>
                <a:spcPct val="80000"/>
              </a:lnSpc>
            </a:pPr>
            <a:r>
              <a:rPr lang="en-US" sz="2500" dirty="0"/>
              <a:t>Used inside nested loops, break will only terminate the innermost loop:</a:t>
            </a:r>
          </a:p>
          <a:p>
            <a:pPr marL="773339" indent="-773339">
              <a:lnSpc>
                <a:spcPct val="80000"/>
              </a:lnSpc>
              <a:buNone/>
            </a:pPr>
            <a:r>
              <a:rPr lang="en-US" sz="2500" b="1" dirty="0">
                <a:solidFill>
                  <a:srgbClr val="002060"/>
                </a:solidFill>
                <a:latin typeface="Courier New" pitchFamily="49" charset="0"/>
              </a:rPr>
              <a:t>class </a:t>
            </a:r>
            <a:r>
              <a:rPr lang="en-US" sz="2500" b="1" dirty="0" err="1">
                <a:solidFill>
                  <a:srgbClr val="002060"/>
                </a:solidFill>
                <a:latin typeface="Courier New" pitchFamily="49" charset="0"/>
              </a:rPr>
              <a:t>NestedLoopBreak</a:t>
            </a: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	public static void main(String </a:t>
            </a:r>
            <a:r>
              <a:rPr lang="en-US" sz="2500" b="1" dirty="0" err="1">
                <a:solidFill>
                  <a:srgbClr val="002060"/>
                </a:solidFill>
                <a:latin typeface="Courier New" pitchFamily="49" charset="0"/>
              </a:rPr>
              <a:t>args</a:t>
            </a: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		for (</a:t>
            </a:r>
            <a:r>
              <a:rPr lang="en-US" sz="2500" b="1" dirty="0" err="1">
                <a:solidFill>
                  <a:srgbClr val="002060"/>
                </a:solidFill>
                <a:latin typeface="Courier New" pitchFamily="49" charset="0"/>
              </a:rPr>
              <a:t>int</a:t>
            </a:r>
            <a:r>
              <a:rPr lang="en-US" sz="2500" b="1" dirty="0">
                <a:solidFill>
                  <a:srgbClr val="002060"/>
                </a:solidFill>
                <a:latin typeface="Courier New" pitchFamily="49" charset="0"/>
              </a:rPr>
              <a:t> </a:t>
            </a:r>
            <a:r>
              <a:rPr lang="en-US" sz="2500" b="1" dirty="0" err="1">
                <a:solidFill>
                  <a:srgbClr val="002060"/>
                </a:solidFill>
                <a:latin typeface="Courier New" pitchFamily="49" charset="0"/>
              </a:rPr>
              <a:t>i</a:t>
            </a:r>
            <a:r>
              <a:rPr lang="en-US" sz="2500" b="1" dirty="0">
                <a:solidFill>
                  <a:srgbClr val="002060"/>
                </a:solidFill>
                <a:latin typeface="Courier New" pitchFamily="49" charset="0"/>
              </a:rPr>
              <a:t>=0; </a:t>
            </a:r>
            <a:r>
              <a:rPr lang="en-US" sz="2500" b="1" dirty="0" err="1">
                <a:solidFill>
                  <a:srgbClr val="002060"/>
                </a:solidFill>
                <a:latin typeface="Courier New" pitchFamily="49" charset="0"/>
              </a:rPr>
              <a:t>i</a:t>
            </a:r>
            <a:r>
              <a:rPr lang="en-US" sz="2500" b="1" dirty="0">
                <a:solidFill>
                  <a:srgbClr val="002060"/>
                </a:solidFill>
                <a:latin typeface="Courier New" pitchFamily="49" charset="0"/>
              </a:rPr>
              <a:t>&lt;3; </a:t>
            </a:r>
            <a:r>
              <a:rPr lang="en-US" sz="2500" b="1" dirty="0" err="1">
                <a:solidFill>
                  <a:srgbClr val="002060"/>
                </a:solidFill>
                <a:latin typeface="Courier New" pitchFamily="49" charset="0"/>
              </a:rPr>
              <a:t>i</a:t>
            </a: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a:t>
            </a:r>
            <a:r>
              <a:rPr lang="en-US" sz="2500" b="1" dirty="0">
                <a:solidFill>
                  <a:srgbClr val="002060"/>
                </a:solidFill>
                <a:latin typeface="Courier New" pitchFamily="49" charset="0"/>
              </a:rPr>
              <a:t>("Pass " + </a:t>
            </a:r>
            <a:r>
              <a:rPr lang="en-US" sz="2500" b="1" dirty="0" err="1">
                <a:solidFill>
                  <a:srgbClr val="002060"/>
                </a:solidFill>
                <a:latin typeface="Courier New" pitchFamily="49" charset="0"/>
              </a:rPr>
              <a:t>i</a:t>
            </a:r>
            <a:r>
              <a:rPr lang="en-US" sz="2500" b="1" dirty="0">
                <a:solidFill>
                  <a:srgbClr val="002060"/>
                </a:solidFill>
                <a:latin typeface="Courier New" pitchFamily="49" charset="0"/>
              </a:rPr>
              <a:t> + ": ");</a:t>
            </a:r>
          </a:p>
          <a:p>
            <a:pPr marL="773339" indent="-773339">
              <a:lnSpc>
                <a:spcPct val="80000"/>
              </a:lnSpc>
              <a:buNone/>
            </a:pPr>
            <a:r>
              <a:rPr lang="en-US" sz="2500" b="1" dirty="0">
                <a:solidFill>
                  <a:srgbClr val="002060"/>
                </a:solidFill>
                <a:latin typeface="Courier New" pitchFamily="49" charset="0"/>
              </a:rPr>
              <a:t>			for (</a:t>
            </a:r>
            <a:r>
              <a:rPr lang="en-US" sz="2500" b="1" dirty="0" err="1">
                <a:solidFill>
                  <a:srgbClr val="002060"/>
                </a:solidFill>
                <a:latin typeface="Courier New" pitchFamily="49" charset="0"/>
              </a:rPr>
              <a:t>int</a:t>
            </a:r>
            <a:r>
              <a:rPr lang="en-US" sz="2500" b="1" dirty="0">
                <a:solidFill>
                  <a:srgbClr val="002060"/>
                </a:solidFill>
                <a:latin typeface="Courier New" pitchFamily="49" charset="0"/>
              </a:rPr>
              <a:t> j=0; j&lt;100; j++) {</a:t>
            </a:r>
          </a:p>
          <a:p>
            <a:pPr marL="773339" indent="-773339">
              <a:lnSpc>
                <a:spcPct val="80000"/>
              </a:lnSpc>
              <a:buNone/>
            </a:pPr>
            <a:r>
              <a:rPr lang="en-US" sz="2500" b="1" dirty="0">
                <a:solidFill>
                  <a:srgbClr val="002060"/>
                </a:solidFill>
                <a:latin typeface="Courier New" pitchFamily="49" charset="0"/>
              </a:rPr>
              <a:t>				if (j == 10) break;</a:t>
            </a:r>
          </a:p>
          <a:p>
            <a:pPr marL="773339" indent="-773339">
              <a:lnSpc>
                <a:spcPct val="80000"/>
              </a:lnSpc>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a:t>
            </a:r>
            <a:r>
              <a:rPr lang="en-US" sz="2500" b="1" dirty="0">
                <a:solidFill>
                  <a:srgbClr val="002060"/>
                </a:solidFill>
                <a:latin typeface="Courier New" pitchFamily="49" charset="0"/>
              </a:rPr>
              <a:t>(j + " ");</a:t>
            </a:r>
          </a:p>
          <a:p>
            <a:pPr marL="773339" indent="-773339">
              <a:lnSpc>
                <a:spcPct val="80000"/>
              </a:lnSpc>
              <a:buNone/>
            </a:pP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System.out.println</a:t>
            </a:r>
            <a:r>
              <a:rPr lang="en-US" sz="2500" b="1" dirty="0">
                <a:solidFill>
                  <a:srgbClr val="002060"/>
                </a:solidFill>
                <a:latin typeface="Courier New" pitchFamily="49" charset="0"/>
              </a:rPr>
              <a:t>();</a:t>
            </a:r>
          </a:p>
          <a:p>
            <a:pPr marL="773339" indent="-773339">
              <a:lnSpc>
                <a:spcPct val="80000"/>
              </a:lnSpc>
              <a:buNone/>
            </a:pP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System.out.println</a:t>
            </a:r>
            <a:r>
              <a:rPr lang="en-US" sz="2500" b="1" dirty="0">
                <a:solidFill>
                  <a:srgbClr val="002060"/>
                </a:solidFill>
                <a:latin typeface="Courier New" pitchFamily="49" charset="0"/>
              </a:rPr>
              <a:t>("Loops complete.");</a:t>
            </a:r>
          </a:p>
          <a:p>
            <a:pPr marL="773339" indent="-773339">
              <a:lnSpc>
                <a:spcPct val="80000"/>
              </a:lnSpc>
              <a:buNone/>
            </a:pPr>
            <a:r>
              <a:rPr lang="en-US" sz="2500" b="1" dirty="0">
                <a:solidFill>
                  <a:srgbClr val="002060"/>
                </a:solidFill>
                <a:latin typeface="Courier New" pitchFamily="49" charset="0"/>
              </a:rPr>
              <a:t>	}</a:t>
            </a:r>
          </a:p>
          <a:p>
            <a:pPr marL="773339" indent="-773339">
              <a:lnSpc>
                <a:spcPct val="80000"/>
              </a:lnSpc>
              <a:buNone/>
            </a:pPr>
            <a:r>
              <a:rPr lang="en-US" sz="2500" b="1" dirty="0">
                <a:solidFill>
                  <a:srgbClr val="002060"/>
                </a:solidFill>
                <a:latin typeface="Courier New" pitchFamily="49" charset="0"/>
              </a:rPr>
              <a:t>}</a:t>
            </a:r>
          </a:p>
        </p:txBody>
      </p:sp>
      <p:sp>
        <p:nvSpPr>
          <p:cNvPr id="12493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AAADA26A-32B8-48D9-B7B6-70A3890598FE}" type="slidenum">
              <a:rPr lang="en-US"/>
              <a:pPr/>
              <a:t>107</a:t>
            </a:fld>
            <a:endParaRPr lang="en-US"/>
          </a:p>
        </p:txBody>
      </p:sp>
      <p:sp>
        <p:nvSpPr>
          <p:cNvPr id="117763"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b="1" dirty="0">
                <a:solidFill>
                  <a:srgbClr val="0070C0"/>
                </a:solidFill>
              </a:rPr>
              <a:t>break in Nested Loop</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a:xfrm>
            <a:off x="214894" y="1481455"/>
            <a:ext cx="12356439" cy="5349699"/>
          </a:xfrm>
        </p:spPr>
        <p:txBody>
          <a:bodyPr>
            <a:normAutofit lnSpcReduction="10000"/>
          </a:bodyPr>
          <a:lstStyle/>
          <a:p>
            <a:pPr marL="773339" indent="-773339">
              <a:lnSpc>
                <a:spcPct val="90000"/>
              </a:lnSpc>
            </a:pPr>
            <a:r>
              <a:rPr lang="en-US" sz="3600" dirty="0"/>
              <a:t>Java does not have an unrestricted “</a:t>
            </a:r>
            <a:r>
              <a:rPr lang="en-US" sz="3600" dirty="0" err="1"/>
              <a:t>goto</a:t>
            </a:r>
            <a:r>
              <a:rPr lang="en-US" sz="3600" dirty="0"/>
              <a:t>” statement, which tends to produce code that is hard to understand and maintain.</a:t>
            </a:r>
          </a:p>
          <a:p>
            <a:pPr marL="773339" indent="-773339">
              <a:lnSpc>
                <a:spcPct val="90000"/>
              </a:lnSpc>
            </a:pPr>
            <a:r>
              <a:rPr lang="en-US" sz="3600" dirty="0"/>
              <a:t>However, in some places, the use of </a:t>
            </a:r>
            <a:r>
              <a:rPr lang="en-US" sz="3600" dirty="0" err="1"/>
              <a:t>gotos</a:t>
            </a:r>
            <a:r>
              <a:rPr lang="en-US" sz="3600" dirty="0"/>
              <a:t> is well justified. In particular, when breaking out from the deeply nested blocks of code.</a:t>
            </a:r>
          </a:p>
          <a:p>
            <a:pPr marL="773339" indent="-773339">
              <a:lnSpc>
                <a:spcPct val="90000"/>
              </a:lnSpc>
            </a:pPr>
            <a:r>
              <a:rPr lang="en-US" sz="3600" dirty="0">
                <a:solidFill>
                  <a:schemeClr val="hlink"/>
                </a:solidFill>
              </a:rPr>
              <a:t>break</a:t>
            </a:r>
            <a:r>
              <a:rPr lang="en-US" sz="3600" dirty="0"/>
              <a:t> occurs in two versions:</a:t>
            </a:r>
          </a:p>
          <a:p>
            <a:pPr marL="1256675" lvl="1" indent="-676671">
              <a:lnSpc>
                <a:spcPct val="90000"/>
              </a:lnSpc>
              <a:buNone/>
            </a:pPr>
            <a:r>
              <a:rPr lang="en-US" sz="3000" dirty="0"/>
              <a:t>1) unlabelled</a:t>
            </a:r>
          </a:p>
          <a:p>
            <a:pPr marL="1256675" lvl="1" indent="-676671">
              <a:lnSpc>
                <a:spcPct val="90000"/>
              </a:lnSpc>
              <a:buNone/>
            </a:pPr>
            <a:r>
              <a:rPr lang="en-US" sz="3000" dirty="0"/>
              <a:t>2) labeled</a:t>
            </a:r>
          </a:p>
          <a:p>
            <a:pPr marL="773339" indent="-773339">
              <a:lnSpc>
                <a:spcPct val="90000"/>
              </a:lnSpc>
            </a:pPr>
            <a:r>
              <a:rPr lang="en-US" sz="3600" dirty="0"/>
              <a:t>The labeled </a:t>
            </a:r>
            <a:r>
              <a:rPr lang="en-US" sz="3600" dirty="0">
                <a:solidFill>
                  <a:schemeClr val="hlink"/>
                </a:solidFill>
              </a:rPr>
              <a:t>break</a:t>
            </a:r>
            <a:r>
              <a:rPr lang="en-US" sz="3600" dirty="0"/>
              <a:t> statement is a “civilized” replacement for </a:t>
            </a:r>
            <a:r>
              <a:rPr lang="en-US" sz="3600" dirty="0" err="1"/>
              <a:t>goto</a:t>
            </a:r>
            <a:r>
              <a:rPr lang="en-US" sz="3600" dirty="0"/>
              <a:t>.</a:t>
            </a:r>
          </a:p>
        </p:txBody>
      </p:sp>
      <p:sp>
        <p:nvSpPr>
          <p:cNvPr id="12595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DDBD3A6-82CA-476D-B847-46693DAE5E07}" type="slidenum">
              <a:rPr lang="en-US"/>
              <a:pPr/>
              <a:t>108</a:t>
            </a:fld>
            <a:endParaRPr lang="en-US"/>
          </a:p>
        </p:txBody>
      </p:sp>
      <p:sp>
        <p:nvSpPr>
          <p:cNvPr id="118787"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6699"/>
                </a:solidFill>
              </a:rPr>
              <a:t>Control Transfer with break</a:t>
            </a:r>
          </a:p>
        </p:txBody>
      </p:sp>
      <p:sp>
        <p:nvSpPr>
          <p:cNvPr id="5" name="Footer Placeholder 4"/>
          <p:cNvSpPr>
            <a:spLocks noGrp="1"/>
          </p:cNvSpPr>
          <p:nvPr>
            <p:ph type="ftr" sz="quarter" idx="11"/>
          </p:nvPr>
        </p:nvSpPr>
        <p:spPr/>
        <p:txBody>
          <a:bodyPr/>
          <a:lstStyle/>
          <a:p>
            <a:pPr>
              <a:defRPr/>
            </a:pPr>
            <a:r>
              <a:rPr lang="en-US" dirty="0"/>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214894" y="1481455"/>
            <a:ext cx="12356439" cy="5349699"/>
          </a:xfrm>
        </p:spPr>
        <p:txBody>
          <a:bodyPr/>
          <a:lstStyle/>
          <a:p>
            <a:pPr marL="773339" indent="-773339"/>
            <a:r>
              <a:rPr lang="en-US" dirty="0"/>
              <a:t>General form:</a:t>
            </a:r>
          </a:p>
          <a:p>
            <a:pPr marL="773339" indent="-773339">
              <a:buNone/>
            </a:pPr>
            <a:r>
              <a:rPr lang="en-US" dirty="0"/>
              <a:t>	</a:t>
            </a:r>
            <a:r>
              <a:rPr lang="en-US" b="1" dirty="0">
                <a:solidFill>
                  <a:schemeClr val="hlink"/>
                </a:solidFill>
                <a:latin typeface="Courier New" pitchFamily="49" charset="0"/>
              </a:rPr>
              <a:t>break label;</a:t>
            </a:r>
          </a:p>
          <a:p>
            <a:pPr marL="773339" indent="-773339"/>
            <a:r>
              <a:rPr lang="en-US" dirty="0"/>
              <a:t>where label is the name of a label that identifies a block of code:</a:t>
            </a:r>
          </a:p>
          <a:p>
            <a:pPr marL="773339" indent="-773339">
              <a:buNone/>
            </a:pPr>
            <a:r>
              <a:rPr lang="en-US" dirty="0"/>
              <a:t>	</a:t>
            </a:r>
            <a:r>
              <a:rPr lang="en-US" b="1" dirty="0">
                <a:solidFill>
                  <a:schemeClr val="hlink"/>
                </a:solidFill>
                <a:latin typeface="Courier New" pitchFamily="49" charset="0"/>
              </a:rPr>
              <a:t>label: { … }</a:t>
            </a:r>
          </a:p>
          <a:p>
            <a:pPr marL="773339" indent="-773339"/>
            <a:r>
              <a:rPr lang="en-US" dirty="0"/>
              <a:t>The effect of executing </a:t>
            </a:r>
            <a:r>
              <a:rPr lang="en-US" dirty="0">
                <a:solidFill>
                  <a:schemeClr val="hlink"/>
                </a:solidFill>
              </a:rPr>
              <a:t>break label;</a:t>
            </a:r>
            <a:r>
              <a:rPr lang="en-US" dirty="0"/>
              <a:t> is to transfer control immediately after the block of code identified by label.</a:t>
            </a:r>
          </a:p>
        </p:txBody>
      </p:sp>
      <p:sp>
        <p:nvSpPr>
          <p:cNvPr id="12697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CAFC8DBF-3442-4B8A-B0C3-8D5EF53C2D05}" type="slidenum">
              <a:rPr lang="en-US"/>
              <a:pPr/>
              <a:t>109</a:t>
            </a:fld>
            <a:endParaRPr lang="en-US"/>
          </a:p>
        </p:txBody>
      </p:sp>
      <p:sp>
        <p:nvSpPr>
          <p:cNvPr id="119811"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6699"/>
                </a:solidFill>
              </a:rPr>
              <a:t>Labeled break</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44525" y="198438"/>
            <a:ext cx="11604625" cy="987425"/>
          </a:xfrm>
        </p:spPr>
        <p:txBody>
          <a:bodyPr/>
          <a:lstStyle/>
          <a:p>
            <a:pPr eaLnBrk="1" hangingPunct="1"/>
            <a:r>
              <a:rPr lang="en-US" sz="4600" b="1">
                <a:solidFill>
                  <a:srgbClr val="0070C0"/>
                </a:solidFill>
              </a:rPr>
              <a:t>Java Virtual Machine (JVM)</a:t>
            </a:r>
          </a:p>
        </p:txBody>
      </p:sp>
      <p:sp>
        <p:nvSpPr>
          <p:cNvPr id="22532" name="Rectangle 3"/>
          <p:cNvSpPr>
            <a:spLocks noGrp="1" noChangeArrowheads="1"/>
          </p:cNvSpPr>
          <p:nvPr>
            <p:ph sz="quarter" idx="1"/>
          </p:nvPr>
        </p:nvSpPr>
        <p:spPr>
          <a:xfrm>
            <a:off x="430213" y="1398588"/>
            <a:ext cx="11926887" cy="5680075"/>
          </a:xfrm>
        </p:spPr>
        <p:txBody>
          <a:bodyPr>
            <a:normAutofit fontScale="92500"/>
          </a:bodyPr>
          <a:lstStyle/>
          <a:p>
            <a:pPr marL="348002" indent="-348002" algn="just" eaLnBrk="1" fontAlgn="auto" hangingPunct="1">
              <a:spcAft>
                <a:spcPts val="0"/>
              </a:spcAft>
              <a:buFont typeface="Wingdings 2"/>
              <a:buChar char=""/>
              <a:defRPr/>
            </a:pPr>
            <a:r>
              <a:rPr lang="en-US" sz="3600" b="1" dirty="0">
                <a:solidFill>
                  <a:srgbClr val="0070C0"/>
                </a:solidFill>
              </a:rPr>
              <a:t>Java Virtual Machine (JVM)</a:t>
            </a:r>
          </a:p>
          <a:p>
            <a:pPr marL="696005" lvl="1" indent="-348002" algn="just" eaLnBrk="1" fontAlgn="auto" hangingPunct="1">
              <a:spcAft>
                <a:spcPts val="0"/>
              </a:spcAft>
              <a:buFont typeface="Wingdings" pitchFamily="2" charset="2"/>
              <a:buNone/>
              <a:defRPr/>
            </a:pPr>
            <a:r>
              <a:rPr lang="en-US" sz="3000" dirty="0"/>
              <a:t>-	an imaginary machine that is implemented by emulating software on a real machine</a:t>
            </a:r>
          </a:p>
          <a:p>
            <a:pPr marL="696005" lvl="1" indent="-348002" algn="just" eaLnBrk="1" fontAlgn="auto" hangingPunct="1">
              <a:spcAft>
                <a:spcPts val="0"/>
              </a:spcAft>
              <a:buFont typeface="Wingdings" pitchFamily="2" charset="2"/>
              <a:buNone/>
              <a:defRPr/>
            </a:pPr>
            <a:r>
              <a:rPr lang="en-US" sz="3000" dirty="0"/>
              <a:t>-	provides the hardware platform specifications to which you compile all Java technology code</a:t>
            </a:r>
          </a:p>
          <a:p>
            <a:pPr marL="348002" indent="-348002" algn="just" eaLnBrk="1" fontAlgn="auto" hangingPunct="1">
              <a:spcAft>
                <a:spcPts val="0"/>
              </a:spcAft>
              <a:buFont typeface="Wingdings 2"/>
              <a:buChar char=""/>
              <a:defRPr/>
            </a:pPr>
            <a:r>
              <a:rPr lang="en-US" sz="3600" b="1" dirty="0" err="1">
                <a:solidFill>
                  <a:srgbClr val="0070C0"/>
                </a:solidFill>
              </a:rPr>
              <a:t>Bytecode</a:t>
            </a:r>
            <a:endParaRPr lang="en-US" sz="3600" b="1" dirty="0">
              <a:solidFill>
                <a:srgbClr val="0070C0"/>
              </a:solidFill>
            </a:endParaRPr>
          </a:p>
          <a:p>
            <a:pPr marL="696005" lvl="1" indent="-348002" algn="just" eaLnBrk="1" fontAlgn="auto" hangingPunct="1">
              <a:spcAft>
                <a:spcPts val="0"/>
              </a:spcAft>
              <a:buFont typeface="Wingdings" pitchFamily="2" charset="2"/>
              <a:buNone/>
              <a:defRPr/>
            </a:pPr>
            <a:r>
              <a:rPr lang="en-US" sz="3000" dirty="0"/>
              <a:t>-	a special machine language that can be understood by the Java Virtual Machine (JVM).</a:t>
            </a:r>
          </a:p>
          <a:p>
            <a:pPr marL="696005" lvl="1" indent="-348002" algn="just" eaLnBrk="1" fontAlgn="auto" hangingPunct="1">
              <a:spcAft>
                <a:spcPts val="0"/>
              </a:spcAft>
              <a:buFont typeface="Wingdings" pitchFamily="2" charset="2"/>
              <a:buNone/>
              <a:defRPr/>
            </a:pPr>
            <a:r>
              <a:rPr lang="en-US" sz="3000" dirty="0"/>
              <a:t>-	independent of any particular computer hardware, so any computer with a Java interpreter can execute the compiled Java program, no matter what type of computer, the program was compiled on</a:t>
            </a:r>
          </a:p>
        </p:txBody>
      </p:sp>
      <p:sp>
        <p:nvSpPr>
          <p:cNvPr id="33796"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33797"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a:xfrm>
            <a:off x="214894" y="1481455"/>
            <a:ext cx="12356439" cy="5349699"/>
          </a:xfrm>
        </p:spPr>
        <p:txBody>
          <a:bodyPr/>
          <a:lstStyle/>
          <a:p>
            <a:pPr marL="773339" indent="-773339">
              <a:lnSpc>
                <a:spcPct val="80000"/>
              </a:lnSpc>
              <a:buNone/>
            </a:pPr>
            <a:r>
              <a:rPr lang="en-US" sz="2500" dirty="0"/>
              <a:t>class Break {</a:t>
            </a:r>
          </a:p>
          <a:p>
            <a:pPr marL="773339" indent="-773339">
              <a:lnSpc>
                <a:spcPct val="80000"/>
              </a:lnSpc>
              <a:buNone/>
            </a:pPr>
            <a:r>
              <a:rPr lang="en-US" sz="2500" dirty="0"/>
              <a:t>	public static void main(String </a:t>
            </a:r>
            <a:r>
              <a:rPr lang="en-US" sz="2500" dirty="0" err="1"/>
              <a:t>args</a:t>
            </a:r>
            <a:r>
              <a:rPr lang="en-US" sz="2500" dirty="0"/>
              <a:t>[]) {</a:t>
            </a:r>
          </a:p>
          <a:p>
            <a:pPr marL="773339" indent="-773339">
              <a:lnSpc>
                <a:spcPct val="80000"/>
              </a:lnSpc>
              <a:buNone/>
            </a:pPr>
            <a:r>
              <a:rPr lang="en-US" sz="2500" dirty="0"/>
              <a:t>		</a:t>
            </a:r>
            <a:r>
              <a:rPr lang="en-US" sz="2500" dirty="0" err="1"/>
              <a:t>boolean</a:t>
            </a:r>
            <a:r>
              <a:rPr lang="en-US" sz="2500" dirty="0"/>
              <a:t> t = true;</a:t>
            </a:r>
          </a:p>
          <a:p>
            <a:pPr marL="773339" indent="-773339">
              <a:lnSpc>
                <a:spcPct val="80000"/>
              </a:lnSpc>
              <a:buNone/>
            </a:pPr>
            <a:r>
              <a:rPr lang="en-US" sz="2500" dirty="0"/>
              <a:t>		first: {</a:t>
            </a:r>
          </a:p>
          <a:p>
            <a:pPr marL="773339" indent="-773339">
              <a:lnSpc>
                <a:spcPct val="80000"/>
              </a:lnSpc>
              <a:buNone/>
            </a:pPr>
            <a:r>
              <a:rPr lang="en-US" sz="2500" dirty="0"/>
              <a:t>			second: {</a:t>
            </a:r>
          </a:p>
          <a:p>
            <a:pPr marL="773339" indent="-773339">
              <a:lnSpc>
                <a:spcPct val="80000"/>
              </a:lnSpc>
              <a:buNone/>
            </a:pPr>
            <a:r>
              <a:rPr lang="en-US" sz="2500" dirty="0"/>
              <a:t>				third: {</a:t>
            </a:r>
          </a:p>
          <a:p>
            <a:pPr marL="773339" indent="-773339">
              <a:lnSpc>
                <a:spcPct val="80000"/>
              </a:lnSpc>
              <a:buNone/>
            </a:pPr>
            <a:r>
              <a:rPr lang="en-US" sz="2500" dirty="0"/>
              <a:t>					</a:t>
            </a:r>
            <a:r>
              <a:rPr lang="en-US" sz="2500" dirty="0" err="1"/>
              <a:t>System.out.println</a:t>
            </a:r>
            <a:r>
              <a:rPr lang="en-US" sz="2500" dirty="0"/>
              <a:t>("Before the break.");</a:t>
            </a:r>
          </a:p>
          <a:p>
            <a:pPr marL="773339" indent="-773339">
              <a:lnSpc>
                <a:spcPct val="80000"/>
              </a:lnSpc>
              <a:buNone/>
            </a:pPr>
            <a:r>
              <a:rPr lang="en-US" sz="2500" dirty="0"/>
              <a:t>					if (t) break second;</a:t>
            </a:r>
          </a:p>
          <a:p>
            <a:pPr marL="773339" indent="-773339">
              <a:lnSpc>
                <a:spcPct val="80000"/>
              </a:lnSpc>
              <a:buNone/>
            </a:pPr>
            <a:r>
              <a:rPr lang="en-US" sz="2500" dirty="0"/>
              <a:t>					</a:t>
            </a:r>
            <a:r>
              <a:rPr lang="en-US" sz="2500" dirty="0" err="1"/>
              <a:t>System.out.println</a:t>
            </a:r>
            <a:r>
              <a:rPr lang="en-US" sz="2500" dirty="0"/>
              <a:t>("This won't execute");</a:t>
            </a:r>
          </a:p>
          <a:p>
            <a:pPr marL="773339" indent="-773339">
              <a:lnSpc>
                <a:spcPct val="80000"/>
              </a:lnSpc>
              <a:buNone/>
            </a:pPr>
            <a:r>
              <a:rPr lang="en-US" sz="2500" dirty="0"/>
              <a:t>				}</a:t>
            </a:r>
          </a:p>
          <a:p>
            <a:pPr marL="773339" indent="-773339">
              <a:lnSpc>
                <a:spcPct val="80000"/>
              </a:lnSpc>
              <a:buNone/>
            </a:pPr>
            <a:r>
              <a:rPr lang="en-US" sz="2500" dirty="0"/>
              <a:t>				</a:t>
            </a:r>
            <a:r>
              <a:rPr lang="en-US" sz="2500" dirty="0" err="1"/>
              <a:t>System.out.println</a:t>
            </a:r>
            <a:r>
              <a:rPr lang="en-US" sz="2500" dirty="0"/>
              <a:t>("This won't execute");</a:t>
            </a:r>
          </a:p>
          <a:p>
            <a:pPr marL="773339" indent="-773339">
              <a:lnSpc>
                <a:spcPct val="80000"/>
              </a:lnSpc>
              <a:buNone/>
            </a:pPr>
            <a:r>
              <a:rPr lang="en-US" sz="2500" dirty="0"/>
              <a:t>			}</a:t>
            </a:r>
          </a:p>
          <a:p>
            <a:pPr marL="773339" indent="-773339">
              <a:lnSpc>
                <a:spcPct val="80000"/>
              </a:lnSpc>
              <a:buNone/>
            </a:pPr>
            <a:r>
              <a:rPr lang="en-US" sz="2500" dirty="0"/>
              <a:t>			</a:t>
            </a:r>
            <a:r>
              <a:rPr lang="en-US" sz="2500" dirty="0" err="1"/>
              <a:t>System.out.println</a:t>
            </a:r>
            <a:r>
              <a:rPr lang="en-US" sz="2500" dirty="0"/>
              <a:t>(“After second block.");</a:t>
            </a:r>
          </a:p>
          <a:p>
            <a:pPr marL="773339" indent="-773339">
              <a:lnSpc>
                <a:spcPct val="80000"/>
              </a:lnSpc>
              <a:buNone/>
            </a:pPr>
            <a:r>
              <a:rPr lang="en-US" sz="2500" dirty="0"/>
              <a:t>		}</a:t>
            </a:r>
          </a:p>
          <a:p>
            <a:pPr marL="773339" indent="-773339">
              <a:lnSpc>
                <a:spcPct val="80000"/>
              </a:lnSpc>
              <a:buNone/>
            </a:pPr>
            <a:r>
              <a:rPr lang="en-US" sz="2500" dirty="0"/>
              <a:t>	}</a:t>
            </a:r>
          </a:p>
          <a:p>
            <a:pPr marL="773339" indent="-773339">
              <a:lnSpc>
                <a:spcPct val="80000"/>
              </a:lnSpc>
              <a:buNone/>
            </a:pPr>
            <a:r>
              <a:rPr lang="en-US" sz="2500" dirty="0"/>
              <a:t> }</a:t>
            </a:r>
          </a:p>
        </p:txBody>
      </p:sp>
      <p:sp>
        <p:nvSpPr>
          <p:cNvPr id="12800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151756F-0155-445D-959B-E7C1EF27339F}" type="slidenum">
              <a:rPr lang="en-US"/>
              <a:pPr/>
              <a:t>110</a:t>
            </a:fld>
            <a:endParaRPr lang="en-US"/>
          </a:p>
        </p:txBody>
      </p:sp>
      <p:sp>
        <p:nvSpPr>
          <p:cNvPr id="120835"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6699"/>
                </a:solidFill>
              </a:rPr>
              <a:t>Example: Labeled break</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214894" y="1481455"/>
            <a:ext cx="12356439" cy="5349699"/>
          </a:xfrm>
        </p:spPr>
        <p:txBody>
          <a:bodyPr/>
          <a:lstStyle/>
          <a:p>
            <a:pPr marL="773339" indent="-773339">
              <a:lnSpc>
                <a:spcPct val="90000"/>
              </a:lnSpc>
              <a:buNone/>
            </a:pPr>
            <a:r>
              <a:rPr lang="en-US" sz="2500" b="1" dirty="0">
                <a:latin typeface="Courier New" pitchFamily="49" charset="0"/>
              </a:rPr>
              <a:t>class </a:t>
            </a:r>
            <a:r>
              <a:rPr lang="en-US" sz="2500" b="1" dirty="0" err="1">
                <a:latin typeface="Courier New" pitchFamily="49" charset="0"/>
              </a:rPr>
              <a:t>NestedLoopBreak</a:t>
            </a:r>
            <a:r>
              <a:rPr lang="en-US" sz="2500" b="1" dirty="0">
                <a:latin typeface="Courier New" pitchFamily="49" charset="0"/>
              </a:rPr>
              <a:t> {</a:t>
            </a:r>
          </a:p>
          <a:p>
            <a:pPr marL="773339" indent="-773339">
              <a:lnSpc>
                <a:spcPct val="90000"/>
              </a:lnSpc>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marL="773339" indent="-773339">
              <a:lnSpc>
                <a:spcPct val="90000"/>
              </a:lnSpc>
              <a:buNone/>
            </a:pPr>
            <a:r>
              <a:rPr lang="en-US" sz="2500" b="1" dirty="0">
                <a:latin typeface="Courier New" pitchFamily="49" charset="0"/>
              </a:rPr>
              <a:t>		outer: for (</a:t>
            </a:r>
            <a:r>
              <a:rPr lang="en-US" sz="2500" b="1" dirty="0" err="1">
                <a:latin typeface="Courier New" pitchFamily="49" charset="0"/>
              </a:rPr>
              <a:t>int</a:t>
            </a: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=0; </a:t>
            </a:r>
            <a:r>
              <a:rPr lang="en-US" sz="2500" b="1" dirty="0" err="1">
                <a:latin typeface="Courier New" pitchFamily="49" charset="0"/>
              </a:rPr>
              <a:t>i</a:t>
            </a:r>
            <a:r>
              <a:rPr lang="en-US" sz="2500" b="1" dirty="0">
                <a:latin typeface="Courier New" pitchFamily="49" charset="0"/>
              </a:rPr>
              <a:t>&lt;3; </a:t>
            </a:r>
            <a:r>
              <a:rPr lang="en-US" sz="2500" b="1" dirty="0" err="1">
                <a:latin typeface="Courier New" pitchFamily="49" charset="0"/>
              </a:rPr>
              <a:t>i</a:t>
            </a: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a:t>
            </a:r>
            <a:r>
              <a:rPr lang="en-US" sz="2500" b="1" dirty="0">
                <a:latin typeface="Courier New" pitchFamily="49" charset="0"/>
              </a:rPr>
              <a:t>("Pass " + </a:t>
            </a:r>
            <a:r>
              <a:rPr lang="en-US" sz="2500" b="1" dirty="0" err="1">
                <a:latin typeface="Courier New" pitchFamily="49" charset="0"/>
              </a:rPr>
              <a:t>i</a:t>
            </a:r>
            <a:r>
              <a:rPr lang="en-US" sz="2500" b="1" dirty="0">
                <a:latin typeface="Courier New" pitchFamily="49" charset="0"/>
              </a:rPr>
              <a:t> + ": ");</a:t>
            </a:r>
          </a:p>
          <a:p>
            <a:pPr marL="773339" indent="-773339">
              <a:lnSpc>
                <a:spcPct val="90000"/>
              </a:lnSpc>
              <a:buNone/>
            </a:pPr>
            <a:r>
              <a:rPr lang="en-US" sz="2500" b="1" dirty="0">
                <a:latin typeface="Courier New" pitchFamily="49" charset="0"/>
              </a:rPr>
              <a:t>			for (</a:t>
            </a:r>
            <a:r>
              <a:rPr lang="en-US" sz="2500" b="1" dirty="0" err="1">
                <a:latin typeface="Courier New" pitchFamily="49" charset="0"/>
              </a:rPr>
              <a:t>int</a:t>
            </a:r>
            <a:r>
              <a:rPr lang="en-US" sz="2500" b="1" dirty="0">
                <a:latin typeface="Courier New" pitchFamily="49" charset="0"/>
              </a:rPr>
              <a:t> j=0; j&lt;100; j++) {</a:t>
            </a:r>
          </a:p>
          <a:p>
            <a:pPr marL="773339" indent="-773339">
              <a:lnSpc>
                <a:spcPct val="90000"/>
              </a:lnSpc>
              <a:buNone/>
            </a:pPr>
            <a:r>
              <a:rPr lang="en-US" sz="2500" b="1" dirty="0">
                <a:latin typeface="Courier New" pitchFamily="49" charset="0"/>
              </a:rPr>
              <a:t>				// exit both loops</a:t>
            </a:r>
          </a:p>
          <a:p>
            <a:pPr marL="773339" indent="-773339">
              <a:lnSpc>
                <a:spcPct val="90000"/>
              </a:lnSpc>
              <a:buNone/>
            </a:pPr>
            <a:r>
              <a:rPr lang="en-US" sz="2500" b="1" dirty="0">
                <a:latin typeface="Courier New" pitchFamily="49" charset="0"/>
              </a:rPr>
              <a:t>				if (j == 10) break outer;					</a:t>
            </a:r>
            <a:r>
              <a:rPr lang="en-US" sz="2500" b="1" dirty="0" err="1">
                <a:latin typeface="Courier New" pitchFamily="49" charset="0"/>
              </a:rPr>
              <a:t>System.out.print</a:t>
            </a:r>
            <a:r>
              <a:rPr lang="en-US" sz="2500" b="1" dirty="0">
                <a:latin typeface="Courier New" pitchFamily="49" charset="0"/>
              </a:rPr>
              <a:t>(j + " ");</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("This will not print");</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("Loops complete.");</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a:t>
            </a:r>
          </a:p>
        </p:txBody>
      </p:sp>
      <p:sp>
        <p:nvSpPr>
          <p:cNvPr id="12902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C857D32-C3E3-4CC2-AED4-A180FB9FACEF}" type="slidenum">
              <a:rPr lang="en-US"/>
              <a:pPr/>
              <a:t>111</a:t>
            </a:fld>
            <a:endParaRPr lang="en-US"/>
          </a:p>
        </p:txBody>
      </p:sp>
      <p:sp>
        <p:nvSpPr>
          <p:cNvPr id="121859"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6699"/>
                </a:solidFill>
              </a:rPr>
              <a:t>Example: Nested Loop break</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752131" y="1481455"/>
            <a:ext cx="11281966" cy="5349699"/>
          </a:xfrm>
        </p:spPr>
        <p:txBody>
          <a:bodyPr/>
          <a:lstStyle/>
          <a:p>
            <a:pPr marL="773339" indent="-773339">
              <a:lnSpc>
                <a:spcPct val="90000"/>
              </a:lnSpc>
            </a:pPr>
            <a:r>
              <a:rPr lang="en-US" sz="3000" dirty="0"/>
              <a:t>The </a:t>
            </a:r>
            <a:r>
              <a:rPr lang="en-US" sz="3000" dirty="0">
                <a:solidFill>
                  <a:schemeClr val="hlink"/>
                </a:solidFill>
              </a:rPr>
              <a:t>break</a:t>
            </a:r>
            <a:r>
              <a:rPr lang="en-US" sz="3000" dirty="0"/>
              <a:t> statement terminates the block of code, in particular it terminates the execution of an iterative statement.</a:t>
            </a:r>
          </a:p>
          <a:p>
            <a:pPr marL="773339" indent="-773339">
              <a:lnSpc>
                <a:spcPct val="90000"/>
              </a:lnSpc>
            </a:pPr>
            <a:r>
              <a:rPr lang="en-US" sz="3000" dirty="0"/>
              <a:t>The </a:t>
            </a:r>
            <a:r>
              <a:rPr lang="en-US" sz="3000" dirty="0">
                <a:solidFill>
                  <a:schemeClr val="hlink"/>
                </a:solidFill>
              </a:rPr>
              <a:t>continue</a:t>
            </a:r>
            <a:r>
              <a:rPr lang="en-US" sz="3000" dirty="0"/>
              <a:t> statement forces the early termination of the current iteration to begin immediately the next iteration.</a:t>
            </a:r>
          </a:p>
          <a:p>
            <a:pPr marL="773339" indent="-773339">
              <a:lnSpc>
                <a:spcPct val="90000"/>
              </a:lnSpc>
            </a:pPr>
            <a:r>
              <a:rPr lang="en-US" sz="3000" dirty="0"/>
              <a:t>Like break, continue has two versions:</a:t>
            </a:r>
          </a:p>
          <a:p>
            <a:pPr marL="773339" indent="-773339">
              <a:lnSpc>
                <a:spcPct val="90000"/>
              </a:lnSpc>
              <a:buFont typeface="Wingdings" pitchFamily="2" charset="2"/>
              <a:buAutoNum type="arabicPeriod"/>
            </a:pPr>
            <a:r>
              <a:rPr lang="en-US" sz="3000" dirty="0"/>
              <a:t>unlabelled – continue with the next iteration of the current loop</a:t>
            </a:r>
          </a:p>
          <a:p>
            <a:pPr marL="773339" indent="-773339">
              <a:lnSpc>
                <a:spcPct val="90000"/>
              </a:lnSpc>
              <a:buFont typeface="Wingdings" pitchFamily="2" charset="2"/>
              <a:buAutoNum type="arabicPeriod"/>
            </a:pPr>
            <a:r>
              <a:rPr lang="en-US" sz="3000" dirty="0"/>
              <a:t>labeled – specifies which enclosing loop to continue</a:t>
            </a:r>
          </a:p>
        </p:txBody>
      </p:sp>
      <p:sp>
        <p:nvSpPr>
          <p:cNvPr id="13005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F3E8DA24-1587-4AEA-9DEA-AC934E7BD927}" type="slidenum">
              <a:rPr lang="en-US"/>
              <a:pPr/>
              <a:t>112</a:t>
            </a:fld>
            <a:endParaRPr lang="en-US"/>
          </a:p>
        </p:txBody>
      </p:sp>
      <p:sp>
        <p:nvSpPr>
          <p:cNvPr id="122883"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dirty="0">
                <a:solidFill>
                  <a:srgbClr val="006699"/>
                </a:solidFill>
              </a:rPr>
              <a:t>continue Statement</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a:xfrm>
            <a:off x="752131" y="1728364"/>
            <a:ext cx="11281966" cy="5102789"/>
          </a:xfrm>
        </p:spPr>
        <p:txBody>
          <a:bodyPr/>
          <a:lstStyle/>
          <a:p>
            <a:pPr marL="773339" indent="-773339">
              <a:lnSpc>
                <a:spcPct val="90000"/>
              </a:lnSpc>
              <a:buNone/>
            </a:pPr>
            <a:r>
              <a:rPr lang="en-US" sz="3000" b="1" dirty="0">
                <a:solidFill>
                  <a:srgbClr val="002060"/>
                </a:solidFill>
                <a:latin typeface="Courier New" pitchFamily="49" charset="0"/>
              </a:rPr>
              <a:t>class Continue {</a:t>
            </a:r>
          </a:p>
          <a:p>
            <a:pPr marL="773339" indent="-773339">
              <a:lnSpc>
                <a:spcPct val="90000"/>
              </a:lnSpc>
              <a:buNone/>
            </a:pPr>
            <a:r>
              <a:rPr lang="en-US" sz="3000" b="1" dirty="0">
                <a:solidFill>
                  <a:srgbClr val="002060"/>
                </a:solidFill>
                <a:latin typeface="Courier New" pitchFamily="49" charset="0"/>
              </a:rPr>
              <a:t>	public static void main(String </a:t>
            </a:r>
            <a:r>
              <a:rPr lang="en-US" sz="3000" b="1" dirty="0" err="1">
                <a:solidFill>
                  <a:srgbClr val="002060"/>
                </a:solidFill>
                <a:latin typeface="Courier New" pitchFamily="49" charset="0"/>
              </a:rPr>
              <a:t>args</a:t>
            </a:r>
            <a:r>
              <a:rPr lang="en-US" sz="3000" b="1" dirty="0">
                <a:solidFill>
                  <a:srgbClr val="002060"/>
                </a:solidFill>
                <a:latin typeface="Courier New" pitchFamily="49" charset="0"/>
              </a:rPr>
              <a:t>[]) {</a:t>
            </a:r>
          </a:p>
          <a:p>
            <a:pPr marL="773339" indent="-773339">
              <a:lnSpc>
                <a:spcPct val="90000"/>
              </a:lnSpc>
              <a:buNone/>
            </a:pPr>
            <a:r>
              <a:rPr lang="en-US" sz="3000" b="1" dirty="0">
                <a:solidFill>
                  <a:srgbClr val="002060"/>
                </a:solidFill>
                <a:latin typeface="Courier New" pitchFamily="49" charset="0"/>
              </a:rPr>
              <a:t>		for (</a:t>
            </a:r>
            <a:r>
              <a:rPr lang="en-US" sz="3000" b="1" dirty="0" err="1">
                <a:solidFill>
                  <a:srgbClr val="002060"/>
                </a:solidFill>
                <a:latin typeface="Courier New" pitchFamily="49" charset="0"/>
              </a:rPr>
              <a:t>int</a:t>
            </a:r>
            <a:r>
              <a:rPr lang="en-US" sz="3000" b="1" dirty="0">
                <a:solidFill>
                  <a:srgbClr val="002060"/>
                </a:solidFill>
                <a:latin typeface="Courier New" pitchFamily="49" charset="0"/>
              </a:rPr>
              <a:t>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=0;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&lt;10; </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 {</a:t>
            </a:r>
          </a:p>
          <a:p>
            <a:pPr marL="773339" indent="-773339">
              <a:lnSpc>
                <a:spcPct val="90000"/>
              </a:lnSpc>
              <a:buNone/>
            </a:pPr>
            <a:r>
              <a:rPr lang="en-US" sz="3000" b="1" dirty="0">
                <a:solidFill>
                  <a:srgbClr val="002060"/>
                </a:solidFill>
                <a:latin typeface="Courier New" pitchFamily="49" charset="0"/>
              </a:rPr>
              <a:t>			</a:t>
            </a:r>
          </a:p>
          <a:p>
            <a:pPr marL="773339" indent="-773339">
              <a:lnSpc>
                <a:spcPct val="90000"/>
              </a:lnSpc>
              <a:buNone/>
            </a:pPr>
            <a:r>
              <a:rPr lang="en-US" sz="3000" b="1" dirty="0">
                <a:solidFill>
                  <a:srgbClr val="002060"/>
                </a:solidFill>
                <a:latin typeface="Courier New" pitchFamily="49" charset="0"/>
              </a:rPr>
              <a:t>			if (i%2 == 0) continue;</a:t>
            </a:r>
          </a:p>
          <a:p>
            <a:pPr marL="773339" indent="-773339">
              <a:lnSpc>
                <a:spcPct val="90000"/>
              </a:lnSpc>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System.out.print</a:t>
            </a:r>
            <a:r>
              <a:rPr lang="en-US" sz="3000" b="1" dirty="0">
                <a:solidFill>
                  <a:srgbClr val="002060"/>
                </a:solidFill>
                <a:latin typeface="Courier New" pitchFamily="49" charset="0"/>
              </a:rPr>
              <a:t>(</a:t>
            </a:r>
            <a:r>
              <a:rPr lang="en-US" sz="3000" b="1" dirty="0" err="1">
                <a:solidFill>
                  <a:srgbClr val="002060"/>
                </a:solidFill>
                <a:latin typeface="Courier New" pitchFamily="49" charset="0"/>
              </a:rPr>
              <a:t>i</a:t>
            </a:r>
            <a:r>
              <a:rPr lang="en-US" sz="3000" b="1" dirty="0">
                <a:solidFill>
                  <a:srgbClr val="002060"/>
                </a:solidFill>
                <a:latin typeface="Courier New" pitchFamily="49" charset="0"/>
              </a:rPr>
              <a:t> + " ");</a:t>
            </a:r>
          </a:p>
          <a:p>
            <a:pPr marL="773339" indent="-773339">
              <a:lnSpc>
                <a:spcPct val="90000"/>
              </a:lnSpc>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System.out.println</a:t>
            </a:r>
            <a:r>
              <a:rPr lang="en-US" sz="3000" b="1" dirty="0">
                <a:solidFill>
                  <a:srgbClr val="002060"/>
                </a:solidFill>
                <a:latin typeface="Courier New" pitchFamily="49" charset="0"/>
              </a:rPr>
              <a:t>("");</a:t>
            </a:r>
          </a:p>
          <a:p>
            <a:pPr marL="773339" indent="-773339">
              <a:lnSpc>
                <a:spcPct val="90000"/>
              </a:lnSpc>
              <a:buNone/>
            </a:pPr>
            <a:r>
              <a:rPr lang="en-US" sz="3000" b="1" dirty="0">
                <a:solidFill>
                  <a:srgbClr val="002060"/>
                </a:solidFill>
                <a:latin typeface="Courier New" pitchFamily="49" charset="0"/>
              </a:rPr>
              <a:t>		}</a:t>
            </a:r>
          </a:p>
          <a:p>
            <a:pPr marL="773339" indent="-773339">
              <a:lnSpc>
                <a:spcPct val="90000"/>
              </a:lnSpc>
              <a:buNone/>
            </a:pPr>
            <a:r>
              <a:rPr lang="en-US" sz="3000" b="1" dirty="0">
                <a:solidFill>
                  <a:srgbClr val="002060"/>
                </a:solidFill>
                <a:latin typeface="Courier New" pitchFamily="49" charset="0"/>
              </a:rPr>
              <a:t>	}</a:t>
            </a:r>
          </a:p>
          <a:p>
            <a:pPr marL="773339" indent="-773339">
              <a:lnSpc>
                <a:spcPct val="90000"/>
              </a:lnSpc>
              <a:buNone/>
            </a:pPr>
            <a:r>
              <a:rPr lang="en-US" sz="3000" b="1" dirty="0">
                <a:solidFill>
                  <a:srgbClr val="002060"/>
                </a:solidFill>
                <a:latin typeface="Courier New" pitchFamily="49" charset="0"/>
              </a:rPr>
              <a:t>}</a:t>
            </a:r>
          </a:p>
        </p:txBody>
      </p:sp>
      <p:sp>
        <p:nvSpPr>
          <p:cNvPr id="13107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AFCFA110-AEA0-4AC8-A2B9-660C18C6C142}" type="slidenum">
              <a:rPr lang="en-US"/>
              <a:pPr/>
              <a:t>113</a:t>
            </a:fld>
            <a:endParaRPr lang="en-US"/>
          </a:p>
        </p:txBody>
      </p:sp>
      <p:sp>
        <p:nvSpPr>
          <p:cNvPr id="123907"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dirty="0">
                <a:solidFill>
                  <a:srgbClr val="006699"/>
                </a:solidFill>
              </a:rPr>
              <a:t>Example: </a:t>
            </a:r>
            <a:r>
              <a:rPr lang="en-US" dirty="0">
                <a:solidFill>
                  <a:srgbClr val="FF0000"/>
                </a:solidFill>
              </a:rPr>
              <a:t>Unlabeled continue</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a:xfrm>
            <a:off x="429789" y="1481455"/>
            <a:ext cx="11926649" cy="5349699"/>
          </a:xfrm>
        </p:spPr>
        <p:txBody>
          <a:bodyPr/>
          <a:lstStyle/>
          <a:p>
            <a:pPr marL="773339" indent="-773339">
              <a:lnSpc>
                <a:spcPct val="90000"/>
              </a:lnSpc>
              <a:buNone/>
            </a:pPr>
            <a:r>
              <a:rPr lang="en-US" sz="2500" b="1" dirty="0">
                <a:latin typeface="Courier New" pitchFamily="49" charset="0"/>
              </a:rPr>
              <a:t>class </a:t>
            </a:r>
            <a:r>
              <a:rPr lang="en-US" sz="2500" b="1" dirty="0" err="1">
                <a:latin typeface="Courier New" pitchFamily="49" charset="0"/>
              </a:rPr>
              <a:t>LabeledContinue</a:t>
            </a:r>
            <a:r>
              <a:rPr lang="en-US" sz="2500" b="1" dirty="0">
                <a:latin typeface="Courier New" pitchFamily="49" charset="0"/>
              </a:rPr>
              <a:t> {</a:t>
            </a:r>
          </a:p>
          <a:p>
            <a:pPr marL="773339" indent="-773339">
              <a:lnSpc>
                <a:spcPct val="90000"/>
              </a:lnSpc>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marL="773339" indent="-773339">
              <a:lnSpc>
                <a:spcPct val="90000"/>
              </a:lnSpc>
              <a:buNone/>
            </a:pPr>
            <a:r>
              <a:rPr lang="en-US" sz="2500" b="1" dirty="0">
                <a:latin typeface="Courier New" pitchFamily="49" charset="0"/>
              </a:rPr>
              <a:t>		outer: for (</a:t>
            </a:r>
            <a:r>
              <a:rPr lang="en-US" sz="2500" b="1" dirty="0" err="1">
                <a:latin typeface="Courier New" pitchFamily="49" charset="0"/>
              </a:rPr>
              <a:t>int</a:t>
            </a: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=0; </a:t>
            </a:r>
            <a:r>
              <a:rPr lang="en-US" sz="2500" b="1" dirty="0" err="1">
                <a:latin typeface="Courier New" pitchFamily="49" charset="0"/>
              </a:rPr>
              <a:t>i</a:t>
            </a:r>
            <a:r>
              <a:rPr lang="en-US" sz="2500" b="1" dirty="0">
                <a:latin typeface="Courier New" pitchFamily="49" charset="0"/>
              </a:rPr>
              <a:t>&lt;10; </a:t>
            </a:r>
            <a:r>
              <a:rPr lang="en-US" sz="2500" b="1" dirty="0" err="1">
                <a:latin typeface="Courier New" pitchFamily="49" charset="0"/>
              </a:rPr>
              <a:t>i</a:t>
            </a:r>
            <a:r>
              <a:rPr lang="en-US" sz="2500" b="1" dirty="0">
                <a:latin typeface="Courier New" pitchFamily="49" charset="0"/>
              </a:rPr>
              <a:t>++) {</a:t>
            </a:r>
          </a:p>
          <a:p>
            <a:pPr marL="773339" indent="-773339">
              <a:lnSpc>
                <a:spcPct val="90000"/>
              </a:lnSpc>
              <a:buNone/>
            </a:pPr>
            <a:r>
              <a:rPr lang="en-US" sz="2500" b="1" dirty="0">
                <a:latin typeface="Courier New" pitchFamily="49" charset="0"/>
              </a:rPr>
              <a:t>			for (</a:t>
            </a:r>
            <a:r>
              <a:rPr lang="en-US" sz="2500" b="1" dirty="0" err="1">
                <a:latin typeface="Courier New" pitchFamily="49" charset="0"/>
              </a:rPr>
              <a:t>int</a:t>
            </a:r>
            <a:r>
              <a:rPr lang="en-US" sz="2500" b="1" dirty="0">
                <a:latin typeface="Courier New" pitchFamily="49" charset="0"/>
              </a:rPr>
              <a:t> j=0; j&lt;10; j++) {</a:t>
            </a:r>
          </a:p>
          <a:p>
            <a:pPr marL="773339" indent="-773339">
              <a:lnSpc>
                <a:spcPct val="90000"/>
              </a:lnSpc>
              <a:buNone/>
            </a:pPr>
            <a:r>
              <a:rPr lang="en-US" sz="2500" b="1" dirty="0">
                <a:latin typeface="Courier New" pitchFamily="49" charset="0"/>
              </a:rPr>
              <a:t>				if (j &gt; </a:t>
            </a:r>
            <a:r>
              <a:rPr lang="en-US" sz="2500" b="1" dirty="0" err="1">
                <a:latin typeface="Courier New" pitchFamily="49" charset="0"/>
              </a:rPr>
              <a:t>i</a:t>
            </a: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p>
          <a:p>
            <a:pPr marL="773339" indent="-773339">
              <a:lnSpc>
                <a:spcPct val="90000"/>
              </a:lnSpc>
              <a:buNone/>
            </a:pPr>
            <a:r>
              <a:rPr lang="en-US" sz="2500" b="1" dirty="0">
                <a:latin typeface="Courier New" pitchFamily="49" charset="0"/>
              </a:rPr>
              <a:t>					continue outer;</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a:t>
            </a:r>
            <a:r>
              <a:rPr lang="en-US" sz="2500" b="1" dirty="0">
                <a:latin typeface="Courier New" pitchFamily="49" charset="0"/>
              </a:rPr>
              <a:t>(" " + (</a:t>
            </a:r>
            <a:r>
              <a:rPr lang="en-US" sz="2500" b="1" dirty="0" err="1">
                <a:latin typeface="Courier New" pitchFamily="49" charset="0"/>
              </a:rPr>
              <a:t>i</a:t>
            </a:r>
            <a:r>
              <a:rPr lang="en-US" sz="2500" b="1" dirty="0">
                <a:latin typeface="Courier New" pitchFamily="49" charset="0"/>
              </a:rPr>
              <a:t> * j));</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p>
          <a:p>
            <a:pPr marL="773339" indent="-773339">
              <a:lnSpc>
                <a:spcPct val="90000"/>
              </a:lnSpc>
              <a:buNone/>
            </a:pPr>
            <a:r>
              <a:rPr lang="en-US" sz="2500" b="1" dirty="0">
                <a:latin typeface="Courier New" pitchFamily="49" charset="0"/>
              </a:rPr>
              <a:t>	}</a:t>
            </a:r>
          </a:p>
          <a:p>
            <a:pPr marL="773339" indent="-773339">
              <a:lnSpc>
                <a:spcPct val="90000"/>
              </a:lnSpc>
              <a:buNone/>
            </a:pPr>
            <a:r>
              <a:rPr lang="en-US" sz="2500" b="1" dirty="0">
                <a:latin typeface="Courier New" pitchFamily="49" charset="0"/>
              </a:rPr>
              <a:t>}</a:t>
            </a:r>
          </a:p>
        </p:txBody>
      </p:sp>
      <p:sp>
        <p:nvSpPr>
          <p:cNvPr id="13209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B794B0AA-5B74-4164-99BD-9609C2FD4E43}" type="slidenum">
              <a:rPr lang="en-US"/>
              <a:pPr/>
              <a:t>114</a:t>
            </a:fld>
            <a:endParaRPr lang="en-US"/>
          </a:p>
        </p:txBody>
      </p:sp>
      <p:sp>
        <p:nvSpPr>
          <p:cNvPr id="124931"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dirty="0">
                <a:solidFill>
                  <a:srgbClr val="006699"/>
                </a:solidFill>
              </a:rPr>
              <a:t>Example: </a:t>
            </a:r>
            <a:r>
              <a:rPr lang="en-US" dirty="0">
                <a:solidFill>
                  <a:srgbClr val="FF0000"/>
                </a:solidFill>
              </a:rPr>
              <a:t>Labeled continue</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a:xfrm>
            <a:off x="752131" y="1563758"/>
            <a:ext cx="11281966" cy="5349699"/>
          </a:xfrm>
        </p:spPr>
        <p:txBody>
          <a:bodyPr/>
          <a:lstStyle/>
          <a:p>
            <a:pPr marL="773339" indent="-773339">
              <a:lnSpc>
                <a:spcPct val="90000"/>
              </a:lnSpc>
            </a:pPr>
            <a:r>
              <a:rPr lang="en-US" sz="3000" dirty="0"/>
              <a:t>The return statement is used to return from the current method: it causes program control to transfer back to the caller of the method.</a:t>
            </a:r>
          </a:p>
          <a:p>
            <a:pPr marL="773339" indent="-773339">
              <a:lnSpc>
                <a:spcPct val="90000"/>
              </a:lnSpc>
            </a:pPr>
            <a:r>
              <a:rPr lang="en-US" sz="3000" dirty="0">
                <a:solidFill>
                  <a:srgbClr val="FF0000"/>
                </a:solidFill>
              </a:rPr>
              <a:t>Two forms:</a:t>
            </a:r>
          </a:p>
          <a:p>
            <a:pPr marL="773339" indent="-773339">
              <a:lnSpc>
                <a:spcPct val="90000"/>
              </a:lnSpc>
            </a:pPr>
            <a:endParaRPr lang="en-US" sz="3000" dirty="0"/>
          </a:p>
          <a:p>
            <a:pPr marL="773339" indent="-773339">
              <a:lnSpc>
                <a:spcPct val="90000"/>
              </a:lnSpc>
              <a:buNone/>
            </a:pPr>
            <a:r>
              <a:rPr lang="en-US" sz="3000" dirty="0"/>
              <a:t>1) return without value</a:t>
            </a:r>
          </a:p>
          <a:p>
            <a:pPr marL="773339" indent="-773339">
              <a:lnSpc>
                <a:spcPct val="90000"/>
              </a:lnSpc>
              <a:buNone/>
            </a:pPr>
            <a:r>
              <a:rPr lang="en-US" sz="3000" dirty="0"/>
              <a:t>	</a:t>
            </a:r>
            <a:r>
              <a:rPr lang="en-US" sz="3000" b="1" dirty="0">
                <a:solidFill>
                  <a:schemeClr val="hlink"/>
                </a:solidFill>
                <a:latin typeface="Courier New" pitchFamily="49" charset="0"/>
              </a:rPr>
              <a:t>return;</a:t>
            </a:r>
          </a:p>
          <a:p>
            <a:pPr marL="773339" indent="-773339">
              <a:lnSpc>
                <a:spcPct val="90000"/>
              </a:lnSpc>
              <a:buNone/>
            </a:pPr>
            <a:r>
              <a:rPr lang="en-US" sz="3000" dirty="0"/>
              <a:t>2) return with value</a:t>
            </a:r>
          </a:p>
          <a:p>
            <a:pPr marL="773339" indent="-773339">
              <a:lnSpc>
                <a:spcPct val="90000"/>
              </a:lnSpc>
              <a:buNone/>
            </a:pPr>
            <a:r>
              <a:rPr lang="en-US" sz="3000" dirty="0"/>
              <a:t>	</a:t>
            </a:r>
            <a:r>
              <a:rPr lang="en-US" sz="3000" b="1" dirty="0">
                <a:solidFill>
                  <a:schemeClr val="hlink"/>
                </a:solidFill>
                <a:latin typeface="Courier New" pitchFamily="49" charset="0"/>
              </a:rPr>
              <a:t>return expression;</a:t>
            </a:r>
          </a:p>
        </p:txBody>
      </p:sp>
      <p:sp>
        <p:nvSpPr>
          <p:cNvPr id="13312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96C4BB3E-174B-4317-BED1-C685EF25D858}" type="slidenum">
              <a:rPr lang="en-US"/>
              <a:pPr/>
              <a:t>115</a:t>
            </a:fld>
            <a:endParaRPr lang="en-US"/>
          </a:p>
        </p:txBody>
      </p:sp>
      <p:sp>
        <p:nvSpPr>
          <p:cNvPr id="125955"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dirty="0">
                <a:solidFill>
                  <a:srgbClr val="006699"/>
                </a:solidFill>
              </a:rPr>
              <a:t>return Statement</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a:xfrm>
            <a:off x="214895" y="1728364"/>
            <a:ext cx="12463886" cy="5102789"/>
          </a:xfrm>
        </p:spPr>
        <p:txBody>
          <a:bodyPr>
            <a:normAutofit fontScale="85000" lnSpcReduction="20000"/>
          </a:bodyPr>
          <a:lstStyle/>
          <a:p>
            <a:pPr marL="773339" indent="-773339">
              <a:lnSpc>
                <a:spcPct val="150000"/>
              </a:lnSpc>
              <a:buNone/>
            </a:pPr>
            <a:r>
              <a:rPr lang="en-US" sz="3000" b="1" dirty="0">
                <a:solidFill>
                  <a:srgbClr val="002060"/>
                </a:solidFill>
                <a:latin typeface="Courier New" pitchFamily="49" charset="0"/>
              </a:rPr>
              <a:t>class Return {</a:t>
            </a:r>
          </a:p>
          <a:p>
            <a:pPr marL="773339" indent="-773339">
              <a:lnSpc>
                <a:spcPct val="150000"/>
              </a:lnSpc>
              <a:buNone/>
            </a:pPr>
            <a:r>
              <a:rPr lang="en-US" sz="3000" b="1" dirty="0">
                <a:solidFill>
                  <a:srgbClr val="002060"/>
                </a:solidFill>
                <a:latin typeface="Courier New" pitchFamily="49" charset="0"/>
              </a:rPr>
              <a:t>	public static void main(String </a:t>
            </a:r>
            <a:r>
              <a:rPr lang="en-US" sz="3000" b="1" dirty="0" err="1">
                <a:solidFill>
                  <a:srgbClr val="002060"/>
                </a:solidFill>
                <a:latin typeface="Courier New" pitchFamily="49" charset="0"/>
              </a:rPr>
              <a:t>args</a:t>
            </a:r>
            <a:r>
              <a:rPr lang="en-US" sz="3000" b="1" dirty="0">
                <a:solidFill>
                  <a:srgbClr val="002060"/>
                </a:solidFill>
                <a:latin typeface="Courier New" pitchFamily="49" charset="0"/>
              </a:rPr>
              <a:t>[]) {</a:t>
            </a:r>
          </a:p>
          <a:p>
            <a:pPr marL="773339" indent="-773339">
              <a:lnSpc>
                <a:spcPct val="150000"/>
              </a:lnSpc>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boolean</a:t>
            </a:r>
            <a:r>
              <a:rPr lang="en-US" sz="3000" b="1" dirty="0">
                <a:solidFill>
                  <a:srgbClr val="002060"/>
                </a:solidFill>
                <a:latin typeface="Courier New" pitchFamily="49" charset="0"/>
              </a:rPr>
              <a:t> t = true;</a:t>
            </a:r>
          </a:p>
          <a:p>
            <a:pPr marL="773339" indent="-773339">
              <a:lnSpc>
                <a:spcPct val="150000"/>
              </a:lnSpc>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System.out.println</a:t>
            </a:r>
            <a:r>
              <a:rPr lang="en-US" sz="3000" b="1" dirty="0">
                <a:solidFill>
                  <a:srgbClr val="002060"/>
                </a:solidFill>
                <a:latin typeface="Courier New" pitchFamily="49" charset="0"/>
              </a:rPr>
              <a:t>("Before the return.");</a:t>
            </a:r>
          </a:p>
          <a:p>
            <a:pPr marL="773339" indent="-773339">
              <a:lnSpc>
                <a:spcPct val="150000"/>
              </a:lnSpc>
              <a:buNone/>
            </a:pPr>
            <a:r>
              <a:rPr lang="en-US" sz="3000" b="1" dirty="0">
                <a:solidFill>
                  <a:srgbClr val="002060"/>
                </a:solidFill>
                <a:latin typeface="Courier New" pitchFamily="49" charset="0"/>
              </a:rPr>
              <a:t>		if (t) return; // return to caller</a:t>
            </a:r>
          </a:p>
          <a:p>
            <a:pPr marL="773339" indent="-773339">
              <a:lnSpc>
                <a:spcPct val="150000"/>
              </a:lnSpc>
              <a:buNone/>
            </a:pPr>
            <a:r>
              <a:rPr lang="en-US" sz="3000" b="1" dirty="0">
                <a:solidFill>
                  <a:srgbClr val="002060"/>
                </a:solidFill>
                <a:latin typeface="Courier New" pitchFamily="49" charset="0"/>
              </a:rPr>
              <a:t>		</a:t>
            </a:r>
            <a:r>
              <a:rPr lang="en-US" sz="3000" b="1" dirty="0" err="1">
                <a:solidFill>
                  <a:srgbClr val="002060"/>
                </a:solidFill>
                <a:latin typeface="Courier New" pitchFamily="49" charset="0"/>
              </a:rPr>
              <a:t>System.out.println</a:t>
            </a:r>
            <a:r>
              <a:rPr lang="en-US" sz="3000" b="1" dirty="0">
                <a:solidFill>
                  <a:srgbClr val="002060"/>
                </a:solidFill>
                <a:latin typeface="Courier New" pitchFamily="49" charset="0"/>
              </a:rPr>
              <a:t>("This won't execute.");</a:t>
            </a:r>
          </a:p>
          <a:p>
            <a:pPr marL="773339" indent="-773339">
              <a:lnSpc>
                <a:spcPct val="150000"/>
              </a:lnSpc>
              <a:buNone/>
            </a:pPr>
            <a:r>
              <a:rPr lang="en-US" sz="3000" b="1" dirty="0">
                <a:solidFill>
                  <a:srgbClr val="002060"/>
                </a:solidFill>
                <a:latin typeface="Courier New" pitchFamily="49" charset="0"/>
              </a:rPr>
              <a:t>	}</a:t>
            </a:r>
          </a:p>
          <a:p>
            <a:pPr marL="773339" indent="-773339">
              <a:lnSpc>
                <a:spcPct val="150000"/>
              </a:lnSpc>
              <a:buNone/>
            </a:pPr>
            <a:r>
              <a:rPr lang="en-US" sz="3000" b="1" dirty="0">
                <a:solidFill>
                  <a:srgbClr val="002060"/>
                </a:solidFill>
                <a:latin typeface="Courier New" pitchFamily="49" charset="0"/>
              </a:rPr>
              <a:t>}</a:t>
            </a:r>
          </a:p>
        </p:txBody>
      </p:sp>
      <p:sp>
        <p:nvSpPr>
          <p:cNvPr id="13414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251C65F8-22EA-41FB-A085-84128DD6FC45}" type="slidenum">
              <a:rPr lang="en-US"/>
              <a:pPr/>
              <a:t>116</a:t>
            </a:fld>
            <a:endParaRPr lang="en-US"/>
          </a:p>
        </p:txBody>
      </p:sp>
      <p:sp>
        <p:nvSpPr>
          <p:cNvPr id="126979"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dirty="0">
                <a:solidFill>
                  <a:srgbClr val="006699"/>
                </a:solidFill>
              </a:rPr>
              <a:t>Example: return</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a:xfrm>
            <a:off x="214895" y="1728364"/>
            <a:ext cx="12463886" cy="5102789"/>
          </a:xfrm>
        </p:spPr>
        <p:txBody>
          <a:bodyPr>
            <a:normAutofit lnSpcReduction="10000"/>
          </a:bodyPr>
          <a:lstStyle/>
          <a:p>
            <a:pPr marL="773339" indent="-773339">
              <a:lnSpc>
                <a:spcPct val="90000"/>
              </a:lnSpc>
              <a:buFont typeface="Wingdings" pitchFamily="2" charset="2"/>
              <a:buAutoNum type="arabicPeriod"/>
            </a:pPr>
            <a:r>
              <a:rPr lang="en-US" sz="3000" dirty="0"/>
              <a:t>Write a program that prints all the prime numbers between 1 and 49 to the console.</a:t>
            </a:r>
          </a:p>
          <a:p>
            <a:pPr marL="773339" indent="-773339">
              <a:lnSpc>
                <a:spcPct val="90000"/>
              </a:lnSpc>
              <a:buFont typeface="Wingdings" pitchFamily="2" charset="2"/>
              <a:buAutoNum type="arabicPeriod"/>
            </a:pPr>
            <a:endParaRPr lang="en-US" sz="3000" dirty="0"/>
          </a:p>
          <a:p>
            <a:pPr marL="773339" indent="-773339">
              <a:lnSpc>
                <a:spcPct val="90000"/>
              </a:lnSpc>
              <a:buFont typeface="Wingdings" pitchFamily="2" charset="2"/>
              <a:buAutoNum type="arabicPeriod"/>
            </a:pPr>
            <a:r>
              <a:rPr lang="en-US" sz="3000" dirty="0"/>
              <a:t>Write a program that prints the first 20 Fibonacci numbers.</a:t>
            </a:r>
          </a:p>
          <a:p>
            <a:pPr marL="773339" indent="-773339">
              <a:lnSpc>
                <a:spcPct val="90000"/>
              </a:lnSpc>
              <a:buFont typeface="Wingdings" pitchFamily="2" charset="2"/>
              <a:buAutoNum type="arabicPeriod"/>
            </a:pPr>
            <a:endParaRPr lang="en-US" sz="3000" dirty="0"/>
          </a:p>
          <a:p>
            <a:pPr marL="1256675" lvl="1" indent="-676671">
              <a:lnSpc>
                <a:spcPct val="90000"/>
              </a:lnSpc>
              <a:buNone/>
            </a:pPr>
            <a:r>
              <a:rPr lang="en-US" sz="2500" dirty="0"/>
              <a:t>The Fibonacci numbers are defined as follows:</a:t>
            </a:r>
          </a:p>
          <a:p>
            <a:pPr marL="1256675" lvl="1" indent="-676671">
              <a:lnSpc>
                <a:spcPct val="90000"/>
              </a:lnSpc>
              <a:buNone/>
            </a:pPr>
            <a:r>
              <a:rPr lang="en-US" sz="2500" dirty="0"/>
              <a:t>The </a:t>
            </a:r>
            <a:r>
              <a:rPr lang="en-US" sz="2500" dirty="0" err="1"/>
              <a:t>zeroth</a:t>
            </a:r>
            <a:r>
              <a:rPr lang="en-US" sz="2500" dirty="0"/>
              <a:t> Fibonacci number is 1.</a:t>
            </a:r>
          </a:p>
          <a:p>
            <a:pPr marL="1256675" lvl="1" indent="-676671">
              <a:lnSpc>
                <a:spcPct val="90000"/>
              </a:lnSpc>
              <a:buNone/>
            </a:pPr>
            <a:r>
              <a:rPr lang="en-US" sz="2500" dirty="0"/>
              <a:t>The first Fibonacci number is also 1.</a:t>
            </a:r>
          </a:p>
          <a:p>
            <a:pPr marL="1256675" lvl="1" indent="-676671">
              <a:lnSpc>
                <a:spcPct val="90000"/>
              </a:lnSpc>
              <a:buNone/>
            </a:pPr>
            <a:r>
              <a:rPr lang="en-US" sz="2500" dirty="0"/>
              <a:t>The second Fibonacci number is 1 + 1 = 2.</a:t>
            </a:r>
          </a:p>
          <a:p>
            <a:pPr marL="1256675" lvl="1" indent="-676671">
              <a:lnSpc>
                <a:spcPct val="90000"/>
              </a:lnSpc>
              <a:buNone/>
            </a:pPr>
            <a:r>
              <a:rPr lang="en-US" sz="2500" dirty="0"/>
              <a:t>The third Fibonacci number is 1 + 2 = 3.</a:t>
            </a:r>
          </a:p>
          <a:p>
            <a:pPr marL="1256675" lvl="1" indent="-676671">
              <a:lnSpc>
                <a:spcPct val="90000"/>
              </a:lnSpc>
              <a:buNone/>
            </a:pPr>
            <a:r>
              <a:rPr lang="en-US" sz="2500" dirty="0"/>
              <a:t>In other words, except for the first two numbers each Fibonacci number</a:t>
            </a:r>
          </a:p>
          <a:p>
            <a:pPr marL="1256675" lvl="1" indent="-676671">
              <a:lnSpc>
                <a:spcPct val="90000"/>
              </a:lnSpc>
              <a:buNone/>
            </a:pPr>
            <a:r>
              <a:rPr lang="en-US" sz="2500" dirty="0"/>
              <a:t>is the sum of the two previous numbers.</a:t>
            </a:r>
          </a:p>
        </p:txBody>
      </p:sp>
      <p:sp>
        <p:nvSpPr>
          <p:cNvPr id="13517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121FE93-7988-4C91-93EB-AD4C79E89C56}" type="slidenum">
              <a:rPr lang="en-US"/>
              <a:pPr/>
              <a:t>117</a:t>
            </a:fld>
            <a:endParaRPr lang="en-US"/>
          </a:p>
        </p:txBody>
      </p:sp>
      <p:sp>
        <p:nvSpPr>
          <p:cNvPr id="128003" name="Rectangle 2"/>
          <p:cNvSpPr>
            <a:spLocks noGrp="1" noChangeArrowheads="1"/>
          </p:cNvSpPr>
          <p:nvPr>
            <p:ph type="title"/>
          </p:nvPr>
        </p:nvSpPr>
        <p:spPr>
          <a:xfrm>
            <a:off x="644684" y="329212"/>
            <a:ext cx="11604308" cy="823031"/>
          </a:xfrm>
        </p:spPr>
        <p:txBody>
          <a:bodyPr/>
          <a:lstStyle/>
          <a:p>
            <a:pPr fontAlgn="auto">
              <a:spcAft>
                <a:spcPts val="0"/>
              </a:spcAft>
              <a:defRPr/>
            </a:pPr>
            <a:r>
              <a:rPr lang="en-US" sz="3600" b="1" dirty="0">
                <a:solidFill>
                  <a:srgbClr val="006699"/>
                </a:solidFill>
                <a:effectLst>
                  <a:outerShdw blurRad="38100" dist="38100" dir="2700000" algn="tl">
                    <a:srgbClr val="000000">
                      <a:alpha val="43137"/>
                    </a:srgbClr>
                  </a:outerShdw>
                </a:effectLst>
              </a:rPr>
              <a:t>Exercise: Control Flow</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22342" y="1481455"/>
            <a:ext cx="11926649" cy="5349699"/>
          </a:xfrm>
        </p:spPr>
        <p:txBody>
          <a:bodyPr>
            <a:normAutofit fontScale="92500" lnSpcReduction="10000"/>
          </a:bodyPr>
          <a:lstStyle/>
          <a:p>
            <a:pPr algn="just"/>
            <a:r>
              <a:rPr lang="en-US" sz="3600" dirty="0"/>
              <a:t>An array is a group of like typed variables referred to by a common name, with individual variables accessed by their index.</a:t>
            </a:r>
          </a:p>
          <a:p>
            <a:pPr algn="just"/>
            <a:r>
              <a:rPr lang="en-US" sz="3600" dirty="0">
                <a:solidFill>
                  <a:srgbClr val="002060"/>
                </a:solidFill>
              </a:rPr>
              <a:t>Arrays are:</a:t>
            </a:r>
          </a:p>
          <a:p>
            <a:pPr algn="just">
              <a:buFont typeface="Wingdings" pitchFamily="2" charset="2"/>
              <a:buNone/>
            </a:pPr>
            <a:r>
              <a:rPr lang="en-US" sz="3600" dirty="0"/>
              <a:t>	</a:t>
            </a:r>
            <a:r>
              <a:rPr lang="en-US" sz="4000" dirty="0"/>
              <a:t>1) declared</a:t>
            </a:r>
          </a:p>
          <a:p>
            <a:pPr algn="just">
              <a:buFont typeface="Wingdings" pitchFamily="2" charset="2"/>
              <a:buNone/>
            </a:pPr>
            <a:r>
              <a:rPr lang="en-US" sz="4000" dirty="0"/>
              <a:t>	2) created</a:t>
            </a:r>
          </a:p>
          <a:p>
            <a:pPr algn="just">
              <a:buFont typeface="Wingdings" pitchFamily="2" charset="2"/>
              <a:buNone/>
            </a:pPr>
            <a:r>
              <a:rPr lang="en-US" sz="4000" dirty="0"/>
              <a:t>	3) initialized</a:t>
            </a:r>
          </a:p>
          <a:p>
            <a:pPr algn="just">
              <a:buFont typeface="Wingdings" pitchFamily="2" charset="2"/>
              <a:buNone/>
            </a:pPr>
            <a:r>
              <a:rPr lang="en-US" sz="4000" dirty="0"/>
              <a:t>	4) used</a:t>
            </a:r>
          </a:p>
          <a:p>
            <a:pPr algn="just"/>
            <a:r>
              <a:rPr lang="en-US" sz="3600" dirty="0"/>
              <a:t>Also, arrays can have one or several dimensions.</a:t>
            </a:r>
          </a:p>
          <a:p>
            <a:pPr algn="just"/>
            <a:endParaRPr lang="en-US" sz="3600" dirty="0"/>
          </a:p>
        </p:txBody>
      </p:sp>
      <p:sp>
        <p:nvSpPr>
          <p:cNvPr id="5017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303CB49C-A7DD-4ECB-8BA1-DBD52FE7B638}" type="slidenum">
              <a:rPr lang="en-US"/>
              <a:pPr/>
              <a:t>118</a:t>
            </a:fld>
            <a:endParaRPr lang="en-US"/>
          </a:p>
        </p:txBody>
      </p:sp>
      <p:sp>
        <p:nvSpPr>
          <p:cNvPr id="43011"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Arrays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644684" y="1646061"/>
            <a:ext cx="11604308" cy="5020486"/>
          </a:xfrm>
        </p:spPr>
        <p:txBody>
          <a:bodyPr>
            <a:normAutofit fontScale="92500" lnSpcReduction="10000"/>
          </a:bodyPr>
          <a:lstStyle/>
          <a:p>
            <a:pPr>
              <a:lnSpc>
                <a:spcPct val="90000"/>
              </a:lnSpc>
            </a:pPr>
            <a:r>
              <a:rPr lang="en-US" sz="3500" dirty="0">
                <a:solidFill>
                  <a:srgbClr val="002060"/>
                </a:solidFill>
              </a:rPr>
              <a:t>Array declaration involves:</a:t>
            </a:r>
          </a:p>
          <a:p>
            <a:pPr>
              <a:lnSpc>
                <a:spcPct val="90000"/>
              </a:lnSpc>
              <a:buFont typeface="Wingdings" pitchFamily="2" charset="2"/>
              <a:buNone/>
            </a:pPr>
            <a:r>
              <a:rPr lang="en-US" sz="3000" dirty="0"/>
              <a:t>	1) declaring an array identifier</a:t>
            </a:r>
          </a:p>
          <a:p>
            <a:pPr>
              <a:lnSpc>
                <a:spcPct val="90000"/>
              </a:lnSpc>
              <a:buFont typeface="Wingdings" pitchFamily="2" charset="2"/>
              <a:buNone/>
            </a:pPr>
            <a:r>
              <a:rPr lang="en-US" sz="3000" dirty="0"/>
              <a:t>	2) declaring the number of dimensions</a:t>
            </a:r>
          </a:p>
          <a:p>
            <a:pPr>
              <a:lnSpc>
                <a:spcPct val="90000"/>
              </a:lnSpc>
              <a:buFont typeface="Wingdings" pitchFamily="2" charset="2"/>
              <a:buNone/>
            </a:pPr>
            <a:r>
              <a:rPr lang="en-US" sz="3000" dirty="0"/>
              <a:t>	3) declaring the data type of the array elements</a:t>
            </a:r>
          </a:p>
          <a:p>
            <a:pPr>
              <a:lnSpc>
                <a:spcPct val="90000"/>
              </a:lnSpc>
            </a:pPr>
            <a:r>
              <a:rPr lang="en-US" sz="3000" dirty="0"/>
              <a:t>Two styles of array declaration:</a:t>
            </a:r>
          </a:p>
          <a:p>
            <a:pPr>
              <a:lnSpc>
                <a:spcPct val="90000"/>
              </a:lnSpc>
              <a:buFont typeface="Wingdings" pitchFamily="2" charset="2"/>
              <a:buNone/>
            </a:pPr>
            <a:r>
              <a:rPr lang="en-US" sz="3000" dirty="0"/>
              <a:t>	</a:t>
            </a:r>
          </a:p>
          <a:p>
            <a:pPr>
              <a:lnSpc>
                <a:spcPct val="90000"/>
              </a:lnSpc>
              <a:buFont typeface="Wingdings" pitchFamily="2" charset="2"/>
              <a:buNone/>
            </a:pPr>
            <a:r>
              <a:rPr lang="en-US" sz="3000" dirty="0"/>
              <a:t>	</a:t>
            </a:r>
            <a:r>
              <a:rPr lang="en-US" sz="3000" b="1" dirty="0">
                <a:solidFill>
                  <a:srgbClr val="FF0000"/>
                </a:solidFill>
                <a:latin typeface="Courier New" pitchFamily="49" charset="0"/>
              </a:rPr>
              <a:t>type array-variable[];</a:t>
            </a:r>
          </a:p>
          <a:p>
            <a:pPr>
              <a:lnSpc>
                <a:spcPct val="90000"/>
              </a:lnSpc>
              <a:buFont typeface="Wingdings" pitchFamily="2" charset="2"/>
              <a:buNone/>
            </a:pPr>
            <a:endParaRPr lang="en-US" sz="3000" b="1" dirty="0">
              <a:solidFill>
                <a:schemeClr val="hlink"/>
              </a:solidFill>
              <a:latin typeface="Courier New" pitchFamily="49" charset="0"/>
            </a:endParaRPr>
          </a:p>
          <a:p>
            <a:pPr>
              <a:lnSpc>
                <a:spcPct val="90000"/>
              </a:lnSpc>
              <a:buFont typeface="Wingdings" pitchFamily="2" charset="2"/>
              <a:buNone/>
            </a:pPr>
            <a:r>
              <a:rPr lang="en-US" sz="3000" dirty="0">
                <a:latin typeface="Courier New" pitchFamily="49" charset="0"/>
              </a:rPr>
              <a:t>	</a:t>
            </a:r>
            <a:r>
              <a:rPr lang="en-US" sz="3000" dirty="0"/>
              <a:t>or</a:t>
            </a:r>
          </a:p>
          <a:p>
            <a:pPr>
              <a:lnSpc>
                <a:spcPct val="90000"/>
              </a:lnSpc>
              <a:buFont typeface="Wingdings" pitchFamily="2" charset="2"/>
              <a:buNone/>
            </a:pPr>
            <a:endParaRPr lang="en-US" sz="3000" dirty="0">
              <a:latin typeface="Courier New" pitchFamily="49" charset="0"/>
            </a:endParaRPr>
          </a:p>
          <a:p>
            <a:pPr>
              <a:lnSpc>
                <a:spcPct val="90000"/>
              </a:lnSpc>
              <a:buFont typeface="Wingdings" pitchFamily="2" charset="2"/>
              <a:buNone/>
            </a:pPr>
            <a:r>
              <a:rPr lang="en-US" sz="3000" dirty="0">
                <a:latin typeface="Courier New" pitchFamily="49" charset="0"/>
              </a:rPr>
              <a:t>	</a:t>
            </a:r>
            <a:r>
              <a:rPr lang="en-US" sz="3000" b="1" dirty="0">
                <a:solidFill>
                  <a:srgbClr val="FF0000"/>
                </a:solidFill>
                <a:latin typeface="Courier New" pitchFamily="49" charset="0"/>
              </a:rPr>
              <a:t>type [] array-variable;</a:t>
            </a:r>
          </a:p>
          <a:p>
            <a:pPr>
              <a:lnSpc>
                <a:spcPct val="90000"/>
              </a:lnSpc>
            </a:pPr>
            <a:endParaRPr lang="en-US" sz="3000" b="1" dirty="0">
              <a:solidFill>
                <a:schemeClr val="hlink"/>
              </a:solidFill>
              <a:latin typeface="Courier New" pitchFamily="49" charset="0"/>
            </a:endParaRPr>
          </a:p>
        </p:txBody>
      </p:sp>
      <p:sp>
        <p:nvSpPr>
          <p:cNvPr id="5120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DFCD5FE1-5434-45F4-9276-15CAB3C3B59F}" type="slidenum">
              <a:rPr lang="en-US" sz="1800"/>
              <a:pPr/>
              <a:t>119</a:t>
            </a:fld>
            <a:endParaRPr lang="en-US" dirty="0"/>
          </a:p>
        </p:txBody>
      </p:sp>
      <p:sp>
        <p:nvSpPr>
          <p:cNvPr id="44035" name="Rectangle 2"/>
          <p:cNvSpPr>
            <a:spLocks noGrp="1" noChangeArrowheads="1"/>
          </p:cNvSpPr>
          <p:nvPr>
            <p:ph type="title"/>
          </p:nvPr>
        </p:nvSpPr>
        <p:spPr>
          <a:xfrm>
            <a:off x="644684" y="493818"/>
            <a:ext cx="11604308" cy="740728"/>
          </a:xfrm>
        </p:spPr>
        <p:txBody>
          <a:bodyPr>
            <a:normAutofit fontScale="90000"/>
          </a:bodyPr>
          <a:lstStyle/>
          <a:p>
            <a:pPr fontAlgn="auto">
              <a:spcAft>
                <a:spcPts val="0"/>
              </a:spcAft>
              <a:defRPr/>
            </a:pPr>
            <a:r>
              <a:rPr lang="en-US" sz="5100" dirty="0">
                <a:solidFill>
                  <a:srgbClr val="0070C0"/>
                </a:solidFill>
              </a:rPr>
              <a:t>Array Declaration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4525" y="274638"/>
            <a:ext cx="11604625" cy="987425"/>
          </a:xfrm>
        </p:spPr>
        <p:txBody>
          <a:bodyPr/>
          <a:lstStyle/>
          <a:p>
            <a:pPr eaLnBrk="1" hangingPunct="1"/>
            <a:r>
              <a:rPr lang="en-US" sz="4600" b="1">
                <a:solidFill>
                  <a:srgbClr val="0070C0"/>
                </a:solidFill>
              </a:rPr>
              <a:t>Java Development Kit (JDK)</a:t>
            </a:r>
          </a:p>
        </p:txBody>
      </p:sp>
      <p:sp>
        <p:nvSpPr>
          <p:cNvPr id="37891" name="Rectangle 3"/>
          <p:cNvSpPr>
            <a:spLocks noGrp="1" noChangeArrowheads="1"/>
          </p:cNvSpPr>
          <p:nvPr>
            <p:ph sz="quarter" idx="1"/>
          </p:nvPr>
        </p:nvSpPr>
        <p:spPr>
          <a:xfrm>
            <a:off x="430213" y="1481138"/>
            <a:ext cx="11926887" cy="5349875"/>
          </a:xfrm>
        </p:spPr>
        <p:txBody>
          <a:bodyPr/>
          <a:lstStyle/>
          <a:p>
            <a:pPr eaLnBrk="1" hangingPunct="1">
              <a:lnSpc>
                <a:spcPct val="80000"/>
              </a:lnSpc>
            </a:pPr>
            <a:r>
              <a:rPr lang="en-US" sz="3600" b="1">
                <a:solidFill>
                  <a:schemeClr val="accent2"/>
                </a:solidFill>
              </a:rPr>
              <a:t>JDK</a:t>
            </a:r>
            <a:r>
              <a:rPr lang="en-US" sz="3600"/>
              <a:t> consists of the </a:t>
            </a:r>
            <a:r>
              <a:rPr lang="en-US" sz="3600">
                <a:solidFill>
                  <a:schemeClr val="accent2"/>
                </a:solidFill>
              </a:rPr>
              <a:t>Java Compiler</a:t>
            </a:r>
            <a:r>
              <a:rPr lang="en-US" sz="3600"/>
              <a:t> and related tools which enable users to create applications in Java.</a:t>
            </a:r>
          </a:p>
          <a:p>
            <a:pPr eaLnBrk="1" hangingPunct="1">
              <a:lnSpc>
                <a:spcPct val="80000"/>
              </a:lnSpc>
            </a:pPr>
            <a:r>
              <a:rPr lang="en-US" sz="3600" b="1">
                <a:solidFill>
                  <a:schemeClr val="accent2"/>
                </a:solidFill>
              </a:rPr>
              <a:t>JRE</a:t>
            </a:r>
            <a:r>
              <a:rPr lang="en-US" sz="3600"/>
              <a:t> is the Java Runtime Environment. i.e., the JRE is an implementation of the </a:t>
            </a:r>
            <a:r>
              <a:rPr lang="en-US" sz="3600">
                <a:solidFill>
                  <a:schemeClr val="accent2"/>
                </a:solidFill>
              </a:rPr>
              <a:t>Java Virtual Machine</a:t>
            </a:r>
            <a:r>
              <a:rPr lang="en-US" sz="3600"/>
              <a:t> which actually executes Java programs.</a:t>
            </a:r>
          </a:p>
          <a:p>
            <a:pPr eaLnBrk="1" hangingPunct="1">
              <a:lnSpc>
                <a:spcPct val="80000"/>
              </a:lnSpc>
            </a:pPr>
            <a:r>
              <a:rPr lang="en-US" sz="3600"/>
              <a:t>Typically, each JDK contains one (or more) JRE's along with the various development tools like the Java source compilers, bundling and deployment tools, debuggers, development libraries, etc. </a:t>
            </a:r>
          </a:p>
          <a:p>
            <a:pPr eaLnBrk="1" hangingPunct="1">
              <a:lnSpc>
                <a:spcPct val="80000"/>
              </a:lnSpc>
            </a:pPr>
            <a:r>
              <a:rPr lang="en-US" sz="3600"/>
              <a:t>Sun distributes the JDK as part of </a:t>
            </a:r>
            <a:r>
              <a:rPr lang="en-US" sz="3600">
                <a:solidFill>
                  <a:schemeClr val="accent2"/>
                </a:solidFill>
              </a:rPr>
              <a:t>J2EE</a:t>
            </a:r>
            <a:r>
              <a:rPr lang="en-US" sz="3600"/>
              <a:t>, </a:t>
            </a:r>
            <a:r>
              <a:rPr lang="en-US" sz="3600">
                <a:solidFill>
                  <a:schemeClr val="accent2"/>
                </a:solidFill>
              </a:rPr>
              <a:t>J2SE</a:t>
            </a:r>
            <a:r>
              <a:rPr lang="en-US" sz="3600"/>
              <a:t> and </a:t>
            </a:r>
            <a:r>
              <a:rPr lang="en-US" sz="3600">
                <a:solidFill>
                  <a:schemeClr val="accent2"/>
                </a:solidFill>
              </a:rPr>
              <a:t>J2ME</a:t>
            </a:r>
            <a:r>
              <a:rPr lang="en-US" sz="3600"/>
              <a:t>.</a:t>
            </a:r>
          </a:p>
          <a:p>
            <a:pPr eaLnBrk="1" hangingPunct="1">
              <a:lnSpc>
                <a:spcPct val="80000"/>
              </a:lnSpc>
            </a:pPr>
            <a:endParaRPr lang="en-US" sz="3600"/>
          </a:p>
        </p:txBody>
      </p:sp>
      <p:sp>
        <p:nvSpPr>
          <p:cNvPr id="37892"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37893"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644684" y="1563758"/>
            <a:ext cx="11604308" cy="4773577"/>
          </a:xfrm>
        </p:spPr>
        <p:txBody>
          <a:bodyPr/>
          <a:lstStyle/>
          <a:p>
            <a:pPr>
              <a:lnSpc>
                <a:spcPct val="80000"/>
              </a:lnSpc>
            </a:pPr>
            <a:r>
              <a:rPr lang="en-US" sz="3600" dirty="0"/>
              <a:t>After declaration, no array actually exists.</a:t>
            </a:r>
          </a:p>
          <a:p>
            <a:pPr>
              <a:lnSpc>
                <a:spcPct val="80000"/>
              </a:lnSpc>
            </a:pPr>
            <a:r>
              <a:rPr lang="en-US" sz="3600" dirty="0"/>
              <a:t>In order to create an array, we use the new operator:</a:t>
            </a:r>
          </a:p>
          <a:p>
            <a:pPr>
              <a:lnSpc>
                <a:spcPct val="80000"/>
              </a:lnSpc>
            </a:pPr>
            <a:endParaRPr lang="en-US" sz="3600" dirty="0"/>
          </a:p>
          <a:p>
            <a:pPr>
              <a:lnSpc>
                <a:spcPct val="80000"/>
              </a:lnSpc>
              <a:buFont typeface="Wingdings" pitchFamily="2" charset="2"/>
              <a:buNone/>
            </a:pPr>
            <a:r>
              <a:rPr lang="en-US" sz="3600" dirty="0"/>
              <a:t>	</a:t>
            </a:r>
            <a:r>
              <a:rPr lang="en-US" sz="3600" b="1" dirty="0">
                <a:solidFill>
                  <a:srgbClr val="FF0000"/>
                </a:solidFill>
                <a:latin typeface="Courier New" pitchFamily="49" charset="0"/>
              </a:rPr>
              <a:t>type array-variable[];</a:t>
            </a:r>
          </a:p>
          <a:p>
            <a:pPr>
              <a:lnSpc>
                <a:spcPct val="80000"/>
              </a:lnSpc>
              <a:buFont typeface="Wingdings" pitchFamily="2" charset="2"/>
              <a:buNone/>
            </a:pPr>
            <a:r>
              <a:rPr lang="en-US" sz="3600" b="1" dirty="0">
                <a:solidFill>
                  <a:srgbClr val="FF0000"/>
                </a:solidFill>
                <a:latin typeface="Courier New" pitchFamily="49" charset="0"/>
              </a:rPr>
              <a:t>	array-variable = new type[size];</a:t>
            </a:r>
          </a:p>
          <a:p>
            <a:pPr>
              <a:lnSpc>
                <a:spcPct val="80000"/>
              </a:lnSpc>
            </a:pPr>
            <a:endParaRPr lang="en-US" sz="3600" b="1" dirty="0">
              <a:solidFill>
                <a:schemeClr val="hlink"/>
              </a:solidFill>
              <a:latin typeface="Courier New" pitchFamily="49" charset="0"/>
            </a:endParaRPr>
          </a:p>
          <a:p>
            <a:pPr algn="just">
              <a:lnSpc>
                <a:spcPct val="80000"/>
              </a:lnSpc>
              <a:buFont typeface="Wingdings" pitchFamily="2" charset="2"/>
              <a:buNone/>
            </a:pPr>
            <a:r>
              <a:rPr lang="en-US" sz="3600" dirty="0"/>
              <a:t>	This creates a new array to hold size elements of type </a:t>
            </a:r>
            <a:r>
              <a:rPr lang="en-US" sz="3600" dirty="0" err="1"/>
              <a:t>type</a:t>
            </a:r>
            <a:r>
              <a:rPr lang="en-US" sz="3600" dirty="0"/>
              <a:t>, which reference will be kept in the variable array-variable.</a:t>
            </a:r>
          </a:p>
          <a:p>
            <a:pPr>
              <a:lnSpc>
                <a:spcPct val="80000"/>
              </a:lnSpc>
            </a:pPr>
            <a:endParaRPr lang="en-US" sz="3600" dirty="0"/>
          </a:p>
        </p:txBody>
      </p:sp>
      <p:sp>
        <p:nvSpPr>
          <p:cNvPr id="5222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17ACFE63-F5C2-48EF-BD91-7018B0E804D5}" type="slidenum">
              <a:rPr lang="en-US"/>
              <a:pPr/>
              <a:t>120</a:t>
            </a:fld>
            <a:endParaRPr lang="en-US"/>
          </a:p>
        </p:txBody>
      </p:sp>
      <p:sp>
        <p:nvSpPr>
          <p:cNvPr id="45059" name="Rectangle 2"/>
          <p:cNvSpPr>
            <a:spLocks noGrp="1" noChangeArrowheads="1"/>
          </p:cNvSpPr>
          <p:nvPr>
            <p:ph type="title"/>
          </p:nvPr>
        </p:nvSpPr>
        <p:spPr>
          <a:xfrm>
            <a:off x="644684" y="493818"/>
            <a:ext cx="11604308" cy="740728"/>
          </a:xfrm>
        </p:spPr>
        <p:txBody>
          <a:bodyPr>
            <a:normAutofit fontScale="90000"/>
          </a:bodyPr>
          <a:lstStyle/>
          <a:p>
            <a:pPr fontAlgn="auto">
              <a:spcAft>
                <a:spcPts val="0"/>
              </a:spcAft>
              <a:defRPr/>
            </a:pPr>
            <a:r>
              <a:rPr lang="en-US" sz="5100" dirty="0">
                <a:solidFill>
                  <a:srgbClr val="0070C0"/>
                </a:solidFill>
              </a:rPr>
              <a:t>Array Creation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503237" y="1563758"/>
            <a:ext cx="11745755" cy="5264079"/>
          </a:xfrm>
        </p:spPr>
        <p:txBody>
          <a:bodyPr>
            <a:normAutofit lnSpcReduction="10000"/>
          </a:bodyPr>
          <a:lstStyle/>
          <a:p>
            <a:pPr algn="just"/>
            <a:r>
              <a:rPr lang="en-US" sz="3600" dirty="0"/>
              <a:t>Later we can refer to the elements of this array through their indexes:</a:t>
            </a:r>
          </a:p>
          <a:p>
            <a:pPr algn="just">
              <a:buFont typeface="Wingdings" pitchFamily="2" charset="2"/>
              <a:buNone/>
            </a:pPr>
            <a:r>
              <a:rPr lang="en-US" sz="3600" dirty="0"/>
              <a:t>	</a:t>
            </a:r>
          </a:p>
          <a:p>
            <a:pPr algn="just">
              <a:buFont typeface="Wingdings" pitchFamily="2" charset="2"/>
              <a:buNone/>
            </a:pPr>
            <a:r>
              <a:rPr lang="en-US" sz="3600" dirty="0"/>
              <a:t>	</a:t>
            </a:r>
            <a:r>
              <a:rPr lang="en-US" sz="3600" b="1" dirty="0">
                <a:solidFill>
                  <a:srgbClr val="FF0000"/>
                </a:solidFill>
                <a:latin typeface="Courier New" pitchFamily="49" charset="0"/>
              </a:rPr>
              <a:t>array-variable[index]</a:t>
            </a:r>
          </a:p>
          <a:p>
            <a:pPr algn="just">
              <a:buFont typeface="Wingdings" pitchFamily="2" charset="2"/>
              <a:buNone/>
            </a:pPr>
            <a:endParaRPr lang="en-US" sz="3600" b="1" dirty="0">
              <a:solidFill>
                <a:schemeClr val="hlink"/>
              </a:solidFill>
              <a:latin typeface="Courier New" pitchFamily="49" charset="0"/>
            </a:endParaRPr>
          </a:p>
          <a:p>
            <a:pPr algn="just"/>
            <a:r>
              <a:rPr lang="en-US" sz="3600" dirty="0"/>
              <a:t>The array index always starts with zero!</a:t>
            </a:r>
          </a:p>
          <a:p>
            <a:pPr algn="just"/>
            <a:r>
              <a:rPr lang="en-US" sz="3600" dirty="0"/>
              <a:t>The Java run-time system makes sure that all array indexes are in the correct range, otherwise raises a run-time error.</a:t>
            </a:r>
          </a:p>
        </p:txBody>
      </p:sp>
      <p:sp>
        <p:nvSpPr>
          <p:cNvPr id="5325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74B47422-4257-4DB6-B344-A9B6CAFC1984}" type="slidenum">
              <a:rPr lang="en-US"/>
              <a:pPr/>
              <a:t>121</a:t>
            </a:fld>
            <a:endParaRPr lang="en-US"/>
          </a:p>
        </p:txBody>
      </p:sp>
      <p:sp>
        <p:nvSpPr>
          <p:cNvPr id="46083" name="Rectangle 2"/>
          <p:cNvSpPr>
            <a:spLocks noGrp="1" noChangeArrowheads="1"/>
          </p:cNvSpPr>
          <p:nvPr>
            <p:ph type="title"/>
          </p:nvPr>
        </p:nvSpPr>
        <p:spPr>
          <a:xfrm>
            <a:off x="644684" y="493818"/>
            <a:ext cx="11604308" cy="740728"/>
          </a:xfrm>
        </p:spPr>
        <p:txBody>
          <a:bodyPr>
            <a:normAutofit fontScale="90000"/>
          </a:bodyPr>
          <a:lstStyle/>
          <a:p>
            <a:pPr fontAlgn="auto">
              <a:spcAft>
                <a:spcPts val="0"/>
              </a:spcAft>
              <a:defRPr/>
            </a:pPr>
            <a:r>
              <a:rPr lang="en-US" sz="5100" dirty="0">
                <a:solidFill>
                  <a:srgbClr val="0070C0"/>
                </a:solidFill>
              </a:rPr>
              <a:t>Array Indexing</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44684" y="1493836"/>
            <a:ext cx="11593353" cy="5337317"/>
          </a:xfrm>
        </p:spPr>
        <p:txBody>
          <a:bodyPr>
            <a:normAutofit fontScale="92500" lnSpcReduction="10000"/>
          </a:bodyPr>
          <a:lstStyle/>
          <a:p>
            <a:pPr>
              <a:lnSpc>
                <a:spcPct val="80000"/>
              </a:lnSpc>
              <a:buFont typeface="Wingdings" pitchFamily="2" charset="2"/>
              <a:buNone/>
            </a:pPr>
            <a:r>
              <a:rPr lang="en-US" sz="2500" b="1" dirty="0">
                <a:solidFill>
                  <a:srgbClr val="002060"/>
                </a:solidFill>
                <a:latin typeface="Courier New" pitchFamily="49" charset="0"/>
              </a:rPr>
              <a:t>class Array {</a:t>
            </a:r>
          </a:p>
          <a:p>
            <a:pPr>
              <a:lnSpc>
                <a:spcPct val="80000"/>
              </a:lnSpc>
              <a:buFont typeface="Wingdings" pitchFamily="2" charset="2"/>
              <a:buNone/>
            </a:pPr>
            <a:r>
              <a:rPr lang="en-US" sz="2500" b="1" dirty="0">
                <a:solidFill>
                  <a:srgbClr val="002060"/>
                </a:solidFill>
                <a:latin typeface="Courier New" pitchFamily="49" charset="0"/>
              </a:rPr>
              <a:t>	public static void main(String </a:t>
            </a:r>
            <a:r>
              <a:rPr lang="en-US" sz="2500" b="1" dirty="0" err="1">
                <a:solidFill>
                  <a:srgbClr val="002060"/>
                </a:solidFill>
                <a:latin typeface="Courier New" pitchFamily="49" charset="0"/>
              </a:rPr>
              <a:t>args</a:t>
            </a: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int</a:t>
            </a: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 = new </a:t>
            </a:r>
            <a:r>
              <a:rPr lang="en-US" sz="2500" b="1" dirty="0" err="1">
                <a:solidFill>
                  <a:srgbClr val="002060"/>
                </a:solidFill>
                <a:latin typeface="Courier New" pitchFamily="49" charset="0"/>
              </a:rPr>
              <a:t>int</a:t>
            </a:r>
            <a:r>
              <a:rPr lang="en-US" sz="2500" b="1" dirty="0">
                <a:solidFill>
                  <a:srgbClr val="002060"/>
                </a:solidFill>
                <a:latin typeface="Courier New" pitchFamily="49" charset="0"/>
              </a:rPr>
              <a:t>[12];</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[0] = 31;</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[1] = 28;</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[2] = 31;</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[3] = 30;</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[4] = 31;</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[5] = 30;</a:t>
            </a:r>
          </a:p>
          <a:p>
            <a:pPr>
              <a:lnSpc>
                <a:spcPct val="80000"/>
              </a:lnSpc>
              <a:buFont typeface="Wingdings" pitchFamily="2" charset="2"/>
              <a:buNone/>
            </a:pP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[12] = 31;</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a:t>
            </a:r>
            <a:r>
              <a:rPr lang="en-US" sz="2500" b="1" dirty="0">
                <a:solidFill>
                  <a:srgbClr val="002060"/>
                </a:solidFill>
                <a:latin typeface="Courier New" pitchFamily="49" charset="0"/>
              </a:rPr>
              <a:t>(“April has ”);</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System.out.println</a:t>
            </a:r>
            <a:r>
              <a:rPr lang="en-US" sz="2500" b="1" dirty="0">
                <a:solidFill>
                  <a:srgbClr val="002060"/>
                </a:solidFill>
                <a:latin typeface="Courier New" pitchFamily="49" charset="0"/>
              </a:rPr>
              <a:t>(</a:t>
            </a:r>
            <a:r>
              <a:rPr lang="en-US" sz="2500" b="1" dirty="0" err="1">
                <a:solidFill>
                  <a:srgbClr val="002060"/>
                </a:solidFill>
                <a:latin typeface="Courier New" pitchFamily="49" charset="0"/>
              </a:rPr>
              <a:t>monthDays</a:t>
            </a:r>
            <a:r>
              <a:rPr lang="en-US" sz="2500" b="1" dirty="0">
                <a:solidFill>
                  <a:srgbClr val="002060"/>
                </a:solidFill>
                <a:latin typeface="Courier New" pitchFamily="49" charset="0"/>
              </a:rPr>
              <a:t>[3] +“ days.”);</a:t>
            </a:r>
          </a:p>
          <a:p>
            <a:pPr>
              <a:lnSpc>
                <a:spcPct val="80000"/>
              </a:lnSpc>
              <a:buFont typeface="Wingdings" pitchFamily="2" charset="2"/>
              <a:buNone/>
            </a:pP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a:t>
            </a:r>
          </a:p>
        </p:txBody>
      </p:sp>
      <p:sp>
        <p:nvSpPr>
          <p:cNvPr id="5427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1EC53AFA-FE12-4691-B3E9-E0E1FD2A79C7}" type="slidenum">
              <a:rPr lang="en-US"/>
              <a:pPr/>
              <a:t>122</a:t>
            </a:fld>
            <a:endParaRPr lang="en-US"/>
          </a:p>
        </p:txBody>
      </p:sp>
      <p:sp>
        <p:nvSpPr>
          <p:cNvPr id="47107" name="Rectangle 2"/>
          <p:cNvSpPr>
            <a:spLocks noGrp="1" noChangeArrowheads="1"/>
          </p:cNvSpPr>
          <p:nvPr>
            <p:ph type="title"/>
          </p:nvPr>
        </p:nvSpPr>
        <p:spPr>
          <a:xfrm>
            <a:off x="644684" y="493819"/>
            <a:ext cx="11604308" cy="493818"/>
          </a:xfrm>
        </p:spPr>
        <p:txBody>
          <a:bodyPr>
            <a:normAutofit fontScale="90000"/>
          </a:bodyPr>
          <a:lstStyle/>
          <a:p>
            <a:pPr fontAlgn="auto">
              <a:spcAft>
                <a:spcPts val="0"/>
              </a:spcAft>
              <a:defRPr/>
            </a:pPr>
            <a:r>
              <a:rPr lang="en-US" sz="5100" dirty="0">
                <a:solidFill>
                  <a:srgbClr val="0070C0"/>
                </a:solidFill>
              </a:rPr>
              <a:t>Array Use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322342" y="1646061"/>
            <a:ext cx="12571333" cy="5185093"/>
          </a:xfrm>
        </p:spPr>
        <p:txBody>
          <a:bodyPr/>
          <a:lstStyle/>
          <a:p>
            <a:r>
              <a:rPr lang="en-US" sz="3600" dirty="0"/>
              <a:t>Arrays can be initialized when they are declared:</a:t>
            </a:r>
          </a:p>
          <a:p>
            <a:pPr>
              <a:buFont typeface="Wingdings" pitchFamily="2" charset="2"/>
              <a:buNone/>
            </a:pPr>
            <a:endParaRPr lang="en-US" sz="3000" dirty="0"/>
          </a:p>
          <a:p>
            <a:pPr>
              <a:buFont typeface="Wingdings" pitchFamily="2" charset="2"/>
              <a:buNone/>
            </a:pPr>
            <a:r>
              <a:rPr lang="en-US" sz="2800" b="1" dirty="0" err="1">
                <a:solidFill>
                  <a:srgbClr val="002060"/>
                </a:solidFill>
                <a:latin typeface="Courier New" pitchFamily="49" charset="0"/>
              </a:rPr>
              <a:t>int</a:t>
            </a:r>
            <a:r>
              <a:rPr lang="en-US" sz="2800" b="1" dirty="0">
                <a:solidFill>
                  <a:srgbClr val="002060"/>
                </a:solidFill>
                <a:latin typeface="Courier New" pitchFamily="49" charset="0"/>
              </a:rPr>
              <a:t> </a:t>
            </a:r>
            <a:r>
              <a:rPr lang="en-US" sz="2800" b="1" dirty="0" err="1">
                <a:solidFill>
                  <a:srgbClr val="002060"/>
                </a:solidFill>
                <a:latin typeface="Courier New" pitchFamily="49" charset="0"/>
              </a:rPr>
              <a:t>monthDays</a:t>
            </a:r>
            <a:r>
              <a:rPr lang="en-US" sz="2800" b="1" dirty="0">
                <a:solidFill>
                  <a:srgbClr val="002060"/>
                </a:solidFill>
                <a:latin typeface="Courier New" pitchFamily="49" charset="0"/>
              </a:rPr>
              <a:t>[] = {31,28,31,30,31,30,31,31,30,31,30,31};</a:t>
            </a:r>
          </a:p>
          <a:p>
            <a:pPr>
              <a:buFont typeface="Wingdings" pitchFamily="2" charset="2"/>
              <a:buNone/>
            </a:pPr>
            <a:endParaRPr lang="en-US" sz="2500" b="1" dirty="0">
              <a:solidFill>
                <a:schemeClr val="hlink"/>
              </a:solidFill>
              <a:latin typeface="Courier New" pitchFamily="49" charset="0"/>
            </a:endParaRPr>
          </a:p>
          <a:p>
            <a:r>
              <a:rPr lang="en-US" sz="3200" dirty="0"/>
              <a:t>Comments:</a:t>
            </a:r>
          </a:p>
          <a:p>
            <a:pPr>
              <a:buFont typeface="Wingdings" pitchFamily="2" charset="2"/>
              <a:buNone/>
            </a:pPr>
            <a:r>
              <a:rPr lang="en-US" sz="3200" dirty="0"/>
              <a:t>	1) there is no need to use the new operator</a:t>
            </a:r>
          </a:p>
          <a:p>
            <a:pPr>
              <a:buFont typeface="Wingdings" pitchFamily="2" charset="2"/>
              <a:buNone/>
            </a:pPr>
            <a:r>
              <a:rPr lang="en-US" sz="3200" dirty="0"/>
              <a:t>	2) the array is created large enough to hold all specified elements</a:t>
            </a:r>
          </a:p>
        </p:txBody>
      </p:sp>
      <p:sp>
        <p:nvSpPr>
          <p:cNvPr id="5529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C9C42BB0-92B7-4B3D-ADC0-C4D3BF930B24}" type="slidenum">
              <a:rPr lang="en-US"/>
              <a:pPr/>
              <a:t>123</a:t>
            </a:fld>
            <a:endParaRPr lang="en-US"/>
          </a:p>
        </p:txBody>
      </p:sp>
      <p:sp>
        <p:nvSpPr>
          <p:cNvPr id="48131" name="Rectangle 2"/>
          <p:cNvSpPr>
            <a:spLocks noGrp="1" noChangeArrowheads="1"/>
          </p:cNvSpPr>
          <p:nvPr>
            <p:ph type="title"/>
          </p:nvPr>
        </p:nvSpPr>
        <p:spPr>
          <a:xfrm>
            <a:off x="644684" y="493819"/>
            <a:ext cx="11604308" cy="493818"/>
          </a:xfrm>
        </p:spPr>
        <p:txBody>
          <a:bodyPr>
            <a:normAutofit fontScale="90000"/>
          </a:bodyPr>
          <a:lstStyle/>
          <a:p>
            <a:pPr fontAlgn="auto">
              <a:spcAft>
                <a:spcPts val="0"/>
              </a:spcAft>
              <a:defRPr/>
            </a:pPr>
            <a:r>
              <a:rPr lang="en-US" sz="5100" dirty="0">
                <a:solidFill>
                  <a:srgbClr val="0070C0"/>
                </a:solidFill>
              </a:rPr>
              <a:t>Array Initialization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22342" y="1646061"/>
            <a:ext cx="12571333" cy="5185093"/>
          </a:xfrm>
        </p:spPr>
        <p:txBody>
          <a:bodyPr/>
          <a:lstStyle/>
          <a:p>
            <a:r>
              <a:rPr lang="en-US" dirty="0"/>
              <a:t>Multidimensional arrays are arrays of arrays:</a:t>
            </a:r>
          </a:p>
          <a:p>
            <a:pPr>
              <a:buFont typeface="Wingdings" pitchFamily="2" charset="2"/>
              <a:buNone/>
            </a:pPr>
            <a:r>
              <a:rPr lang="en-US" dirty="0"/>
              <a:t>1) declaration</a:t>
            </a:r>
          </a:p>
          <a:p>
            <a:pPr>
              <a:buFont typeface="Wingdings" pitchFamily="2" charset="2"/>
              <a:buNone/>
            </a:pPr>
            <a:r>
              <a:rPr lang="en-US" dirty="0"/>
              <a:t>	</a:t>
            </a:r>
            <a:r>
              <a:rPr lang="en-US" sz="3000" b="1" dirty="0" err="1">
                <a:solidFill>
                  <a:schemeClr val="hlink"/>
                </a:solidFill>
                <a:latin typeface="Courier New" pitchFamily="49" charset="0"/>
              </a:rPr>
              <a:t>int</a:t>
            </a:r>
            <a:r>
              <a:rPr lang="en-US" sz="3000" b="1" dirty="0">
                <a:solidFill>
                  <a:schemeClr val="hlink"/>
                </a:solidFill>
                <a:latin typeface="Courier New" pitchFamily="49" charset="0"/>
              </a:rPr>
              <a:t> array[][];</a:t>
            </a:r>
          </a:p>
          <a:p>
            <a:pPr>
              <a:buFont typeface="Wingdings" pitchFamily="2" charset="2"/>
              <a:buNone/>
            </a:pPr>
            <a:r>
              <a:rPr lang="en-US" dirty="0"/>
              <a:t>2) creation</a:t>
            </a:r>
          </a:p>
          <a:p>
            <a:pPr>
              <a:buFont typeface="Wingdings" pitchFamily="2" charset="2"/>
              <a:buNone/>
            </a:pPr>
            <a:r>
              <a:rPr lang="en-US" dirty="0"/>
              <a:t>	</a:t>
            </a:r>
            <a:r>
              <a:rPr lang="en-US" sz="3000" b="1" dirty="0" err="1">
                <a:solidFill>
                  <a:schemeClr val="hlink"/>
                </a:solidFill>
                <a:latin typeface="Courier New" pitchFamily="49" charset="0"/>
              </a:rPr>
              <a:t>int</a:t>
            </a:r>
            <a:r>
              <a:rPr lang="en-US" sz="3000" b="1" dirty="0">
                <a:solidFill>
                  <a:schemeClr val="hlink"/>
                </a:solidFill>
                <a:latin typeface="Courier New" pitchFamily="49" charset="0"/>
              </a:rPr>
              <a:t> array = new </a:t>
            </a:r>
            <a:r>
              <a:rPr lang="en-US" sz="3000" b="1" dirty="0" err="1">
                <a:solidFill>
                  <a:schemeClr val="hlink"/>
                </a:solidFill>
                <a:latin typeface="Courier New" pitchFamily="49" charset="0"/>
              </a:rPr>
              <a:t>int</a:t>
            </a:r>
            <a:r>
              <a:rPr lang="en-US" sz="3000" b="1" dirty="0">
                <a:solidFill>
                  <a:schemeClr val="hlink"/>
                </a:solidFill>
                <a:latin typeface="Courier New" pitchFamily="49" charset="0"/>
              </a:rPr>
              <a:t>[2][3];</a:t>
            </a:r>
          </a:p>
          <a:p>
            <a:pPr>
              <a:buFont typeface="Wingdings" pitchFamily="2" charset="2"/>
              <a:buNone/>
            </a:pPr>
            <a:r>
              <a:rPr lang="en-US" dirty="0"/>
              <a:t>3) initialization</a:t>
            </a:r>
          </a:p>
          <a:p>
            <a:pPr>
              <a:buFont typeface="Wingdings" pitchFamily="2" charset="2"/>
              <a:buNone/>
            </a:pPr>
            <a:r>
              <a:rPr lang="en-US" dirty="0"/>
              <a:t>	</a:t>
            </a:r>
            <a:r>
              <a:rPr lang="en-US" sz="3000" b="1" dirty="0" err="1">
                <a:solidFill>
                  <a:schemeClr val="hlink"/>
                </a:solidFill>
                <a:latin typeface="Courier New" pitchFamily="49" charset="0"/>
              </a:rPr>
              <a:t>int</a:t>
            </a:r>
            <a:r>
              <a:rPr lang="en-US" sz="3000" b="1" dirty="0">
                <a:solidFill>
                  <a:schemeClr val="hlink"/>
                </a:solidFill>
                <a:latin typeface="Courier New" pitchFamily="49" charset="0"/>
              </a:rPr>
              <a:t> array[][] = { {1, 2, 3}, {4, 5, 6} };</a:t>
            </a:r>
          </a:p>
        </p:txBody>
      </p:sp>
      <p:sp>
        <p:nvSpPr>
          <p:cNvPr id="5632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31CF55EF-848E-42AC-9AEA-68E9C796DBB3}" type="slidenum">
              <a:rPr lang="en-US"/>
              <a:pPr/>
              <a:t>124</a:t>
            </a:fld>
            <a:endParaRPr lang="en-US"/>
          </a:p>
        </p:txBody>
      </p:sp>
      <p:sp>
        <p:nvSpPr>
          <p:cNvPr id="49155" name="Rectangle 2"/>
          <p:cNvSpPr>
            <a:spLocks noGrp="1" noChangeArrowheads="1"/>
          </p:cNvSpPr>
          <p:nvPr>
            <p:ph type="title"/>
          </p:nvPr>
        </p:nvSpPr>
        <p:spPr>
          <a:xfrm>
            <a:off x="644684" y="493819"/>
            <a:ext cx="11604308" cy="493818"/>
          </a:xfrm>
        </p:spPr>
        <p:txBody>
          <a:bodyPr>
            <a:normAutofit fontScale="90000"/>
          </a:bodyPr>
          <a:lstStyle/>
          <a:p>
            <a:pPr fontAlgn="auto">
              <a:spcAft>
                <a:spcPts val="0"/>
              </a:spcAft>
              <a:defRPr/>
            </a:pPr>
            <a:r>
              <a:rPr lang="en-US" sz="5100" dirty="0">
                <a:solidFill>
                  <a:srgbClr val="0070C0"/>
                </a:solidFill>
              </a:rPr>
              <a:t>Multidimensional Arrays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0" y="1646061"/>
            <a:ext cx="12893675" cy="5185093"/>
          </a:xfrm>
        </p:spPr>
        <p:txBody>
          <a:bodyPr/>
          <a:lstStyle/>
          <a:p>
            <a:pPr>
              <a:lnSpc>
                <a:spcPct val="90000"/>
              </a:lnSpc>
              <a:buFont typeface="Wingdings" pitchFamily="2" charset="2"/>
              <a:buNone/>
            </a:pPr>
            <a:r>
              <a:rPr lang="en-US" sz="3000" b="1" dirty="0">
                <a:latin typeface="Courier New" pitchFamily="49" charset="0"/>
              </a:rPr>
              <a:t>class Array {</a:t>
            </a:r>
          </a:p>
          <a:p>
            <a:pPr>
              <a:lnSpc>
                <a:spcPct val="9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a:t>
            </a:r>
          </a:p>
          <a:p>
            <a:pPr>
              <a:lnSpc>
                <a:spcPct val="90000"/>
              </a:lnSpc>
              <a:buFont typeface="Wingdings" pitchFamily="2" charset="2"/>
              <a:buNone/>
            </a:pP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array[][] = { {1, 2, 3}, {4, 5, 6} };</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j;</a:t>
            </a:r>
          </a:p>
          <a:p>
            <a:pPr>
              <a:lnSpc>
                <a:spcPct val="90000"/>
              </a:lnSpc>
              <a:buFont typeface="Wingdings" pitchFamily="2" charset="2"/>
              <a:buNone/>
            </a:pPr>
            <a:r>
              <a:rPr lang="en-US" sz="3000" b="1" dirty="0">
                <a:latin typeface="Courier New" pitchFamily="49" charset="0"/>
              </a:rPr>
              <a:t>		for(</a:t>
            </a:r>
            <a:r>
              <a:rPr lang="en-US" sz="3000" b="1" dirty="0" err="1">
                <a:latin typeface="Courier New" pitchFamily="49" charset="0"/>
              </a:rPr>
              <a:t>i</a:t>
            </a:r>
            <a:r>
              <a:rPr lang="en-US" sz="3000" b="1" dirty="0">
                <a:latin typeface="Courier New" pitchFamily="49" charset="0"/>
              </a:rPr>
              <a:t>=0; </a:t>
            </a:r>
            <a:r>
              <a:rPr lang="en-US" sz="3000" b="1" dirty="0" err="1">
                <a:latin typeface="Courier New" pitchFamily="49" charset="0"/>
              </a:rPr>
              <a:t>i</a:t>
            </a:r>
            <a:r>
              <a:rPr lang="en-US" sz="3000" b="1" dirty="0">
                <a:latin typeface="Courier New" pitchFamily="49" charset="0"/>
              </a:rPr>
              <a:t>&lt;2; </a:t>
            </a:r>
            <a:r>
              <a:rPr lang="en-US" sz="3000" b="1" dirty="0" err="1">
                <a:latin typeface="Courier New" pitchFamily="49" charset="0"/>
              </a:rPr>
              <a:t>i</a:t>
            </a: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for(j=0; j&lt;3; j++)</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a:t>
            </a:r>
            <a:r>
              <a:rPr lang="en-US" sz="3000" b="1" dirty="0">
                <a:latin typeface="Courier New" pitchFamily="49" charset="0"/>
              </a:rPr>
              <a:t>(array[</a:t>
            </a:r>
            <a:r>
              <a:rPr lang="en-US" sz="3000" b="1" dirty="0" err="1">
                <a:latin typeface="Courier New" pitchFamily="49" charset="0"/>
              </a:rPr>
              <a:t>i</a:t>
            </a:r>
            <a:r>
              <a:rPr lang="en-US" sz="3000" b="1" dirty="0">
                <a:latin typeface="Courier New" pitchFamily="49" charset="0"/>
              </a:rPr>
              <a:t>][j] + “ ");</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a:t>
            </a:r>
          </a:p>
          <a:p>
            <a:pPr>
              <a:lnSpc>
                <a:spcPct val="90000"/>
              </a:lnSpc>
              <a:buFont typeface="Wingdings" pitchFamily="2" charset="2"/>
              <a:buNone/>
            </a:pP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a:t>
            </a:r>
          </a:p>
        </p:txBody>
      </p:sp>
      <p:sp>
        <p:nvSpPr>
          <p:cNvPr id="5734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4B6BBDF5-E00D-4BC2-B2B7-055CE7F2637A}" type="slidenum">
              <a:rPr lang="en-US"/>
              <a:pPr/>
              <a:t>125</a:t>
            </a:fld>
            <a:endParaRPr lang="en-US"/>
          </a:p>
        </p:txBody>
      </p:sp>
      <p:sp>
        <p:nvSpPr>
          <p:cNvPr id="50179" name="Rectangle 2"/>
          <p:cNvSpPr>
            <a:spLocks noGrp="1" noChangeArrowheads="1"/>
          </p:cNvSpPr>
          <p:nvPr>
            <p:ph type="title"/>
          </p:nvPr>
        </p:nvSpPr>
        <p:spPr>
          <a:xfrm>
            <a:off x="644684" y="493819"/>
            <a:ext cx="11604308" cy="493818"/>
          </a:xfrm>
        </p:spPr>
        <p:txBody>
          <a:bodyPr>
            <a:normAutofit fontScale="90000"/>
          </a:bodyPr>
          <a:lstStyle/>
          <a:p>
            <a:pPr fontAlgn="auto">
              <a:spcAft>
                <a:spcPts val="0"/>
              </a:spcAft>
              <a:defRPr/>
            </a:pPr>
            <a:r>
              <a:rPr lang="en-US" sz="5100" dirty="0">
                <a:solidFill>
                  <a:srgbClr val="0070C0"/>
                </a:solidFill>
              </a:rPr>
              <a:t>Example: Multidimensional Arrays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a:p>
            <a:pPr>
              <a:buNone/>
            </a:pPr>
            <a:endParaRPr lang="en-US" dirty="0"/>
          </a:p>
          <a:p>
            <a:pPr>
              <a:buNone/>
            </a:pPr>
            <a:r>
              <a:rPr lang="en-US" sz="4000" b="1" dirty="0">
                <a:solidFill>
                  <a:srgbClr val="00B050"/>
                </a:solidFill>
              </a:rPr>
              <a:t>             LANGUAGE FUNDAMENTALS</a:t>
            </a:r>
          </a:p>
        </p:txBody>
      </p:sp>
      <p:sp>
        <p:nvSpPr>
          <p:cNvPr id="4" name="Footer Placeholder 3"/>
          <p:cNvSpPr>
            <a:spLocks noGrp="1"/>
          </p:cNvSpPr>
          <p:nvPr>
            <p:ph type="ftr" sz="quarter" idx="11"/>
          </p:nvPr>
        </p:nvSpPr>
        <p:spPr/>
        <p:txBody>
          <a:bodyPr/>
          <a:lstStyle/>
          <a:p>
            <a:pPr>
              <a:defRPr/>
            </a:pPr>
            <a:r>
              <a:rPr lang="en-US"/>
              <a:t>ACE Engineering College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22342" y="1481455"/>
            <a:ext cx="12571333" cy="5761214"/>
          </a:xfrm>
        </p:spPr>
        <p:txBody>
          <a:bodyPr/>
          <a:lstStyle/>
          <a:p>
            <a:pPr marL="773339" indent="-773339">
              <a:spcBef>
                <a:spcPct val="0"/>
              </a:spcBef>
              <a:buNone/>
            </a:pPr>
            <a:r>
              <a:rPr lang="en-US" sz="3000" b="1" dirty="0">
                <a:latin typeface="Courier New" pitchFamily="49" charset="0"/>
              </a:rPr>
              <a:t>1 public class Hello</a:t>
            </a:r>
          </a:p>
          <a:p>
            <a:pPr marL="773339" indent="-773339">
              <a:spcBef>
                <a:spcPct val="0"/>
              </a:spcBef>
              <a:buNone/>
            </a:pPr>
            <a:r>
              <a:rPr lang="en-US" sz="3000" b="1" dirty="0">
                <a:latin typeface="Courier New" pitchFamily="49" charset="0"/>
              </a:rPr>
              <a:t>2 {</a:t>
            </a:r>
          </a:p>
          <a:p>
            <a:pPr marL="773339" indent="-773339">
              <a:spcBef>
                <a:spcPct val="0"/>
              </a:spcBef>
              <a:buNone/>
            </a:pPr>
            <a:r>
              <a:rPr lang="en-US" sz="3000" b="1" dirty="0">
                <a:latin typeface="Courier New" pitchFamily="49" charset="0"/>
              </a:rPr>
              <a:t>3 		/**</a:t>
            </a:r>
          </a:p>
          <a:p>
            <a:pPr marL="773339" indent="-773339">
              <a:spcBef>
                <a:spcPct val="0"/>
              </a:spcBef>
              <a:buNone/>
            </a:pPr>
            <a:r>
              <a:rPr lang="en-US" sz="3000" b="1" dirty="0">
                <a:latin typeface="Courier New" pitchFamily="49" charset="0"/>
              </a:rPr>
              <a:t>4 		* My first Java program</a:t>
            </a:r>
          </a:p>
          <a:p>
            <a:pPr marL="773339" indent="-773339">
              <a:spcBef>
                <a:spcPct val="0"/>
              </a:spcBef>
              <a:buNone/>
            </a:pPr>
            <a:r>
              <a:rPr lang="en-US" sz="3000" b="1" dirty="0">
                <a:latin typeface="Courier New" pitchFamily="49" charset="0"/>
              </a:rPr>
              <a:t>5 		*/</a:t>
            </a:r>
          </a:p>
          <a:p>
            <a:pPr marL="773339" indent="-773339">
              <a:spcBef>
                <a:spcPct val="0"/>
              </a:spcBef>
              <a:buNone/>
            </a:pPr>
            <a:r>
              <a:rPr lang="en-US" sz="3000" b="1" dirty="0">
                <a:latin typeface="Courier New" pitchFamily="49" charset="0"/>
              </a:rPr>
              <a:t>6 		public static void main( String[] </a:t>
            </a:r>
            <a:r>
              <a:rPr lang="en-US" sz="3000" b="1" dirty="0" err="1">
                <a:latin typeface="Courier New" pitchFamily="49" charset="0"/>
              </a:rPr>
              <a:t>args</a:t>
            </a:r>
            <a:r>
              <a:rPr lang="en-US" sz="3000" b="1" dirty="0">
                <a:latin typeface="Courier New" pitchFamily="49" charset="0"/>
              </a:rPr>
              <a:t> ){</a:t>
            </a:r>
          </a:p>
          <a:p>
            <a:pPr marL="773339" indent="-773339">
              <a:spcBef>
                <a:spcPct val="0"/>
              </a:spcBef>
              <a:buNone/>
            </a:pPr>
            <a:r>
              <a:rPr lang="en-US" sz="3000" b="1" dirty="0">
                <a:latin typeface="Courier New" pitchFamily="49" charset="0"/>
              </a:rPr>
              <a:t>7</a:t>
            </a:r>
          </a:p>
          <a:p>
            <a:pPr marL="773339" indent="-773339">
              <a:spcBef>
                <a:spcPct val="0"/>
              </a:spcBef>
              <a:buNone/>
            </a:pPr>
            <a:r>
              <a:rPr lang="en-US" sz="3000" b="1" dirty="0">
                <a:latin typeface="Courier New" pitchFamily="49" charset="0"/>
              </a:rPr>
              <a:t>8 			//prints string Hello world on screen</a:t>
            </a:r>
          </a:p>
          <a:p>
            <a:pPr marL="773339" indent="-773339">
              <a:spcBef>
                <a:spcPct val="0"/>
              </a:spcBef>
              <a:buNone/>
            </a:pPr>
            <a:r>
              <a:rPr lang="en-US" sz="3000" b="1" dirty="0">
                <a:latin typeface="Courier New" pitchFamily="49" charset="0"/>
              </a:rPr>
              <a:t>9 			</a:t>
            </a:r>
            <a:r>
              <a:rPr lang="en-US" sz="3000" b="1" dirty="0" err="1">
                <a:latin typeface="Courier New" pitchFamily="49" charset="0"/>
              </a:rPr>
              <a:t>System.out.println</a:t>
            </a:r>
            <a:r>
              <a:rPr lang="en-US" sz="3000" b="1" dirty="0">
                <a:latin typeface="Courier New" pitchFamily="49" charset="0"/>
              </a:rPr>
              <a:t>(“Hello world”);</a:t>
            </a:r>
          </a:p>
          <a:p>
            <a:pPr marL="773339" indent="-773339">
              <a:spcBef>
                <a:spcPct val="0"/>
              </a:spcBef>
              <a:buNone/>
            </a:pPr>
            <a:r>
              <a:rPr lang="en-US" sz="3000" b="1" dirty="0">
                <a:latin typeface="Courier New" pitchFamily="49" charset="0"/>
              </a:rPr>
              <a:t>10</a:t>
            </a:r>
          </a:p>
          <a:p>
            <a:pPr marL="773339" indent="-773339">
              <a:spcBef>
                <a:spcPct val="0"/>
              </a:spcBef>
              <a:buNone/>
            </a:pPr>
            <a:r>
              <a:rPr lang="en-US" sz="3000" b="1" dirty="0">
                <a:latin typeface="Courier New" pitchFamily="49" charset="0"/>
              </a:rPr>
              <a:t>11 		}</a:t>
            </a:r>
          </a:p>
          <a:p>
            <a:pPr marL="773339" indent="-773339">
              <a:spcBef>
                <a:spcPct val="0"/>
              </a:spcBef>
              <a:buNone/>
            </a:pPr>
            <a:r>
              <a:rPr lang="en-US" sz="3000" b="1" dirty="0">
                <a:latin typeface="Courier New" pitchFamily="49" charset="0"/>
              </a:rPr>
              <a:t>12 }</a:t>
            </a:r>
          </a:p>
        </p:txBody>
      </p:sp>
      <p:sp>
        <p:nvSpPr>
          <p:cNvPr id="1024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A585F50C-4ECA-4B51-8581-DA838CAD2165}" type="slidenum">
              <a:rPr lang="en-US"/>
              <a:pPr/>
              <a:t>14</a:t>
            </a:fld>
            <a:endParaRPr lang="en-US"/>
          </a:p>
        </p:txBody>
      </p:sp>
      <p:sp>
        <p:nvSpPr>
          <p:cNvPr id="3075"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A Simple Java Program</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22342" y="1316849"/>
            <a:ext cx="12248991" cy="5761214"/>
          </a:xfrm>
        </p:spPr>
        <p:txBody>
          <a:bodyPr>
            <a:normAutofit lnSpcReduction="10000"/>
          </a:bodyPr>
          <a:lstStyle/>
          <a:p>
            <a:pPr marL="773339" indent="-773339" fontAlgn="auto">
              <a:spcBef>
                <a:spcPct val="0"/>
              </a:spcBef>
              <a:spcAft>
                <a:spcPts val="0"/>
              </a:spcAft>
              <a:buNone/>
              <a:defRPr/>
            </a:pPr>
            <a:r>
              <a:rPr lang="en-US" sz="3000" b="1" dirty="0">
                <a:latin typeface="Courier New" pitchFamily="49" charset="0"/>
              </a:rPr>
              <a:t>1 </a:t>
            </a:r>
            <a:r>
              <a:rPr lang="en-US" sz="3000" b="1" dirty="0">
                <a:solidFill>
                  <a:srgbClr val="FF0066"/>
                </a:solidFill>
                <a:latin typeface="Courier New" pitchFamily="49" charset="0"/>
              </a:rPr>
              <a:t>public class Hello</a:t>
            </a:r>
          </a:p>
          <a:p>
            <a:pPr marL="773339" indent="-773339" fontAlgn="auto">
              <a:spcBef>
                <a:spcPct val="0"/>
              </a:spcBef>
              <a:spcAft>
                <a:spcPts val="0"/>
              </a:spcAft>
              <a:buNone/>
              <a:defRPr/>
            </a:pPr>
            <a:r>
              <a:rPr lang="en-US" sz="3000" b="1" dirty="0">
                <a:latin typeface="Courier New" pitchFamily="49" charset="0"/>
              </a:rPr>
              <a:t>2 </a:t>
            </a:r>
            <a:r>
              <a:rPr lang="en-US" sz="3000" b="1" dirty="0">
                <a:solidFill>
                  <a:srgbClr val="FF0066"/>
                </a:solidFill>
                <a:latin typeface="Courier New" pitchFamily="49" charset="0"/>
              </a:rPr>
              <a:t>{</a:t>
            </a:r>
          </a:p>
          <a:p>
            <a:pPr marL="773339" indent="-773339" fontAlgn="auto">
              <a:spcBef>
                <a:spcPct val="0"/>
              </a:spcBef>
              <a:spcAft>
                <a:spcPts val="0"/>
              </a:spcAft>
              <a:buNone/>
              <a:defRPr/>
            </a:pPr>
            <a:r>
              <a:rPr lang="en-US" sz="3000" b="1" dirty="0">
                <a:latin typeface="Courier New" pitchFamily="49" charset="0"/>
              </a:rPr>
              <a:t>3 		/**</a:t>
            </a:r>
          </a:p>
          <a:p>
            <a:pPr marL="773339" indent="-773339" fontAlgn="auto">
              <a:spcBef>
                <a:spcPct val="0"/>
              </a:spcBef>
              <a:spcAft>
                <a:spcPts val="0"/>
              </a:spcAft>
              <a:buNone/>
              <a:defRPr/>
            </a:pPr>
            <a:r>
              <a:rPr lang="en-US" sz="3000" b="1" dirty="0">
                <a:latin typeface="Courier New" pitchFamily="49" charset="0"/>
              </a:rPr>
              <a:t>4 		* My first Java program</a:t>
            </a:r>
          </a:p>
          <a:p>
            <a:pPr marL="773339" indent="-773339" fontAlgn="auto">
              <a:spcBef>
                <a:spcPct val="0"/>
              </a:spcBef>
              <a:spcAft>
                <a:spcPts val="0"/>
              </a:spcAft>
              <a:buNone/>
              <a:defRPr/>
            </a:pPr>
            <a:r>
              <a:rPr lang="en-US" sz="3000" b="1" dirty="0">
                <a:latin typeface="Courier New" pitchFamily="49" charset="0"/>
              </a:rPr>
              <a:t>5 		*/</a:t>
            </a:r>
          </a:p>
          <a:p>
            <a:pPr marL="773339" indent="-773339" fontAlgn="auto">
              <a:spcAft>
                <a:spcPts val="0"/>
              </a:spcAft>
              <a:buFont typeface="Wingdings 3"/>
              <a:buChar char=""/>
              <a:defRPr/>
            </a:pPr>
            <a:r>
              <a:rPr lang="en-US" sz="3000" dirty="0"/>
              <a:t>indicates the name of the class which is </a:t>
            </a:r>
            <a:r>
              <a:rPr lang="en-US" sz="3000" dirty="0">
                <a:solidFill>
                  <a:srgbClr val="FF0066"/>
                </a:solidFill>
              </a:rPr>
              <a:t>Hello</a:t>
            </a:r>
          </a:p>
          <a:p>
            <a:pPr marL="773339" indent="-773339" algn="just" fontAlgn="auto">
              <a:spcAft>
                <a:spcPts val="0"/>
              </a:spcAft>
              <a:buFont typeface="Wingdings 3"/>
              <a:buChar char=""/>
              <a:defRPr/>
            </a:pPr>
            <a:r>
              <a:rPr lang="en-US" sz="3000" dirty="0"/>
              <a:t>In Java, all code should be placed inside a class declaration</a:t>
            </a:r>
          </a:p>
          <a:p>
            <a:pPr marL="773339" indent="-773339" algn="just" fontAlgn="auto">
              <a:spcAft>
                <a:spcPts val="0"/>
              </a:spcAft>
              <a:buFont typeface="Wingdings 3"/>
              <a:buChar char=""/>
              <a:defRPr/>
            </a:pPr>
            <a:r>
              <a:rPr lang="en-US" sz="3000" dirty="0"/>
              <a:t>The class uses an access specifier </a:t>
            </a:r>
            <a:r>
              <a:rPr lang="en-US" sz="3000" dirty="0">
                <a:solidFill>
                  <a:srgbClr val="FF0066"/>
                </a:solidFill>
              </a:rPr>
              <a:t>public</a:t>
            </a:r>
            <a:r>
              <a:rPr lang="en-US" sz="3000" dirty="0"/>
              <a:t>, which indicates that our class is accessible to other classes from other packages (packages are a collection of classes). We will be covering packages and access </a:t>
            </a:r>
            <a:r>
              <a:rPr lang="en-US" sz="3000" dirty="0" err="1"/>
              <a:t>specifiers</a:t>
            </a:r>
            <a:r>
              <a:rPr lang="en-US" sz="3000" dirty="0"/>
              <a:t> later.</a:t>
            </a:r>
          </a:p>
          <a:p>
            <a:pPr marL="773339" indent="-773339" fontAlgn="auto">
              <a:spcAft>
                <a:spcPts val="0"/>
              </a:spcAft>
              <a:buFont typeface="Wingdings 3"/>
              <a:buChar char=""/>
              <a:defRPr/>
            </a:pPr>
            <a:r>
              <a:rPr lang="en-US" sz="3000" dirty="0"/>
              <a:t>curly brace </a:t>
            </a:r>
            <a:r>
              <a:rPr lang="en-US" sz="3000" dirty="0">
                <a:solidFill>
                  <a:srgbClr val="FF0066"/>
                </a:solidFill>
              </a:rPr>
              <a:t>{</a:t>
            </a:r>
            <a:r>
              <a:rPr lang="en-US" sz="3000" dirty="0"/>
              <a:t> indicates the start of a block.</a:t>
            </a:r>
          </a:p>
        </p:txBody>
      </p:sp>
      <p:sp>
        <p:nvSpPr>
          <p:cNvPr id="1126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4F56F36D-0B04-420D-A7C6-66ADF7DCC9DC}" type="slidenum">
              <a:rPr lang="en-US"/>
              <a:pPr/>
              <a:t>15</a:t>
            </a:fld>
            <a:endParaRPr lang="en-US"/>
          </a:p>
        </p:txBody>
      </p:sp>
      <p:sp>
        <p:nvSpPr>
          <p:cNvPr id="4099"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A Simple Java Program</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22342" y="1316849"/>
            <a:ext cx="12248991" cy="5761214"/>
          </a:xfrm>
        </p:spPr>
        <p:txBody>
          <a:bodyPr/>
          <a:lstStyle/>
          <a:p>
            <a:pPr marL="773339" indent="-773339">
              <a:spcBef>
                <a:spcPct val="0"/>
              </a:spcBef>
              <a:buNone/>
            </a:pPr>
            <a:r>
              <a:rPr lang="en-US" sz="3000" b="1" dirty="0">
                <a:latin typeface="Courier New" pitchFamily="49" charset="0"/>
              </a:rPr>
              <a:t>1 public class Hello</a:t>
            </a:r>
          </a:p>
          <a:p>
            <a:pPr marL="773339" indent="-773339">
              <a:spcBef>
                <a:spcPct val="0"/>
              </a:spcBef>
              <a:buNone/>
            </a:pPr>
            <a:r>
              <a:rPr lang="en-US" sz="3000" b="1" dirty="0">
                <a:latin typeface="Courier New" pitchFamily="49" charset="0"/>
              </a:rPr>
              <a:t>2 {</a:t>
            </a:r>
          </a:p>
          <a:p>
            <a:pPr marL="773339" indent="-773339">
              <a:spcBef>
                <a:spcPct val="0"/>
              </a:spcBef>
              <a:buNone/>
            </a:pPr>
            <a:r>
              <a:rPr lang="en-US" sz="3000" b="1" dirty="0">
                <a:latin typeface="Courier New" pitchFamily="49" charset="0"/>
              </a:rPr>
              <a:t>3 		</a:t>
            </a:r>
            <a:r>
              <a:rPr lang="en-US" sz="3000" b="1" dirty="0">
                <a:solidFill>
                  <a:srgbClr val="FF0066"/>
                </a:solidFill>
                <a:latin typeface="Courier New" pitchFamily="49" charset="0"/>
              </a:rPr>
              <a:t>/**</a:t>
            </a:r>
          </a:p>
          <a:p>
            <a:pPr marL="773339" indent="-773339">
              <a:spcBef>
                <a:spcPct val="0"/>
              </a:spcBef>
              <a:buNone/>
            </a:pPr>
            <a:r>
              <a:rPr lang="en-US" sz="3000" b="1" dirty="0">
                <a:latin typeface="Courier New" pitchFamily="49" charset="0"/>
              </a:rPr>
              <a:t>4 		</a:t>
            </a:r>
            <a:r>
              <a:rPr lang="en-US" sz="3000" b="1" dirty="0">
                <a:solidFill>
                  <a:srgbClr val="FF0066"/>
                </a:solidFill>
                <a:latin typeface="Courier New" pitchFamily="49" charset="0"/>
              </a:rPr>
              <a:t>* My first Java program</a:t>
            </a:r>
          </a:p>
          <a:p>
            <a:pPr marL="773339" indent="-773339">
              <a:spcBef>
                <a:spcPct val="0"/>
              </a:spcBef>
              <a:buNone/>
            </a:pPr>
            <a:r>
              <a:rPr lang="en-US" sz="3000" b="1" dirty="0">
                <a:latin typeface="Courier New" pitchFamily="49" charset="0"/>
              </a:rPr>
              <a:t>5 		</a:t>
            </a:r>
            <a:r>
              <a:rPr lang="en-US" sz="3000" b="1" dirty="0">
                <a:solidFill>
                  <a:srgbClr val="FF0066"/>
                </a:solidFill>
                <a:latin typeface="Courier New" pitchFamily="49" charset="0"/>
              </a:rPr>
              <a:t>*/</a:t>
            </a:r>
          </a:p>
          <a:p>
            <a:pPr marL="773339" indent="-773339"/>
            <a:r>
              <a:rPr lang="en-US" sz="3000" dirty="0"/>
              <a:t>The next three lines indicates a Java comment.</a:t>
            </a:r>
          </a:p>
          <a:p>
            <a:pPr marL="773339" indent="-773339"/>
            <a:r>
              <a:rPr lang="en-US" sz="3000" dirty="0"/>
              <a:t>A comment</a:t>
            </a:r>
          </a:p>
          <a:p>
            <a:pPr marL="1256675" lvl="1" indent="-676671">
              <a:buNone/>
            </a:pPr>
            <a:r>
              <a:rPr lang="en-US" sz="3000" dirty="0"/>
              <a:t>– something used to document a part of a code.</a:t>
            </a:r>
          </a:p>
          <a:p>
            <a:pPr marL="1256675" lvl="1" indent="-676671">
              <a:buNone/>
            </a:pPr>
            <a:r>
              <a:rPr lang="en-US" sz="3000" dirty="0"/>
              <a:t>– It is not part of the program itself, but used for documentation purposes.</a:t>
            </a:r>
          </a:p>
          <a:p>
            <a:pPr marL="1256675" lvl="1" indent="-676671">
              <a:buNone/>
            </a:pPr>
            <a:r>
              <a:rPr lang="en-US" sz="3000" dirty="0"/>
              <a:t>– It is good programming practice to add comments to your code.</a:t>
            </a:r>
          </a:p>
        </p:txBody>
      </p:sp>
      <p:sp>
        <p:nvSpPr>
          <p:cNvPr id="1229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58F11AA3-44D7-46E7-BDD5-2F8699B0F22E}" type="slidenum">
              <a:rPr lang="en-US"/>
              <a:pPr/>
              <a:t>16</a:t>
            </a:fld>
            <a:endParaRPr lang="en-US"/>
          </a:p>
        </p:txBody>
      </p:sp>
      <p:sp>
        <p:nvSpPr>
          <p:cNvPr id="5123"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A Simple Java Program</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322342" y="1316849"/>
            <a:ext cx="12248991" cy="5761214"/>
          </a:xfrm>
        </p:spPr>
        <p:txBody>
          <a:bodyPr>
            <a:normAutofit fontScale="92500"/>
          </a:bodyPr>
          <a:lstStyle/>
          <a:p>
            <a:pPr marL="773339" indent="-773339" fontAlgn="auto">
              <a:spcBef>
                <a:spcPct val="0"/>
              </a:spcBef>
              <a:spcAft>
                <a:spcPts val="0"/>
              </a:spcAft>
              <a:buNone/>
              <a:defRPr/>
            </a:pPr>
            <a:r>
              <a:rPr lang="en-US" sz="3000" b="1" dirty="0">
                <a:latin typeface="Courier New" pitchFamily="49" charset="0"/>
              </a:rPr>
              <a:t>1 public class Hello</a:t>
            </a:r>
          </a:p>
          <a:p>
            <a:pPr marL="773339" indent="-773339" fontAlgn="auto">
              <a:spcBef>
                <a:spcPct val="0"/>
              </a:spcBef>
              <a:spcAft>
                <a:spcPts val="0"/>
              </a:spcAft>
              <a:buNone/>
              <a:defRPr/>
            </a:pPr>
            <a:r>
              <a:rPr lang="en-US" sz="3000" b="1" dirty="0">
                <a:latin typeface="Courier New" pitchFamily="49" charset="0"/>
              </a:rPr>
              <a:t>2 {</a:t>
            </a:r>
          </a:p>
          <a:p>
            <a:pPr marL="773339" indent="-773339" fontAlgn="auto">
              <a:spcBef>
                <a:spcPct val="0"/>
              </a:spcBef>
              <a:spcAft>
                <a:spcPts val="0"/>
              </a:spcAft>
              <a:buNone/>
              <a:defRPr/>
            </a:pPr>
            <a:r>
              <a:rPr lang="en-US" sz="3000" b="1" dirty="0">
                <a:latin typeface="Courier New" pitchFamily="49" charset="0"/>
              </a:rPr>
              <a:t>3 		/**</a:t>
            </a:r>
          </a:p>
          <a:p>
            <a:pPr marL="773339" indent="-773339" fontAlgn="auto">
              <a:spcBef>
                <a:spcPct val="0"/>
              </a:spcBef>
              <a:spcAft>
                <a:spcPts val="0"/>
              </a:spcAft>
              <a:buNone/>
              <a:defRPr/>
            </a:pPr>
            <a:r>
              <a:rPr lang="en-US" sz="3000" b="1" dirty="0">
                <a:latin typeface="Courier New" pitchFamily="49" charset="0"/>
              </a:rPr>
              <a:t>4 		* My first Java program</a:t>
            </a:r>
          </a:p>
          <a:p>
            <a:pPr marL="773339" indent="-773339" fontAlgn="auto">
              <a:spcBef>
                <a:spcPct val="0"/>
              </a:spcBef>
              <a:spcAft>
                <a:spcPts val="0"/>
              </a:spcAft>
              <a:buNone/>
              <a:defRPr/>
            </a:pPr>
            <a:r>
              <a:rPr lang="en-US" sz="3000" b="1" dirty="0">
                <a:latin typeface="Courier New" pitchFamily="49" charset="0"/>
              </a:rPr>
              <a:t>5 		*/</a:t>
            </a:r>
          </a:p>
          <a:p>
            <a:pPr marL="773339" indent="-773339" fontAlgn="auto">
              <a:spcBef>
                <a:spcPct val="0"/>
              </a:spcBef>
              <a:spcAft>
                <a:spcPts val="0"/>
              </a:spcAft>
              <a:buFont typeface="Wingdings" pitchFamily="2" charset="2"/>
              <a:buAutoNum type="arabicPlain" startAt="6"/>
              <a:defRPr/>
            </a:pPr>
            <a:r>
              <a:rPr lang="en-US" sz="3000" b="1" dirty="0">
                <a:solidFill>
                  <a:srgbClr val="FF0066"/>
                </a:solidFill>
                <a:latin typeface="Courier New" pitchFamily="49" charset="0"/>
              </a:rPr>
              <a:t>public static void main( String[] </a:t>
            </a:r>
            <a:r>
              <a:rPr lang="en-US" sz="3000" b="1" dirty="0" err="1">
                <a:solidFill>
                  <a:srgbClr val="FF0066"/>
                </a:solidFill>
                <a:latin typeface="Courier New" pitchFamily="49" charset="0"/>
              </a:rPr>
              <a:t>args</a:t>
            </a:r>
            <a:r>
              <a:rPr lang="en-US" sz="3000" b="1" dirty="0">
                <a:solidFill>
                  <a:srgbClr val="FF0066"/>
                </a:solidFill>
                <a:latin typeface="Courier New" pitchFamily="49" charset="0"/>
              </a:rPr>
              <a:t> ){</a:t>
            </a:r>
          </a:p>
          <a:p>
            <a:pPr marL="773339" indent="-773339" fontAlgn="auto">
              <a:spcBef>
                <a:spcPct val="0"/>
              </a:spcBef>
              <a:spcAft>
                <a:spcPts val="0"/>
              </a:spcAft>
              <a:buNone/>
              <a:defRPr/>
            </a:pPr>
            <a:endParaRPr lang="en-US" sz="3000" b="1" dirty="0">
              <a:solidFill>
                <a:srgbClr val="FF0066"/>
              </a:solidFill>
              <a:latin typeface="Courier New" pitchFamily="49" charset="0"/>
            </a:endParaRPr>
          </a:p>
          <a:p>
            <a:pPr marL="773339" indent="-773339" fontAlgn="auto">
              <a:spcAft>
                <a:spcPts val="0"/>
              </a:spcAft>
              <a:buFont typeface="Wingdings 3"/>
              <a:buChar char=""/>
              <a:defRPr/>
            </a:pPr>
            <a:r>
              <a:rPr lang="en-US" sz="3000" dirty="0"/>
              <a:t>indicates the name of one method in Hello which is the main method.</a:t>
            </a:r>
          </a:p>
          <a:p>
            <a:pPr marL="773339" indent="-773339" fontAlgn="auto">
              <a:spcAft>
                <a:spcPts val="0"/>
              </a:spcAft>
              <a:buFont typeface="Wingdings 3"/>
              <a:buChar char=""/>
              <a:defRPr/>
            </a:pPr>
            <a:r>
              <a:rPr lang="en-US" sz="3000" dirty="0"/>
              <a:t>The main method is the starting point of a Java program execution.</a:t>
            </a:r>
          </a:p>
          <a:p>
            <a:pPr marL="773339" indent="-773339" fontAlgn="auto">
              <a:spcAft>
                <a:spcPts val="0"/>
              </a:spcAft>
              <a:buFont typeface="Wingdings 3"/>
              <a:buChar char=""/>
              <a:defRPr/>
            </a:pPr>
            <a:r>
              <a:rPr lang="en-US" sz="3000" dirty="0"/>
              <a:t>All programs except Applets written in Java start with the main method.</a:t>
            </a:r>
          </a:p>
          <a:p>
            <a:pPr marL="773339" indent="-773339" fontAlgn="auto">
              <a:spcAft>
                <a:spcPts val="0"/>
              </a:spcAft>
              <a:buFont typeface="Wingdings 3"/>
              <a:buChar char=""/>
              <a:defRPr/>
            </a:pPr>
            <a:r>
              <a:rPr lang="en-US" sz="3000" dirty="0"/>
              <a:t>Make sure to follow the exact signature.</a:t>
            </a:r>
          </a:p>
        </p:txBody>
      </p:sp>
      <p:sp>
        <p:nvSpPr>
          <p:cNvPr id="1331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F00B77A2-D861-4C3B-9266-30F9C72AB3C4}" type="slidenum">
              <a:rPr lang="en-US"/>
              <a:pPr/>
              <a:t>17</a:t>
            </a:fld>
            <a:endParaRPr lang="en-US"/>
          </a:p>
        </p:txBody>
      </p:sp>
      <p:sp>
        <p:nvSpPr>
          <p:cNvPr id="6147"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A Simple Java Program</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22342" y="1316849"/>
            <a:ext cx="12248991" cy="5761214"/>
          </a:xfrm>
        </p:spPr>
        <p:txBody>
          <a:bodyPr/>
          <a:lstStyle/>
          <a:p>
            <a:pPr marL="773339" indent="-773339">
              <a:lnSpc>
                <a:spcPct val="90000"/>
              </a:lnSpc>
              <a:spcBef>
                <a:spcPct val="0"/>
              </a:spcBef>
              <a:buNone/>
            </a:pPr>
            <a:r>
              <a:rPr lang="en-US" sz="2500" b="1" dirty="0">
                <a:latin typeface="Courier New" pitchFamily="49" charset="0"/>
              </a:rPr>
              <a:t>1 public class Hello</a:t>
            </a:r>
          </a:p>
          <a:p>
            <a:pPr marL="773339" indent="-773339">
              <a:lnSpc>
                <a:spcPct val="90000"/>
              </a:lnSpc>
              <a:spcBef>
                <a:spcPct val="0"/>
              </a:spcBef>
              <a:buNone/>
            </a:pPr>
            <a:r>
              <a:rPr lang="en-US" sz="2500" b="1" dirty="0">
                <a:latin typeface="Courier New" pitchFamily="49" charset="0"/>
              </a:rPr>
              <a:t>2 {</a:t>
            </a:r>
          </a:p>
          <a:p>
            <a:pPr marL="773339" indent="-773339">
              <a:lnSpc>
                <a:spcPct val="90000"/>
              </a:lnSpc>
              <a:spcBef>
                <a:spcPct val="0"/>
              </a:spcBef>
              <a:buNone/>
            </a:pPr>
            <a:r>
              <a:rPr lang="en-US" sz="2500" b="1" dirty="0">
                <a:latin typeface="Courier New" pitchFamily="49" charset="0"/>
              </a:rPr>
              <a:t>3 		/**</a:t>
            </a:r>
          </a:p>
          <a:p>
            <a:pPr marL="773339" indent="-773339">
              <a:lnSpc>
                <a:spcPct val="90000"/>
              </a:lnSpc>
              <a:spcBef>
                <a:spcPct val="0"/>
              </a:spcBef>
              <a:buNone/>
            </a:pPr>
            <a:r>
              <a:rPr lang="en-US" sz="2500" b="1" dirty="0">
                <a:latin typeface="Courier New" pitchFamily="49" charset="0"/>
              </a:rPr>
              <a:t>4 		* My first Java program</a:t>
            </a:r>
          </a:p>
          <a:p>
            <a:pPr marL="773339" indent="-773339">
              <a:lnSpc>
                <a:spcPct val="90000"/>
              </a:lnSpc>
              <a:spcBef>
                <a:spcPct val="0"/>
              </a:spcBef>
              <a:buNone/>
            </a:pPr>
            <a:r>
              <a:rPr lang="en-US" sz="2500" b="1" dirty="0">
                <a:latin typeface="Courier New" pitchFamily="49" charset="0"/>
              </a:rPr>
              <a:t>5 		*/</a:t>
            </a:r>
          </a:p>
          <a:p>
            <a:pPr marL="773339" indent="-773339">
              <a:lnSpc>
                <a:spcPct val="90000"/>
              </a:lnSpc>
              <a:spcBef>
                <a:spcPct val="0"/>
              </a:spcBef>
              <a:buNone/>
            </a:pPr>
            <a:r>
              <a:rPr lang="en-US" sz="2500" b="1" dirty="0">
                <a:latin typeface="Courier New" pitchFamily="49" charset="0"/>
              </a:rPr>
              <a:t>6 		public static void main( String[] </a:t>
            </a:r>
            <a:r>
              <a:rPr lang="en-US" sz="2500" b="1" dirty="0" err="1">
                <a:latin typeface="Courier New" pitchFamily="49" charset="0"/>
              </a:rPr>
              <a:t>args</a:t>
            </a:r>
            <a:r>
              <a:rPr lang="en-US" sz="2500" b="1" dirty="0">
                <a:latin typeface="Courier New" pitchFamily="49" charset="0"/>
              </a:rPr>
              <a:t> ){</a:t>
            </a:r>
          </a:p>
          <a:p>
            <a:pPr marL="773339" indent="-773339">
              <a:lnSpc>
                <a:spcPct val="90000"/>
              </a:lnSpc>
              <a:spcBef>
                <a:spcPct val="0"/>
              </a:spcBef>
              <a:buNone/>
            </a:pPr>
            <a:r>
              <a:rPr lang="en-US" sz="2500" b="1" dirty="0">
                <a:latin typeface="Courier New" pitchFamily="49" charset="0"/>
              </a:rPr>
              <a:t>7</a:t>
            </a:r>
          </a:p>
          <a:p>
            <a:pPr marL="773339" indent="-773339">
              <a:lnSpc>
                <a:spcPct val="90000"/>
              </a:lnSpc>
              <a:spcBef>
                <a:spcPct val="0"/>
              </a:spcBef>
              <a:buNone/>
            </a:pPr>
            <a:r>
              <a:rPr lang="en-US" sz="2500" b="1" dirty="0">
                <a:latin typeface="Courier New" pitchFamily="49" charset="0"/>
              </a:rPr>
              <a:t>8 			//prints string Hello world on screen</a:t>
            </a:r>
          </a:p>
          <a:p>
            <a:pPr marL="773339" indent="-773339">
              <a:lnSpc>
                <a:spcPct val="90000"/>
              </a:lnSpc>
              <a:spcBef>
                <a:spcPct val="0"/>
              </a:spcBef>
              <a:buNone/>
            </a:pPr>
            <a:r>
              <a:rPr lang="en-US" sz="2500" b="1" dirty="0">
                <a:latin typeface="Courier New" pitchFamily="49" charset="0"/>
              </a:rPr>
              <a:t>9 			</a:t>
            </a:r>
            <a:r>
              <a:rPr lang="en-US" sz="2500" b="1" dirty="0" err="1">
                <a:solidFill>
                  <a:srgbClr val="FF0066"/>
                </a:solidFill>
                <a:latin typeface="Courier New" pitchFamily="49" charset="0"/>
              </a:rPr>
              <a:t>System.out.println</a:t>
            </a:r>
            <a:r>
              <a:rPr lang="en-US" sz="2500" b="1" dirty="0">
                <a:solidFill>
                  <a:srgbClr val="FF0066"/>
                </a:solidFill>
                <a:latin typeface="Courier New" pitchFamily="49" charset="0"/>
              </a:rPr>
              <a:t>(“Hello world”);</a:t>
            </a:r>
          </a:p>
          <a:p>
            <a:pPr marL="773339" indent="-773339">
              <a:lnSpc>
                <a:spcPct val="90000"/>
              </a:lnSpc>
              <a:spcBef>
                <a:spcPct val="0"/>
              </a:spcBef>
              <a:buNone/>
            </a:pPr>
            <a:endParaRPr lang="en-US" sz="2500" b="1" dirty="0">
              <a:solidFill>
                <a:srgbClr val="FF0066"/>
              </a:solidFill>
              <a:latin typeface="Courier New" pitchFamily="49" charset="0"/>
            </a:endParaRPr>
          </a:p>
          <a:p>
            <a:pPr marL="773339" indent="-773339">
              <a:lnSpc>
                <a:spcPct val="90000"/>
              </a:lnSpc>
            </a:pPr>
            <a:r>
              <a:rPr lang="en-US" sz="2500" dirty="0"/>
              <a:t>The command </a:t>
            </a:r>
            <a:r>
              <a:rPr lang="en-US" sz="2500" dirty="0" err="1">
                <a:solidFill>
                  <a:srgbClr val="FF0066"/>
                </a:solidFill>
              </a:rPr>
              <a:t>System.out.println</a:t>
            </a:r>
            <a:r>
              <a:rPr lang="en-US" sz="2500" dirty="0">
                <a:solidFill>
                  <a:srgbClr val="FF0066"/>
                </a:solidFill>
              </a:rPr>
              <a:t>()</a:t>
            </a:r>
            <a:r>
              <a:rPr lang="en-US" sz="2500" dirty="0"/>
              <a:t>, prints the text enclosed by quotation on the screen.</a:t>
            </a:r>
          </a:p>
          <a:p>
            <a:pPr marL="773339" indent="-773339">
              <a:lnSpc>
                <a:spcPct val="90000"/>
              </a:lnSpc>
            </a:pPr>
            <a:r>
              <a:rPr lang="en-US" sz="2500" dirty="0">
                <a:solidFill>
                  <a:srgbClr val="FF0066"/>
                </a:solidFill>
              </a:rPr>
              <a:t>System</a:t>
            </a:r>
            <a:r>
              <a:rPr lang="en-US" sz="2500" dirty="0"/>
              <a:t> is a predefined class which provides access to the system</a:t>
            </a:r>
          </a:p>
          <a:p>
            <a:pPr marL="773339" indent="-773339">
              <a:lnSpc>
                <a:spcPct val="90000"/>
              </a:lnSpc>
            </a:pPr>
            <a:r>
              <a:rPr lang="en-US" sz="2500" dirty="0">
                <a:solidFill>
                  <a:srgbClr val="FF0066"/>
                </a:solidFill>
              </a:rPr>
              <a:t>out</a:t>
            </a:r>
            <a:r>
              <a:rPr lang="en-US" sz="2500" dirty="0"/>
              <a:t> is output stream connected to console.</a:t>
            </a:r>
          </a:p>
          <a:p>
            <a:pPr marL="773339" indent="-773339">
              <a:lnSpc>
                <a:spcPct val="90000"/>
              </a:lnSpc>
            </a:pPr>
            <a:r>
              <a:rPr lang="en-US" sz="2500" dirty="0" err="1">
                <a:solidFill>
                  <a:srgbClr val="FF0066"/>
                </a:solidFill>
              </a:rPr>
              <a:t>println</a:t>
            </a:r>
            <a:r>
              <a:rPr lang="en-US" sz="2500" dirty="0"/>
              <a:t> displays the string which is passed to it.</a:t>
            </a:r>
          </a:p>
        </p:txBody>
      </p:sp>
      <p:sp>
        <p:nvSpPr>
          <p:cNvPr id="1433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97FAA794-F70F-4934-86BA-CC12B0B3CFBA}" type="slidenum">
              <a:rPr lang="en-US"/>
              <a:pPr/>
              <a:t>18</a:t>
            </a:fld>
            <a:endParaRPr lang="en-US"/>
          </a:p>
        </p:txBody>
      </p:sp>
      <p:sp>
        <p:nvSpPr>
          <p:cNvPr id="7171"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A Simple Java Program</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22342" y="1316849"/>
            <a:ext cx="12248991" cy="5761214"/>
          </a:xfrm>
        </p:spPr>
        <p:txBody>
          <a:bodyPr/>
          <a:lstStyle/>
          <a:p>
            <a:pPr marL="773339" indent="-773339">
              <a:buNone/>
            </a:pPr>
            <a:r>
              <a:rPr lang="en-US" dirty="0"/>
              <a:t>Three kinds of comments:</a:t>
            </a:r>
          </a:p>
          <a:p>
            <a:pPr marL="773339" indent="-773339">
              <a:buNone/>
            </a:pPr>
            <a:r>
              <a:rPr lang="en-US" dirty="0"/>
              <a:t>1) Ignore the text between /* and */</a:t>
            </a:r>
          </a:p>
          <a:p>
            <a:pPr marL="773339" indent="-773339">
              <a:buNone/>
            </a:pPr>
            <a:r>
              <a:rPr lang="en-US" dirty="0"/>
              <a:t>	</a:t>
            </a:r>
            <a:r>
              <a:rPr lang="en-US" b="1" dirty="0">
                <a:solidFill>
                  <a:srgbClr val="FF0066"/>
                </a:solidFill>
                <a:latin typeface="Courier New" pitchFamily="49" charset="0"/>
              </a:rPr>
              <a:t>/* </a:t>
            </a:r>
            <a:r>
              <a:rPr lang="en-US" b="1" i="1" dirty="0">
                <a:solidFill>
                  <a:srgbClr val="FF0066"/>
                </a:solidFill>
                <a:latin typeface="Courier New" pitchFamily="49" charset="0"/>
              </a:rPr>
              <a:t>text </a:t>
            </a:r>
            <a:r>
              <a:rPr lang="en-US" b="1" dirty="0">
                <a:solidFill>
                  <a:srgbClr val="FF0066"/>
                </a:solidFill>
                <a:latin typeface="Courier New" pitchFamily="49" charset="0"/>
              </a:rPr>
              <a:t>*/</a:t>
            </a:r>
          </a:p>
          <a:p>
            <a:pPr marL="773339" indent="-773339">
              <a:buNone/>
            </a:pPr>
            <a:r>
              <a:rPr lang="en-US" dirty="0"/>
              <a:t>2) Documentation comment (</a:t>
            </a:r>
            <a:r>
              <a:rPr lang="en-US" dirty="0" err="1">
                <a:solidFill>
                  <a:srgbClr val="FF0066"/>
                </a:solidFill>
              </a:rPr>
              <a:t>javadoc</a:t>
            </a:r>
            <a:r>
              <a:rPr lang="en-US" dirty="0"/>
              <a:t> tool uses this kind of comment to automatically generate software documentation)</a:t>
            </a:r>
          </a:p>
          <a:p>
            <a:pPr marL="773339" indent="-773339">
              <a:buNone/>
            </a:pPr>
            <a:r>
              <a:rPr lang="en-US" dirty="0"/>
              <a:t>	</a:t>
            </a:r>
            <a:r>
              <a:rPr lang="en-US" b="1" dirty="0">
                <a:solidFill>
                  <a:srgbClr val="FF0066"/>
                </a:solidFill>
                <a:latin typeface="Courier New" pitchFamily="49" charset="0"/>
              </a:rPr>
              <a:t>/** documentation */</a:t>
            </a:r>
          </a:p>
          <a:p>
            <a:pPr marL="773339" indent="-773339">
              <a:buNone/>
            </a:pPr>
            <a:r>
              <a:rPr lang="en-US" dirty="0"/>
              <a:t>3) Ignore all text from // to the end of the line</a:t>
            </a:r>
          </a:p>
          <a:p>
            <a:pPr marL="773339" indent="-773339">
              <a:buNone/>
            </a:pPr>
            <a:r>
              <a:rPr lang="en-US" dirty="0"/>
              <a:t>	</a:t>
            </a:r>
            <a:r>
              <a:rPr lang="en-US" b="1" dirty="0">
                <a:solidFill>
                  <a:srgbClr val="FF0066"/>
                </a:solidFill>
                <a:latin typeface="Courier New" pitchFamily="49" charset="0"/>
              </a:rPr>
              <a:t>// </a:t>
            </a:r>
            <a:r>
              <a:rPr lang="en-US" b="1" i="1" dirty="0">
                <a:solidFill>
                  <a:srgbClr val="FF0066"/>
                </a:solidFill>
                <a:latin typeface="Courier New" pitchFamily="49" charset="0"/>
              </a:rPr>
              <a:t>text</a:t>
            </a:r>
          </a:p>
        </p:txBody>
      </p:sp>
      <p:sp>
        <p:nvSpPr>
          <p:cNvPr id="1536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E22D038F-20E6-4D10-8DCC-285FF4301E11}" type="slidenum">
              <a:rPr lang="en-US"/>
              <a:pPr/>
              <a:t>19</a:t>
            </a:fld>
            <a:endParaRPr lang="en-US"/>
          </a:p>
        </p:txBody>
      </p:sp>
      <p:sp>
        <p:nvSpPr>
          <p:cNvPr id="8195"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latin typeface="Tahoma" pitchFamily="34" charset="0"/>
              </a:rPr>
              <a:t>Comments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01625" y="231775"/>
            <a:ext cx="1612900" cy="1060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b="1">
                <a:solidFill>
                  <a:srgbClr val="0070C0"/>
                </a:solidFill>
                <a:latin typeface="Tahoma" pitchFamily="34" charset="0"/>
              </a:rPr>
              <a:t>Father of Java </a:t>
            </a:r>
            <a:endParaRPr lang="en-US">
              <a:solidFill>
                <a:srgbClr val="164C6C"/>
              </a:solidFill>
            </a:endParaRPr>
          </a:p>
        </p:txBody>
      </p:sp>
      <p:sp>
        <p:nvSpPr>
          <p:cNvPr id="23555" name="Footer Placeholder 2"/>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sp>
        <p:nvSpPr>
          <p:cNvPr id="4" name="Content Placeholder 3"/>
          <p:cNvSpPr>
            <a:spLocks noGrp="1"/>
          </p:cNvSpPr>
          <p:nvPr>
            <p:ph sz="quarter" idx="1"/>
          </p:nvPr>
        </p:nvSpPr>
        <p:spPr>
          <a:xfrm>
            <a:off x="425450" y="1649413"/>
            <a:ext cx="11990388" cy="4938712"/>
          </a:xfrm>
          <a:solidFill>
            <a:schemeClr val="bg1"/>
          </a:solidFill>
        </p:spPr>
        <p:txBody>
          <a:bodyPr>
            <a:normAutofit/>
          </a:bodyPr>
          <a:lstStyle/>
          <a:p>
            <a:pPr marL="348002" indent="-348002" eaLnBrk="1" fontAlgn="auto" hangingPunct="1">
              <a:spcAft>
                <a:spcPts val="0"/>
              </a:spcAft>
              <a:buFont typeface="Wingdings 2"/>
              <a:buNone/>
              <a:defRPr/>
            </a:pPr>
            <a:endParaRPr lang="en-US" dirty="0"/>
          </a:p>
          <a:p>
            <a:pPr marL="348002" indent="-348002" eaLnBrk="1" fontAlgn="auto" hangingPunct="1">
              <a:spcAft>
                <a:spcPts val="0"/>
              </a:spcAft>
              <a:buFont typeface="Wingdings 2"/>
              <a:buNone/>
              <a:defRPr/>
            </a:pPr>
            <a:endParaRPr lang="en-US" dirty="0"/>
          </a:p>
          <a:p>
            <a:pPr marL="348002" indent="-348002" eaLnBrk="1" fontAlgn="auto" hangingPunct="1">
              <a:spcAft>
                <a:spcPts val="0"/>
              </a:spcAft>
              <a:buFont typeface="Wingdings 2"/>
              <a:buNone/>
              <a:defRPr/>
            </a:pPr>
            <a:endParaRPr lang="en-US" dirty="0"/>
          </a:p>
          <a:p>
            <a:pPr marL="348002" indent="-348002" eaLnBrk="1" fontAlgn="auto" hangingPunct="1">
              <a:spcAft>
                <a:spcPts val="0"/>
              </a:spcAft>
              <a:buFont typeface="Wingdings 2"/>
              <a:buNone/>
              <a:defRPr/>
            </a:pPr>
            <a:r>
              <a:rPr lang="en-US" sz="3200" b="1" spc="-150" dirty="0">
                <a:solidFill>
                  <a:srgbClr val="002060"/>
                </a:solidFill>
                <a:effectLst>
                  <a:outerShdw blurRad="38100" dist="38100" dir="2700000" algn="tl">
                    <a:srgbClr val="000000">
                      <a:alpha val="43137"/>
                    </a:srgbClr>
                  </a:outerShdw>
                </a:effectLst>
              </a:rPr>
              <a:t>JAMES GOSLING</a:t>
            </a:r>
          </a:p>
        </p:txBody>
      </p:sp>
      <p:pic>
        <p:nvPicPr>
          <p:cNvPr id="23557" name="Picture 2" descr="D:\JAVA\gosling.jpg"/>
          <p:cNvPicPr>
            <a:picLocks noChangeAspect="1" noChangeArrowheads="1"/>
          </p:cNvPicPr>
          <p:nvPr/>
        </p:nvPicPr>
        <p:blipFill>
          <a:blip r:embed="rId2"/>
          <a:srcRect/>
          <a:stretch>
            <a:fillRect/>
          </a:stretch>
        </p:blipFill>
        <p:spPr bwMode="auto">
          <a:xfrm>
            <a:off x="6827838" y="1570038"/>
            <a:ext cx="5257800" cy="5257800"/>
          </a:xfrm>
          <a:prstGeom prst="rect">
            <a:avLst/>
          </a:prstGeom>
          <a:noFill/>
          <a:ln w="9525">
            <a:noFill/>
            <a:miter lim="800000"/>
            <a:headEnd/>
            <a:tailEnd/>
          </a:ln>
        </p:spPr>
      </p:pic>
      <p:pic>
        <p:nvPicPr>
          <p:cNvPr id="23558" name="Picture 2" descr="C:\Users\ace sys\Downloads\acelogo.png"/>
          <p:cNvPicPr>
            <a:picLocks noChangeAspect="1" noChangeArrowheads="1"/>
          </p:cNvPicPr>
          <p:nvPr/>
        </p:nvPicPr>
        <p:blipFill>
          <a:blip r:embed="rId3"/>
          <a:srcRect/>
          <a:stretch>
            <a:fillRect/>
          </a:stretch>
        </p:blipFill>
        <p:spPr bwMode="auto">
          <a:xfrm>
            <a:off x="342900" y="325438"/>
            <a:ext cx="1109663" cy="635000"/>
          </a:xfrm>
          <a:prstGeom prst="rect">
            <a:avLst/>
          </a:prstGeom>
          <a:noFill/>
          <a:ln w="9525">
            <a:noFill/>
            <a:miter lim="800000"/>
            <a:headEnd/>
            <a:tailEnd/>
          </a:ln>
        </p:spPr>
      </p:pic>
      <p:pic>
        <p:nvPicPr>
          <p:cNvPr id="23559" name="Picture 5"/>
          <p:cNvPicPr>
            <a:picLocks noChangeAspect="1" noChangeArrowheads="1"/>
          </p:cNvPicPr>
          <p:nvPr/>
        </p:nvPicPr>
        <p:blipFill>
          <a:blip r:embed="rId4"/>
          <a:srcRect/>
          <a:stretch>
            <a:fillRect/>
          </a:stretch>
        </p:blipFill>
        <p:spPr bwMode="auto">
          <a:xfrm>
            <a:off x="10409238" y="274638"/>
            <a:ext cx="1828800" cy="1023937"/>
          </a:xfrm>
          <a:prstGeom prst="rect">
            <a:avLst/>
          </a:prstGeom>
          <a:noFill/>
          <a:ln w="12700">
            <a:noFill/>
            <a:miter lim="800000"/>
            <a:headEnd type="none" w="sm" len="sm"/>
            <a:tailEnd type="none" w="sm" len="sm"/>
          </a:ln>
        </p:spPr>
      </p:pic>
      <p:sp>
        <p:nvSpPr>
          <p:cNvPr id="8" name="Slide Number Placeholder 7"/>
          <p:cNvSpPr>
            <a:spLocks noGrp="1"/>
          </p:cNvSpPr>
          <p:nvPr>
            <p:ph type="sldNum" sz="quarter" idx="12"/>
          </p:nvPr>
        </p:nvSpPr>
        <p:spPr/>
        <p:txBody>
          <a:bodyPr/>
          <a:lstStyle/>
          <a:p>
            <a:pPr>
              <a:defRPr/>
            </a:pPr>
            <a:fld id="{13E40E54-BA23-415B-B3F7-A9899BDDC59C}"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E08684C9-2BC6-42BD-9FD6-FF6E301A5BD2}" type="slidenum">
              <a:rPr lang="en-US"/>
              <a:pPr/>
              <a:t>20</a:t>
            </a:fld>
            <a:endParaRPr lang="en-US"/>
          </a:p>
        </p:txBody>
      </p:sp>
      <p:pic>
        <p:nvPicPr>
          <p:cNvPr id="17411" name="Picture 4"/>
          <p:cNvPicPr>
            <a:picLocks noGrp="1" noChangeAspect="1" noChangeArrowheads="1"/>
          </p:cNvPicPr>
          <p:nvPr>
            <p:ph type="title"/>
          </p:nvPr>
        </p:nvPicPr>
        <p:blipFill>
          <a:blip r:embed="rId2"/>
          <a:srcRect/>
          <a:stretch>
            <a:fillRect/>
          </a:stretch>
        </p:blipFill>
        <p:spPr bwMode="auto">
          <a:xfrm>
            <a:off x="1070233" y="311627"/>
            <a:ext cx="11167804" cy="6287610"/>
          </a:xfrm>
          <a:noFill/>
        </p:spPr>
      </p:pic>
      <p:pic>
        <p:nvPicPr>
          <p:cNvPr id="4" name="Picture 2" descr="C:\Users\ace sys\Downloads\acelogo.png"/>
          <p:cNvPicPr>
            <a:picLocks noChangeAspect="1" noChangeArrowheads="1"/>
          </p:cNvPicPr>
          <p:nvPr/>
        </p:nvPicPr>
        <p:blipFill>
          <a:blip r:embed="rId3"/>
          <a:srcRect/>
          <a:stretch>
            <a:fillRect/>
          </a:stretch>
        </p:blipFill>
        <p:spPr bwMode="auto">
          <a:xfrm>
            <a:off x="301625" y="231775"/>
            <a:ext cx="1612900" cy="10604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Grp="1" noChangeAspect="1" noChangeArrowheads="1"/>
          </p:cNvPicPr>
          <p:nvPr>
            <p:ph idx="1"/>
          </p:nvPr>
        </p:nvPicPr>
        <p:blipFill>
          <a:blip r:embed="rId2"/>
          <a:srcRect/>
          <a:stretch>
            <a:fillRect/>
          </a:stretch>
        </p:blipFill>
        <p:spPr>
          <a:xfrm>
            <a:off x="2106416" y="2498241"/>
            <a:ext cx="8680846" cy="3091508"/>
          </a:xfrm>
          <a:noFill/>
        </p:spPr>
      </p:pic>
      <p:sp>
        <p:nvSpPr>
          <p:cNvPr id="2150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90729428-4242-4A77-A7D8-E94F6EE1BB1B}" type="slidenum">
              <a:rPr lang="en-US"/>
              <a:pPr/>
              <a:t>21</a:t>
            </a:fld>
            <a:endParaRPr lang="en-US"/>
          </a:p>
        </p:txBody>
      </p:sp>
      <p:sp>
        <p:nvSpPr>
          <p:cNvPr id="14339"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4600" dirty="0">
                <a:solidFill>
                  <a:srgbClr val="0070C0"/>
                </a:solidFill>
              </a:rPr>
              <a:t>Java Keywords</a:t>
            </a:r>
          </a:p>
        </p:txBody>
      </p:sp>
      <p:sp>
        <p:nvSpPr>
          <p:cNvPr id="21509" name="Text Box 6"/>
          <p:cNvSpPr txBox="1">
            <a:spLocks noChangeArrowheads="1"/>
          </p:cNvSpPr>
          <p:nvPr/>
        </p:nvSpPr>
        <p:spPr bwMode="auto">
          <a:xfrm>
            <a:off x="752131" y="1399152"/>
            <a:ext cx="11389413" cy="886574"/>
          </a:xfrm>
          <a:prstGeom prst="rect">
            <a:avLst/>
          </a:prstGeom>
          <a:noFill/>
          <a:ln w="12700">
            <a:noFill/>
            <a:miter lim="800000"/>
            <a:headEnd type="none" w="sm" len="sm"/>
            <a:tailEnd type="none" w="sm" len="sm"/>
          </a:ln>
        </p:spPr>
        <p:txBody>
          <a:bodyPr lIns="116001" tIns="58000" rIns="116001" bIns="58000">
            <a:spAutoFit/>
          </a:bodyPr>
          <a:lstStyle/>
          <a:p>
            <a:r>
              <a:rPr lang="en-US" sz="2500" dirty="0"/>
              <a:t>Keywords are reserved words recognized by Java that cannot be used as identifiers.</a:t>
            </a:r>
          </a:p>
        </p:txBody>
      </p:sp>
      <p:pic>
        <p:nvPicPr>
          <p:cNvPr id="6" name="Picture 2" descr="C:\Users\ace sys\Downloads\acelogo.png"/>
          <p:cNvPicPr>
            <a:picLocks noChangeAspect="1" noChangeArrowheads="1"/>
          </p:cNvPicPr>
          <p:nvPr/>
        </p:nvPicPr>
        <p:blipFill>
          <a:blip r:embed="rId3"/>
          <a:srcRect/>
          <a:stretch>
            <a:fillRect/>
          </a:stretch>
        </p:blipFill>
        <p:spPr bwMode="auto">
          <a:xfrm>
            <a:off x="350837" y="429181"/>
            <a:ext cx="1039812" cy="683656"/>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22342" y="1646061"/>
            <a:ext cx="12356439" cy="5349699"/>
          </a:xfrm>
        </p:spPr>
        <p:txBody>
          <a:bodyPr>
            <a:normAutofit fontScale="92500" lnSpcReduction="10000"/>
          </a:bodyPr>
          <a:lstStyle/>
          <a:p>
            <a:pPr marL="773339" indent="-773339">
              <a:lnSpc>
                <a:spcPct val="90000"/>
              </a:lnSpc>
              <a:buNone/>
            </a:pPr>
            <a:r>
              <a:rPr lang="en-US" sz="3600" b="1" dirty="0"/>
              <a:t>Java defines eight simple types</a:t>
            </a:r>
            <a:r>
              <a:rPr lang="en-US" sz="3600" dirty="0"/>
              <a:t>:</a:t>
            </a:r>
          </a:p>
          <a:p>
            <a:pPr marL="773339" indent="-773339">
              <a:lnSpc>
                <a:spcPct val="90000"/>
              </a:lnSpc>
              <a:buNone/>
            </a:pPr>
            <a:endParaRPr lang="en-US" sz="3600" dirty="0"/>
          </a:p>
          <a:p>
            <a:pPr marL="773339" indent="-773339">
              <a:lnSpc>
                <a:spcPct val="90000"/>
              </a:lnSpc>
              <a:buFont typeface="Wingdings" pitchFamily="2" charset="2"/>
              <a:buAutoNum type="arabicPeriod"/>
            </a:pPr>
            <a:r>
              <a:rPr lang="en-US" sz="3600" dirty="0">
                <a:solidFill>
                  <a:schemeClr val="hlink"/>
                </a:solidFill>
              </a:rPr>
              <a:t>byte</a:t>
            </a:r>
            <a:r>
              <a:rPr lang="en-US" sz="3600" dirty="0"/>
              <a:t> 		- 8-bit integer type</a:t>
            </a:r>
          </a:p>
          <a:p>
            <a:pPr marL="773339" indent="-773339">
              <a:lnSpc>
                <a:spcPct val="90000"/>
              </a:lnSpc>
              <a:buFont typeface="Wingdings" pitchFamily="2" charset="2"/>
              <a:buAutoNum type="arabicPeriod"/>
            </a:pPr>
            <a:r>
              <a:rPr lang="en-US" sz="3600" dirty="0">
                <a:solidFill>
                  <a:schemeClr val="hlink"/>
                </a:solidFill>
              </a:rPr>
              <a:t>short</a:t>
            </a:r>
            <a:r>
              <a:rPr lang="en-US" sz="3600" dirty="0"/>
              <a:t> 		- 16-bit integer type</a:t>
            </a:r>
          </a:p>
          <a:p>
            <a:pPr marL="773339" indent="-773339">
              <a:lnSpc>
                <a:spcPct val="90000"/>
              </a:lnSpc>
              <a:buFont typeface="Wingdings" pitchFamily="2" charset="2"/>
              <a:buAutoNum type="arabicPeriod"/>
            </a:pPr>
            <a:r>
              <a:rPr lang="en-US" sz="3600" dirty="0" err="1">
                <a:solidFill>
                  <a:schemeClr val="hlink"/>
                </a:solidFill>
              </a:rPr>
              <a:t>int</a:t>
            </a:r>
            <a:r>
              <a:rPr lang="en-US" sz="3600" dirty="0"/>
              <a:t> 		-  32-bit integer type</a:t>
            </a:r>
          </a:p>
          <a:p>
            <a:pPr marL="773339" indent="-773339">
              <a:lnSpc>
                <a:spcPct val="90000"/>
              </a:lnSpc>
              <a:buFont typeface="Wingdings" pitchFamily="2" charset="2"/>
              <a:buAutoNum type="arabicPeriod"/>
            </a:pPr>
            <a:r>
              <a:rPr lang="en-US" sz="3600" dirty="0">
                <a:solidFill>
                  <a:schemeClr val="hlink"/>
                </a:solidFill>
              </a:rPr>
              <a:t>long</a:t>
            </a:r>
            <a:r>
              <a:rPr lang="en-US" sz="3600" dirty="0"/>
              <a:t> 		-  64-bit integer type</a:t>
            </a:r>
          </a:p>
          <a:p>
            <a:pPr marL="773339" indent="-773339">
              <a:lnSpc>
                <a:spcPct val="90000"/>
              </a:lnSpc>
              <a:buFont typeface="Wingdings" pitchFamily="2" charset="2"/>
              <a:buAutoNum type="arabicPeriod"/>
            </a:pPr>
            <a:r>
              <a:rPr lang="en-US" sz="3600" dirty="0">
                <a:solidFill>
                  <a:schemeClr val="hlink"/>
                </a:solidFill>
              </a:rPr>
              <a:t>float</a:t>
            </a:r>
            <a:r>
              <a:rPr lang="en-US" sz="3600" dirty="0"/>
              <a:t> 		-  32-bit floating-point type</a:t>
            </a:r>
          </a:p>
          <a:p>
            <a:pPr marL="773339" indent="-773339">
              <a:lnSpc>
                <a:spcPct val="90000"/>
              </a:lnSpc>
              <a:buFont typeface="Wingdings" pitchFamily="2" charset="2"/>
              <a:buAutoNum type="arabicPeriod"/>
            </a:pPr>
            <a:r>
              <a:rPr lang="en-US" sz="3600" dirty="0">
                <a:solidFill>
                  <a:schemeClr val="hlink"/>
                </a:solidFill>
              </a:rPr>
              <a:t>double</a:t>
            </a:r>
            <a:r>
              <a:rPr lang="en-US" sz="3600" dirty="0"/>
              <a:t> 		-  64-bit floating-point type</a:t>
            </a:r>
          </a:p>
          <a:p>
            <a:pPr marL="773339" indent="-773339">
              <a:lnSpc>
                <a:spcPct val="90000"/>
              </a:lnSpc>
              <a:buFont typeface="Wingdings" pitchFamily="2" charset="2"/>
              <a:buAutoNum type="arabicPeriod"/>
            </a:pPr>
            <a:r>
              <a:rPr lang="en-US" sz="3600" dirty="0">
                <a:solidFill>
                  <a:schemeClr val="hlink"/>
                </a:solidFill>
              </a:rPr>
              <a:t>char</a:t>
            </a:r>
            <a:r>
              <a:rPr lang="en-US" sz="3600" dirty="0"/>
              <a:t> 		-  symbols in a character set</a:t>
            </a:r>
          </a:p>
          <a:p>
            <a:pPr marL="773339" indent="-773339">
              <a:lnSpc>
                <a:spcPct val="90000"/>
              </a:lnSpc>
              <a:buFont typeface="Wingdings" pitchFamily="2" charset="2"/>
              <a:buAutoNum type="arabicPeriod"/>
            </a:pPr>
            <a:r>
              <a:rPr lang="en-US" sz="3600" dirty="0" err="1">
                <a:solidFill>
                  <a:schemeClr val="hlink"/>
                </a:solidFill>
              </a:rPr>
              <a:t>boolean</a:t>
            </a:r>
            <a:r>
              <a:rPr lang="en-US" sz="3600" dirty="0"/>
              <a:t> 	-  logical values </a:t>
            </a:r>
            <a:r>
              <a:rPr lang="en-US" sz="3600" dirty="0">
                <a:solidFill>
                  <a:schemeClr val="hlink"/>
                </a:solidFill>
              </a:rPr>
              <a:t>true</a:t>
            </a:r>
            <a:r>
              <a:rPr lang="en-US" sz="3600" dirty="0"/>
              <a:t> and </a:t>
            </a:r>
            <a:r>
              <a:rPr lang="en-US" sz="3600" dirty="0">
                <a:solidFill>
                  <a:schemeClr val="hlink"/>
                </a:solidFill>
              </a:rPr>
              <a:t>false</a:t>
            </a:r>
          </a:p>
        </p:txBody>
      </p:sp>
      <p:sp>
        <p:nvSpPr>
          <p:cNvPr id="2253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ECD8D31C-87B5-444D-B8BE-DB0357BCF7F4}" type="slidenum">
              <a:rPr lang="en-US"/>
              <a:pPr/>
              <a:t>22</a:t>
            </a:fld>
            <a:endParaRPr lang="en-US"/>
          </a:p>
        </p:txBody>
      </p:sp>
      <p:sp>
        <p:nvSpPr>
          <p:cNvPr id="15363"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sz="4600" dirty="0">
                <a:solidFill>
                  <a:srgbClr val="0070C0"/>
                </a:solidFill>
              </a:rPr>
              <a:t>Primitive Data Types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429789" y="2139879"/>
            <a:ext cx="12141544" cy="4197456"/>
          </a:xfrm>
        </p:spPr>
        <p:txBody>
          <a:bodyPr>
            <a:normAutofit fontScale="92500" lnSpcReduction="10000"/>
          </a:bodyPr>
          <a:lstStyle/>
          <a:p>
            <a:pPr marL="464003" indent="-324802" fontAlgn="auto">
              <a:lnSpc>
                <a:spcPct val="80000"/>
              </a:lnSpc>
              <a:spcAft>
                <a:spcPts val="0"/>
              </a:spcAft>
              <a:buNone/>
              <a:defRPr/>
            </a:pPr>
            <a:r>
              <a:rPr lang="en-US" sz="3600" dirty="0"/>
              <a:t>8-bit integer type.</a:t>
            </a:r>
          </a:p>
          <a:p>
            <a:pPr marL="464003" indent="-324802" fontAlgn="auto">
              <a:lnSpc>
                <a:spcPct val="80000"/>
              </a:lnSpc>
              <a:spcAft>
                <a:spcPts val="0"/>
              </a:spcAft>
              <a:buNone/>
              <a:defRPr/>
            </a:pPr>
            <a:endParaRPr lang="en-US" sz="3600" dirty="0"/>
          </a:p>
          <a:p>
            <a:pPr marL="464003" indent="-324802" fontAlgn="auto">
              <a:lnSpc>
                <a:spcPct val="80000"/>
              </a:lnSpc>
              <a:spcAft>
                <a:spcPts val="0"/>
              </a:spcAft>
              <a:buNone/>
              <a:defRPr/>
            </a:pPr>
            <a:r>
              <a:rPr lang="en-US" sz="3600" dirty="0"/>
              <a:t>Range: </a:t>
            </a:r>
          </a:p>
          <a:p>
            <a:pPr marL="464003" indent="-324802" fontAlgn="auto">
              <a:lnSpc>
                <a:spcPct val="80000"/>
              </a:lnSpc>
              <a:spcAft>
                <a:spcPts val="0"/>
              </a:spcAft>
              <a:buNone/>
              <a:defRPr/>
            </a:pPr>
            <a:r>
              <a:rPr lang="en-US" sz="3600" dirty="0"/>
              <a:t>	</a:t>
            </a:r>
            <a:r>
              <a:rPr lang="en-US" sz="3600" dirty="0">
                <a:solidFill>
                  <a:schemeClr val="hlink"/>
                </a:solidFill>
              </a:rPr>
              <a:t>-128</a:t>
            </a:r>
            <a:r>
              <a:rPr lang="en-US" sz="3600" dirty="0"/>
              <a:t> to </a:t>
            </a:r>
            <a:r>
              <a:rPr lang="en-US" sz="3600" dirty="0">
                <a:solidFill>
                  <a:schemeClr val="hlink"/>
                </a:solidFill>
              </a:rPr>
              <a:t>127</a:t>
            </a:r>
            <a:r>
              <a:rPr lang="en-US" sz="3600" dirty="0"/>
              <a:t>.</a:t>
            </a:r>
          </a:p>
          <a:p>
            <a:pPr marL="464003" indent="-324802" fontAlgn="auto">
              <a:lnSpc>
                <a:spcPct val="80000"/>
              </a:lnSpc>
              <a:spcAft>
                <a:spcPts val="0"/>
              </a:spcAft>
              <a:buNone/>
              <a:defRPr/>
            </a:pPr>
            <a:endParaRPr lang="en-US" sz="3600" dirty="0"/>
          </a:p>
          <a:p>
            <a:pPr marL="464003" indent="-324802" fontAlgn="auto">
              <a:lnSpc>
                <a:spcPct val="80000"/>
              </a:lnSpc>
              <a:spcAft>
                <a:spcPts val="0"/>
              </a:spcAft>
              <a:buNone/>
              <a:defRPr/>
            </a:pPr>
            <a:r>
              <a:rPr lang="en-US" sz="3600" dirty="0"/>
              <a:t>Example:</a:t>
            </a:r>
          </a:p>
          <a:p>
            <a:pPr marL="464003" indent="-324802" fontAlgn="auto">
              <a:lnSpc>
                <a:spcPct val="80000"/>
              </a:lnSpc>
              <a:spcAft>
                <a:spcPts val="0"/>
              </a:spcAft>
              <a:buNone/>
              <a:defRPr/>
            </a:pPr>
            <a:r>
              <a:rPr lang="en-US" sz="3600" dirty="0"/>
              <a:t>	</a:t>
            </a:r>
            <a:r>
              <a:rPr lang="en-US" sz="3600" dirty="0">
                <a:solidFill>
                  <a:schemeClr val="hlink"/>
                </a:solidFill>
              </a:rPr>
              <a:t>byte b = -15;</a:t>
            </a:r>
          </a:p>
          <a:p>
            <a:pPr marL="464003" indent="-324802" fontAlgn="auto">
              <a:lnSpc>
                <a:spcPct val="80000"/>
              </a:lnSpc>
              <a:spcAft>
                <a:spcPts val="0"/>
              </a:spcAft>
              <a:buNone/>
              <a:defRPr/>
            </a:pPr>
            <a:endParaRPr lang="en-US" sz="3600" dirty="0">
              <a:solidFill>
                <a:schemeClr val="hlink"/>
              </a:solidFill>
            </a:endParaRPr>
          </a:p>
          <a:p>
            <a:pPr marL="464003" indent="-324802" fontAlgn="auto">
              <a:lnSpc>
                <a:spcPct val="80000"/>
              </a:lnSpc>
              <a:spcAft>
                <a:spcPts val="0"/>
              </a:spcAft>
              <a:buNone/>
              <a:defRPr/>
            </a:pPr>
            <a:r>
              <a:rPr lang="en-US" sz="3600" dirty="0"/>
              <a:t>Usage: particularly when working with data streams.</a:t>
            </a:r>
          </a:p>
        </p:txBody>
      </p:sp>
      <p:sp>
        <p:nvSpPr>
          <p:cNvPr id="2355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C08DCA1E-321F-4197-8BDA-5CD5EB861D1E}" type="slidenum">
              <a:rPr lang="en-US"/>
              <a:pPr/>
              <a:t>23</a:t>
            </a:fld>
            <a:endParaRPr lang="en-US"/>
          </a:p>
        </p:txBody>
      </p:sp>
      <p:sp>
        <p:nvSpPr>
          <p:cNvPr id="16387" name="Rectangle 2"/>
          <p:cNvSpPr>
            <a:spLocks noGrp="1" noChangeArrowheads="1"/>
          </p:cNvSpPr>
          <p:nvPr>
            <p:ph type="title"/>
          </p:nvPr>
        </p:nvSpPr>
        <p:spPr/>
        <p:txBody>
          <a:bodyPr/>
          <a:lstStyle/>
          <a:p>
            <a:pPr fontAlgn="auto">
              <a:spcAft>
                <a:spcPts val="0"/>
              </a:spcAft>
              <a:defRPr/>
            </a:pPr>
            <a:r>
              <a:rPr lang="en-US" dirty="0">
                <a:solidFill>
                  <a:srgbClr val="0070C0"/>
                </a:solidFill>
              </a:rPr>
              <a:t>Primitive Type: byte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44684" y="1892970"/>
            <a:ext cx="11604308" cy="4938183"/>
          </a:xfrm>
        </p:spPr>
        <p:txBody>
          <a:bodyPr/>
          <a:lstStyle/>
          <a:p>
            <a:pPr>
              <a:lnSpc>
                <a:spcPct val="90000"/>
              </a:lnSpc>
              <a:buFont typeface="Wingdings" pitchFamily="2" charset="2"/>
              <a:buNone/>
            </a:pPr>
            <a:r>
              <a:rPr lang="en-US" sz="3600" dirty="0"/>
              <a:t>16-bit integer type.</a:t>
            </a:r>
          </a:p>
          <a:p>
            <a:pPr>
              <a:lnSpc>
                <a:spcPct val="90000"/>
              </a:lnSpc>
              <a:buFont typeface="Wingdings" pitchFamily="2" charset="2"/>
              <a:buNone/>
            </a:pPr>
            <a:endParaRPr lang="en-US" sz="3600" dirty="0"/>
          </a:p>
          <a:p>
            <a:pPr>
              <a:lnSpc>
                <a:spcPct val="90000"/>
              </a:lnSpc>
              <a:buFont typeface="Wingdings" pitchFamily="2" charset="2"/>
              <a:buNone/>
            </a:pPr>
            <a:r>
              <a:rPr lang="en-US" sz="3600" dirty="0"/>
              <a:t>Range: </a:t>
            </a:r>
          </a:p>
          <a:p>
            <a:pPr>
              <a:lnSpc>
                <a:spcPct val="90000"/>
              </a:lnSpc>
              <a:buFont typeface="Wingdings" pitchFamily="2" charset="2"/>
              <a:buNone/>
            </a:pPr>
            <a:r>
              <a:rPr lang="en-US" sz="3600" dirty="0"/>
              <a:t>		</a:t>
            </a:r>
            <a:r>
              <a:rPr lang="en-US" sz="3600" dirty="0">
                <a:solidFill>
                  <a:schemeClr val="hlink"/>
                </a:solidFill>
              </a:rPr>
              <a:t>-32768</a:t>
            </a:r>
            <a:r>
              <a:rPr lang="en-US" sz="3600" dirty="0"/>
              <a:t> to </a:t>
            </a:r>
            <a:r>
              <a:rPr lang="en-US" sz="3600" dirty="0">
                <a:solidFill>
                  <a:schemeClr val="hlink"/>
                </a:solidFill>
              </a:rPr>
              <a:t>32767</a:t>
            </a:r>
            <a:endParaRPr lang="en-US" sz="3600" dirty="0"/>
          </a:p>
          <a:p>
            <a:pPr>
              <a:lnSpc>
                <a:spcPct val="90000"/>
              </a:lnSpc>
              <a:buFont typeface="Wingdings" pitchFamily="2" charset="2"/>
              <a:buNone/>
            </a:pPr>
            <a:endParaRPr lang="en-US" sz="3600" dirty="0"/>
          </a:p>
          <a:p>
            <a:pPr>
              <a:lnSpc>
                <a:spcPct val="90000"/>
              </a:lnSpc>
              <a:buFont typeface="Wingdings" pitchFamily="2" charset="2"/>
              <a:buNone/>
            </a:pPr>
            <a:r>
              <a:rPr lang="en-US" sz="3600" dirty="0"/>
              <a:t>Example:</a:t>
            </a:r>
          </a:p>
          <a:p>
            <a:pPr>
              <a:lnSpc>
                <a:spcPct val="90000"/>
              </a:lnSpc>
              <a:buFont typeface="Wingdings" pitchFamily="2" charset="2"/>
              <a:buNone/>
            </a:pPr>
            <a:r>
              <a:rPr lang="en-US" sz="3600" dirty="0"/>
              <a:t>		</a:t>
            </a:r>
            <a:r>
              <a:rPr lang="en-US" sz="3600" dirty="0">
                <a:solidFill>
                  <a:schemeClr val="hlink"/>
                </a:solidFill>
              </a:rPr>
              <a:t>short c = 1000;</a:t>
            </a:r>
          </a:p>
          <a:p>
            <a:pPr>
              <a:lnSpc>
                <a:spcPct val="90000"/>
              </a:lnSpc>
              <a:buFont typeface="Wingdings" pitchFamily="2" charset="2"/>
              <a:buNone/>
            </a:pPr>
            <a:r>
              <a:rPr lang="en-US" sz="3600" dirty="0"/>
              <a:t>Usage: probably the least used simple type.</a:t>
            </a:r>
          </a:p>
        </p:txBody>
      </p:sp>
      <p:sp>
        <p:nvSpPr>
          <p:cNvPr id="2457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657F741C-FA01-432E-B18B-D2E8268E61EC}" type="slidenum">
              <a:rPr lang="en-US"/>
              <a:pPr/>
              <a:t>24</a:t>
            </a:fld>
            <a:endParaRPr lang="en-US"/>
          </a:p>
        </p:txBody>
      </p:sp>
      <p:sp>
        <p:nvSpPr>
          <p:cNvPr id="17411" name="Rectangle 2"/>
          <p:cNvSpPr>
            <a:spLocks noGrp="1" noChangeArrowheads="1"/>
          </p:cNvSpPr>
          <p:nvPr>
            <p:ph type="title"/>
          </p:nvPr>
        </p:nvSpPr>
        <p:spPr/>
        <p:txBody>
          <a:bodyPr/>
          <a:lstStyle/>
          <a:p>
            <a:pPr fontAlgn="auto">
              <a:spcAft>
                <a:spcPts val="0"/>
              </a:spcAft>
              <a:defRPr/>
            </a:pPr>
            <a:r>
              <a:rPr lang="en-US" dirty="0">
                <a:solidFill>
                  <a:srgbClr val="0070C0"/>
                </a:solidFill>
              </a:rPr>
              <a:t>Primitive Type: short</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22342" y="1892970"/>
            <a:ext cx="12248991" cy="5020486"/>
          </a:xfrm>
        </p:spPr>
        <p:txBody>
          <a:bodyPr/>
          <a:lstStyle/>
          <a:p>
            <a:pPr>
              <a:lnSpc>
                <a:spcPct val="80000"/>
              </a:lnSpc>
              <a:buFont typeface="Wingdings" pitchFamily="2" charset="2"/>
              <a:buNone/>
            </a:pPr>
            <a:r>
              <a:rPr lang="en-US" sz="2500" dirty="0"/>
              <a:t>32-bit integer type.</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Range: 	</a:t>
            </a:r>
          </a:p>
          <a:p>
            <a:pPr>
              <a:lnSpc>
                <a:spcPct val="80000"/>
              </a:lnSpc>
              <a:buFont typeface="Wingdings" pitchFamily="2" charset="2"/>
              <a:buNone/>
            </a:pPr>
            <a:r>
              <a:rPr lang="en-US" sz="2500" dirty="0"/>
              <a:t>		</a:t>
            </a:r>
            <a:r>
              <a:rPr lang="en-US" sz="2500" dirty="0">
                <a:solidFill>
                  <a:schemeClr val="hlink"/>
                </a:solidFill>
              </a:rPr>
              <a:t>-2147483648</a:t>
            </a:r>
            <a:r>
              <a:rPr lang="en-US" sz="2500" dirty="0"/>
              <a:t> to </a:t>
            </a:r>
            <a:r>
              <a:rPr lang="en-US" sz="2500" dirty="0">
                <a:solidFill>
                  <a:schemeClr val="hlink"/>
                </a:solidFill>
              </a:rPr>
              <a:t>2147483647</a:t>
            </a:r>
            <a:r>
              <a:rPr lang="en-US" sz="2500" dirty="0"/>
              <a:t>.</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Example:	</a:t>
            </a:r>
          </a:p>
          <a:p>
            <a:pPr>
              <a:lnSpc>
                <a:spcPct val="80000"/>
              </a:lnSpc>
              <a:buFont typeface="Wingdings" pitchFamily="2" charset="2"/>
              <a:buNone/>
            </a:pPr>
            <a:r>
              <a:rPr lang="en-US" sz="2500" dirty="0"/>
              <a:t>		</a:t>
            </a:r>
            <a:r>
              <a:rPr lang="en-US" sz="2500" dirty="0" err="1">
                <a:solidFill>
                  <a:schemeClr val="hlink"/>
                </a:solidFill>
              </a:rPr>
              <a:t>int</a:t>
            </a:r>
            <a:r>
              <a:rPr lang="en-US" sz="2500" dirty="0">
                <a:solidFill>
                  <a:schemeClr val="hlink"/>
                </a:solidFill>
              </a:rPr>
              <a:t> b = -50000;</a:t>
            </a:r>
          </a:p>
          <a:p>
            <a:pPr>
              <a:lnSpc>
                <a:spcPct val="80000"/>
              </a:lnSpc>
              <a:buFont typeface="Wingdings" pitchFamily="2" charset="2"/>
              <a:buNone/>
            </a:pPr>
            <a:endParaRPr lang="en-US" sz="2500" dirty="0">
              <a:solidFill>
                <a:schemeClr val="hlink"/>
              </a:solidFill>
            </a:endParaRPr>
          </a:p>
          <a:p>
            <a:pPr>
              <a:lnSpc>
                <a:spcPct val="80000"/>
              </a:lnSpc>
              <a:buFont typeface="Wingdings" pitchFamily="2" charset="2"/>
              <a:buNone/>
            </a:pPr>
            <a:r>
              <a:rPr lang="en-US" sz="2500" dirty="0"/>
              <a:t>Usage:</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1) Most common integer type.</a:t>
            </a:r>
          </a:p>
          <a:p>
            <a:pPr>
              <a:lnSpc>
                <a:spcPct val="80000"/>
              </a:lnSpc>
              <a:buFont typeface="Wingdings" pitchFamily="2" charset="2"/>
              <a:buNone/>
            </a:pPr>
            <a:r>
              <a:rPr lang="en-US" sz="2500" dirty="0"/>
              <a:t>2) Typically used to control loops and to index arrays.</a:t>
            </a:r>
          </a:p>
          <a:p>
            <a:pPr>
              <a:lnSpc>
                <a:spcPct val="80000"/>
              </a:lnSpc>
              <a:buFont typeface="Wingdings" pitchFamily="2" charset="2"/>
              <a:buNone/>
            </a:pPr>
            <a:r>
              <a:rPr lang="en-US" sz="2500" dirty="0"/>
              <a:t>3) Expressions involving the byte, short and </a:t>
            </a:r>
            <a:r>
              <a:rPr lang="en-US" sz="2500" dirty="0" err="1"/>
              <a:t>int</a:t>
            </a:r>
            <a:r>
              <a:rPr lang="en-US" sz="2500" dirty="0"/>
              <a:t> values are promoted</a:t>
            </a:r>
          </a:p>
          <a:p>
            <a:pPr>
              <a:lnSpc>
                <a:spcPct val="80000"/>
              </a:lnSpc>
              <a:buFont typeface="Wingdings" pitchFamily="2" charset="2"/>
              <a:buNone/>
            </a:pPr>
            <a:r>
              <a:rPr lang="en-US" sz="2500" dirty="0"/>
              <a:t>to </a:t>
            </a:r>
            <a:r>
              <a:rPr lang="en-US" sz="2500" dirty="0" err="1"/>
              <a:t>int</a:t>
            </a:r>
            <a:r>
              <a:rPr lang="en-US" sz="2500" dirty="0"/>
              <a:t> before calculation.</a:t>
            </a:r>
          </a:p>
        </p:txBody>
      </p:sp>
      <p:sp>
        <p:nvSpPr>
          <p:cNvPr id="2560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1BD8719F-AD9A-46BA-B93A-717293E118B2}" type="slidenum">
              <a:rPr lang="en-US"/>
              <a:pPr/>
              <a:t>25</a:t>
            </a:fld>
            <a:endParaRPr lang="en-US"/>
          </a:p>
        </p:txBody>
      </p:sp>
      <p:sp>
        <p:nvSpPr>
          <p:cNvPr id="18435" name="Rectangle 2"/>
          <p:cNvSpPr>
            <a:spLocks noGrp="1" noChangeArrowheads="1"/>
          </p:cNvSpPr>
          <p:nvPr>
            <p:ph type="title"/>
          </p:nvPr>
        </p:nvSpPr>
        <p:spPr/>
        <p:txBody>
          <a:bodyPr/>
          <a:lstStyle/>
          <a:p>
            <a:pPr fontAlgn="auto">
              <a:spcAft>
                <a:spcPts val="0"/>
              </a:spcAft>
              <a:defRPr/>
            </a:pPr>
            <a:r>
              <a:rPr lang="en-US" dirty="0">
                <a:solidFill>
                  <a:srgbClr val="0070C0"/>
                </a:solidFill>
              </a:rPr>
              <a:t>Primitive Type: </a:t>
            </a:r>
            <a:r>
              <a:rPr lang="en-US" dirty="0" err="1">
                <a:solidFill>
                  <a:srgbClr val="0070C0"/>
                </a:solidFill>
              </a:rPr>
              <a:t>int</a:t>
            </a:r>
            <a:endParaRPr lang="en-US" dirty="0">
              <a:solidFill>
                <a:srgbClr val="0070C0"/>
              </a:solidFill>
            </a:endParaRP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44684" y="2139880"/>
            <a:ext cx="11604308" cy="4691274"/>
          </a:xfrm>
        </p:spPr>
        <p:txBody>
          <a:bodyPr/>
          <a:lstStyle/>
          <a:p>
            <a:pPr>
              <a:lnSpc>
                <a:spcPct val="80000"/>
              </a:lnSpc>
              <a:buFont typeface="Wingdings" pitchFamily="2" charset="2"/>
              <a:buNone/>
            </a:pPr>
            <a:r>
              <a:rPr lang="en-US" sz="3000" dirty="0"/>
              <a:t>64-bit integer type.</a:t>
            </a:r>
          </a:p>
          <a:p>
            <a:pPr>
              <a:lnSpc>
                <a:spcPct val="80000"/>
              </a:lnSpc>
              <a:buFont typeface="Wingdings" pitchFamily="2" charset="2"/>
              <a:buNone/>
            </a:pPr>
            <a:endParaRPr lang="en-US" sz="3000" dirty="0"/>
          </a:p>
          <a:p>
            <a:pPr>
              <a:lnSpc>
                <a:spcPct val="80000"/>
              </a:lnSpc>
              <a:buFont typeface="Wingdings" pitchFamily="2" charset="2"/>
              <a:buNone/>
            </a:pPr>
            <a:r>
              <a:rPr lang="en-US" sz="3000" dirty="0"/>
              <a:t>Range: </a:t>
            </a:r>
          </a:p>
          <a:p>
            <a:pPr>
              <a:lnSpc>
                <a:spcPct val="80000"/>
              </a:lnSpc>
              <a:buFont typeface="Wingdings" pitchFamily="2" charset="2"/>
              <a:buNone/>
            </a:pPr>
            <a:r>
              <a:rPr lang="en-US" sz="3000" dirty="0"/>
              <a:t>		</a:t>
            </a:r>
            <a:r>
              <a:rPr lang="en-US" sz="3000" dirty="0">
                <a:solidFill>
                  <a:schemeClr val="hlink"/>
                </a:solidFill>
              </a:rPr>
              <a:t>-9223372036854775808</a:t>
            </a:r>
            <a:r>
              <a:rPr lang="en-US" sz="3000" dirty="0"/>
              <a:t> to </a:t>
            </a:r>
            <a:r>
              <a:rPr lang="en-US" sz="3000" dirty="0">
                <a:solidFill>
                  <a:schemeClr val="hlink"/>
                </a:solidFill>
              </a:rPr>
              <a:t>9223372036854775807</a:t>
            </a:r>
            <a:r>
              <a:rPr lang="en-US" sz="3000" dirty="0"/>
              <a:t>.</a:t>
            </a:r>
          </a:p>
          <a:p>
            <a:pPr>
              <a:lnSpc>
                <a:spcPct val="80000"/>
              </a:lnSpc>
              <a:buFont typeface="Wingdings" pitchFamily="2" charset="2"/>
              <a:buNone/>
            </a:pPr>
            <a:endParaRPr lang="en-US" sz="3000" dirty="0"/>
          </a:p>
          <a:p>
            <a:pPr>
              <a:lnSpc>
                <a:spcPct val="80000"/>
              </a:lnSpc>
              <a:buFont typeface="Wingdings" pitchFamily="2" charset="2"/>
              <a:buNone/>
            </a:pPr>
            <a:r>
              <a:rPr lang="en-US" sz="3000" dirty="0"/>
              <a:t>Example:</a:t>
            </a:r>
          </a:p>
          <a:p>
            <a:pPr>
              <a:lnSpc>
                <a:spcPct val="80000"/>
              </a:lnSpc>
              <a:buFont typeface="Wingdings" pitchFamily="2" charset="2"/>
              <a:buNone/>
            </a:pPr>
            <a:r>
              <a:rPr lang="en-US" sz="3000" dirty="0"/>
              <a:t>		</a:t>
            </a:r>
            <a:r>
              <a:rPr lang="en-US" sz="3000" dirty="0">
                <a:solidFill>
                  <a:schemeClr val="hlink"/>
                </a:solidFill>
              </a:rPr>
              <a:t>long l = 10000000000000000;</a:t>
            </a:r>
          </a:p>
          <a:p>
            <a:pPr>
              <a:lnSpc>
                <a:spcPct val="80000"/>
              </a:lnSpc>
              <a:buFont typeface="Wingdings" pitchFamily="2" charset="2"/>
              <a:buNone/>
            </a:pPr>
            <a:endParaRPr lang="en-US" sz="3000" dirty="0">
              <a:solidFill>
                <a:schemeClr val="hlink"/>
              </a:solidFill>
            </a:endParaRPr>
          </a:p>
          <a:p>
            <a:pPr>
              <a:lnSpc>
                <a:spcPct val="80000"/>
              </a:lnSpc>
              <a:buFont typeface="Wingdings" pitchFamily="2" charset="2"/>
              <a:buNone/>
            </a:pPr>
            <a:r>
              <a:rPr lang="en-US" sz="3000" dirty="0"/>
              <a:t>Usage:</a:t>
            </a:r>
          </a:p>
          <a:p>
            <a:pPr>
              <a:lnSpc>
                <a:spcPct val="80000"/>
              </a:lnSpc>
              <a:buFont typeface="Wingdings" pitchFamily="2" charset="2"/>
              <a:buNone/>
            </a:pPr>
            <a:r>
              <a:rPr lang="en-US" sz="3000" dirty="0"/>
              <a:t>1) useful when </a:t>
            </a:r>
            <a:r>
              <a:rPr lang="en-US" sz="3000" dirty="0" err="1"/>
              <a:t>int</a:t>
            </a:r>
            <a:r>
              <a:rPr lang="en-US" sz="3000" dirty="0"/>
              <a:t> type is not large enough to hold the desired value</a:t>
            </a:r>
          </a:p>
        </p:txBody>
      </p:sp>
      <p:sp>
        <p:nvSpPr>
          <p:cNvPr id="2662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C2960FAF-572D-44FA-9B0C-66DEDA51AEFE}" type="slidenum">
              <a:rPr lang="en-US"/>
              <a:pPr/>
              <a:t>26</a:t>
            </a:fld>
            <a:endParaRPr lang="en-US"/>
          </a:p>
        </p:txBody>
      </p:sp>
      <p:sp>
        <p:nvSpPr>
          <p:cNvPr id="19459" name="Rectangle 2"/>
          <p:cNvSpPr>
            <a:spLocks noGrp="1" noChangeArrowheads="1"/>
          </p:cNvSpPr>
          <p:nvPr>
            <p:ph type="title"/>
          </p:nvPr>
        </p:nvSpPr>
        <p:spPr/>
        <p:txBody>
          <a:bodyPr/>
          <a:lstStyle/>
          <a:p>
            <a:pPr fontAlgn="auto">
              <a:spcAft>
                <a:spcPts val="0"/>
              </a:spcAft>
              <a:defRPr/>
            </a:pPr>
            <a:r>
              <a:rPr lang="en-US" dirty="0">
                <a:solidFill>
                  <a:srgbClr val="0070C0"/>
                </a:solidFill>
              </a:rPr>
              <a:t>Primitive Type: long</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22342" y="1399152"/>
            <a:ext cx="12248991" cy="5432002"/>
          </a:xfrm>
        </p:spPr>
        <p:txBody>
          <a:bodyPr/>
          <a:lstStyle/>
          <a:p>
            <a:pPr>
              <a:lnSpc>
                <a:spcPct val="80000"/>
              </a:lnSpc>
              <a:buFont typeface="Wingdings" pitchFamily="2" charset="2"/>
              <a:buNone/>
            </a:pPr>
            <a:r>
              <a:rPr lang="en-US" sz="3000" b="1" dirty="0">
                <a:latin typeface="Courier New" pitchFamily="49" charset="0"/>
              </a:rPr>
              <a:t>// compute the light travel distance</a:t>
            </a:r>
          </a:p>
          <a:p>
            <a:pPr>
              <a:lnSpc>
                <a:spcPct val="80000"/>
              </a:lnSpc>
              <a:buFont typeface="Wingdings" pitchFamily="2" charset="2"/>
              <a:buNone/>
            </a:pPr>
            <a:r>
              <a:rPr lang="en-US" sz="3000" b="1" dirty="0">
                <a:latin typeface="Courier New" pitchFamily="49" charset="0"/>
              </a:rPr>
              <a:t>class Light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lightspeed</a:t>
            </a:r>
            <a:r>
              <a:rPr lang="en-US" sz="3000" b="1" dirty="0">
                <a:latin typeface="Courier New" pitchFamily="49" charset="0"/>
              </a:rPr>
              <a:t> = 186000;</a:t>
            </a:r>
          </a:p>
          <a:p>
            <a:pPr>
              <a:lnSpc>
                <a:spcPct val="80000"/>
              </a:lnSpc>
              <a:buFont typeface="Wingdings" pitchFamily="2" charset="2"/>
              <a:buNone/>
            </a:pPr>
            <a:r>
              <a:rPr lang="en-US" sz="3000" b="1" dirty="0">
                <a:latin typeface="Courier New" pitchFamily="49" charset="0"/>
              </a:rPr>
              <a:t>		long days  = 1000;</a:t>
            </a:r>
          </a:p>
          <a:p>
            <a:pPr>
              <a:lnSpc>
                <a:spcPct val="80000"/>
              </a:lnSpc>
              <a:buFont typeface="Wingdings" pitchFamily="2" charset="2"/>
              <a:buNone/>
            </a:pPr>
            <a:r>
              <a:rPr lang="en-US" sz="3000" b="1" dirty="0">
                <a:latin typeface="Courier New" pitchFamily="49" charset="0"/>
              </a:rPr>
              <a:t>		long seconds = days * 24 * 60 * 60;</a:t>
            </a:r>
          </a:p>
          <a:p>
            <a:pPr>
              <a:lnSpc>
                <a:spcPct val="80000"/>
              </a:lnSpc>
              <a:buFont typeface="Wingdings" pitchFamily="2" charset="2"/>
              <a:buNone/>
            </a:pPr>
            <a:r>
              <a:rPr lang="en-US" sz="3000" b="1" dirty="0">
                <a:latin typeface="Courier New" pitchFamily="49" charset="0"/>
              </a:rPr>
              <a:t>		long distance = </a:t>
            </a:r>
            <a:r>
              <a:rPr lang="en-US" sz="3000" b="1" dirty="0" err="1">
                <a:latin typeface="Courier New" pitchFamily="49" charset="0"/>
              </a:rPr>
              <a:t>lightspeed</a:t>
            </a:r>
            <a:r>
              <a:rPr lang="en-US" sz="3000" b="1" dirty="0">
                <a:latin typeface="Courier New" pitchFamily="49" charset="0"/>
              </a:rPr>
              <a:t> * seconds;</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a:t>
            </a:r>
            <a:r>
              <a:rPr lang="en-US" sz="3000" b="1" dirty="0">
                <a:latin typeface="Courier New" pitchFamily="49" charset="0"/>
              </a:rPr>
              <a:t>("In " + days);</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a:t>
            </a:r>
            <a:r>
              <a:rPr lang="en-US" sz="3000" b="1" dirty="0">
                <a:latin typeface="Courier New" pitchFamily="49" charset="0"/>
              </a:rPr>
              <a:t>(" light will 	</a:t>
            </a:r>
            <a:r>
              <a:rPr lang="en-US" sz="3000" b="1" dirty="0" err="1">
                <a:latin typeface="Courier New" pitchFamily="49" charset="0"/>
              </a:rPr>
              <a:t>travelabout</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(distance + " miles.");</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a:p>
            <a:pPr>
              <a:lnSpc>
                <a:spcPct val="80000"/>
              </a:lnSpc>
            </a:pPr>
            <a:endParaRPr lang="en-US" sz="3000" b="1" dirty="0">
              <a:latin typeface="Courier New" pitchFamily="49" charset="0"/>
            </a:endParaRPr>
          </a:p>
        </p:txBody>
      </p:sp>
      <p:sp>
        <p:nvSpPr>
          <p:cNvPr id="2765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E6FE252F-DD40-4D90-806C-A981AB4D1C55}" type="slidenum">
              <a:rPr lang="en-US"/>
              <a:pPr/>
              <a:t>27</a:t>
            </a:fld>
            <a:endParaRPr lang="en-US"/>
          </a:p>
        </p:txBody>
      </p:sp>
      <p:sp>
        <p:nvSpPr>
          <p:cNvPr id="20483"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Example: Long</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517483" y="1346183"/>
            <a:ext cx="11604308" cy="4938183"/>
          </a:xfrm>
        </p:spPr>
        <p:txBody>
          <a:bodyPr/>
          <a:lstStyle/>
          <a:p>
            <a:pPr>
              <a:lnSpc>
                <a:spcPct val="90000"/>
              </a:lnSpc>
              <a:buFont typeface="Wingdings" pitchFamily="2" charset="2"/>
              <a:buNone/>
            </a:pPr>
            <a:r>
              <a:rPr lang="en-US" sz="3000" dirty="0"/>
              <a:t>32-bit floating-point number.</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Range: </a:t>
            </a:r>
          </a:p>
          <a:p>
            <a:pPr>
              <a:lnSpc>
                <a:spcPct val="90000"/>
              </a:lnSpc>
              <a:buFont typeface="Wingdings" pitchFamily="2" charset="2"/>
              <a:buNone/>
            </a:pPr>
            <a:r>
              <a:rPr lang="en-US" sz="3000" dirty="0"/>
              <a:t>		</a:t>
            </a:r>
            <a:r>
              <a:rPr lang="en-US" sz="3000" dirty="0">
                <a:solidFill>
                  <a:schemeClr val="hlink"/>
                </a:solidFill>
              </a:rPr>
              <a:t>1.4e-045</a:t>
            </a:r>
            <a:r>
              <a:rPr lang="en-US" sz="3000" dirty="0"/>
              <a:t> to </a:t>
            </a:r>
            <a:r>
              <a:rPr lang="en-US" sz="3000" dirty="0">
                <a:solidFill>
                  <a:schemeClr val="hlink"/>
                </a:solidFill>
              </a:rPr>
              <a:t>3.4e+038</a:t>
            </a:r>
            <a:r>
              <a:rPr lang="en-US" sz="3000" dirty="0"/>
              <a:t>.</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Example:</a:t>
            </a:r>
          </a:p>
          <a:p>
            <a:pPr>
              <a:lnSpc>
                <a:spcPct val="90000"/>
              </a:lnSpc>
              <a:buFont typeface="Wingdings" pitchFamily="2" charset="2"/>
              <a:buNone/>
            </a:pPr>
            <a:r>
              <a:rPr lang="en-US" sz="3000" dirty="0"/>
              <a:t>		</a:t>
            </a:r>
            <a:r>
              <a:rPr lang="en-US" sz="3000" dirty="0">
                <a:solidFill>
                  <a:schemeClr val="hlink"/>
                </a:solidFill>
              </a:rPr>
              <a:t>float f = 1.5;</a:t>
            </a:r>
          </a:p>
          <a:p>
            <a:pPr>
              <a:lnSpc>
                <a:spcPct val="90000"/>
              </a:lnSpc>
              <a:buFont typeface="Wingdings" pitchFamily="2" charset="2"/>
              <a:buNone/>
            </a:pPr>
            <a:endParaRPr lang="en-US" sz="3000" dirty="0">
              <a:solidFill>
                <a:schemeClr val="hlink"/>
              </a:solidFill>
            </a:endParaRPr>
          </a:p>
          <a:p>
            <a:pPr>
              <a:lnSpc>
                <a:spcPct val="90000"/>
              </a:lnSpc>
              <a:buFont typeface="Wingdings" pitchFamily="2" charset="2"/>
              <a:buNone/>
            </a:pPr>
            <a:r>
              <a:rPr lang="en-US" sz="3000" dirty="0"/>
              <a:t>Usage:</a:t>
            </a:r>
          </a:p>
          <a:p>
            <a:pPr>
              <a:lnSpc>
                <a:spcPct val="90000"/>
              </a:lnSpc>
              <a:buFont typeface="Wingdings" pitchFamily="2" charset="2"/>
              <a:buNone/>
            </a:pPr>
            <a:r>
              <a:rPr lang="en-US" sz="3000" dirty="0"/>
              <a:t>1) fractional part is needed</a:t>
            </a:r>
          </a:p>
          <a:p>
            <a:pPr>
              <a:lnSpc>
                <a:spcPct val="90000"/>
              </a:lnSpc>
              <a:buFont typeface="Wingdings" pitchFamily="2" charset="2"/>
              <a:buNone/>
            </a:pPr>
            <a:r>
              <a:rPr lang="en-US" sz="3000" dirty="0"/>
              <a:t>2) large degree of precision is not required</a:t>
            </a:r>
          </a:p>
        </p:txBody>
      </p:sp>
      <p:sp>
        <p:nvSpPr>
          <p:cNvPr id="2867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3517AD4E-012F-463C-AE73-1A3A609D47C8}" type="slidenum">
              <a:rPr lang="en-US"/>
              <a:pPr/>
              <a:t>28</a:t>
            </a:fld>
            <a:endParaRPr lang="en-US"/>
          </a:p>
        </p:txBody>
      </p:sp>
      <p:sp>
        <p:nvSpPr>
          <p:cNvPr id="21507" name="Rectangle 2"/>
          <p:cNvSpPr>
            <a:spLocks noGrp="1" noChangeArrowheads="1"/>
          </p:cNvSpPr>
          <p:nvPr>
            <p:ph type="title"/>
          </p:nvPr>
        </p:nvSpPr>
        <p:spPr>
          <a:xfrm>
            <a:off x="644684" y="46037"/>
            <a:ext cx="11604308" cy="1069940"/>
          </a:xfrm>
        </p:spPr>
        <p:txBody>
          <a:bodyPr/>
          <a:lstStyle/>
          <a:p>
            <a:pPr fontAlgn="auto">
              <a:spcAft>
                <a:spcPts val="0"/>
              </a:spcAft>
              <a:defRPr/>
            </a:pPr>
            <a:r>
              <a:rPr lang="en-US" dirty="0">
                <a:solidFill>
                  <a:srgbClr val="0070C0"/>
                </a:solidFill>
              </a:rPr>
              <a:t>Primitive Type: float</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44684" y="1563758"/>
            <a:ext cx="11604308" cy="5349699"/>
          </a:xfrm>
        </p:spPr>
        <p:txBody>
          <a:bodyPr>
            <a:normAutofit fontScale="92500" lnSpcReduction="10000"/>
          </a:bodyPr>
          <a:lstStyle/>
          <a:p>
            <a:pPr>
              <a:lnSpc>
                <a:spcPct val="80000"/>
              </a:lnSpc>
              <a:buFont typeface="Wingdings" pitchFamily="2" charset="2"/>
              <a:buNone/>
            </a:pPr>
            <a:r>
              <a:rPr lang="en-US" sz="3600" dirty="0"/>
              <a:t>64-bit floating-point number.</a:t>
            </a:r>
          </a:p>
          <a:p>
            <a:pPr>
              <a:lnSpc>
                <a:spcPct val="80000"/>
              </a:lnSpc>
              <a:buFont typeface="Wingdings" pitchFamily="2" charset="2"/>
              <a:buNone/>
            </a:pPr>
            <a:endParaRPr lang="en-US" sz="3600" dirty="0"/>
          </a:p>
          <a:p>
            <a:pPr>
              <a:lnSpc>
                <a:spcPct val="80000"/>
              </a:lnSpc>
              <a:buFont typeface="Wingdings" pitchFamily="2" charset="2"/>
              <a:buNone/>
            </a:pPr>
            <a:r>
              <a:rPr lang="en-US" sz="3600" dirty="0"/>
              <a:t>Range: </a:t>
            </a:r>
          </a:p>
          <a:p>
            <a:pPr>
              <a:lnSpc>
                <a:spcPct val="80000"/>
              </a:lnSpc>
              <a:buFont typeface="Wingdings" pitchFamily="2" charset="2"/>
              <a:buNone/>
            </a:pPr>
            <a:r>
              <a:rPr lang="en-US" sz="3600" dirty="0"/>
              <a:t>		</a:t>
            </a:r>
            <a:r>
              <a:rPr lang="en-US" sz="3600" dirty="0">
                <a:solidFill>
                  <a:schemeClr val="hlink"/>
                </a:solidFill>
              </a:rPr>
              <a:t>4.9e-324</a:t>
            </a:r>
            <a:r>
              <a:rPr lang="en-US" sz="3600" dirty="0"/>
              <a:t> to </a:t>
            </a:r>
            <a:r>
              <a:rPr lang="en-US" sz="3600" dirty="0">
                <a:solidFill>
                  <a:schemeClr val="hlink"/>
                </a:solidFill>
              </a:rPr>
              <a:t>1.8e+308</a:t>
            </a:r>
            <a:r>
              <a:rPr lang="en-US" sz="3600" dirty="0"/>
              <a:t>.</a:t>
            </a:r>
          </a:p>
          <a:p>
            <a:pPr>
              <a:lnSpc>
                <a:spcPct val="80000"/>
              </a:lnSpc>
              <a:buFont typeface="Wingdings" pitchFamily="2" charset="2"/>
              <a:buNone/>
            </a:pPr>
            <a:endParaRPr lang="en-US" sz="3600" dirty="0"/>
          </a:p>
          <a:p>
            <a:pPr>
              <a:lnSpc>
                <a:spcPct val="80000"/>
              </a:lnSpc>
              <a:buFont typeface="Wingdings" pitchFamily="2" charset="2"/>
              <a:buNone/>
            </a:pPr>
            <a:r>
              <a:rPr lang="en-US" sz="3600" dirty="0"/>
              <a:t>Example:</a:t>
            </a:r>
          </a:p>
          <a:p>
            <a:pPr>
              <a:lnSpc>
                <a:spcPct val="80000"/>
              </a:lnSpc>
              <a:buFont typeface="Wingdings" pitchFamily="2" charset="2"/>
              <a:buNone/>
            </a:pPr>
            <a:r>
              <a:rPr lang="en-US" sz="3600" dirty="0"/>
              <a:t>		</a:t>
            </a:r>
            <a:r>
              <a:rPr lang="en-US" sz="3600" dirty="0">
                <a:solidFill>
                  <a:schemeClr val="hlink"/>
                </a:solidFill>
              </a:rPr>
              <a:t>double pi = 3.1416;</a:t>
            </a:r>
          </a:p>
          <a:p>
            <a:pPr>
              <a:lnSpc>
                <a:spcPct val="80000"/>
              </a:lnSpc>
              <a:buFont typeface="Wingdings" pitchFamily="2" charset="2"/>
              <a:buNone/>
            </a:pPr>
            <a:endParaRPr lang="en-US" sz="3600" dirty="0"/>
          </a:p>
          <a:p>
            <a:pPr>
              <a:lnSpc>
                <a:spcPct val="80000"/>
              </a:lnSpc>
              <a:buFont typeface="Wingdings" pitchFamily="2" charset="2"/>
              <a:buNone/>
            </a:pPr>
            <a:r>
              <a:rPr lang="en-US" sz="3600" dirty="0"/>
              <a:t>Usage:</a:t>
            </a:r>
          </a:p>
          <a:p>
            <a:pPr>
              <a:lnSpc>
                <a:spcPct val="80000"/>
              </a:lnSpc>
              <a:buFont typeface="Wingdings" pitchFamily="2" charset="2"/>
              <a:buNone/>
            </a:pPr>
            <a:r>
              <a:rPr lang="en-US" sz="3600" dirty="0"/>
              <a:t>1) accuracy over many iterative calculations</a:t>
            </a:r>
          </a:p>
          <a:p>
            <a:pPr>
              <a:lnSpc>
                <a:spcPct val="80000"/>
              </a:lnSpc>
              <a:buFont typeface="Wingdings" pitchFamily="2" charset="2"/>
              <a:buNone/>
            </a:pPr>
            <a:r>
              <a:rPr lang="en-US" sz="3600" dirty="0"/>
              <a:t>2) manipulation of large-valued numbers</a:t>
            </a:r>
          </a:p>
        </p:txBody>
      </p:sp>
      <p:sp>
        <p:nvSpPr>
          <p:cNvPr id="2969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8653BB39-06A2-4D56-A27B-8BA999E46F9E}" type="slidenum">
              <a:rPr lang="en-US"/>
              <a:pPr/>
              <a:t>29</a:t>
            </a:fld>
            <a:endParaRPr lang="en-US"/>
          </a:p>
        </p:txBody>
      </p:sp>
      <p:sp>
        <p:nvSpPr>
          <p:cNvPr id="22531"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70C0"/>
                </a:solidFill>
              </a:rPr>
              <a:t>Primitive Type: double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D:\JAVA\remote.jfif"/>
          <p:cNvPicPr>
            <a:picLocks noChangeAspect="1" noChangeArrowheads="1"/>
          </p:cNvPicPr>
          <p:nvPr/>
        </p:nvPicPr>
        <p:blipFill>
          <a:blip r:embed="rId2"/>
          <a:srcRect/>
          <a:stretch>
            <a:fillRect/>
          </a:stretch>
        </p:blipFill>
        <p:spPr bwMode="auto">
          <a:xfrm>
            <a:off x="10104438" y="3621088"/>
            <a:ext cx="2133600" cy="2438400"/>
          </a:xfrm>
          <a:prstGeom prst="rect">
            <a:avLst/>
          </a:prstGeom>
          <a:noFill/>
          <a:ln w="9525">
            <a:noFill/>
            <a:miter lim="800000"/>
            <a:headEnd/>
            <a:tailEnd/>
          </a:ln>
        </p:spPr>
      </p:pic>
      <p:sp>
        <p:nvSpPr>
          <p:cNvPr id="24579" name="Rectangle 2"/>
          <p:cNvSpPr>
            <a:spLocks noGrp="1" noChangeArrowheads="1"/>
          </p:cNvSpPr>
          <p:nvPr>
            <p:ph type="title"/>
          </p:nvPr>
        </p:nvSpPr>
        <p:spPr>
          <a:xfrm>
            <a:off x="644525" y="350838"/>
            <a:ext cx="11604625" cy="822325"/>
          </a:xfrm>
        </p:spPr>
        <p:txBody>
          <a:bodyPr/>
          <a:lstStyle/>
          <a:p>
            <a:pPr eaLnBrk="1" hangingPunct="1"/>
            <a:r>
              <a:rPr lang="en-US" b="1">
                <a:solidFill>
                  <a:srgbClr val="0070C0"/>
                </a:solidFill>
                <a:latin typeface="Tahoma" pitchFamily="34" charset="0"/>
              </a:rPr>
              <a:t>Java History</a:t>
            </a:r>
          </a:p>
        </p:txBody>
      </p:sp>
      <p:sp>
        <p:nvSpPr>
          <p:cNvPr id="14340" name="Rectangle 3"/>
          <p:cNvSpPr>
            <a:spLocks noGrp="1" noChangeArrowheads="1"/>
          </p:cNvSpPr>
          <p:nvPr>
            <p:ph sz="quarter" idx="1"/>
          </p:nvPr>
        </p:nvSpPr>
        <p:spPr>
          <a:xfrm>
            <a:off x="644525" y="1398588"/>
            <a:ext cx="12034838" cy="5761037"/>
          </a:xfrm>
        </p:spPr>
        <p:txBody>
          <a:bodyPr>
            <a:normAutofit/>
          </a:bodyPr>
          <a:lstStyle/>
          <a:p>
            <a:pPr marL="348002" indent="-348002" algn="just" eaLnBrk="1" fontAlgn="auto" hangingPunct="1">
              <a:lnSpc>
                <a:spcPct val="90000"/>
              </a:lnSpc>
              <a:spcAft>
                <a:spcPts val="0"/>
              </a:spcAft>
              <a:buFont typeface="Wingdings 2"/>
              <a:buChar char=""/>
              <a:defRPr/>
            </a:pPr>
            <a:r>
              <a:rPr lang="en-US" sz="3000" spc="-150" dirty="0"/>
              <a:t>Designed by James Gosling, Patrick </a:t>
            </a:r>
            <a:r>
              <a:rPr lang="en-US" sz="3000" spc="-150" dirty="0" err="1"/>
              <a:t>Naughton</a:t>
            </a:r>
            <a:r>
              <a:rPr lang="en-US" sz="3000" spc="-150" dirty="0"/>
              <a:t>, Chris </a:t>
            </a:r>
            <a:r>
              <a:rPr lang="en-US" sz="3000" spc="-150" dirty="0" err="1"/>
              <a:t>Warth</a:t>
            </a:r>
            <a:r>
              <a:rPr lang="en-US" sz="3000" spc="-150" dirty="0"/>
              <a:t>, Ed Frank and Mike Sheridan at </a:t>
            </a:r>
            <a:r>
              <a:rPr lang="en-US" sz="3000" b="1" i="1" spc="-150" dirty="0">
                <a:solidFill>
                  <a:schemeClr val="accent1"/>
                </a:solidFill>
              </a:rPr>
              <a:t>Sun Microsystems </a:t>
            </a:r>
            <a:r>
              <a:rPr lang="en-US" sz="3000" spc="-150" dirty="0"/>
              <a:t>in 1991.</a:t>
            </a:r>
          </a:p>
          <a:p>
            <a:pPr marL="348002" indent="-348002" algn="just" eaLnBrk="1" fontAlgn="auto" hangingPunct="1">
              <a:lnSpc>
                <a:spcPct val="90000"/>
              </a:lnSpc>
              <a:spcAft>
                <a:spcPts val="0"/>
              </a:spcAft>
              <a:buFont typeface="Wingdings 2"/>
              <a:buChar char=""/>
              <a:defRPr/>
            </a:pPr>
            <a:r>
              <a:rPr lang="en-US" sz="3000" spc="-150" dirty="0"/>
              <a:t>Initially called </a:t>
            </a:r>
            <a:r>
              <a:rPr lang="en-US" sz="3000" b="1" spc="-150" dirty="0">
                <a:solidFill>
                  <a:srgbClr val="00B050"/>
                </a:solidFill>
              </a:rPr>
              <a:t>Oak</a:t>
            </a:r>
            <a:r>
              <a:rPr lang="en-US" sz="3000" spc="-150" dirty="0"/>
              <a:t>, in honor of the tree outside Gosling's window, its name was changed to Java because there was already a language called Oak.</a:t>
            </a:r>
          </a:p>
          <a:p>
            <a:pPr marL="348002" indent="-348002" algn="just" eaLnBrk="1" fontAlgn="auto" hangingPunct="1">
              <a:lnSpc>
                <a:spcPct val="90000"/>
              </a:lnSpc>
              <a:spcAft>
                <a:spcPts val="0"/>
              </a:spcAft>
              <a:buFont typeface="Wingdings 2"/>
              <a:buChar char=""/>
              <a:defRPr/>
            </a:pPr>
            <a:r>
              <a:rPr lang="en-US" sz="3000" spc="-150" dirty="0"/>
              <a:t>The original motivation for Java is not internet</a:t>
            </a:r>
          </a:p>
          <a:p>
            <a:pPr marL="696005" lvl="1" indent="-348002" algn="just" eaLnBrk="1" fontAlgn="auto" hangingPunct="1">
              <a:lnSpc>
                <a:spcPct val="90000"/>
              </a:lnSpc>
              <a:spcAft>
                <a:spcPts val="0"/>
              </a:spcAft>
              <a:buFont typeface="Wingdings"/>
              <a:buChar char=""/>
              <a:defRPr/>
            </a:pPr>
            <a:r>
              <a:rPr lang="en-US" sz="2500" b="1" spc="-150" dirty="0">
                <a:solidFill>
                  <a:srgbClr val="002060"/>
                </a:solidFill>
              </a:rPr>
              <a:t>The need for platform independent language that could be embedded in various consumer electronic products like toasters and refrigerators.</a:t>
            </a:r>
          </a:p>
          <a:p>
            <a:pPr marL="348002" indent="-348002" algn="just" eaLnBrk="1" fontAlgn="auto" hangingPunct="1">
              <a:lnSpc>
                <a:spcPct val="90000"/>
              </a:lnSpc>
              <a:spcAft>
                <a:spcPts val="0"/>
              </a:spcAft>
              <a:buFont typeface="Wingdings 2"/>
              <a:buChar char=""/>
              <a:defRPr/>
            </a:pPr>
            <a:r>
              <a:rPr lang="en-US" sz="3000" spc="-150" dirty="0"/>
              <a:t>One of the first projects developed using Java</a:t>
            </a:r>
          </a:p>
          <a:p>
            <a:pPr marL="696005" lvl="1" indent="-348002" algn="just" eaLnBrk="1" fontAlgn="auto" hangingPunct="1">
              <a:lnSpc>
                <a:spcPct val="90000"/>
              </a:lnSpc>
              <a:spcAft>
                <a:spcPts val="0"/>
              </a:spcAft>
              <a:buFont typeface="Wingdings"/>
              <a:buChar char=""/>
              <a:defRPr/>
            </a:pPr>
            <a:r>
              <a:rPr lang="en-US" sz="2500" spc="-150" dirty="0"/>
              <a:t>a personal hand-held remote control named Star 7.</a:t>
            </a:r>
          </a:p>
          <a:p>
            <a:pPr marL="348002" indent="-348002" algn="just" eaLnBrk="1" fontAlgn="auto" hangingPunct="1">
              <a:lnSpc>
                <a:spcPct val="90000"/>
              </a:lnSpc>
              <a:spcAft>
                <a:spcPts val="0"/>
              </a:spcAft>
              <a:buFont typeface="Wingdings 2"/>
              <a:buChar char=""/>
              <a:defRPr/>
            </a:pPr>
            <a:r>
              <a:rPr lang="en-US" sz="3000" spc="-150" dirty="0"/>
              <a:t>At about the same time, the World Wide Web and the Internet were gaining popularity. Gosling et. al. realized that Java could be used for Internet programming.</a:t>
            </a:r>
          </a:p>
        </p:txBody>
      </p:sp>
      <p:sp>
        <p:nvSpPr>
          <p:cNvPr id="24581"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24582" name="Picture 2" descr="C:\Users\ace sys\Downloads\acelogo.png"/>
          <p:cNvPicPr>
            <a:picLocks noChangeAspect="1" noChangeArrowheads="1"/>
          </p:cNvPicPr>
          <p:nvPr/>
        </p:nvPicPr>
        <p:blipFill>
          <a:blip r:embed="rId3"/>
          <a:srcRect/>
          <a:stretch>
            <a:fillRect/>
          </a:stretch>
        </p:blipFill>
        <p:spPr bwMode="auto">
          <a:xfrm>
            <a:off x="342900" y="325438"/>
            <a:ext cx="1109663" cy="635000"/>
          </a:xfrm>
          <a:prstGeom prst="rect">
            <a:avLst/>
          </a:prstGeom>
          <a:noFill/>
          <a:ln w="9525">
            <a:noFill/>
            <a:miter lim="800000"/>
            <a:headEnd/>
            <a:tailEnd/>
          </a:ln>
        </p:spPr>
      </p:pic>
      <p:sp>
        <p:nvSpPr>
          <p:cNvPr id="24583" name="TextBox 8"/>
          <p:cNvSpPr txBox="1">
            <a:spLocks noChangeArrowheads="1"/>
          </p:cNvSpPr>
          <p:nvPr/>
        </p:nvSpPr>
        <p:spPr bwMode="auto">
          <a:xfrm>
            <a:off x="8504238" y="5075238"/>
            <a:ext cx="184150" cy="369887"/>
          </a:xfrm>
          <a:prstGeom prst="rect">
            <a:avLst/>
          </a:prstGeom>
          <a:noFill/>
          <a:ln w="9525">
            <a:noFill/>
            <a:miter lim="800000"/>
            <a:headEnd/>
            <a:tailEnd/>
          </a:ln>
        </p:spPr>
        <p:txBody>
          <a:bodyPr wrap="none">
            <a:spAutoFit/>
          </a:bodyPr>
          <a:lstStyle/>
          <a:p>
            <a:endParaRPr lang="en-US"/>
          </a:p>
        </p:txBody>
      </p:sp>
      <p:sp>
        <p:nvSpPr>
          <p:cNvPr id="8" name="Slide Number Placeholder 7"/>
          <p:cNvSpPr>
            <a:spLocks noGrp="1"/>
          </p:cNvSpPr>
          <p:nvPr>
            <p:ph type="sldNum" sz="quarter" idx="12"/>
          </p:nvPr>
        </p:nvSpPr>
        <p:spPr/>
        <p:txBody>
          <a:bodyPr/>
          <a:lstStyle/>
          <a:p>
            <a:pPr>
              <a:defRPr/>
            </a:pPr>
            <a:fld id="{13E40E54-BA23-415B-B3F7-A9899BDDC59C}"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20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fade">
                                      <p:cBhvr>
                                        <p:cTn id="12" dur="20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fade">
                                      <p:cBhvr>
                                        <p:cTn id="17" dur="2000"/>
                                        <p:tgtEl>
                                          <p:spTgt spid="1434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40">
                                            <p:txEl>
                                              <p:pRg st="3" end="3"/>
                                            </p:txEl>
                                          </p:spTgt>
                                        </p:tgtEl>
                                        <p:attrNameLst>
                                          <p:attrName>style.visibility</p:attrName>
                                        </p:attrNameLst>
                                      </p:cBhvr>
                                      <p:to>
                                        <p:strVal val="visible"/>
                                      </p:to>
                                    </p:set>
                                    <p:animEffect transition="in" filter="fade">
                                      <p:cBhvr>
                                        <p:cTn id="20" dur="2000"/>
                                        <p:tgtEl>
                                          <p:spTgt spid="1434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340">
                                            <p:txEl>
                                              <p:pRg st="4" end="4"/>
                                            </p:txEl>
                                          </p:spTgt>
                                        </p:tgtEl>
                                        <p:attrNameLst>
                                          <p:attrName>style.visibility</p:attrName>
                                        </p:attrNameLst>
                                      </p:cBhvr>
                                      <p:to>
                                        <p:strVal val="visible"/>
                                      </p:to>
                                    </p:set>
                                    <p:animEffect transition="in" filter="fade">
                                      <p:cBhvr>
                                        <p:cTn id="25" dur="2000"/>
                                        <p:tgtEl>
                                          <p:spTgt spid="14340">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40">
                                            <p:txEl>
                                              <p:pRg st="5" end="5"/>
                                            </p:txEl>
                                          </p:spTgt>
                                        </p:tgtEl>
                                        <p:attrNameLst>
                                          <p:attrName>style.visibility</p:attrName>
                                        </p:attrNameLst>
                                      </p:cBhvr>
                                      <p:to>
                                        <p:strVal val="visible"/>
                                      </p:to>
                                    </p:set>
                                    <p:animEffect transition="in" filter="fade">
                                      <p:cBhvr>
                                        <p:cTn id="28" dur="2000"/>
                                        <p:tgtEl>
                                          <p:spTgt spid="1434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342"/>
                                        </p:tgtEl>
                                        <p:attrNameLst>
                                          <p:attrName>style.visibility</p:attrName>
                                        </p:attrNameLst>
                                      </p:cBhvr>
                                      <p:to>
                                        <p:strVal val="visible"/>
                                      </p:to>
                                    </p:set>
                                    <p:animEffect transition="in" filter="fade">
                                      <p:cBhvr>
                                        <p:cTn id="33" dur="2000"/>
                                        <p:tgtEl>
                                          <p:spTgt spid="1434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340">
                                            <p:txEl>
                                              <p:pRg st="6" end="6"/>
                                            </p:txEl>
                                          </p:spTgt>
                                        </p:tgtEl>
                                        <p:attrNameLst>
                                          <p:attrName>style.visibility</p:attrName>
                                        </p:attrNameLst>
                                      </p:cBhvr>
                                      <p:to>
                                        <p:strVal val="visible"/>
                                      </p:to>
                                    </p:set>
                                    <p:animEffect transition="in" filter="fade">
                                      <p:cBhvr>
                                        <p:cTn id="38" dur="20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322342" y="1728364"/>
            <a:ext cx="12248991" cy="5102789"/>
          </a:xfrm>
        </p:spPr>
        <p:txBody>
          <a:bodyPr/>
          <a:lstStyle/>
          <a:p>
            <a:pPr>
              <a:buFont typeface="Wingdings" pitchFamily="2" charset="2"/>
              <a:buNone/>
            </a:pPr>
            <a:r>
              <a:rPr lang="en-US" sz="2500" b="1" dirty="0">
                <a:latin typeface="Courier New" pitchFamily="49" charset="0"/>
              </a:rPr>
              <a:t>// Compute the area of a circle.</a:t>
            </a:r>
          </a:p>
          <a:p>
            <a:pPr>
              <a:buFont typeface="Wingdings" pitchFamily="2" charset="2"/>
              <a:buNone/>
            </a:pPr>
            <a:r>
              <a:rPr lang="en-US" sz="2500" b="1" dirty="0">
                <a:latin typeface="Courier New" pitchFamily="49" charset="0"/>
              </a:rPr>
              <a:t>class Area {</a:t>
            </a:r>
          </a:p>
          <a:p>
            <a:pPr>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buFont typeface="Wingdings" pitchFamily="2" charset="2"/>
              <a:buNone/>
            </a:pPr>
            <a:r>
              <a:rPr lang="en-US" sz="2500" b="1" dirty="0">
                <a:latin typeface="Courier New" pitchFamily="49" charset="0"/>
              </a:rPr>
              <a:t>		double pi = 3.1416; // approximate pi value</a:t>
            </a:r>
          </a:p>
          <a:p>
            <a:pPr>
              <a:buFont typeface="Wingdings" pitchFamily="2" charset="2"/>
              <a:buNone/>
            </a:pPr>
            <a:r>
              <a:rPr lang="en-US" sz="2500" b="1" dirty="0">
                <a:latin typeface="Courier New" pitchFamily="49" charset="0"/>
              </a:rPr>
              <a:t>		double r = 10.8; // radius of circle</a:t>
            </a:r>
          </a:p>
          <a:p>
            <a:pPr>
              <a:buFont typeface="Wingdings" pitchFamily="2" charset="2"/>
              <a:buNone/>
            </a:pPr>
            <a:r>
              <a:rPr lang="en-US" sz="2500" b="1" dirty="0">
                <a:latin typeface="Courier New" pitchFamily="49" charset="0"/>
              </a:rPr>
              <a:t>		double a = pi * r * r; // compute area</a:t>
            </a:r>
          </a:p>
          <a:p>
            <a:pPr>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("Area of circle is " + a);</a:t>
            </a:r>
          </a:p>
          <a:p>
            <a:pPr>
              <a:buFont typeface="Wingdings" pitchFamily="2" charset="2"/>
              <a:buNone/>
            </a:pPr>
            <a:r>
              <a:rPr lang="en-US" sz="2500" b="1" dirty="0">
                <a:latin typeface="Courier New" pitchFamily="49" charset="0"/>
              </a:rPr>
              <a:t>	}</a:t>
            </a:r>
          </a:p>
          <a:p>
            <a:pPr>
              <a:buFont typeface="Wingdings" pitchFamily="2" charset="2"/>
              <a:buNone/>
            </a:pPr>
            <a:r>
              <a:rPr lang="en-US" sz="2500" b="1" dirty="0">
                <a:latin typeface="Courier New" pitchFamily="49" charset="0"/>
              </a:rPr>
              <a:t>}</a:t>
            </a:r>
          </a:p>
          <a:p>
            <a:pPr>
              <a:buFont typeface="Wingdings" pitchFamily="2" charset="2"/>
              <a:buNone/>
            </a:pPr>
            <a:endParaRPr lang="en-US" sz="2500" b="1" dirty="0">
              <a:latin typeface="Courier New" pitchFamily="49" charset="0"/>
            </a:endParaRPr>
          </a:p>
          <a:p>
            <a:pPr>
              <a:buFont typeface="Wingdings" pitchFamily="2" charset="2"/>
              <a:buNone/>
            </a:pPr>
            <a:r>
              <a:rPr lang="en-US" sz="3600" b="1" dirty="0">
                <a:latin typeface="Courier New" pitchFamily="49" charset="0"/>
              </a:rPr>
              <a:t>	</a:t>
            </a:r>
          </a:p>
        </p:txBody>
      </p:sp>
      <p:sp>
        <p:nvSpPr>
          <p:cNvPr id="3072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CFBD745F-CC12-4C45-A306-ADF2675F288E}" type="slidenum">
              <a:rPr lang="en-US"/>
              <a:pPr/>
              <a:t>30</a:t>
            </a:fld>
            <a:endParaRPr lang="en-US"/>
          </a:p>
        </p:txBody>
      </p:sp>
      <p:sp>
        <p:nvSpPr>
          <p:cNvPr id="23555"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Example: double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29789" y="1728364"/>
            <a:ext cx="12141544" cy="5102789"/>
          </a:xfrm>
        </p:spPr>
        <p:txBody>
          <a:bodyPr/>
          <a:lstStyle/>
          <a:p>
            <a:pPr>
              <a:lnSpc>
                <a:spcPct val="80000"/>
              </a:lnSpc>
              <a:buFont typeface="Wingdings" pitchFamily="2" charset="2"/>
              <a:buNone/>
            </a:pPr>
            <a:r>
              <a:rPr lang="en-US" sz="2500" dirty="0"/>
              <a:t>16-bit data type used to store characters.</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Range: </a:t>
            </a:r>
          </a:p>
          <a:p>
            <a:pPr>
              <a:lnSpc>
                <a:spcPct val="80000"/>
              </a:lnSpc>
              <a:buFont typeface="Wingdings" pitchFamily="2" charset="2"/>
              <a:buNone/>
            </a:pPr>
            <a:r>
              <a:rPr lang="en-US" sz="2500" dirty="0"/>
              <a:t>		</a:t>
            </a:r>
            <a:r>
              <a:rPr lang="en-US" sz="2500" dirty="0">
                <a:solidFill>
                  <a:schemeClr val="hlink"/>
                </a:solidFill>
              </a:rPr>
              <a:t>0</a:t>
            </a:r>
            <a:r>
              <a:rPr lang="en-US" sz="2500" dirty="0"/>
              <a:t> to </a:t>
            </a:r>
            <a:r>
              <a:rPr lang="en-US" sz="2500" dirty="0">
                <a:solidFill>
                  <a:schemeClr val="hlink"/>
                </a:solidFill>
              </a:rPr>
              <a:t>65536</a:t>
            </a:r>
            <a:r>
              <a:rPr lang="en-US" sz="2500" dirty="0"/>
              <a:t>.</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Example:</a:t>
            </a:r>
          </a:p>
          <a:p>
            <a:pPr>
              <a:lnSpc>
                <a:spcPct val="80000"/>
              </a:lnSpc>
              <a:buFont typeface="Wingdings" pitchFamily="2" charset="2"/>
              <a:buNone/>
            </a:pPr>
            <a:r>
              <a:rPr lang="en-US" sz="2500" dirty="0"/>
              <a:t>		</a:t>
            </a:r>
            <a:r>
              <a:rPr lang="en-US" sz="2500" b="1" dirty="0">
                <a:solidFill>
                  <a:schemeClr val="hlink"/>
                </a:solidFill>
              </a:rPr>
              <a:t>char c = ‘a’;</a:t>
            </a:r>
          </a:p>
          <a:p>
            <a:pPr>
              <a:lnSpc>
                <a:spcPct val="80000"/>
              </a:lnSpc>
              <a:buFont typeface="Wingdings" pitchFamily="2" charset="2"/>
              <a:buNone/>
            </a:pPr>
            <a:endParaRPr lang="en-US" sz="2500" b="1" dirty="0"/>
          </a:p>
          <a:p>
            <a:pPr>
              <a:lnSpc>
                <a:spcPct val="80000"/>
              </a:lnSpc>
              <a:buFont typeface="Wingdings" pitchFamily="2" charset="2"/>
              <a:buNone/>
            </a:pPr>
            <a:endParaRPr lang="en-US" sz="2500" dirty="0"/>
          </a:p>
          <a:p>
            <a:pPr>
              <a:lnSpc>
                <a:spcPct val="80000"/>
              </a:lnSpc>
              <a:buFont typeface="Wingdings" pitchFamily="2" charset="2"/>
              <a:buNone/>
            </a:pPr>
            <a:r>
              <a:rPr lang="en-US" sz="2500" dirty="0"/>
              <a:t>Usage:</a:t>
            </a:r>
          </a:p>
          <a:p>
            <a:pPr>
              <a:lnSpc>
                <a:spcPct val="80000"/>
              </a:lnSpc>
              <a:buFont typeface="Wingdings" pitchFamily="2" charset="2"/>
              <a:buNone/>
            </a:pPr>
            <a:r>
              <a:rPr lang="en-US" sz="2500" dirty="0"/>
              <a:t>1) Represents both ASCII and Unicode character sets; Unicode defines a</a:t>
            </a:r>
          </a:p>
          <a:p>
            <a:pPr>
              <a:lnSpc>
                <a:spcPct val="80000"/>
              </a:lnSpc>
              <a:buFont typeface="Wingdings" pitchFamily="2" charset="2"/>
              <a:buNone/>
            </a:pPr>
            <a:r>
              <a:rPr lang="en-US" sz="2500" dirty="0"/>
              <a:t>character set with characters found in (almost) all human languages.</a:t>
            </a:r>
          </a:p>
          <a:p>
            <a:pPr>
              <a:lnSpc>
                <a:spcPct val="80000"/>
              </a:lnSpc>
              <a:buFont typeface="Wingdings" pitchFamily="2" charset="2"/>
              <a:buNone/>
            </a:pPr>
            <a:r>
              <a:rPr lang="en-US" sz="2500" dirty="0"/>
              <a:t>2) Not the same as in C/C++ where char is 8-bit and represents ASCII only.</a:t>
            </a:r>
          </a:p>
        </p:txBody>
      </p:sp>
      <p:sp>
        <p:nvSpPr>
          <p:cNvPr id="3174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A0D394CF-89D6-48BA-9327-D2C0B31C9D3B}" type="slidenum">
              <a:rPr lang="en-US"/>
              <a:pPr/>
              <a:t>31</a:t>
            </a:fld>
            <a:endParaRPr lang="en-US"/>
          </a:p>
        </p:txBody>
      </p:sp>
      <p:sp>
        <p:nvSpPr>
          <p:cNvPr id="24579" name="Rectangle 2"/>
          <p:cNvSpPr>
            <a:spLocks noGrp="1" noChangeArrowheads="1"/>
          </p:cNvSpPr>
          <p:nvPr>
            <p:ph type="title"/>
          </p:nvPr>
        </p:nvSpPr>
        <p:spPr>
          <a:xfrm>
            <a:off x="709929" y="119097"/>
            <a:ext cx="11604308" cy="1069940"/>
          </a:xfrm>
        </p:spPr>
        <p:txBody>
          <a:bodyPr/>
          <a:lstStyle/>
          <a:p>
            <a:pPr fontAlgn="auto">
              <a:spcAft>
                <a:spcPts val="0"/>
              </a:spcAft>
              <a:defRPr/>
            </a:pPr>
            <a:r>
              <a:rPr lang="en-US" dirty="0">
                <a:solidFill>
                  <a:srgbClr val="0070C0"/>
                </a:solidFill>
              </a:rPr>
              <a:t>Primitive Type: char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pPr>
              <a:lnSpc>
                <a:spcPct val="80000"/>
              </a:lnSpc>
              <a:buFont typeface="Wingdings" pitchFamily="2" charset="2"/>
              <a:buNone/>
            </a:pPr>
            <a:r>
              <a:rPr lang="en-US" sz="3000" b="1" dirty="0">
                <a:latin typeface="Courier New" pitchFamily="49" charset="0"/>
              </a:rPr>
              <a:t>// Demonstrate char data type.</a:t>
            </a:r>
          </a:p>
          <a:p>
            <a:pPr>
              <a:lnSpc>
                <a:spcPct val="80000"/>
              </a:lnSpc>
              <a:buFont typeface="Wingdings" pitchFamily="2" charset="2"/>
              <a:buNone/>
            </a:pPr>
            <a:r>
              <a:rPr lang="en-US" sz="3000" b="1" dirty="0">
                <a:latin typeface="Courier New" pitchFamily="49" charset="0"/>
              </a:rPr>
              <a:t>class </a:t>
            </a:r>
            <a:r>
              <a:rPr lang="en-US" sz="3000" b="1" dirty="0" err="1">
                <a:latin typeface="Courier New" pitchFamily="49" charset="0"/>
              </a:rPr>
              <a:t>CharDemo</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char ch1, ch2;</a:t>
            </a:r>
          </a:p>
          <a:p>
            <a:pPr>
              <a:lnSpc>
                <a:spcPct val="80000"/>
              </a:lnSpc>
              <a:buFont typeface="Wingdings" pitchFamily="2" charset="2"/>
              <a:buNone/>
            </a:pPr>
            <a:r>
              <a:rPr lang="en-US" sz="3000" b="1" dirty="0">
                <a:latin typeface="Courier New" pitchFamily="49" charset="0"/>
              </a:rPr>
              <a:t>		ch1 = 88; // code for </a:t>
            </a:r>
          </a:p>
          <a:p>
            <a:pPr>
              <a:lnSpc>
                <a:spcPct val="80000"/>
              </a:lnSpc>
              <a:buFont typeface="Wingdings" pitchFamily="2" charset="2"/>
              <a:buNone/>
            </a:pPr>
            <a:r>
              <a:rPr lang="en-US" sz="3000" b="1" dirty="0">
                <a:latin typeface="Courier New" pitchFamily="49" charset="0"/>
              </a:rPr>
              <a:t>		ch2 = 'Y';</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a:t>
            </a:r>
            <a:r>
              <a:rPr lang="en-US" sz="3000" b="1" dirty="0">
                <a:latin typeface="Courier New" pitchFamily="49" charset="0"/>
              </a:rPr>
              <a:t>("ch1 and ch2: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(ch1 + " " + ch2);</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a:p>
            <a:pPr>
              <a:lnSpc>
                <a:spcPct val="80000"/>
              </a:lnSpc>
            </a:pPr>
            <a:endParaRPr lang="en-US" sz="3000" b="1" dirty="0">
              <a:latin typeface="Courier New" pitchFamily="49" charset="0"/>
            </a:endParaRPr>
          </a:p>
        </p:txBody>
      </p:sp>
      <p:sp>
        <p:nvSpPr>
          <p:cNvPr id="3277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B1765FE9-1031-43B3-906A-4054826BDC4D}" type="slidenum">
              <a:rPr lang="en-US"/>
              <a:pPr/>
              <a:t>32</a:t>
            </a:fld>
            <a:endParaRPr lang="en-US"/>
          </a:p>
        </p:txBody>
      </p:sp>
      <p:sp>
        <p:nvSpPr>
          <p:cNvPr id="25603" name="Rectangle 2"/>
          <p:cNvSpPr>
            <a:spLocks noGrp="1" noChangeArrowheads="1"/>
          </p:cNvSpPr>
          <p:nvPr>
            <p:ph type="title"/>
          </p:nvPr>
        </p:nvSpPr>
        <p:spPr/>
        <p:txBody>
          <a:bodyPr/>
          <a:lstStyle/>
          <a:p>
            <a:pPr fontAlgn="auto">
              <a:spcAft>
                <a:spcPts val="0"/>
              </a:spcAft>
              <a:defRPr/>
            </a:pPr>
            <a:r>
              <a:rPr lang="en-US" dirty="0">
                <a:solidFill>
                  <a:srgbClr val="0070C0"/>
                </a:solidFill>
              </a:rPr>
              <a:t>Example char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644684" y="1892970"/>
            <a:ext cx="11604308" cy="4444365"/>
          </a:xfrm>
        </p:spPr>
        <p:txBody>
          <a:bodyPr/>
          <a:lstStyle/>
          <a:p>
            <a:pPr>
              <a:lnSpc>
                <a:spcPct val="90000"/>
              </a:lnSpc>
              <a:buFont typeface="Wingdings" pitchFamily="2" charset="2"/>
              <a:buNone/>
            </a:pPr>
            <a:r>
              <a:rPr lang="en-US" sz="3000" dirty="0"/>
              <a:t>Two-valued type of logical values.</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Range: 	values </a:t>
            </a:r>
            <a:r>
              <a:rPr lang="en-US" sz="3000" dirty="0">
                <a:solidFill>
                  <a:schemeClr val="hlink"/>
                </a:solidFill>
              </a:rPr>
              <a:t>true</a:t>
            </a:r>
            <a:r>
              <a:rPr lang="en-US" sz="3000" dirty="0"/>
              <a:t> and </a:t>
            </a:r>
            <a:r>
              <a:rPr lang="en-US" sz="3000" dirty="0">
                <a:solidFill>
                  <a:schemeClr val="hlink"/>
                </a:solidFill>
              </a:rPr>
              <a:t>false</a:t>
            </a:r>
            <a:r>
              <a:rPr lang="en-US" sz="3000" dirty="0"/>
              <a:t>.</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Example:</a:t>
            </a:r>
          </a:p>
          <a:p>
            <a:pPr>
              <a:lnSpc>
                <a:spcPct val="90000"/>
              </a:lnSpc>
              <a:buFont typeface="Wingdings" pitchFamily="2" charset="2"/>
              <a:buNone/>
            </a:pPr>
            <a:r>
              <a:rPr lang="en-US" sz="3000" dirty="0"/>
              <a:t>			</a:t>
            </a:r>
            <a:r>
              <a:rPr lang="en-US" sz="3000" dirty="0" err="1">
                <a:solidFill>
                  <a:schemeClr val="hlink"/>
                </a:solidFill>
              </a:rPr>
              <a:t>boolean</a:t>
            </a:r>
            <a:r>
              <a:rPr lang="en-US" sz="3000" dirty="0">
                <a:solidFill>
                  <a:schemeClr val="hlink"/>
                </a:solidFill>
              </a:rPr>
              <a:t> b = (1&lt;2);</a:t>
            </a:r>
          </a:p>
          <a:p>
            <a:pPr>
              <a:lnSpc>
                <a:spcPct val="90000"/>
              </a:lnSpc>
              <a:buFont typeface="Wingdings" pitchFamily="2" charset="2"/>
              <a:buNone/>
            </a:pPr>
            <a:r>
              <a:rPr lang="en-US" sz="3000" dirty="0"/>
              <a:t>Usage:</a:t>
            </a:r>
          </a:p>
          <a:p>
            <a:pPr>
              <a:lnSpc>
                <a:spcPct val="90000"/>
              </a:lnSpc>
              <a:buFont typeface="Wingdings" pitchFamily="2" charset="2"/>
              <a:buNone/>
            </a:pPr>
            <a:r>
              <a:rPr lang="en-US" sz="3000" dirty="0"/>
              <a:t>1) returned by relational operators, such as 1&lt;2</a:t>
            </a:r>
          </a:p>
          <a:p>
            <a:pPr>
              <a:lnSpc>
                <a:spcPct val="90000"/>
              </a:lnSpc>
              <a:buFont typeface="Wingdings" pitchFamily="2" charset="2"/>
              <a:buNone/>
            </a:pPr>
            <a:r>
              <a:rPr lang="en-US" sz="3000" dirty="0"/>
              <a:t>2) required by branching expressions such as if or for</a:t>
            </a:r>
          </a:p>
        </p:txBody>
      </p:sp>
      <p:sp>
        <p:nvSpPr>
          <p:cNvPr id="3379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5281E46C-2339-4127-95BF-50D1AFA41DC6}" type="slidenum">
              <a:rPr lang="en-US"/>
              <a:pPr/>
              <a:t>33</a:t>
            </a:fld>
            <a:endParaRPr lang="en-US"/>
          </a:p>
        </p:txBody>
      </p:sp>
      <p:sp>
        <p:nvSpPr>
          <p:cNvPr id="26627" name="Rectangle 2"/>
          <p:cNvSpPr>
            <a:spLocks noGrp="1" noChangeArrowheads="1"/>
          </p:cNvSpPr>
          <p:nvPr>
            <p:ph type="title"/>
          </p:nvPr>
        </p:nvSpPr>
        <p:spPr>
          <a:xfrm>
            <a:off x="644684" y="122237"/>
            <a:ext cx="11604308" cy="1069940"/>
          </a:xfrm>
        </p:spPr>
        <p:txBody>
          <a:bodyPr/>
          <a:lstStyle/>
          <a:p>
            <a:pPr fontAlgn="auto">
              <a:spcAft>
                <a:spcPts val="0"/>
              </a:spcAft>
              <a:defRPr/>
            </a:pPr>
            <a:r>
              <a:rPr lang="en-US" dirty="0">
                <a:solidFill>
                  <a:srgbClr val="0070C0"/>
                </a:solidFill>
              </a:rPr>
              <a:t>Primitive Type: </a:t>
            </a:r>
            <a:r>
              <a:rPr lang="en-US" dirty="0" err="1">
                <a:solidFill>
                  <a:srgbClr val="0070C0"/>
                </a:solidFill>
              </a:rPr>
              <a:t>boolean</a:t>
            </a:r>
            <a:endParaRPr lang="en-US" dirty="0">
              <a:solidFill>
                <a:srgbClr val="0070C0"/>
              </a:solidFill>
            </a:endParaRP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44684" y="1646061"/>
            <a:ext cx="11604308" cy="5267396"/>
          </a:xfrm>
        </p:spPr>
        <p:txBody>
          <a:bodyPr/>
          <a:lstStyle/>
          <a:p>
            <a:pPr>
              <a:lnSpc>
                <a:spcPct val="80000"/>
              </a:lnSpc>
              <a:buFont typeface="Wingdings" pitchFamily="2" charset="2"/>
              <a:buNone/>
            </a:pPr>
            <a:r>
              <a:rPr lang="en-US" sz="2500" b="1" dirty="0">
                <a:latin typeface="Courier New" pitchFamily="49" charset="0"/>
              </a:rPr>
              <a:t>class </a:t>
            </a:r>
            <a:r>
              <a:rPr lang="en-US" sz="2500" b="1" dirty="0" err="1">
                <a:latin typeface="Courier New" pitchFamily="49" charset="0"/>
              </a:rPr>
              <a:t>BoolTest</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boolean</a:t>
            </a:r>
            <a:r>
              <a:rPr lang="en-US" sz="2500" b="1" dirty="0">
                <a:latin typeface="Courier New" pitchFamily="49" charset="0"/>
              </a:rPr>
              <a:t> b;</a:t>
            </a:r>
          </a:p>
          <a:p>
            <a:pPr>
              <a:lnSpc>
                <a:spcPct val="80000"/>
              </a:lnSpc>
              <a:buFont typeface="Wingdings" pitchFamily="2" charset="2"/>
              <a:buNone/>
            </a:pPr>
            <a:r>
              <a:rPr lang="en-US" sz="2500" b="1" dirty="0">
                <a:latin typeface="Courier New" pitchFamily="49" charset="0"/>
              </a:rPr>
              <a:t>		b = false;</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("b is " + b);</a:t>
            </a:r>
          </a:p>
          <a:p>
            <a:pPr>
              <a:lnSpc>
                <a:spcPct val="80000"/>
              </a:lnSpc>
              <a:buFont typeface="Wingdings" pitchFamily="2" charset="2"/>
              <a:buNone/>
            </a:pPr>
            <a:r>
              <a:rPr lang="en-US" sz="2500" b="1" dirty="0">
                <a:latin typeface="Courier New" pitchFamily="49" charset="0"/>
              </a:rPr>
              <a:t>		b = true;</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("b is " + b);</a:t>
            </a:r>
          </a:p>
          <a:p>
            <a:pPr>
              <a:lnSpc>
                <a:spcPct val="80000"/>
              </a:lnSpc>
              <a:buFont typeface="Wingdings" pitchFamily="2" charset="2"/>
              <a:buNone/>
            </a:pPr>
            <a:r>
              <a:rPr lang="en-US" sz="2500" b="1" dirty="0">
                <a:latin typeface="Courier New" pitchFamily="49" charset="0"/>
              </a:rPr>
              <a:t>		if (b) </a:t>
            </a:r>
            <a:r>
              <a:rPr lang="en-US" sz="2500" b="1" dirty="0" err="1">
                <a:latin typeface="Courier New" pitchFamily="49" charset="0"/>
              </a:rPr>
              <a:t>System.out.println</a:t>
            </a:r>
            <a:r>
              <a:rPr lang="en-US" sz="2500" b="1" dirty="0">
                <a:latin typeface="Courier New" pitchFamily="49" charset="0"/>
              </a:rPr>
              <a:t>("executed");</a:t>
            </a:r>
          </a:p>
          <a:p>
            <a:pPr>
              <a:lnSpc>
                <a:spcPct val="80000"/>
              </a:lnSpc>
              <a:buFont typeface="Wingdings" pitchFamily="2" charset="2"/>
              <a:buNone/>
            </a:pPr>
            <a:r>
              <a:rPr lang="en-US" sz="2500" b="1" dirty="0">
                <a:latin typeface="Courier New" pitchFamily="49" charset="0"/>
              </a:rPr>
              <a:t>		b = false;</a:t>
            </a:r>
          </a:p>
          <a:p>
            <a:pPr>
              <a:lnSpc>
                <a:spcPct val="80000"/>
              </a:lnSpc>
              <a:buFont typeface="Wingdings" pitchFamily="2" charset="2"/>
              <a:buNone/>
            </a:pPr>
            <a:r>
              <a:rPr lang="en-US" sz="2500" b="1" dirty="0">
                <a:latin typeface="Courier New" pitchFamily="49" charset="0"/>
              </a:rPr>
              <a:t>		if (b) </a:t>
            </a:r>
            <a:r>
              <a:rPr lang="en-US" sz="2500" b="1" dirty="0" err="1">
                <a:latin typeface="Courier New" pitchFamily="49" charset="0"/>
              </a:rPr>
              <a:t>System.out.println</a:t>
            </a:r>
            <a:r>
              <a:rPr lang="en-US" sz="2500" b="1" dirty="0">
                <a:latin typeface="Courier New" pitchFamily="49" charset="0"/>
              </a:rPr>
              <a:t>(“not executed");</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("10 &gt; 9 is " + (10 &gt; 9));</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a:t>
            </a:r>
          </a:p>
        </p:txBody>
      </p:sp>
      <p:sp>
        <p:nvSpPr>
          <p:cNvPr id="3481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4DBB0A9A-3916-4763-9620-224C74E0AFD3}" type="slidenum">
              <a:rPr lang="en-US"/>
              <a:pPr/>
              <a:t>34</a:t>
            </a:fld>
            <a:endParaRPr lang="en-US"/>
          </a:p>
        </p:txBody>
      </p:sp>
      <p:sp>
        <p:nvSpPr>
          <p:cNvPr id="27651" name="Rectangle 2"/>
          <p:cNvSpPr>
            <a:spLocks noGrp="1" noChangeArrowheads="1"/>
          </p:cNvSpPr>
          <p:nvPr>
            <p:ph type="title"/>
          </p:nvPr>
        </p:nvSpPr>
        <p:spPr>
          <a:xfrm>
            <a:off x="644684" y="493819"/>
            <a:ext cx="11604308" cy="576121"/>
          </a:xfrm>
        </p:spPr>
        <p:txBody>
          <a:bodyPr>
            <a:normAutofit fontScale="90000"/>
          </a:bodyPr>
          <a:lstStyle/>
          <a:p>
            <a:pPr fontAlgn="auto">
              <a:spcAft>
                <a:spcPts val="0"/>
              </a:spcAft>
              <a:defRPr/>
            </a:pPr>
            <a:r>
              <a:rPr lang="en-US" sz="5100" dirty="0">
                <a:solidFill>
                  <a:srgbClr val="0070C0"/>
                </a:solidFill>
              </a:rPr>
              <a:t>Example </a:t>
            </a:r>
            <a:r>
              <a:rPr lang="en-US" sz="5100" dirty="0" err="1">
                <a:solidFill>
                  <a:srgbClr val="0070C0"/>
                </a:solidFill>
              </a:rPr>
              <a:t>boolean</a:t>
            </a:r>
            <a:endParaRPr lang="en-US" sz="5100" dirty="0">
              <a:solidFill>
                <a:srgbClr val="0070C0"/>
              </a:solidFill>
            </a:endParaRP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644684" y="1810667"/>
            <a:ext cx="11604308" cy="4526668"/>
          </a:xfrm>
        </p:spPr>
        <p:txBody>
          <a:bodyPr/>
          <a:lstStyle/>
          <a:p>
            <a:pPr>
              <a:lnSpc>
                <a:spcPct val="90000"/>
              </a:lnSpc>
            </a:pPr>
            <a:r>
              <a:rPr lang="en-US"/>
              <a:t>Literals are tokens that do not change - they are constant.</a:t>
            </a:r>
          </a:p>
          <a:p>
            <a:pPr>
              <a:lnSpc>
                <a:spcPct val="90000"/>
              </a:lnSpc>
            </a:pPr>
            <a:r>
              <a:rPr lang="en-US"/>
              <a:t>The different types of literals in Java are:</a:t>
            </a:r>
          </a:p>
          <a:p>
            <a:pPr lvl="1">
              <a:lnSpc>
                <a:spcPct val="90000"/>
              </a:lnSpc>
              <a:buFont typeface="Wingdings" pitchFamily="2" charset="2"/>
              <a:buNone/>
            </a:pPr>
            <a:r>
              <a:rPr lang="en-US"/>
              <a:t>– Integer Literals</a:t>
            </a:r>
          </a:p>
          <a:p>
            <a:pPr lvl="1">
              <a:lnSpc>
                <a:spcPct val="90000"/>
              </a:lnSpc>
              <a:buFont typeface="Wingdings" pitchFamily="2" charset="2"/>
              <a:buNone/>
            </a:pPr>
            <a:r>
              <a:rPr lang="en-US"/>
              <a:t>– Floating-Point Literals</a:t>
            </a:r>
          </a:p>
          <a:p>
            <a:pPr lvl="1">
              <a:lnSpc>
                <a:spcPct val="90000"/>
              </a:lnSpc>
              <a:buFont typeface="Wingdings" pitchFamily="2" charset="2"/>
              <a:buNone/>
            </a:pPr>
            <a:r>
              <a:rPr lang="en-US"/>
              <a:t>– Boolean Literals</a:t>
            </a:r>
          </a:p>
          <a:p>
            <a:pPr lvl="1">
              <a:lnSpc>
                <a:spcPct val="90000"/>
              </a:lnSpc>
              <a:buFont typeface="Wingdings" pitchFamily="2" charset="2"/>
              <a:buNone/>
            </a:pPr>
            <a:r>
              <a:rPr lang="en-US"/>
              <a:t>– Character Literals</a:t>
            </a:r>
          </a:p>
          <a:p>
            <a:pPr lvl="1">
              <a:lnSpc>
                <a:spcPct val="90000"/>
              </a:lnSpc>
              <a:buFont typeface="Wingdings" pitchFamily="2" charset="2"/>
              <a:buNone/>
            </a:pPr>
            <a:r>
              <a:rPr lang="en-US"/>
              <a:t>– String Literals</a:t>
            </a:r>
          </a:p>
          <a:p>
            <a:pPr>
              <a:lnSpc>
                <a:spcPct val="90000"/>
              </a:lnSpc>
              <a:buFont typeface="Wingdings" pitchFamily="2" charset="2"/>
              <a:buNone/>
            </a:pPr>
            <a:endParaRPr lang="en-US"/>
          </a:p>
        </p:txBody>
      </p:sp>
      <p:sp>
        <p:nvSpPr>
          <p:cNvPr id="3584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083A0F4A-EE1D-4E9B-8491-BB42B4673DA5}" type="slidenum">
              <a:rPr lang="en-US"/>
              <a:pPr/>
              <a:t>35</a:t>
            </a:fld>
            <a:endParaRPr lang="en-US"/>
          </a:p>
        </p:txBody>
      </p:sp>
      <p:sp>
        <p:nvSpPr>
          <p:cNvPr id="28675" name="Rectangle 2"/>
          <p:cNvSpPr>
            <a:spLocks noGrp="1" noChangeArrowheads="1"/>
          </p:cNvSpPr>
          <p:nvPr>
            <p:ph type="title"/>
          </p:nvPr>
        </p:nvSpPr>
        <p:spPr/>
        <p:txBody>
          <a:bodyPr>
            <a:normAutofit fontScale="90000"/>
          </a:bodyPr>
          <a:lstStyle/>
          <a:p>
            <a:pPr fontAlgn="auto">
              <a:spcAft>
                <a:spcPts val="0"/>
              </a:spcAft>
              <a:defRPr/>
            </a:pPr>
            <a:r>
              <a:rPr lang="en-US" sz="5100" dirty="0">
                <a:solidFill>
                  <a:schemeClr val="hlink"/>
                </a:solidFill>
              </a:rPr>
              <a:t/>
            </a:r>
            <a:br>
              <a:rPr lang="en-US" sz="5100" dirty="0">
                <a:solidFill>
                  <a:schemeClr val="hlink"/>
                </a:solidFill>
              </a:rPr>
            </a:br>
            <a:r>
              <a:rPr lang="en-US" sz="5100" dirty="0">
                <a:solidFill>
                  <a:srgbClr val="0070C0"/>
                </a:solidFill>
              </a:rPr>
              <a:t>Java Literals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644684" y="1481455"/>
            <a:ext cx="11604308" cy="5267396"/>
          </a:xfrm>
        </p:spPr>
        <p:txBody>
          <a:bodyPr>
            <a:normAutofit fontScale="92500" lnSpcReduction="10000"/>
          </a:bodyPr>
          <a:lstStyle/>
          <a:p>
            <a:pPr>
              <a:lnSpc>
                <a:spcPct val="80000"/>
              </a:lnSpc>
            </a:pPr>
            <a:r>
              <a:rPr lang="en-US" sz="3600" dirty="0"/>
              <a:t>A variable is an item of data used to store the state of objects.</a:t>
            </a:r>
          </a:p>
          <a:p>
            <a:pPr>
              <a:lnSpc>
                <a:spcPct val="80000"/>
              </a:lnSpc>
            </a:pPr>
            <a:r>
              <a:rPr lang="en-US" sz="3600" dirty="0"/>
              <a:t>A variable has a:</a:t>
            </a:r>
          </a:p>
          <a:p>
            <a:pPr>
              <a:lnSpc>
                <a:spcPct val="80000"/>
              </a:lnSpc>
              <a:buFont typeface="Wingdings" pitchFamily="2" charset="2"/>
              <a:buNone/>
            </a:pPr>
            <a:r>
              <a:rPr lang="en-US" sz="3600" dirty="0"/>
              <a:t>	– data type, which indicates the type of value that the variable can hold.</a:t>
            </a:r>
          </a:p>
          <a:p>
            <a:pPr>
              <a:lnSpc>
                <a:spcPct val="80000"/>
              </a:lnSpc>
              <a:buFont typeface="Wingdings" pitchFamily="2" charset="2"/>
              <a:buNone/>
            </a:pPr>
            <a:r>
              <a:rPr lang="en-US" sz="3600" dirty="0"/>
              <a:t>	– name, it must follow rules for identifiers.</a:t>
            </a:r>
          </a:p>
          <a:p>
            <a:pPr>
              <a:lnSpc>
                <a:spcPct val="80000"/>
              </a:lnSpc>
              <a:buFont typeface="Wingdings" pitchFamily="2" charset="2"/>
              <a:buNone/>
            </a:pPr>
            <a:endParaRPr lang="en-US" sz="3600" dirty="0"/>
          </a:p>
          <a:p>
            <a:pPr>
              <a:lnSpc>
                <a:spcPct val="80000"/>
              </a:lnSpc>
            </a:pPr>
            <a:r>
              <a:rPr lang="en-US" sz="3600" dirty="0"/>
              <a:t>Declare a variable as follows:</a:t>
            </a:r>
          </a:p>
          <a:p>
            <a:pPr>
              <a:lnSpc>
                <a:spcPct val="80000"/>
              </a:lnSpc>
              <a:buFont typeface="Wingdings" pitchFamily="2" charset="2"/>
              <a:buNone/>
            </a:pPr>
            <a:r>
              <a:rPr lang="en-US" sz="3600" dirty="0"/>
              <a:t>	</a:t>
            </a:r>
            <a:r>
              <a:rPr lang="en-US" sz="3600" b="1" dirty="0">
                <a:solidFill>
                  <a:schemeClr val="hlink"/>
                </a:solidFill>
                <a:latin typeface="Courier New" pitchFamily="49" charset="0"/>
              </a:rPr>
              <a:t>&lt;data type&gt; &lt;name&gt; [=initial value];</a:t>
            </a:r>
          </a:p>
          <a:p>
            <a:pPr>
              <a:lnSpc>
                <a:spcPct val="80000"/>
              </a:lnSpc>
              <a:buFont typeface="Wingdings" pitchFamily="2" charset="2"/>
              <a:buNone/>
            </a:pPr>
            <a:endParaRPr lang="en-US" sz="3600" dirty="0"/>
          </a:p>
          <a:p>
            <a:pPr>
              <a:lnSpc>
                <a:spcPct val="80000"/>
              </a:lnSpc>
            </a:pPr>
            <a:r>
              <a:rPr lang="en-US" sz="3600" dirty="0"/>
              <a:t>Note: Values enclosed in &lt;&gt; are required values, while those values in [] are optional.</a:t>
            </a:r>
          </a:p>
          <a:p>
            <a:pPr>
              <a:lnSpc>
                <a:spcPct val="80000"/>
              </a:lnSpc>
            </a:pPr>
            <a:endParaRPr lang="en-US" sz="3600" dirty="0"/>
          </a:p>
        </p:txBody>
      </p:sp>
      <p:sp>
        <p:nvSpPr>
          <p:cNvPr id="4198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EEBE3154-F638-4834-9A51-3AA16EABB635}" type="slidenum">
              <a:rPr lang="en-US"/>
              <a:pPr/>
              <a:t>36</a:t>
            </a:fld>
            <a:endParaRPr lang="en-US"/>
          </a:p>
        </p:txBody>
      </p:sp>
      <p:sp>
        <p:nvSpPr>
          <p:cNvPr id="34819" name="Rectangle 2"/>
          <p:cNvSpPr>
            <a:spLocks noGrp="1" noChangeArrowheads="1"/>
          </p:cNvSpPr>
          <p:nvPr>
            <p:ph type="title"/>
          </p:nvPr>
        </p:nvSpPr>
        <p:spPr>
          <a:xfrm>
            <a:off x="644684" y="493818"/>
            <a:ext cx="11604308" cy="740728"/>
          </a:xfrm>
        </p:spPr>
        <p:txBody>
          <a:bodyPr>
            <a:normAutofit fontScale="90000"/>
          </a:bodyPr>
          <a:lstStyle/>
          <a:p>
            <a:pPr fontAlgn="auto">
              <a:spcAft>
                <a:spcPts val="0"/>
              </a:spcAft>
              <a:defRPr/>
            </a:pPr>
            <a:r>
              <a:rPr lang="en-US" sz="5100" dirty="0">
                <a:solidFill>
                  <a:srgbClr val="0070C0"/>
                </a:solidFill>
              </a:rPr>
              <a:t>Variables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idx="1"/>
          </p:nvPr>
        </p:nvSpPr>
        <p:spPr>
          <a:xfrm>
            <a:off x="644684" y="1563758"/>
            <a:ext cx="11604308" cy="5267396"/>
          </a:xfrm>
        </p:spPr>
        <p:txBody>
          <a:bodyPr>
            <a:normAutofit lnSpcReduction="10000"/>
          </a:bodyPr>
          <a:lstStyle/>
          <a:p>
            <a:pPr>
              <a:lnSpc>
                <a:spcPct val="80000"/>
              </a:lnSpc>
            </a:pPr>
            <a:r>
              <a:rPr lang="en-US" sz="3600" dirty="0"/>
              <a:t>We can declare several variables at the same time, We can declare several variables at the same time:</a:t>
            </a:r>
          </a:p>
          <a:p>
            <a:pPr>
              <a:lnSpc>
                <a:spcPct val="80000"/>
              </a:lnSpc>
              <a:buFont typeface="Wingdings" pitchFamily="2" charset="2"/>
              <a:buNone/>
            </a:pPr>
            <a:r>
              <a:rPr lang="en-US" sz="3600" dirty="0"/>
              <a:t>	</a:t>
            </a:r>
          </a:p>
          <a:p>
            <a:pPr>
              <a:lnSpc>
                <a:spcPct val="80000"/>
              </a:lnSpc>
              <a:buFont typeface="Wingdings" pitchFamily="2" charset="2"/>
              <a:buNone/>
            </a:pPr>
            <a:r>
              <a:rPr lang="en-US" sz="3600" dirty="0"/>
              <a:t>	type identifier [=value][, identifier [=value] …];</a:t>
            </a:r>
          </a:p>
          <a:p>
            <a:pPr>
              <a:lnSpc>
                <a:spcPct val="80000"/>
              </a:lnSpc>
            </a:pPr>
            <a:endParaRPr lang="en-US" sz="3600" dirty="0"/>
          </a:p>
          <a:p>
            <a:pPr>
              <a:lnSpc>
                <a:spcPct val="80000"/>
              </a:lnSpc>
            </a:pPr>
            <a:r>
              <a:rPr lang="en-US" sz="3600" dirty="0"/>
              <a:t>Examples:</a:t>
            </a:r>
          </a:p>
          <a:p>
            <a:pPr lvl="1">
              <a:lnSpc>
                <a:spcPct val="80000"/>
              </a:lnSpc>
              <a:buFont typeface="Wingdings" pitchFamily="2" charset="2"/>
              <a:buNone/>
            </a:pPr>
            <a:r>
              <a:rPr lang="en-US" sz="3000" b="1" dirty="0" err="1">
                <a:latin typeface="Courier New" pitchFamily="49" charset="0"/>
              </a:rPr>
              <a:t>int</a:t>
            </a:r>
            <a:r>
              <a:rPr lang="en-US" sz="3000" b="1" dirty="0">
                <a:latin typeface="Courier New" pitchFamily="49" charset="0"/>
              </a:rPr>
              <a:t> a, b, c;</a:t>
            </a:r>
          </a:p>
          <a:p>
            <a:pPr lvl="1">
              <a:lnSpc>
                <a:spcPct val="80000"/>
              </a:lnSpc>
              <a:buFont typeface="Wingdings" pitchFamily="2" charset="2"/>
              <a:buNone/>
            </a:pPr>
            <a:r>
              <a:rPr lang="en-US" sz="3000" b="1" dirty="0" err="1">
                <a:latin typeface="Courier New" pitchFamily="49" charset="0"/>
              </a:rPr>
              <a:t>int</a:t>
            </a:r>
            <a:r>
              <a:rPr lang="en-US" sz="3000" b="1" dirty="0">
                <a:latin typeface="Courier New" pitchFamily="49" charset="0"/>
              </a:rPr>
              <a:t> d = 3, e, f = 5;</a:t>
            </a:r>
          </a:p>
          <a:p>
            <a:pPr lvl="1">
              <a:lnSpc>
                <a:spcPct val="80000"/>
              </a:lnSpc>
              <a:buFont typeface="Wingdings" pitchFamily="2" charset="2"/>
              <a:buNone/>
            </a:pPr>
            <a:r>
              <a:rPr lang="en-US" sz="3000" b="1" dirty="0">
                <a:latin typeface="Courier New" pitchFamily="49" charset="0"/>
              </a:rPr>
              <a:t>byte hog = 22;</a:t>
            </a:r>
          </a:p>
          <a:p>
            <a:pPr lvl="1">
              <a:lnSpc>
                <a:spcPct val="80000"/>
              </a:lnSpc>
              <a:buFont typeface="Wingdings" pitchFamily="2" charset="2"/>
              <a:buNone/>
            </a:pPr>
            <a:r>
              <a:rPr lang="en-US" sz="3000" b="1" dirty="0">
                <a:latin typeface="Courier New" pitchFamily="49" charset="0"/>
              </a:rPr>
              <a:t>double pi = 3.14159;</a:t>
            </a:r>
          </a:p>
          <a:p>
            <a:pPr lvl="1">
              <a:lnSpc>
                <a:spcPct val="80000"/>
              </a:lnSpc>
              <a:buFont typeface="Wingdings" pitchFamily="2" charset="2"/>
              <a:buNone/>
            </a:pPr>
            <a:r>
              <a:rPr lang="en-US" sz="3000" b="1" dirty="0">
                <a:latin typeface="Courier New" pitchFamily="49" charset="0"/>
              </a:rPr>
              <a:t>char </a:t>
            </a:r>
            <a:r>
              <a:rPr lang="en-US" sz="3000" b="1" dirty="0" err="1">
                <a:latin typeface="Courier New" pitchFamily="49" charset="0"/>
              </a:rPr>
              <a:t>kat</a:t>
            </a:r>
            <a:r>
              <a:rPr lang="en-US" sz="3000" b="1" dirty="0">
                <a:latin typeface="Courier New" pitchFamily="49" charset="0"/>
              </a:rPr>
              <a:t> = 'x';</a:t>
            </a:r>
          </a:p>
        </p:txBody>
      </p:sp>
      <p:sp>
        <p:nvSpPr>
          <p:cNvPr id="4301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807B880A-E898-475E-800E-96D1B08E16B5}" type="slidenum">
              <a:rPr lang="en-US"/>
              <a:pPr/>
              <a:t>37</a:t>
            </a:fld>
            <a:endParaRPr lang="en-US"/>
          </a:p>
        </p:txBody>
      </p:sp>
      <p:sp>
        <p:nvSpPr>
          <p:cNvPr id="35843" name="Rectangle 2"/>
          <p:cNvSpPr>
            <a:spLocks noGrp="1" noChangeArrowheads="1"/>
          </p:cNvSpPr>
          <p:nvPr>
            <p:ph type="title"/>
          </p:nvPr>
        </p:nvSpPr>
        <p:spPr>
          <a:xfrm>
            <a:off x="644684" y="576121"/>
            <a:ext cx="11604308" cy="740728"/>
          </a:xfrm>
        </p:spPr>
        <p:txBody>
          <a:bodyPr>
            <a:normAutofit fontScale="90000"/>
          </a:bodyPr>
          <a:lstStyle/>
          <a:p>
            <a:pPr fontAlgn="auto">
              <a:spcAft>
                <a:spcPts val="0"/>
              </a:spcAft>
              <a:defRPr/>
            </a:pPr>
            <a:r>
              <a:rPr lang="en-US" sz="5100" dirty="0">
                <a:solidFill>
                  <a:srgbClr val="0070C0"/>
                </a:solidFill>
              </a:rPr>
              <a:t>Variable Declaration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44684" y="1399152"/>
            <a:ext cx="11604308" cy="5349699"/>
          </a:xfrm>
        </p:spPr>
        <p:txBody>
          <a:bodyPr>
            <a:normAutofit fontScale="92500" lnSpcReduction="10000"/>
          </a:bodyPr>
          <a:lstStyle/>
          <a:p>
            <a:pPr>
              <a:lnSpc>
                <a:spcPct val="80000"/>
              </a:lnSpc>
              <a:buFont typeface="Wingdings" pitchFamily="2" charset="2"/>
              <a:buNone/>
            </a:pPr>
            <a:endParaRPr lang="en-US" sz="2500" b="1" dirty="0"/>
          </a:p>
          <a:p>
            <a:pPr>
              <a:lnSpc>
                <a:spcPct val="80000"/>
              </a:lnSpc>
              <a:buFont typeface="Wingdings" pitchFamily="2" charset="2"/>
              <a:buNone/>
            </a:pPr>
            <a:r>
              <a:rPr lang="en-US" sz="2500" b="1" dirty="0">
                <a:latin typeface="Courier New" pitchFamily="49" charset="0"/>
              </a:rPr>
              <a:t>public class </a:t>
            </a:r>
            <a:r>
              <a:rPr lang="en-US" sz="2500" b="1" dirty="0" err="1">
                <a:latin typeface="Courier New" pitchFamily="49" charset="0"/>
              </a:rPr>
              <a:t>OutputVariable</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public static void main( 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value = 10;</a:t>
            </a:r>
          </a:p>
          <a:p>
            <a:pPr>
              <a:lnSpc>
                <a:spcPct val="80000"/>
              </a:lnSpc>
              <a:buFont typeface="Wingdings" pitchFamily="2" charset="2"/>
              <a:buNone/>
            </a:pPr>
            <a:r>
              <a:rPr lang="en-US" sz="2500" b="1" dirty="0">
                <a:latin typeface="Courier New" pitchFamily="49" charset="0"/>
              </a:rPr>
              <a:t>		char x;</a:t>
            </a:r>
          </a:p>
          <a:p>
            <a:pPr>
              <a:lnSpc>
                <a:spcPct val="80000"/>
              </a:lnSpc>
              <a:buFont typeface="Wingdings" pitchFamily="2" charset="2"/>
              <a:buNone/>
            </a:pPr>
            <a:r>
              <a:rPr lang="en-US" sz="2500" b="1" dirty="0">
                <a:latin typeface="Courier New" pitchFamily="49" charset="0"/>
              </a:rPr>
              <a:t>		x = ‘A’;</a:t>
            </a:r>
          </a:p>
          <a:p>
            <a:pPr>
              <a:lnSpc>
                <a:spcPct val="80000"/>
              </a:lnSpc>
              <a:buFont typeface="Wingdings" pitchFamily="2" charset="2"/>
              <a:buNone/>
            </a:pPr>
            <a:endParaRPr lang="en-US" sz="2500" b="1" dirty="0">
              <a:latin typeface="Courier New" pitchFamily="49" charset="0"/>
            </a:endParaRP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 value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 “The value of x=“ + x );</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a:t>
            </a:r>
          </a:p>
          <a:p>
            <a:pPr>
              <a:lnSpc>
                <a:spcPct val="80000"/>
              </a:lnSpc>
              <a:buFont typeface="Wingdings" pitchFamily="2" charset="2"/>
              <a:buNone/>
            </a:pPr>
            <a:endParaRPr lang="en-US" sz="2500" b="1" dirty="0">
              <a:latin typeface="Courier New" pitchFamily="49" charset="0"/>
            </a:endParaRPr>
          </a:p>
          <a:p>
            <a:pPr>
              <a:lnSpc>
                <a:spcPct val="80000"/>
              </a:lnSpc>
              <a:buFont typeface="Wingdings" pitchFamily="2" charset="2"/>
              <a:buNone/>
            </a:pPr>
            <a:r>
              <a:rPr lang="en-US" sz="2500" dirty="0"/>
              <a:t>The program will output the following text on screen:</a:t>
            </a:r>
          </a:p>
          <a:p>
            <a:pPr>
              <a:lnSpc>
                <a:spcPct val="80000"/>
              </a:lnSpc>
              <a:buFont typeface="Wingdings" pitchFamily="2" charset="2"/>
              <a:buNone/>
            </a:pPr>
            <a:endParaRPr lang="en-US" sz="2500" dirty="0"/>
          </a:p>
          <a:p>
            <a:pPr>
              <a:lnSpc>
                <a:spcPct val="80000"/>
              </a:lnSpc>
              <a:buFont typeface="Wingdings" pitchFamily="2" charset="2"/>
              <a:buNone/>
            </a:pPr>
            <a:r>
              <a:rPr lang="en-US" sz="2500" b="1" dirty="0">
                <a:latin typeface="Courier New" pitchFamily="49" charset="0"/>
              </a:rPr>
              <a:t>10</a:t>
            </a:r>
          </a:p>
          <a:p>
            <a:pPr>
              <a:lnSpc>
                <a:spcPct val="80000"/>
              </a:lnSpc>
              <a:buFont typeface="Wingdings" pitchFamily="2" charset="2"/>
              <a:buNone/>
            </a:pPr>
            <a:r>
              <a:rPr lang="en-US" sz="2500" b="1" dirty="0">
                <a:latin typeface="Courier New" pitchFamily="49" charset="0"/>
              </a:rPr>
              <a:t>The value of x=A</a:t>
            </a:r>
          </a:p>
          <a:p>
            <a:pPr>
              <a:lnSpc>
                <a:spcPct val="80000"/>
              </a:lnSpc>
            </a:pPr>
            <a:endParaRPr lang="en-US" sz="2500" b="1" dirty="0"/>
          </a:p>
        </p:txBody>
      </p:sp>
      <p:sp>
        <p:nvSpPr>
          <p:cNvPr id="4710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28B8D69D-A2AA-4123-A7D4-A0B0AB3A21FD}" type="slidenum">
              <a:rPr lang="en-US"/>
              <a:pPr/>
              <a:t>38</a:t>
            </a:fld>
            <a:endParaRPr lang="en-US"/>
          </a:p>
        </p:txBody>
      </p:sp>
      <p:sp>
        <p:nvSpPr>
          <p:cNvPr id="39939"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Outputting Variable Data</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0" y="1481455"/>
            <a:ext cx="12893675" cy="5349699"/>
          </a:xfrm>
        </p:spPr>
        <p:txBody>
          <a:bodyPr>
            <a:normAutofit fontScale="92500" lnSpcReduction="10000"/>
          </a:bodyPr>
          <a:lstStyle/>
          <a:p>
            <a:pPr>
              <a:lnSpc>
                <a:spcPct val="90000"/>
              </a:lnSpc>
            </a:pPr>
            <a:r>
              <a:rPr lang="en-US" sz="3600" dirty="0"/>
              <a:t>Java operators are used to build value expressions.</a:t>
            </a:r>
          </a:p>
          <a:p>
            <a:pPr>
              <a:lnSpc>
                <a:spcPct val="90000"/>
              </a:lnSpc>
            </a:pPr>
            <a:endParaRPr lang="en-US" sz="3600" dirty="0"/>
          </a:p>
          <a:p>
            <a:pPr>
              <a:lnSpc>
                <a:spcPct val="90000"/>
              </a:lnSpc>
            </a:pPr>
            <a:r>
              <a:rPr lang="en-US" sz="3600" dirty="0"/>
              <a:t>Java provides a rich set of operators:</a:t>
            </a:r>
          </a:p>
          <a:p>
            <a:pPr>
              <a:lnSpc>
                <a:spcPct val="90000"/>
              </a:lnSpc>
              <a:buFont typeface="Wingdings" pitchFamily="2" charset="2"/>
              <a:buNone/>
            </a:pPr>
            <a:r>
              <a:rPr lang="en-US" sz="3600" dirty="0"/>
              <a:t>	1) assignment</a:t>
            </a:r>
          </a:p>
          <a:p>
            <a:pPr>
              <a:lnSpc>
                <a:spcPct val="90000"/>
              </a:lnSpc>
              <a:buFont typeface="Wingdings" pitchFamily="2" charset="2"/>
              <a:buNone/>
            </a:pPr>
            <a:r>
              <a:rPr lang="en-US" sz="3600" dirty="0"/>
              <a:t>	2) arithmetic</a:t>
            </a:r>
          </a:p>
          <a:p>
            <a:pPr>
              <a:lnSpc>
                <a:spcPct val="90000"/>
              </a:lnSpc>
              <a:buFont typeface="Wingdings" pitchFamily="2" charset="2"/>
              <a:buNone/>
            </a:pPr>
            <a:r>
              <a:rPr lang="en-US" sz="3600" dirty="0"/>
              <a:t>	3) relational</a:t>
            </a:r>
          </a:p>
          <a:p>
            <a:pPr>
              <a:lnSpc>
                <a:spcPct val="90000"/>
              </a:lnSpc>
              <a:buFont typeface="Wingdings" pitchFamily="2" charset="2"/>
              <a:buNone/>
            </a:pPr>
            <a:r>
              <a:rPr lang="en-US" sz="3600" dirty="0"/>
              <a:t>	4) logical</a:t>
            </a:r>
          </a:p>
          <a:p>
            <a:pPr>
              <a:lnSpc>
                <a:spcPct val="90000"/>
              </a:lnSpc>
              <a:buFont typeface="Wingdings" pitchFamily="2" charset="2"/>
              <a:buNone/>
            </a:pPr>
            <a:r>
              <a:rPr lang="en-US" sz="3600" dirty="0"/>
              <a:t>	5) bitwise</a:t>
            </a:r>
          </a:p>
          <a:p>
            <a:pPr>
              <a:lnSpc>
                <a:spcPct val="90000"/>
              </a:lnSpc>
              <a:buFont typeface="Wingdings" pitchFamily="2" charset="2"/>
              <a:buNone/>
            </a:pPr>
            <a:r>
              <a:rPr lang="en-US" sz="3600" dirty="0"/>
              <a:t>	6) conditional</a:t>
            </a:r>
          </a:p>
          <a:p>
            <a:pPr>
              <a:lnSpc>
                <a:spcPct val="90000"/>
              </a:lnSpc>
              <a:buFont typeface="Wingdings" pitchFamily="2" charset="2"/>
              <a:buNone/>
            </a:pPr>
            <a:r>
              <a:rPr lang="en-US" sz="3600" dirty="0"/>
              <a:t>   7) Inc/</a:t>
            </a:r>
            <a:r>
              <a:rPr lang="en-US" sz="3600" dirty="0" err="1"/>
              <a:t>dec</a:t>
            </a:r>
            <a:endParaRPr lang="en-US" sz="3600" dirty="0"/>
          </a:p>
          <a:p>
            <a:pPr>
              <a:lnSpc>
                <a:spcPct val="90000"/>
              </a:lnSpc>
              <a:buFont typeface="Wingdings" pitchFamily="2" charset="2"/>
              <a:buNone/>
            </a:pPr>
            <a:endParaRPr lang="en-US" sz="3600" dirty="0"/>
          </a:p>
          <a:p>
            <a:pPr>
              <a:lnSpc>
                <a:spcPct val="90000"/>
              </a:lnSpc>
            </a:pPr>
            <a:endParaRPr lang="en-US" sz="3600" dirty="0"/>
          </a:p>
        </p:txBody>
      </p:sp>
      <p:sp>
        <p:nvSpPr>
          <p:cNvPr id="5837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bodyPr>
          <a:lstStyle/>
          <a:p>
            <a:fld id="{AB758EB1-D1B3-42CC-A77E-847AA47F3CC3}" type="slidenum">
              <a:rPr lang="en-US"/>
              <a:pPr/>
              <a:t>39</a:t>
            </a:fld>
            <a:endParaRPr lang="en-US"/>
          </a:p>
        </p:txBody>
      </p:sp>
      <p:sp>
        <p:nvSpPr>
          <p:cNvPr id="51203"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4525" y="247650"/>
            <a:ext cx="11604625" cy="822325"/>
          </a:xfrm>
        </p:spPr>
        <p:txBody>
          <a:bodyPr/>
          <a:lstStyle/>
          <a:p>
            <a:pPr eaLnBrk="1" hangingPunct="1"/>
            <a:r>
              <a:rPr lang="en-US" sz="4600" b="1">
                <a:solidFill>
                  <a:srgbClr val="0070C0"/>
                </a:solidFill>
                <a:latin typeface="Tahoma" pitchFamily="34" charset="0"/>
              </a:rPr>
              <a:t>Java Features/Buzzwords</a:t>
            </a:r>
          </a:p>
        </p:txBody>
      </p:sp>
      <p:sp>
        <p:nvSpPr>
          <p:cNvPr id="15364" name="Rectangle 3"/>
          <p:cNvSpPr>
            <a:spLocks noGrp="1" noChangeArrowheads="1"/>
          </p:cNvSpPr>
          <p:nvPr>
            <p:ph sz="quarter" idx="1"/>
          </p:nvPr>
        </p:nvSpPr>
        <p:spPr>
          <a:xfrm>
            <a:off x="187754" y="1343354"/>
            <a:ext cx="12331576" cy="5650388"/>
          </a:xfrm>
        </p:spPr>
        <p:txBody>
          <a:bodyPr>
            <a:normAutofit fontScale="92500" lnSpcReduction="10000"/>
          </a:bodyPr>
          <a:lstStyle/>
          <a:p>
            <a:pPr marL="676275" indent="-676275" algn="just" eaLnBrk="1" fontAlgn="auto" hangingPunct="1">
              <a:lnSpc>
                <a:spcPct val="80000"/>
              </a:lnSpc>
              <a:spcAft>
                <a:spcPts val="0"/>
              </a:spcAft>
              <a:buFont typeface="Wingdings 2"/>
              <a:buNone/>
              <a:defRPr/>
            </a:pPr>
            <a:r>
              <a:rPr lang="en-US" sz="3000" b="1" dirty="0">
                <a:solidFill>
                  <a:srgbClr val="0070C0"/>
                </a:solidFill>
              </a:rPr>
              <a:t>1.	Simple</a:t>
            </a:r>
            <a:endParaRPr lang="en-US"/>
          </a:p>
          <a:p>
            <a:pPr marL="1159510" lvl="1" indent="-579755" algn="just" eaLnBrk="1" fontAlgn="auto" hangingPunct="1">
              <a:lnSpc>
                <a:spcPct val="80000"/>
              </a:lnSpc>
              <a:spcAft>
                <a:spcPts val="0"/>
              </a:spcAft>
              <a:buFont typeface="Wingdings" pitchFamily="2" charset="2"/>
              <a:buChar char="n"/>
              <a:defRPr/>
            </a:pPr>
            <a:r>
              <a:rPr lang="en-US" sz="2300" b="1" dirty="0"/>
              <a:t>Java is designed to be easy for the professional programmer to learn and use. </a:t>
            </a:r>
          </a:p>
          <a:p>
            <a:pPr marL="1159510" lvl="1" indent="-579755" algn="just" eaLnBrk="1" fontAlgn="auto" hangingPunct="1">
              <a:lnSpc>
                <a:spcPct val="80000"/>
              </a:lnSpc>
              <a:spcAft>
                <a:spcPts val="0"/>
              </a:spcAft>
              <a:buFont typeface="Wingdings" pitchFamily="2" charset="2"/>
              <a:buChar char="n"/>
              <a:defRPr/>
            </a:pPr>
            <a:r>
              <a:rPr lang="en-US" sz="2300" b="1" dirty="0"/>
              <a:t>Java omits many rarely used, poorly understood, confusing features of C++.   Say : </a:t>
            </a:r>
            <a:r>
              <a:rPr lang="en-US" sz="2300" b="1" dirty="0">
                <a:solidFill>
                  <a:srgbClr val="FF0000"/>
                </a:solidFill>
              </a:rPr>
              <a:t>No Pointer!   No dynamic delete.</a:t>
            </a: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a:rPr>
              <a:t>automatic garbage collection</a:t>
            </a: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a:rPr>
              <a:t>rich pre-defined class </a:t>
            </a:r>
            <a:r>
              <a:rPr lang="en-US" altLang="zh-CN" sz="2300" b="1">
                <a:ea typeface="SimSun"/>
              </a:rPr>
              <a:t>library</a:t>
            </a:r>
            <a:endParaRPr lang="en-US" sz="2300" b="1" dirty="0">
              <a:solidFill>
                <a:schemeClr val="bg2"/>
              </a:solidFill>
            </a:endParaRPr>
          </a:p>
          <a:p>
            <a:pPr marL="676275" indent="-676275" algn="just" eaLnBrk="1" fontAlgn="auto" hangingPunct="1">
              <a:lnSpc>
                <a:spcPct val="80000"/>
              </a:lnSpc>
              <a:spcAft>
                <a:spcPts val="0"/>
              </a:spcAft>
              <a:buFont typeface="Wingdings 2"/>
              <a:buNone/>
              <a:defRPr/>
            </a:pPr>
            <a:r>
              <a:rPr lang="en-US" sz="3000" b="1" dirty="0">
                <a:solidFill>
                  <a:srgbClr val="0070C0"/>
                </a:solidFill>
              </a:rPr>
              <a:t>2.	Object-oriented</a:t>
            </a:r>
            <a:endParaRPr lang="en-US" altLang="zh-CN" sz="2500" dirty="0">
              <a:solidFill>
                <a:srgbClr val="0070C0"/>
              </a:solidFill>
              <a:ea typeface="SimSun" pitchFamily="2" charset="-122"/>
            </a:endParaRP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pitchFamily="2" charset="-122"/>
              </a:rPr>
              <a:t>focus on the data (objects) and methods manipulating the data</a:t>
            </a: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pitchFamily="2" charset="-122"/>
              </a:rPr>
              <a:t>all functions are associated with objects</a:t>
            </a: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pitchFamily="2" charset="-122"/>
              </a:rPr>
              <a:t>almost all data types are objects (files, strings, etc.)</a:t>
            </a:r>
          </a:p>
          <a:p>
            <a:pPr marL="1159510" lvl="1" indent="-579755" algn="just" eaLnBrk="1" fontAlgn="auto" hangingPunct="1">
              <a:lnSpc>
                <a:spcPct val="80000"/>
              </a:lnSpc>
              <a:spcAft>
                <a:spcPts val="0"/>
              </a:spcAft>
              <a:buFont typeface="Wingdings" pitchFamily="2" charset="2"/>
              <a:buChar char="n"/>
              <a:defRPr/>
            </a:pPr>
            <a:r>
              <a:rPr lang="en-US" altLang="zh-CN" sz="2300" b="1" dirty="0">
                <a:ea typeface="SimSun" pitchFamily="2" charset="-122"/>
              </a:rPr>
              <a:t>potentially better code organization and reuse</a:t>
            </a:r>
            <a:endParaRPr lang="en-US" sz="2300" b="1" dirty="0"/>
          </a:p>
          <a:p>
            <a:pPr marL="676275" indent="-676275" algn="just" eaLnBrk="1" fontAlgn="auto" hangingPunct="1">
              <a:lnSpc>
                <a:spcPct val="80000"/>
              </a:lnSpc>
              <a:spcAft>
                <a:spcPts val="0"/>
              </a:spcAft>
              <a:buFont typeface="Wingdings 2"/>
              <a:buNone/>
              <a:defRPr/>
            </a:pPr>
            <a:r>
              <a:rPr lang="en-US" sz="3000" b="1" dirty="0">
                <a:solidFill>
                  <a:srgbClr val="0070C0"/>
                </a:solidFill>
              </a:rPr>
              <a:t>3.	Robust</a:t>
            </a:r>
          </a:p>
          <a:p>
            <a:pPr marL="1159510" lvl="1" indent="-579755" algn="just" eaLnBrk="1" fontAlgn="auto" hangingPunct="1">
              <a:lnSpc>
                <a:spcPct val="80000"/>
              </a:lnSpc>
              <a:spcAft>
                <a:spcPts val="0"/>
              </a:spcAft>
              <a:buFont typeface="Wingdings" pitchFamily="2" charset="2"/>
              <a:buChar char="n"/>
              <a:defRPr/>
            </a:pPr>
            <a:r>
              <a:rPr lang="en-US" sz="2300" b="1" dirty="0"/>
              <a:t>restricts the programmer to find the mistakes early</a:t>
            </a:r>
            <a:r>
              <a:rPr lang="en-US" altLang="zh-CN" sz="2300" b="1" dirty="0">
                <a:ea typeface="SimSun"/>
              </a:rPr>
              <a:t> </a:t>
            </a:r>
            <a:r>
              <a:rPr lang="en-US" sz="2300" b="1" dirty="0"/>
              <a:t>performs compile-time (strong typing) and run-time (Exception Handling) checks</a:t>
            </a:r>
          </a:p>
          <a:p>
            <a:pPr marL="1159510" lvl="1" indent="-579755" algn="just" eaLnBrk="1" fontAlgn="auto" hangingPunct="1">
              <a:lnSpc>
                <a:spcPct val="80000"/>
              </a:lnSpc>
              <a:spcAft>
                <a:spcPts val="0"/>
              </a:spcAft>
              <a:buFont typeface="Wingdings" pitchFamily="2" charset="2"/>
              <a:buChar char="n"/>
              <a:defRPr/>
            </a:pPr>
            <a:r>
              <a:rPr lang="en-US" sz="2300" b="1" dirty="0"/>
              <a:t>manages memory automatically(Garbage Collection).</a:t>
            </a:r>
          </a:p>
          <a:p>
            <a:pPr marL="1159510" lvl="1" indent="-579755" algn="just" eaLnBrk="1" fontAlgn="auto" hangingPunct="1">
              <a:lnSpc>
                <a:spcPct val="80000"/>
              </a:lnSpc>
              <a:spcAft>
                <a:spcPts val="0"/>
              </a:spcAft>
              <a:buFont typeface="Wingdings" pitchFamily="2" charset="2"/>
              <a:buChar char="n"/>
              <a:defRPr/>
            </a:pPr>
            <a:r>
              <a:rPr lang="en-US" sz="2300" b="1" dirty="0"/>
              <a:t>Java has “</a:t>
            </a:r>
            <a:r>
              <a:rPr lang="en-US" sz="2300" b="1" dirty="0">
                <a:solidFill>
                  <a:srgbClr val="002060"/>
                </a:solidFill>
              </a:rPr>
              <a:t>a inner safe pointer- model</a:t>
            </a:r>
            <a:r>
              <a:rPr lang="en-US" sz="2300" b="1" dirty="0"/>
              <a:t>”, therefore it eliminates the possibility of overwriting memory and corrupting data,  so  programmers feel very safe in coding.</a:t>
            </a:r>
          </a:p>
        </p:txBody>
      </p:sp>
      <p:sp>
        <p:nvSpPr>
          <p:cNvPr id="26628"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26629"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4</a:t>
            </a:fld>
            <a:endParaRPr lang="en-US"/>
          </a:p>
        </p:txBody>
      </p:sp>
      <p:sp>
        <p:nvSpPr>
          <p:cNvPr id="2" name="TextBox 1">
            <a:extLst>
              <a:ext uri="{FF2B5EF4-FFF2-40B4-BE49-F238E27FC236}">
                <a16:creationId xmlns="" xmlns:a16="http://schemas.microsoft.com/office/drawing/2014/main" id="{9CC18D38-F0A8-4686-BF45-04F0A71E2ABF}"/>
              </a:ext>
            </a:extLst>
          </p:cNvPr>
          <p:cNvSpPr txBox="1"/>
          <p:nvPr/>
        </p:nvSpPr>
        <p:spPr>
          <a:xfrm>
            <a:off x="5075237" y="34750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fade">
                                      <p:cBhvr>
                                        <p:cTn id="7" dur="2000"/>
                                        <p:tgtEl>
                                          <p:spTgt spid="1536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4">
                                            <p:txEl>
                                              <p:pRg st="1" end="1"/>
                                            </p:txEl>
                                          </p:spTgt>
                                        </p:tgtEl>
                                        <p:attrNameLst>
                                          <p:attrName>style.visibility</p:attrName>
                                        </p:attrNameLst>
                                      </p:cBhvr>
                                      <p:to>
                                        <p:strVal val="visible"/>
                                      </p:to>
                                    </p:set>
                                    <p:animEffect transition="in" filter="fade">
                                      <p:cBhvr>
                                        <p:cTn id="10" dur="2000"/>
                                        <p:tgtEl>
                                          <p:spTgt spid="1536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animEffect transition="in" filter="fade">
                                      <p:cBhvr>
                                        <p:cTn id="13" dur="2000"/>
                                        <p:tgtEl>
                                          <p:spTgt spid="1536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4">
                                            <p:txEl>
                                              <p:pRg st="3" end="3"/>
                                            </p:txEl>
                                          </p:spTgt>
                                        </p:tgtEl>
                                        <p:attrNameLst>
                                          <p:attrName>style.visibility</p:attrName>
                                        </p:attrNameLst>
                                      </p:cBhvr>
                                      <p:to>
                                        <p:strVal val="visible"/>
                                      </p:to>
                                    </p:set>
                                    <p:animEffect transition="in" filter="fade">
                                      <p:cBhvr>
                                        <p:cTn id="16" dur="2000"/>
                                        <p:tgtEl>
                                          <p:spTgt spid="1536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animEffect transition="in" filter="fade">
                                      <p:cBhvr>
                                        <p:cTn id="19" dur="2000"/>
                                        <p:tgtEl>
                                          <p:spTgt spid="1536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4">
                                            <p:txEl>
                                              <p:pRg st="5" end="5"/>
                                            </p:txEl>
                                          </p:spTgt>
                                        </p:tgtEl>
                                        <p:attrNameLst>
                                          <p:attrName>style.visibility</p:attrName>
                                        </p:attrNameLst>
                                      </p:cBhvr>
                                      <p:to>
                                        <p:strVal val="visible"/>
                                      </p:to>
                                    </p:set>
                                    <p:animEffect transition="in" filter="fade">
                                      <p:cBhvr>
                                        <p:cTn id="24" dur="2000"/>
                                        <p:tgtEl>
                                          <p:spTgt spid="1536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animEffect transition="in" filter="fade">
                                      <p:cBhvr>
                                        <p:cTn id="27" dur="2000"/>
                                        <p:tgtEl>
                                          <p:spTgt spid="1536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364">
                                            <p:txEl>
                                              <p:pRg st="7" end="7"/>
                                            </p:txEl>
                                          </p:spTgt>
                                        </p:tgtEl>
                                        <p:attrNameLst>
                                          <p:attrName>style.visibility</p:attrName>
                                        </p:attrNameLst>
                                      </p:cBhvr>
                                      <p:to>
                                        <p:strVal val="visible"/>
                                      </p:to>
                                    </p:set>
                                    <p:animEffect transition="in" filter="fade">
                                      <p:cBhvr>
                                        <p:cTn id="30" dur="2000"/>
                                        <p:tgtEl>
                                          <p:spTgt spid="15364">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4">
                                            <p:txEl>
                                              <p:pRg st="8" end="8"/>
                                            </p:txEl>
                                          </p:spTgt>
                                        </p:tgtEl>
                                        <p:attrNameLst>
                                          <p:attrName>style.visibility</p:attrName>
                                        </p:attrNameLst>
                                      </p:cBhvr>
                                      <p:to>
                                        <p:strVal val="visible"/>
                                      </p:to>
                                    </p:set>
                                    <p:animEffect transition="in" filter="fade">
                                      <p:cBhvr>
                                        <p:cTn id="33" dur="2000"/>
                                        <p:tgtEl>
                                          <p:spTgt spid="15364">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364">
                                            <p:txEl>
                                              <p:pRg st="9" end="9"/>
                                            </p:txEl>
                                          </p:spTgt>
                                        </p:tgtEl>
                                        <p:attrNameLst>
                                          <p:attrName>style.visibility</p:attrName>
                                        </p:attrNameLst>
                                      </p:cBhvr>
                                      <p:to>
                                        <p:strVal val="visible"/>
                                      </p:to>
                                    </p:set>
                                    <p:animEffect transition="in" filter="fade">
                                      <p:cBhvr>
                                        <p:cTn id="36" dur="2000"/>
                                        <p:tgtEl>
                                          <p:spTgt spid="1536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364">
                                            <p:txEl>
                                              <p:pRg st="10" end="10"/>
                                            </p:txEl>
                                          </p:spTgt>
                                        </p:tgtEl>
                                        <p:attrNameLst>
                                          <p:attrName>style.visibility</p:attrName>
                                        </p:attrNameLst>
                                      </p:cBhvr>
                                      <p:to>
                                        <p:strVal val="visible"/>
                                      </p:to>
                                    </p:set>
                                    <p:animEffect transition="in" filter="fade">
                                      <p:cBhvr>
                                        <p:cTn id="41" dur="2000"/>
                                        <p:tgtEl>
                                          <p:spTgt spid="15364">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364">
                                            <p:txEl>
                                              <p:pRg st="11" end="11"/>
                                            </p:txEl>
                                          </p:spTgt>
                                        </p:tgtEl>
                                        <p:attrNameLst>
                                          <p:attrName>style.visibility</p:attrName>
                                        </p:attrNameLst>
                                      </p:cBhvr>
                                      <p:to>
                                        <p:strVal val="visible"/>
                                      </p:to>
                                    </p:set>
                                    <p:animEffect transition="in" filter="fade">
                                      <p:cBhvr>
                                        <p:cTn id="44" dur="2000"/>
                                        <p:tgtEl>
                                          <p:spTgt spid="15364">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364">
                                            <p:txEl>
                                              <p:pRg st="12" end="12"/>
                                            </p:txEl>
                                          </p:spTgt>
                                        </p:tgtEl>
                                        <p:attrNameLst>
                                          <p:attrName>style.visibility</p:attrName>
                                        </p:attrNameLst>
                                      </p:cBhvr>
                                      <p:to>
                                        <p:strVal val="visible"/>
                                      </p:to>
                                    </p:set>
                                    <p:animEffect transition="in" filter="fade">
                                      <p:cBhvr>
                                        <p:cTn id="47" dur="2000"/>
                                        <p:tgtEl>
                                          <p:spTgt spid="15364">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364">
                                            <p:txEl>
                                              <p:pRg st="13" end="13"/>
                                            </p:txEl>
                                          </p:spTgt>
                                        </p:tgtEl>
                                        <p:attrNameLst>
                                          <p:attrName>style.visibility</p:attrName>
                                        </p:attrNameLst>
                                      </p:cBhvr>
                                      <p:to>
                                        <p:strVal val="visible"/>
                                      </p:to>
                                    </p:set>
                                    <p:animEffect transition="in" filter="fade">
                                      <p:cBhvr>
                                        <p:cTn id="50" dur="2000"/>
                                        <p:tgtEl>
                                          <p:spTgt spid="1536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a:xfrm>
            <a:off x="350837" y="1481455"/>
            <a:ext cx="12115800" cy="5270181"/>
          </a:xfrm>
        </p:spPr>
        <p:txBody>
          <a:bodyPr>
            <a:normAutofit fontScale="92500" lnSpcReduction="10000"/>
          </a:bodyPr>
          <a:lstStyle/>
          <a:p>
            <a:pPr marL="464003" indent="-324802" fontAlgn="auto">
              <a:lnSpc>
                <a:spcPct val="80000"/>
              </a:lnSpc>
              <a:spcAft>
                <a:spcPts val="0"/>
              </a:spcAft>
              <a:buFont typeface="Wingdings 3"/>
              <a:buChar char=""/>
              <a:defRPr/>
            </a:pPr>
            <a:r>
              <a:rPr lang="en-US" sz="3600" dirty="0"/>
              <a:t>A binary operator:</a:t>
            </a:r>
          </a:p>
          <a:p>
            <a:pPr marL="464003" indent="-324802" fontAlgn="auto">
              <a:lnSpc>
                <a:spcPct val="80000"/>
              </a:lnSpc>
              <a:spcAft>
                <a:spcPts val="0"/>
              </a:spcAft>
              <a:buNone/>
              <a:defRPr/>
            </a:pPr>
            <a:r>
              <a:rPr lang="en-US" sz="3600" dirty="0"/>
              <a:t>	</a:t>
            </a:r>
            <a:r>
              <a:rPr lang="en-US" sz="3600" b="1" dirty="0">
                <a:solidFill>
                  <a:schemeClr val="hlink"/>
                </a:solidFill>
                <a:latin typeface="Courier New" pitchFamily="49" charset="0"/>
              </a:rPr>
              <a:t>variable = expression;</a:t>
            </a:r>
          </a:p>
          <a:p>
            <a:pPr marL="464003" indent="-324802" fontAlgn="auto">
              <a:lnSpc>
                <a:spcPct val="80000"/>
              </a:lnSpc>
              <a:spcAft>
                <a:spcPts val="0"/>
              </a:spcAft>
              <a:buNone/>
              <a:defRPr/>
            </a:pPr>
            <a:endParaRPr lang="en-US" sz="3600" b="1" dirty="0">
              <a:solidFill>
                <a:schemeClr val="hlink"/>
              </a:solidFill>
              <a:latin typeface="Courier New" pitchFamily="49" charset="0"/>
            </a:endParaRPr>
          </a:p>
          <a:p>
            <a:pPr marL="464003" indent="-324802" fontAlgn="auto">
              <a:lnSpc>
                <a:spcPct val="80000"/>
              </a:lnSpc>
              <a:spcAft>
                <a:spcPts val="0"/>
              </a:spcAft>
              <a:buFont typeface="Wingdings 3"/>
              <a:buChar char=""/>
              <a:defRPr/>
            </a:pPr>
            <a:r>
              <a:rPr lang="en-US" sz="3600" dirty="0"/>
              <a:t>It assigns the value of the expression to the variable.</a:t>
            </a:r>
          </a:p>
          <a:p>
            <a:pPr marL="464003" indent="-324802" fontAlgn="auto">
              <a:lnSpc>
                <a:spcPct val="80000"/>
              </a:lnSpc>
              <a:spcAft>
                <a:spcPts val="0"/>
              </a:spcAft>
              <a:buFont typeface="Wingdings 3"/>
              <a:buChar char=""/>
              <a:defRPr/>
            </a:pPr>
            <a:r>
              <a:rPr lang="en-US" sz="3600" dirty="0"/>
              <a:t>The types of the variable and expression must be compatible.</a:t>
            </a:r>
          </a:p>
          <a:p>
            <a:pPr marL="464003" indent="-324802" fontAlgn="auto">
              <a:lnSpc>
                <a:spcPct val="80000"/>
              </a:lnSpc>
              <a:spcAft>
                <a:spcPts val="0"/>
              </a:spcAft>
              <a:buFont typeface="Wingdings 3"/>
              <a:buChar char=""/>
              <a:defRPr/>
            </a:pPr>
            <a:endParaRPr lang="en-US" sz="3600" dirty="0"/>
          </a:p>
          <a:p>
            <a:pPr marL="464003" indent="-324802" fontAlgn="auto">
              <a:lnSpc>
                <a:spcPct val="80000"/>
              </a:lnSpc>
              <a:spcAft>
                <a:spcPts val="0"/>
              </a:spcAft>
              <a:buFont typeface="Wingdings 3"/>
              <a:buChar char=""/>
              <a:defRPr/>
            </a:pPr>
            <a:r>
              <a:rPr lang="en-US" sz="3600" dirty="0"/>
              <a:t>The value of the whole assignment expression is the value of the expression on the right, so it is possible to chain assignment expressions as follows:</a:t>
            </a:r>
          </a:p>
          <a:p>
            <a:pPr marL="464003" indent="-324802" fontAlgn="auto">
              <a:lnSpc>
                <a:spcPct val="80000"/>
              </a:lnSpc>
              <a:spcAft>
                <a:spcPts val="0"/>
              </a:spcAft>
              <a:buNone/>
              <a:defRPr/>
            </a:pPr>
            <a:r>
              <a:rPr lang="en-US" sz="3600" dirty="0"/>
              <a:t>	</a:t>
            </a:r>
            <a:r>
              <a:rPr lang="en-US" sz="3600" b="1" dirty="0" err="1">
                <a:solidFill>
                  <a:schemeClr val="hlink"/>
                </a:solidFill>
                <a:latin typeface="Courier New" pitchFamily="49" charset="0"/>
              </a:rPr>
              <a:t>int</a:t>
            </a:r>
            <a:r>
              <a:rPr lang="en-US" sz="3600" b="1" dirty="0">
                <a:solidFill>
                  <a:schemeClr val="hlink"/>
                </a:solidFill>
                <a:latin typeface="Courier New" pitchFamily="49" charset="0"/>
              </a:rPr>
              <a:t> x, y, z;</a:t>
            </a:r>
          </a:p>
          <a:p>
            <a:pPr marL="464003" indent="-324802" fontAlgn="auto">
              <a:lnSpc>
                <a:spcPct val="80000"/>
              </a:lnSpc>
              <a:spcAft>
                <a:spcPts val="0"/>
              </a:spcAft>
              <a:buNone/>
              <a:defRPr/>
            </a:pPr>
            <a:r>
              <a:rPr lang="en-US" sz="3600" b="1" dirty="0">
                <a:solidFill>
                  <a:schemeClr val="hlink"/>
                </a:solidFill>
                <a:latin typeface="Courier New" pitchFamily="49" charset="0"/>
              </a:rPr>
              <a:t>	x = y = z = 2;</a:t>
            </a:r>
          </a:p>
          <a:p>
            <a:pPr marL="464003" indent="-324802" fontAlgn="auto">
              <a:lnSpc>
                <a:spcPct val="80000"/>
              </a:lnSpc>
              <a:spcAft>
                <a:spcPts val="0"/>
              </a:spcAft>
              <a:buFont typeface="Wingdings 3"/>
              <a:buChar char=""/>
              <a:defRPr/>
            </a:pPr>
            <a:endParaRPr lang="en-US" sz="3000" b="1" dirty="0">
              <a:solidFill>
                <a:schemeClr val="hlink"/>
              </a:solidFill>
              <a:latin typeface="Courier New" pitchFamily="49" charset="0"/>
            </a:endParaRPr>
          </a:p>
        </p:txBody>
      </p:sp>
      <p:sp>
        <p:nvSpPr>
          <p:cNvPr id="5939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58453F06-066D-444F-B95C-4953365903BA}" type="slidenum">
              <a:rPr lang="en-US"/>
              <a:pPr/>
              <a:t>40</a:t>
            </a:fld>
            <a:endParaRPr lang="en-US"/>
          </a:p>
        </p:txBody>
      </p:sp>
      <p:sp>
        <p:nvSpPr>
          <p:cNvPr id="52227" name="Rectangle 2"/>
          <p:cNvSpPr>
            <a:spLocks noGrp="1" noChangeArrowheads="1"/>
          </p:cNvSpPr>
          <p:nvPr>
            <p:ph type="title"/>
          </p:nvPr>
        </p:nvSpPr>
        <p:spPr>
          <a:xfrm>
            <a:off x="644684" y="493819"/>
            <a:ext cx="11604308" cy="658424"/>
          </a:xfrm>
        </p:spPr>
        <p:txBody>
          <a:bodyPr>
            <a:normAutofit fontScale="90000"/>
          </a:bodyPr>
          <a:lstStyle/>
          <a:p>
            <a:pPr fontAlgn="auto">
              <a:spcAft>
                <a:spcPts val="0"/>
              </a:spcAft>
              <a:defRPr/>
            </a:pPr>
            <a:r>
              <a:rPr lang="en-US" sz="5100" dirty="0">
                <a:solidFill>
                  <a:srgbClr val="0070C0"/>
                </a:solidFill>
              </a:rPr>
              <a:t>Assignment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p:cNvPicPr>
            <a:picLocks noGrp="1" noChangeAspect="1" noChangeArrowheads="1"/>
          </p:cNvPicPr>
          <p:nvPr>
            <p:ph idx="1"/>
          </p:nvPr>
        </p:nvPicPr>
        <p:blipFill>
          <a:blip r:embed="rId2"/>
          <a:srcRect/>
          <a:stretch>
            <a:fillRect/>
          </a:stretch>
        </p:blipFill>
        <p:spPr>
          <a:xfrm>
            <a:off x="1298322" y="2227327"/>
            <a:ext cx="10297032" cy="3633336"/>
          </a:xfrm>
          <a:noFill/>
        </p:spPr>
      </p:pic>
      <p:sp>
        <p:nvSpPr>
          <p:cNvPr id="6041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9C37600D-276C-4A81-ABA5-34D24F489E34}" type="slidenum">
              <a:rPr lang="en-US"/>
              <a:pPr/>
              <a:t>41</a:t>
            </a:fld>
            <a:endParaRPr lang="en-US"/>
          </a:p>
        </p:txBody>
      </p:sp>
      <p:sp>
        <p:nvSpPr>
          <p:cNvPr id="53251" name="Rectangle 2"/>
          <p:cNvSpPr>
            <a:spLocks noGrp="1" noChangeArrowheads="1"/>
          </p:cNvSpPr>
          <p:nvPr>
            <p:ph type="title"/>
          </p:nvPr>
        </p:nvSpPr>
        <p:spPr/>
        <p:txBody>
          <a:bodyPr>
            <a:normAutofit fontScale="90000"/>
          </a:bodyPr>
          <a:lstStyle/>
          <a:p>
            <a:pPr fontAlgn="auto">
              <a:spcAft>
                <a:spcPts val="0"/>
              </a:spcAft>
              <a:defRPr/>
            </a:pPr>
            <a:r>
              <a:rPr lang="en-US" sz="5100" dirty="0">
                <a:solidFill>
                  <a:srgbClr val="0070C0"/>
                </a:solidFill>
              </a:rPr>
              <a:t>Arithmetic Operators</a:t>
            </a:r>
            <a:endParaRPr lang="en-US" sz="3000" dirty="0">
              <a:solidFill>
                <a:srgbClr val="0070C0"/>
              </a:solidFill>
            </a:endParaRPr>
          </a:p>
        </p:txBody>
      </p:sp>
      <p:pic>
        <p:nvPicPr>
          <p:cNvPr id="5" name="Picture 2" descr="C:\Users\ace sys\Downloads\acelogo.png"/>
          <p:cNvPicPr>
            <a:picLocks noChangeAspect="1" noChangeArrowheads="1"/>
          </p:cNvPicPr>
          <p:nvPr/>
        </p:nvPicPr>
        <p:blipFill>
          <a:blip r:embed="rId3"/>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pPr>
              <a:lnSpc>
                <a:spcPct val="90000"/>
              </a:lnSpc>
            </a:pPr>
            <a:r>
              <a:rPr lang="en-US" sz="3000" dirty="0"/>
              <a:t>Java supports arithmetic operators for:</a:t>
            </a:r>
          </a:p>
          <a:p>
            <a:pPr>
              <a:lnSpc>
                <a:spcPct val="90000"/>
              </a:lnSpc>
              <a:buFont typeface="Wingdings" pitchFamily="2" charset="2"/>
              <a:buNone/>
            </a:pPr>
            <a:r>
              <a:rPr lang="en-US" sz="3000" dirty="0"/>
              <a:t>	- integer numbers</a:t>
            </a:r>
          </a:p>
          <a:p>
            <a:pPr>
              <a:lnSpc>
                <a:spcPct val="90000"/>
              </a:lnSpc>
              <a:buFont typeface="Wingdings" pitchFamily="2" charset="2"/>
              <a:buNone/>
            </a:pPr>
            <a:r>
              <a:rPr lang="en-US" sz="3000" dirty="0"/>
              <a:t>	- floating-point numbers</a:t>
            </a:r>
          </a:p>
          <a:p>
            <a:pPr>
              <a:lnSpc>
                <a:spcPct val="90000"/>
              </a:lnSpc>
            </a:pPr>
            <a:endParaRPr lang="en-US" sz="3000" dirty="0"/>
          </a:p>
          <a:p>
            <a:pPr>
              <a:lnSpc>
                <a:spcPct val="90000"/>
              </a:lnSpc>
            </a:pPr>
            <a:r>
              <a:rPr lang="en-US" sz="3000" dirty="0"/>
              <a:t>Note:</a:t>
            </a:r>
          </a:p>
          <a:p>
            <a:pPr>
              <a:lnSpc>
                <a:spcPct val="90000"/>
              </a:lnSpc>
              <a:buFont typeface="Wingdings" pitchFamily="2" charset="2"/>
              <a:buNone/>
            </a:pPr>
            <a:r>
              <a:rPr lang="en-US" sz="3000" dirty="0"/>
              <a:t>	– When an integer and a floating-point number are used as operands to a single arithmetic operation, the result is a floating point. The integer is implicitly converted to a floating-point number before the operation takes place.</a:t>
            </a:r>
          </a:p>
          <a:p>
            <a:pPr>
              <a:lnSpc>
                <a:spcPct val="90000"/>
              </a:lnSpc>
            </a:pPr>
            <a:endParaRPr lang="en-US" sz="1800" dirty="0"/>
          </a:p>
        </p:txBody>
      </p:sp>
      <p:sp>
        <p:nvSpPr>
          <p:cNvPr id="6144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D2BB7DEB-27CB-493E-A4F8-1A45B91882CF}" type="slidenum">
              <a:rPr lang="en-US"/>
              <a:pPr/>
              <a:t>42</a:t>
            </a:fld>
            <a:endParaRPr lang="en-US"/>
          </a:p>
        </p:txBody>
      </p:sp>
      <p:sp>
        <p:nvSpPr>
          <p:cNvPr id="54275" name="Rectangle 2"/>
          <p:cNvSpPr>
            <a:spLocks noGrp="1" noChangeArrowheads="1"/>
          </p:cNvSpPr>
          <p:nvPr>
            <p:ph type="title"/>
          </p:nvPr>
        </p:nvSpPr>
        <p:spPr/>
        <p:txBody>
          <a:bodyPr/>
          <a:lstStyle/>
          <a:p>
            <a:pPr fontAlgn="auto">
              <a:spcAft>
                <a:spcPts val="0"/>
              </a:spcAft>
              <a:defRPr/>
            </a:pPr>
            <a:r>
              <a:rPr lang="en-US" dirty="0">
                <a:solidFill>
                  <a:srgbClr val="0070C0"/>
                </a:solidFill>
              </a:rPr>
              <a:t>Arithmetic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a:lnSpc>
                <a:spcPct val="90000"/>
              </a:lnSpc>
            </a:pPr>
            <a:r>
              <a:rPr lang="en-US" sz="3000" dirty="0"/>
              <a:t>unary increment operator (++)</a:t>
            </a:r>
          </a:p>
          <a:p>
            <a:pPr>
              <a:lnSpc>
                <a:spcPct val="90000"/>
              </a:lnSpc>
            </a:pPr>
            <a:r>
              <a:rPr lang="en-US" sz="3000" dirty="0"/>
              <a:t>unary decrement operator (--)</a:t>
            </a:r>
          </a:p>
          <a:p>
            <a:pPr>
              <a:lnSpc>
                <a:spcPct val="90000"/>
              </a:lnSpc>
            </a:pPr>
            <a:r>
              <a:rPr lang="en-US" sz="3000" dirty="0"/>
              <a:t>Increment and decrement operators increase and decrease a value stored in a number variable by 1.</a:t>
            </a:r>
          </a:p>
          <a:p>
            <a:pPr>
              <a:lnSpc>
                <a:spcPct val="90000"/>
              </a:lnSpc>
            </a:pPr>
            <a:r>
              <a:rPr lang="en-US" sz="3000" dirty="0"/>
              <a:t>For example, the expression,</a:t>
            </a:r>
          </a:p>
          <a:p>
            <a:pPr>
              <a:lnSpc>
                <a:spcPct val="90000"/>
              </a:lnSpc>
              <a:buFont typeface="Wingdings" pitchFamily="2" charset="2"/>
              <a:buNone/>
            </a:pPr>
            <a:r>
              <a:rPr lang="en-US" sz="3000" dirty="0"/>
              <a:t>	</a:t>
            </a:r>
            <a:r>
              <a:rPr lang="en-US" sz="3000" b="1" dirty="0">
                <a:solidFill>
                  <a:schemeClr val="hlink"/>
                </a:solidFill>
                <a:latin typeface="Courier New" pitchFamily="49" charset="0"/>
              </a:rPr>
              <a:t>count=count + 1</a:t>
            </a:r>
            <a:r>
              <a:rPr lang="en-US" sz="3000" dirty="0"/>
              <a:t>; //increment the value of count by 1</a:t>
            </a:r>
          </a:p>
          <a:p>
            <a:pPr>
              <a:lnSpc>
                <a:spcPct val="90000"/>
              </a:lnSpc>
              <a:buFont typeface="Wingdings" pitchFamily="2" charset="2"/>
              <a:buNone/>
            </a:pPr>
            <a:r>
              <a:rPr lang="en-US" sz="3000" dirty="0"/>
              <a:t>	is equivalent to,</a:t>
            </a:r>
          </a:p>
          <a:p>
            <a:pPr>
              <a:lnSpc>
                <a:spcPct val="90000"/>
              </a:lnSpc>
              <a:buFont typeface="Wingdings" pitchFamily="2" charset="2"/>
              <a:buNone/>
            </a:pPr>
            <a:r>
              <a:rPr lang="en-US" sz="3000" dirty="0"/>
              <a:t>	</a:t>
            </a:r>
            <a:r>
              <a:rPr lang="en-US" sz="3000" b="1" dirty="0">
                <a:solidFill>
                  <a:schemeClr val="hlink"/>
                </a:solidFill>
                <a:latin typeface="Courier New" pitchFamily="49" charset="0"/>
              </a:rPr>
              <a:t>count++;</a:t>
            </a:r>
          </a:p>
          <a:p>
            <a:pPr>
              <a:lnSpc>
                <a:spcPct val="90000"/>
              </a:lnSpc>
            </a:pPr>
            <a:endParaRPr lang="en-US" sz="1800" b="1" dirty="0">
              <a:solidFill>
                <a:schemeClr val="hlink"/>
              </a:solidFill>
            </a:endParaRPr>
          </a:p>
        </p:txBody>
      </p:sp>
      <p:sp>
        <p:nvSpPr>
          <p:cNvPr id="6246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1750288D-F9B0-472C-B5AB-A913ED375DAF}" type="slidenum">
              <a:rPr lang="en-US"/>
              <a:pPr/>
              <a:t>43</a:t>
            </a:fld>
            <a:endParaRPr lang="en-US"/>
          </a:p>
        </p:txBody>
      </p:sp>
      <p:sp>
        <p:nvSpPr>
          <p:cNvPr id="55299" name="Rectangle 2"/>
          <p:cNvSpPr>
            <a:spLocks noGrp="1" noChangeArrowheads="1"/>
          </p:cNvSpPr>
          <p:nvPr>
            <p:ph type="title"/>
          </p:nvPr>
        </p:nvSpPr>
        <p:spPr>
          <a:xfrm>
            <a:off x="350837" y="274637"/>
            <a:ext cx="11926649" cy="1481455"/>
          </a:xfrm>
        </p:spPr>
        <p:txBody>
          <a:bodyPr/>
          <a:lstStyle/>
          <a:p>
            <a:pPr fontAlgn="auto">
              <a:spcAft>
                <a:spcPts val="0"/>
              </a:spcAft>
              <a:defRPr/>
            </a:pPr>
            <a:r>
              <a:rPr lang="en-US" sz="4100" dirty="0">
                <a:solidFill>
                  <a:srgbClr val="0070C0"/>
                </a:solidFill>
              </a:rPr>
              <a:t>Increment and Decrement Operators</a:t>
            </a:r>
            <a:br>
              <a:rPr lang="en-US" sz="4100" dirty="0">
                <a:solidFill>
                  <a:srgbClr val="0070C0"/>
                </a:solidFill>
              </a:rPr>
            </a:br>
            <a:endParaRPr lang="en-US" sz="4100" dirty="0">
              <a:solidFill>
                <a:srgbClr val="0070C0"/>
              </a:solidFill>
            </a:endParaRP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Grp="1" noChangeAspect="1" noChangeArrowheads="1"/>
          </p:cNvPicPr>
          <p:nvPr>
            <p:ph idx="1"/>
          </p:nvPr>
        </p:nvPicPr>
        <p:blipFill>
          <a:blip r:embed="rId2"/>
          <a:srcRect/>
          <a:stretch>
            <a:fillRect/>
          </a:stretch>
        </p:blipFill>
        <p:spPr>
          <a:xfrm>
            <a:off x="1360999" y="1988991"/>
            <a:ext cx="10171677" cy="4110009"/>
          </a:xfrm>
          <a:noFill/>
        </p:spPr>
      </p:pic>
      <p:sp>
        <p:nvSpPr>
          <p:cNvPr id="6349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070C716-BF0E-4DB7-830A-694B1C0502BF}" type="slidenum">
              <a:rPr lang="en-US"/>
              <a:pPr/>
              <a:t>44</a:t>
            </a:fld>
            <a:endParaRPr lang="en-US"/>
          </a:p>
        </p:txBody>
      </p:sp>
      <p:sp>
        <p:nvSpPr>
          <p:cNvPr id="56323" name="Rectangle 2"/>
          <p:cNvSpPr>
            <a:spLocks noGrp="1" noChangeArrowheads="1"/>
          </p:cNvSpPr>
          <p:nvPr>
            <p:ph type="title"/>
          </p:nvPr>
        </p:nvSpPr>
        <p:spPr>
          <a:xfrm>
            <a:off x="644684" y="493818"/>
            <a:ext cx="11604308" cy="905334"/>
          </a:xfrm>
        </p:spPr>
        <p:txBody>
          <a:bodyPr/>
          <a:lstStyle/>
          <a:p>
            <a:pPr fontAlgn="auto">
              <a:spcAft>
                <a:spcPts val="0"/>
              </a:spcAft>
              <a:defRPr/>
            </a:pPr>
            <a:r>
              <a:rPr lang="en-US" sz="4600" dirty="0">
                <a:solidFill>
                  <a:srgbClr val="0070C0"/>
                </a:solidFill>
              </a:rPr>
              <a:t>Increment and Decrement Operators</a:t>
            </a:r>
          </a:p>
        </p:txBody>
      </p:sp>
      <p:pic>
        <p:nvPicPr>
          <p:cNvPr id="5" name="Picture 2" descr="C:\Users\ace sys\Downloads\acelogo.png"/>
          <p:cNvPicPr>
            <a:picLocks noChangeAspect="1" noChangeArrowheads="1"/>
          </p:cNvPicPr>
          <p:nvPr/>
        </p:nvPicPr>
        <p:blipFill>
          <a:blip r:embed="rId3"/>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644684" y="1152243"/>
            <a:ext cx="11604308" cy="5925820"/>
          </a:xfrm>
        </p:spPr>
        <p:txBody>
          <a:bodyPr>
            <a:normAutofit lnSpcReduction="10000"/>
          </a:bodyPr>
          <a:lstStyle/>
          <a:p>
            <a:pPr>
              <a:lnSpc>
                <a:spcPct val="80000"/>
              </a:lnSpc>
            </a:pPr>
            <a:r>
              <a:rPr lang="en-US" sz="2500" dirty="0"/>
              <a:t>The increment and decrement operators can be placed before or after an operand.</a:t>
            </a:r>
          </a:p>
          <a:p>
            <a:pPr>
              <a:lnSpc>
                <a:spcPct val="80000"/>
              </a:lnSpc>
            </a:pPr>
            <a:endParaRPr lang="en-US" sz="2500" dirty="0"/>
          </a:p>
          <a:p>
            <a:pPr>
              <a:lnSpc>
                <a:spcPct val="80000"/>
              </a:lnSpc>
            </a:pPr>
            <a:r>
              <a:rPr lang="en-US" sz="2500" dirty="0"/>
              <a:t>When used before an operand, it causes the variable to be incremented or decremented by 1, and then the new value is used in the expression in which it appears. For example,</a:t>
            </a:r>
          </a:p>
          <a:p>
            <a:pPr>
              <a:lnSpc>
                <a:spcPct val="80000"/>
              </a:lnSpc>
              <a:buFont typeface="Wingdings" pitchFamily="2" charset="2"/>
              <a:buNone/>
            </a:pPr>
            <a:r>
              <a:rPr lang="en-US" sz="2500" dirty="0"/>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 10;</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j = 3;</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k = 0;</a:t>
            </a:r>
          </a:p>
          <a:p>
            <a:pPr>
              <a:lnSpc>
                <a:spcPct val="80000"/>
              </a:lnSpc>
              <a:buFont typeface="Wingdings" pitchFamily="2" charset="2"/>
              <a:buNone/>
            </a:pPr>
            <a:r>
              <a:rPr lang="en-US" sz="2500" b="1" dirty="0">
                <a:solidFill>
                  <a:schemeClr val="hlink"/>
                </a:solidFill>
                <a:latin typeface="Courier New" pitchFamily="49" charset="0"/>
              </a:rPr>
              <a:t>	k = ++j +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//will result to k = 4+10 = 14</a:t>
            </a:r>
          </a:p>
          <a:p>
            <a:pPr>
              <a:lnSpc>
                <a:spcPct val="80000"/>
              </a:lnSpc>
              <a:buFont typeface="Wingdings" pitchFamily="2" charset="2"/>
              <a:buNone/>
            </a:pPr>
            <a:endParaRPr lang="en-US" sz="2500" b="1" dirty="0">
              <a:solidFill>
                <a:schemeClr val="hlink"/>
              </a:solidFill>
              <a:latin typeface="Courier New" pitchFamily="49" charset="0"/>
            </a:endParaRPr>
          </a:p>
          <a:p>
            <a:pPr>
              <a:lnSpc>
                <a:spcPct val="80000"/>
              </a:lnSpc>
            </a:pPr>
            <a:r>
              <a:rPr lang="en-US" sz="2500" dirty="0"/>
              <a:t>When the increment and decrement operators are placed after the operand, the old value of the variable will be used in the expression where it appears. For example,</a:t>
            </a:r>
          </a:p>
          <a:p>
            <a:pPr>
              <a:lnSpc>
                <a:spcPct val="80000"/>
              </a:lnSpc>
              <a:buFont typeface="Wingdings" pitchFamily="2" charset="2"/>
              <a:buNone/>
            </a:pPr>
            <a:r>
              <a:rPr lang="en-US" sz="2500" dirty="0"/>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 10;</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j = 3;</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k = 0;</a:t>
            </a:r>
          </a:p>
          <a:p>
            <a:pPr>
              <a:lnSpc>
                <a:spcPct val="80000"/>
              </a:lnSpc>
              <a:buFont typeface="Wingdings" pitchFamily="2" charset="2"/>
              <a:buNone/>
            </a:pPr>
            <a:r>
              <a:rPr lang="en-US" sz="2500" b="1" dirty="0">
                <a:solidFill>
                  <a:schemeClr val="hlink"/>
                </a:solidFill>
                <a:latin typeface="Courier New" pitchFamily="49" charset="0"/>
              </a:rPr>
              <a:t>	k = j++ +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//will result to k = 3+10 = 13</a:t>
            </a:r>
          </a:p>
          <a:p>
            <a:pPr>
              <a:lnSpc>
                <a:spcPct val="80000"/>
              </a:lnSpc>
            </a:pPr>
            <a:endParaRPr lang="en-US" sz="2500" b="1" dirty="0">
              <a:solidFill>
                <a:schemeClr val="hlink"/>
              </a:solidFill>
              <a:latin typeface="Courier New" pitchFamily="49" charset="0"/>
            </a:endParaRPr>
          </a:p>
        </p:txBody>
      </p:sp>
      <p:sp>
        <p:nvSpPr>
          <p:cNvPr id="6451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8B73FF0-9D84-47DB-9CCC-FEC8961AC304}" type="slidenum">
              <a:rPr lang="en-US"/>
              <a:pPr/>
              <a:t>45</a:t>
            </a:fld>
            <a:endParaRPr lang="en-US"/>
          </a:p>
        </p:txBody>
      </p:sp>
      <p:sp>
        <p:nvSpPr>
          <p:cNvPr id="57347"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4100" dirty="0">
                <a:solidFill>
                  <a:srgbClr val="0070C0"/>
                </a:solidFill>
              </a:rPr>
              <a:t>Increment and Decrement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644684" y="1399152"/>
            <a:ext cx="11604308" cy="5761214"/>
          </a:xfrm>
        </p:spPr>
        <p:txBody>
          <a:bodyPr>
            <a:normAutofit fontScale="77500" lnSpcReduction="20000"/>
          </a:bodyPr>
          <a:lstStyle/>
          <a:p>
            <a:pPr>
              <a:lnSpc>
                <a:spcPct val="80000"/>
              </a:lnSpc>
            </a:pPr>
            <a:r>
              <a:rPr lang="en-US" sz="3000" b="1" dirty="0">
                <a:latin typeface="Courier New" pitchFamily="49" charset="0"/>
              </a:rPr>
              <a:t>class </a:t>
            </a:r>
            <a:r>
              <a:rPr lang="en-US" sz="3000" b="1" dirty="0" err="1">
                <a:latin typeface="Courier New" pitchFamily="49" charset="0"/>
              </a:rPr>
              <a:t>IncDec</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 = 1;</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b = 2;</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c, d;</a:t>
            </a:r>
          </a:p>
          <a:p>
            <a:pPr>
              <a:lnSpc>
                <a:spcPct val="80000"/>
              </a:lnSpc>
              <a:buFont typeface="Wingdings" pitchFamily="2" charset="2"/>
              <a:buNone/>
            </a:pPr>
            <a:r>
              <a:rPr lang="en-US" sz="3000" b="1" dirty="0">
                <a:latin typeface="Courier New" pitchFamily="49" charset="0"/>
              </a:rPr>
              <a:t>		c = ++b;</a:t>
            </a:r>
          </a:p>
          <a:p>
            <a:pPr>
              <a:lnSpc>
                <a:spcPct val="80000"/>
              </a:lnSpc>
              <a:buFont typeface="Wingdings" pitchFamily="2" charset="2"/>
              <a:buNone/>
            </a:pPr>
            <a:r>
              <a:rPr lang="en-US" sz="3000" b="1" dirty="0">
                <a:latin typeface="Courier New" pitchFamily="49" charset="0"/>
              </a:rPr>
              <a:t>		d = a++;</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c++</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(“a= “ + a);</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(“b= “ + b);</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(“c= “ + c);</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(“d= “ + d);</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a:p>
            <a:pPr>
              <a:lnSpc>
                <a:spcPct val="80000"/>
              </a:lnSpc>
            </a:pPr>
            <a:r>
              <a:rPr lang="en-US" sz="3000" b="1" dirty="0">
                <a:latin typeface="Courier New" pitchFamily="49" charset="0"/>
              </a:rPr>
              <a:t>Output:</a:t>
            </a:r>
          </a:p>
          <a:p>
            <a:pPr>
              <a:lnSpc>
                <a:spcPct val="80000"/>
              </a:lnSpc>
            </a:pPr>
            <a:r>
              <a:rPr lang="pt-BR" sz="3000" b="1" dirty="0">
                <a:latin typeface="Courier New" pitchFamily="49" charset="0"/>
              </a:rPr>
              <a:t>a=  2</a:t>
            </a:r>
          </a:p>
          <a:p>
            <a:pPr>
              <a:lnSpc>
                <a:spcPct val="80000"/>
              </a:lnSpc>
            </a:pPr>
            <a:r>
              <a:rPr lang="pt-BR" sz="3000" b="1" dirty="0">
                <a:latin typeface="Courier New" pitchFamily="49" charset="0"/>
              </a:rPr>
              <a:t>b=  3</a:t>
            </a:r>
          </a:p>
          <a:p>
            <a:pPr>
              <a:lnSpc>
                <a:spcPct val="80000"/>
              </a:lnSpc>
            </a:pPr>
            <a:r>
              <a:rPr lang="pt-BR" sz="3000" b="1" dirty="0">
                <a:latin typeface="Courier New" pitchFamily="49" charset="0"/>
              </a:rPr>
              <a:t>c=  4</a:t>
            </a:r>
          </a:p>
          <a:p>
            <a:pPr>
              <a:lnSpc>
                <a:spcPct val="80000"/>
              </a:lnSpc>
            </a:pPr>
            <a:r>
              <a:rPr lang="pt-BR" sz="3000" b="1" dirty="0">
                <a:latin typeface="Courier New" pitchFamily="49" charset="0"/>
              </a:rPr>
              <a:t>d=  1</a:t>
            </a:r>
          </a:p>
          <a:p>
            <a:pPr>
              <a:lnSpc>
                <a:spcPct val="80000"/>
              </a:lnSpc>
            </a:pPr>
            <a:endParaRPr lang="pt-BR" sz="3000" b="1" dirty="0">
              <a:latin typeface="Courier New" pitchFamily="49" charset="0"/>
            </a:endParaRPr>
          </a:p>
          <a:p>
            <a:pPr>
              <a:lnSpc>
                <a:spcPct val="80000"/>
              </a:lnSpc>
            </a:pPr>
            <a:endParaRPr lang="pt-BR" sz="3000" b="1" dirty="0">
              <a:latin typeface="Courier New" pitchFamily="49" charset="0"/>
            </a:endParaRPr>
          </a:p>
          <a:p>
            <a:pPr>
              <a:lnSpc>
                <a:spcPct val="80000"/>
              </a:lnSpc>
            </a:pPr>
            <a:endParaRPr lang="en-US" sz="3000" b="1" dirty="0">
              <a:latin typeface="Courier New" pitchFamily="49" charset="0"/>
            </a:endParaRPr>
          </a:p>
        </p:txBody>
      </p:sp>
      <p:sp>
        <p:nvSpPr>
          <p:cNvPr id="6553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AFE63C38-79EF-4A40-A1B4-9E5BA690B3F6}" type="slidenum">
              <a:rPr lang="en-US"/>
              <a:pPr/>
              <a:t>46</a:t>
            </a:fld>
            <a:endParaRPr lang="en-US"/>
          </a:p>
        </p:txBody>
      </p:sp>
      <p:sp>
        <p:nvSpPr>
          <p:cNvPr id="58371"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Example: Increment/Decrement</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fade">
                                      <p:cBhvr>
                                        <p:cTn id="7" dur="2000"/>
                                        <p:tgtEl>
                                          <p:spTgt spid="65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fade">
                                      <p:cBhvr>
                                        <p:cTn id="12" dur="2000"/>
                                        <p:tgtEl>
                                          <p:spTgt spid="65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fade">
                                      <p:cBhvr>
                                        <p:cTn id="17" dur="2000"/>
                                        <p:tgtEl>
                                          <p:spTgt spid="65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Effect transition="in" filter="fade">
                                      <p:cBhvr>
                                        <p:cTn id="22" dur="2000"/>
                                        <p:tgtEl>
                                          <p:spTgt spid="65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538">
                                            <p:txEl>
                                              <p:pRg st="4" end="4"/>
                                            </p:txEl>
                                          </p:spTgt>
                                        </p:tgtEl>
                                        <p:attrNameLst>
                                          <p:attrName>style.visibility</p:attrName>
                                        </p:attrNameLst>
                                      </p:cBhvr>
                                      <p:to>
                                        <p:strVal val="visible"/>
                                      </p:to>
                                    </p:set>
                                    <p:animEffect transition="in" filter="fade">
                                      <p:cBhvr>
                                        <p:cTn id="27" dur="2000"/>
                                        <p:tgtEl>
                                          <p:spTgt spid="65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538">
                                            <p:txEl>
                                              <p:pRg st="5" end="5"/>
                                            </p:txEl>
                                          </p:spTgt>
                                        </p:tgtEl>
                                        <p:attrNameLst>
                                          <p:attrName>style.visibility</p:attrName>
                                        </p:attrNameLst>
                                      </p:cBhvr>
                                      <p:to>
                                        <p:strVal val="visible"/>
                                      </p:to>
                                    </p:set>
                                    <p:animEffect transition="in" filter="fade">
                                      <p:cBhvr>
                                        <p:cTn id="32" dur="2000"/>
                                        <p:tgtEl>
                                          <p:spTgt spid="65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5538">
                                            <p:txEl>
                                              <p:pRg st="6" end="6"/>
                                            </p:txEl>
                                          </p:spTgt>
                                        </p:tgtEl>
                                        <p:attrNameLst>
                                          <p:attrName>style.visibility</p:attrName>
                                        </p:attrNameLst>
                                      </p:cBhvr>
                                      <p:to>
                                        <p:strVal val="visible"/>
                                      </p:to>
                                    </p:set>
                                    <p:animEffect transition="in" filter="fade">
                                      <p:cBhvr>
                                        <p:cTn id="37" dur="2000"/>
                                        <p:tgtEl>
                                          <p:spTgt spid="65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5538">
                                            <p:txEl>
                                              <p:pRg st="7" end="7"/>
                                            </p:txEl>
                                          </p:spTgt>
                                        </p:tgtEl>
                                        <p:attrNameLst>
                                          <p:attrName>style.visibility</p:attrName>
                                        </p:attrNameLst>
                                      </p:cBhvr>
                                      <p:to>
                                        <p:strVal val="visible"/>
                                      </p:to>
                                    </p:set>
                                    <p:animEffect transition="in" filter="fade">
                                      <p:cBhvr>
                                        <p:cTn id="42" dur="2000"/>
                                        <p:tgtEl>
                                          <p:spTgt spid="65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5538">
                                            <p:txEl>
                                              <p:pRg st="8" end="8"/>
                                            </p:txEl>
                                          </p:spTgt>
                                        </p:tgtEl>
                                        <p:attrNameLst>
                                          <p:attrName>style.visibility</p:attrName>
                                        </p:attrNameLst>
                                      </p:cBhvr>
                                      <p:to>
                                        <p:strVal val="visible"/>
                                      </p:to>
                                    </p:set>
                                    <p:animEffect transition="in" filter="fade">
                                      <p:cBhvr>
                                        <p:cTn id="47" dur="2000"/>
                                        <p:tgtEl>
                                          <p:spTgt spid="65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5538">
                                            <p:txEl>
                                              <p:pRg st="9" end="9"/>
                                            </p:txEl>
                                          </p:spTgt>
                                        </p:tgtEl>
                                        <p:attrNameLst>
                                          <p:attrName>style.visibility</p:attrName>
                                        </p:attrNameLst>
                                      </p:cBhvr>
                                      <p:to>
                                        <p:strVal val="visible"/>
                                      </p:to>
                                    </p:set>
                                    <p:animEffect transition="in" filter="fade">
                                      <p:cBhvr>
                                        <p:cTn id="52" dur="2000"/>
                                        <p:tgtEl>
                                          <p:spTgt spid="65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5538">
                                            <p:txEl>
                                              <p:pRg st="10" end="10"/>
                                            </p:txEl>
                                          </p:spTgt>
                                        </p:tgtEl>
                                        <p:attrNameLst>
                                          <p:attrName>style.visibility</p:attrName>
                                        </p:attrNameLst>
                                      </p:cBhvr>
                                      <p:to>
                                        <p:strVal val="visible"/>
                                      </p:to>
                                    </p:set>
                                    <p:animEffect transition="in" filter="fade">
                                      <p:cBhvr>
                                        <p:cTn id="57" dur="2000"/>
                                        <p:tgtEl>
                                          <p:spTgt spid="6553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5538">
                                            <p:txEl>
                                              <p:pRg st="11" end="11"/>
                                            </p:txEl>
                                          </p:spTgt>
                                        </p:tgtEl>
                                        <p:attrNameLst>
                                          <p:attrName>style.visibility</p:attrName>
                                        </p:attrNameLst>
                                      </p:cBhvr>
                                      <p:to>
                                        <p:strVal val="visible"/>
                                      </p:to>
                                    </p:set>
                                    <p:animEffect transition="in" filter="fade">
                                      <p:cBhvr>
                                        <p:cTn id="62" dur="2000"/>
                                        <p:tgtEl>
                                          <p:spTgt spid="6553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5538">
                                            <p:txEl>
                                              <p:pRg st="12" end="12"/>
                                            </p:txEl>
                                          </p:spTgt>
                                        </p:tgtEl>
                                        <p:attrNameLst>
                                          <p:attrName>style.visibility</p:attrName>
                                        </p:attrNameLst>
                                      </p:cBhvr>
                                      <p:to>
                                        <p:strVal val="visible"/>
                                      </p:to>
                                    </p:set>
                                    <p:animEffect transition="in" filter="fade">
                                      <p:cBhvr>
                                        <p:cTn id="67" dur="2000"/>
                                        <p:tgtEl>
                                          <p:spTgt spid="6553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538">
                                            <p:txEl>
                                              <p:pRg st="13" end="13"/>
                                            </p:txEl>
                                          </p:spTgt>
                                        </p:tgtEl>
                                        <p:attrNameLst>
                                          <p:attrName>style.visibility</p:attrName>
                                        </p:attrNameLst>
                                      </p:cBhvr>
                                      <p:to>
                                        <p:strVal val="visible"/>
                                      </p:to>
                                    </p:set>
                                    <p:animEffect transition="in" filter="fade">
                                      <p:cBhvr>
                                        <p:cTn id="72" dur="2000"/>
                                        <p:tgtEl>
                                          <p:spTgt spid="6553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5538">
                                            <p:txEl>
                                              <p:pRg st="14" end="14"/>
                                            </p:txEl>
                                          </p:spTgt>
                                        </p:tgtEl>
                                        <p:attrNameLst>
                                          <p:attrName>style.visibility</p:attrName>
                                        </p:attrNameLst>
                                      </p:cBhvr>
                                      <p:to>
                                        <p:strVal val="visible"/>
                                      </p:to>
                                    </p:set>
                                    <p:animEffect transition="in" filter="fade">
                                      <p:cBhvr>
                                        <p:cTn id="77" dur="2000"/>
                                        <p:tgtEl>
                                          <p:spTgt spid="6553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5538">
                                            <p:txEl>
                                              <p:pRg st="15" end="15"/>
                                            </p:txEl>
                                          </p:spTgt>
                                        </p:tgtEl>
                                        <p:attrNameLst>
                                          <p:attrName>style.visibility</p:attrName>
                                        </p:attrNameLst>
                                      </p:cBhvr>
                                      <p:to>
                                        <p:strVal val="visible"/>
                                      </p:to>
                                    </p:set>
                                    <p:animEffect transition="in" filter="fade">
                                      <p:cBhvr>
                                        <p:cTn id="82" dur="2000"/>
                                        <p:tgtEl>
                                          <p:spTgt spid="65538">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5538">
                                            <p:txEl>
                                              <p:pRg st="16" end="16"/>
                                            </p:txEl>
                                          </p:spTgt>
                                        </p:tgtEl>
                                        <p:attrNameLst>
                                          <p:attrName>style.visibility</p:attrName>
                                        </p:attrNameLst>
                                      </p:cBhvr>
                                      <p:to>
                                        <p:strVal val="visible"/>
                                      </p:to>
                                    </p:set>
                                    <p:animEffect transition="in" filter="fade">
                                      <p:cBhvr>
                                        <p:cTn id="87" dur="2000"/>
                                        <p:tgtEl>
                                          <p:spTgt spid="65538">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5538">
                                            <p:txEl>
                                              <p:pRg st="17" end="17"/>
                                            </p:txEl>
                                          </p:spTgt>
                                        </p:tgtEl>
                                        <p:attrNameLst>
                                          <p:attrName>style.visibility</p:attrName>
                                        </p:attrNameLst>
                                      </p:cBhvr>
                                      <p:to>
                                        <p:strVal val="visible"/>
                                      </p:to>
                                    </p:set>
                                    <p:animEffect transition="in" filter="fade">
                                      <p:cBhvr>
                                        <p:cTn id="92" dur="2000"/>
                                        <p:tgtEl>
                                          <p:spTgt spid="65538">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5538">
                                            <p:txEl>
                                              <p:pRg st="18" end="18"/>
                                            </p:txEl>
                                          </p:spTgt>
                                        </p:tgtEl>
                                        <p:attrNameLst>
                                          <p:attrName>style.visibility</p:attrName>
                                        </p:attrNameLst>
                                      </p:cBhvr>
                                      <p:to>
                                        <p:strVal val="visible"/>
                                      </p:to>
                                    </p:set>
                                    <p:animEffect transition="in" filter="fade">
                                      <p:cBhvr>
                                        <p:cTn id="97" dur="2000"/>
                                        <p:tgtEl>
                                          <p:spTgt spid="6553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sz="quarter" idx="1"/>
          </p:nvPr>
        </p:nvSpPr>
        <p:spPr/>
        <p:txBody>
          <a:bodyPr/>
          <a:lstStyle/>
          <a:p>
            <a:r>
              <a:rPr lang="en-US" dirty="0">
                <a:solidFill>
                  <a:srgbClr val="FF0000"/>
                </a:solidFill>
              </a:rPr>
              <a:t>Q1:</a:t>
            </a:r>
          </a:p>
          <a:p>
            <a:pPr lvl="1">
              <a:buNone/>
            </a:pPr>
            <a:r>
              <a:rPr lang="en-US" dirty="0" err="1"/>
              <a:t>int</a:t>
            </a:r>
            <a:r>
              <a:rPr lang="en-US" dirty="0"/>
              <a:t> x=10;</a:t>
            </a:r>
          </a:p>
          <a:p>
            <a:pPr lvl="1">
              <a:buNone/>
            </a:pPr>
            <a:r>
              <a:rPr lang="en-US" dirty="0" err="1"/>
              <a:t>int</a:t>
            </a:r>
            <a:r>
              <a:rPr lang="en-US" dirty="0"/>
              <a:t> y=++x;</a:t>
            </a:r>
          </a:p>
          <a:p>
            <a:pPr lvl="1">
              <a:buNone/>
            </a:pPr>
            <a:r>
              <a:rPr lang="en-US" dirty="0" err="1"/>
              <a:t>System.out.println</a:t>
            </a:r>
            <a:r>
              <a:rPr lang="en-US" dirty="0"/>
              <a:t>(y);</a:t>
            </a:r>
          </a:p>
          <a:p>
            <a:r>
              <a:rPr lang="en-US" dirty="0">
                <a:solidFill>
                  <a:srgbClr val="FF0000"/>
                </a:solidFill>
              </a:rPr>
              <a:t>Q2:</a:t>
            </a:r>
          </a:p>
          <a:p>
            <a:pPr lvl="1">
              <a:buNone/>
            </a:pPr>
            <a:r>
              <a:rPr lang="en-US" dirty="0" err="1"/>
              <a:t>int</a:t>
            </a:r>
            <a:r>
              <a:rPr lang="en-US" dirty="0"/>
              <a:t> x=10;</a:t>
            </a:r>
          </a:p>
          <a:p>
            <a:pPr lvl="1">
              <a:buNone/>
            </a:pPr>
            <a:r>
              <a:rPr lang="en-US" dirty="0" err="1"/>
              <a:t>int</a:t>
            </a:r>
            <a:r>
              <a:rPr lang="en-US" dirty="0"/>
              <a:t> y=++10;</a:t>
            </a:r>
          </a:p>
          <a:p>
            <a:pPr lvl="1">
              <a:buNone/>
            </a:pPr>
            <a:r>
              <a:rPr lang="en-US" dirty="0" err="1"/>
              <a:t>System.out.println</a:t>
            </a:r>
            <a:r>
              <a:rPr lang="en-US" dirty="0"/>
              <a:t>(y);</a:t>
            </a:r>
          </a:p>
          <a:p>
            <a:pPr marL="346075" lvl="1" indent="-285750">
              <a:buFont typeface="Wingdings" pitchFamily="2" charset="2"/>
              <a:buChar char="Ø"/>
            </a:pPr>
            <a:r>
              <a:rPr lang="en-US" dirty="0">
                <a:solidFill>
                  <a:srgbClr val="FF0000"/>
                </a:solidFill>
              </a:rPr>
              <a:t>Q2-Compile time error : </a:t>
            </a:r>
            <a:r>
              <a:rPr lang="en-US" dirty="0"/>
              <a:t>Unexpected type found: value required variable</a:t>
            </a:r>
          </a:p>
          <a:p>
            <a:endParaRPr lang="en-US" dirty="0"/>
          </a:p>
          <a:p>
            <a:endParaRPr lang="en-US" dirty="0"/>
          </a:p>
          <a:p>
            <a:pPr lvl="1">
              <a:buFont typeface="Arial" pitchFamily="34" charset="0"/>
              <a:buChar char="•"/>
            </a:pPr>
            <a:endParaRPr lang="en-US" dirty="0"/>
          </a:p>
        </p:txBody>
      </p:sp>
      <p:sp>
        <p:nvSpPr>
          <p:cNvPr id="4" name="Footer Placeholder 3"/>
          <p:cNvSpPr>
            <a:spLocks noGrp="1"/>
          </p:cNvSpPr>
          <p:nvPr>
            <p:ph type="ftr" sz="quarter" idx="11"/>
          </p:nvPr>
        </p:nvSpPr>
        <p:spPr/>
        <p:txBody>
          <a:bodyPr/>
          <a:lstStyle/>
          <a:p>
            <a:pPr>
              <a:defRPr/>
            </a:pPr>
            <a:r>
              <a:rPr lang="en-US"/>
              <a:t>ACE Engineering College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Grp="1" noChangeAspect="1" noChangeArrowheads="1"/>
          </p:cNvPicPr>
          <p:nvPr>
            <p:ph idx="1"/>
          </p:nvPr>
        </p:nvPicPr>
        <p:blipFill>
          <a:blip r:embed="rId2"/>
          <a:srcRect/>
          <a:stretch>
            <a:fillRect/>
          </a:stretch>
        </p:blipFill>
        <p:spPr>
          <a:xfrm>
            <a:off x="935687" y="2038716"/>
            <a:ext cx="11022301" cy="4010559"/>
          </a:xfrm>
          <a:noFill/>
        </p:spPr>
      </p:pic>
      <p:sp>
        <p:nvSpPr>
          <p:cNvPr id="6656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BEA5F0DB-A34C-4F45-90F9-906C0331800F}" type="slidenum">
              <a:rPr lang="en-US"/>
              <a:pPr/>
              <a:t>48</a:t>
            </a:fld>
            <a:endParaRPr lang="en-US"/>
          </a:p>
        </p:txBody>
      </p:sp>
      <p:sp>
        <p:nvSpPr>
          <p:cNvPr id="59395"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chemeClr val="hlink"/>
                </a:solidFill>
              </a:rPr>
              <a:t>Relational Operators</a:t>
            </a:r>
          </a:p>
        </p:txBody>
      </p:sp>
      <p:pic>
        <p:nvPicPr>
          <p:cNvPr id="5" name="Picture 2" descr="C:\Users\ace sys\Downloads\acelogo.png"/>
          <p:cNvPicPr>
            <a:picLocks noChangeAspect="1" noChangeArrowheads="1"/>
          </p:cNvPicPr>
          <p:nvPr/>
        </p:nvPicPr>
        <p:blipFill>
          <a:blip r:embed="rId3"/>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644684" y="1646061"/>
            <a:ext cx="11604308" cy="4691274"/>
          </a:xfrm>
        </p:spPr>
        <p:txBody>
          <a:bodyPr/>
          <a:lstStyle/>
          <a:p>
            <a:r>
              <a:rPr lang="en-US"/>
              <a:t>Relational operators determine the relationship that one operand has to the</a:t>
            </a:r>
          </a:p>
          <a:p>
            <a:pPr>
              <a:buFont typeface="Wingdings" pitchFamily="2" charset="2"/>
              <a:buNone/>
            </a:pPr>
            <a:r>
              <a:rPr lang="en-US"/>
              <a:t>	other operand, specifically equality and ordering.</a:t>
            </a:r>
          </a:p>
          <a:p>
            <a:r>
              <a:rPr lang="en-US"/>
              <a:t>The outcome is always a value of type boolean i.e. true or false.</a:t>
            </a:r>
          </a:p>
          <a:p>
            <a:r>
              <a:rPr lang="en-US"/>
              <a:t>They are most often used in branching and loop control statements.</a:t>
            </a:r>
          </a:p>
          <a:p>
            <a:endParaRPr lang="en-US"/>
          </a:p>
        </p:txBody>
      </p:sp>
      <p:sp>
        <p:nvSpPr>
          <p:cNvPr id="6758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8B173524-4EA1-4022-A4E5-45F2A27D7120}" type="slidenum">
              <a:rPr lang="en-US"/>
              <a:pPr/>
              <a:t>49</a:t>
            </a:fld>
            <a:endParaRPr lang="en-US"/>
          </a:p>
        </p:txBody>
      </p:sp>
      <p:sp>
        <p:nvSpPr>
          <p:cNvPr id="60419"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5100" dirty="0">
                <a:solidFill>
                  <a:schemeClr val="hlink"/>
                </a:solidFill>
              </a:rPr>
              <a:t>Relational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44525" y="247650"/>
            <a:ext cx="11604625" cy="822325"/>
          </a:xfrm>
        </p:spPr>
        <p:txBody>
          <a:bodyPr/>
          <a:lstStyle/>
          <a:p>
            <a:pPr eaLnBrk="1" hangingPunct="1"/>
            <a:r>
              <a:rPr lang="en-US" sz="4600" b="1">
                <a:solidFill>
                  <a:schemeClr val="accent2"/>
                </a:solidFill>
                <a:latin typeface="Tahoma" pitchFamily="34" charset="0"/>
              </a:rPr>
              <a:t>Java Language Features</a:t>
            </a:r>
          </a:p>
        </p:txBody>
      </p:sp>
      <p:sp>
        <p:nvSpPr>
          <p:cNvPr id="16388" name="Rectangle 3"/>
          <p:cNvSpPr>
            <a:spLocks noGrp="1" noChangeArrowheads="1"/>
          </p:cNvSpPr>
          <p:nvPr>
            <p:ph sz="quarter" idx="1"/>
          </p:nvPr>
        </p:nvSpPr>
        <p:spPr>
          <a:xfrm>
            <a:off x="214313" y="1152525"/>
            <a:ext cx="12465050" cy="6254750"/>
          </a:xfrm>
        </p:spPr>
        <p:txBody>
          <a:bodyPr>
            <a:normAutofit lnSpcReduction="10000"/>
          </a:bodyPr>
          <a:lstStyle/>
          <a:p>
            <a:pPr marL="676671" indent="-676671" eaLnBrk="1" fontAlgn="auto" hangingPunct="1">
              <a:lnSpc>
                <a:spcPct val="80000"/>
              </a:lnSpc>
              <a:spcAft>
                <a:spcPts val="0"/>
              </a:spcAft>
              <a:buFont typeface="Wingdings 2"/>
              <a:buNone/>
              <a:defRPr/>
            </a:pPr>
            <a:r>
              <a:rPr lang="en-US" sz="3000" b="1" dirty="0">
                <a:solidFill>
                  <a:srgbClr val="007AC0"/>
                </a:solidFill>
              </a:rPr>
              <a:t>4.	 </a:t>
            </a:r>
            <a:r>
              <a:rPr lang="en-US" sz="2500" b="1" dirty="0">
                <a:solidFill>
                  <a:srgbClr val="007AC0"/>
                </a:solidFill>
              </a:rPr>
              <a:t>Interpreted</a:t>
            </a:r>
          </a:p>
          <a:p>
            <a:pPr marL="1160008" lvl="1" indent="-580004" eaLnBrk="1" fontAlgn="auto" hangingPunct="1">
              <a:lnSpc>
                <a:spcPct val="80000"/>
              </a:lnSpc>
              <a:spcAft>
                <a:spcPts val="0"/>
              </a:spcAft>
              <a:buFont typeface="Wingdings" pitchFamily="2" charset="2"/>
              <a:buChar char="n"/>
              <a:defRPr/>
            </a:pPr>
            <a:r>
              <a:rPr lang="en-US" sz="2300" dirty="0"/>
              <a:t>Java programs are compiled into an intermediate representation – </a:t>
            </a:r>
            <a:r>
              <a:rPr lang="en-US" sz="2300" dirty="0" err="1">
                <a:solidFill>
                  <a:srgbClr val="006666"/>
                </a:solidFill>
              </a:rPr>
              <a:t>bytecode</a:t>
            </a:r>
            <a:r>
              <a:rPr lang="en-US" sz="2300" dirty="0"/>
              <a:t>, not native machine code</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the compiled byte-codes are platform-independent</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java byte codes are </a:t>
            </a:r>
            <a:r>
              <a:rPr lang="en-US" altLang="zh-CN" sz="2300" dirty="0">
                <a:solidFill>
                  <a:srgbClr val="006666"/>
                </a:solidFill>
                <a:ea typeface="SimSun" pitchFamily="2" charset="-122"/>
              </a:rPr>
              <a:t>interpreted </a:t>
            </a:r>
            <a:r>
              <a:rPr lang="en-US" altLang="zh-CN" sz="2300" dirty="0">
                <a:ea typeface="SimSun" pitchFamily="2" charset="-122"/>
              </a:rPr>
              <a:t>at runtime by any JVM (</a:t>
            </a:r>
            <a:r>
              <a:rPr lang="en-US" altLang="zh-CN" sz="2300" dirty="0">
                <a:solidFill>
                  <a:srgbClr val="006666"/>
                </a:solidFill>
                <a:ea typeface="SimSun" pitchFamily="2" charset="-122"/>
              </a:rPr>
              <a:t>Java Virtual Machine</a:t>
            </a:r>
            <a:r>
              <a:rPr lang="en-US" altLang="zh-CN" sz="2300" dirty="0">
                <a:ea typeface="SimSun" pitchFamily="2" charset="-122"/>
              </a:rPr>
              <a:t>)</a:t>
            </a:r>
          </a:p>
          <a:p>
            <a:pPr marL="1160008" lvl="1" indent="-580004" eaLnBrk="1" fontAlgn="auto" hangingPunct="1">
              <a:lnSpc>
                <a:spcPct val="80000"/>
              </a:lnSpc>
              <a:spcAft>
                <a:spcPts val="0"/>
              </a:spcAft>
              <a:buFont typeface="Wingdings" pitchFamily="2" charset="2"/>
              <a:buChar char="n"/>
              <a:defRPr/>
            </a:pPr>
            <a:r>
              <a:rPr lang="en-US" sz="2300" dirty="0" err="1"/>
              <a:t>bytecode</a:t>
            </a:r>
            <a:r>
              <a:rPr lang="en-US" sz="2300" dirty="0"/>
              <a:t> can be also translated into the native machine code for better efficiency.</a:t>
            </a:r>
            <a:endParaRPr lang="en-US" sz="2300" b="1" dirty="0"/>
          </a:p>
          <a:p>
            <a:pPr marL="676671" indent="-676671" eaLnBrk="1" fontAlgn="auto" hangingPunct="1">
              <a:lnSpc>
                <a:spcPct val="80000"/>
              </a:lnSpc>
              <a:spcAft>
                <a:spcPts val="0"/>
              </a:spcAft>
              <a:buFont typeface="Wingdings 2"/>
              <a:buNone/>
              <a:defRPr/>
            </a:pPr>
            <a:r>
              <a:rPr lang="en-US" altLang="zh-CN" sz="3000" b="1" dirty="0">
                <a:solidFill>
                  <a:srgbClr val="007AC0"/>
                </a:solidFill>
                <a:ea typeface="SimSun" pitchFamily="2" charset="-122"/>
              </a:rPr>
              <a:t>5.	</a:t>
            </a:r>
            <a:r>
              <a:rPr lang="en-US" altLang="zh-CN" sz="2500" b="1" dirty="0">
                <a:solidFill>
                  <a:srgbClr val="007AC0"/>
                </a:solidFill>
                <a:ea typeface="SimSun" pitchFamily="2" charset="-122"/>
              </a:rPr>
              <a:t>Platform Independent / Architecture-neutral / Portable</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Java Virtual Machine provides a </a:t>
            </a:r>
            <a:r>
              <a:rPr lang="en-US" altLang="zh-CN" sz="2300" dirty="0">
                <a:solidFill>
                  <a:srgbClr val="000099"/>
                </a:solidFill>
                <a:ea typeface="SimSun" pitchFamily="2" charset="-122"/>
              </a:rPr>
              <a:t>platform independent environment </a:t>
            </a:r>
            <a:r>
              <a:rPr lang="en-US" altLang="zh-CN" sz="2300" dirty="0">
                <a:ea typeface="SimSun" pitchFamily="2" charset="-122"/>
              </a:rPr>
              <a:t>for the execution of Java </a:t>
            </a:r>
            <a:r>
              <a:rPr lang="en-US" altLang="zh-CN" sz="2300" dirty="0" err="1">
                <a:ea typeface="SimSun" pitchFamily="2" charset="-122"/>
              </a:rPr>
              <a:t>bytecode</a:t>
            </a:r>
            <a:endParaRPr lang="en-US" altLang="zh-CN" sz="2300" b="1" dirty="0">
              <a:ea typeface="SimSun" pitchFamily="2" charset="-122"/>
            </a:endParaRP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same application runs on all platforms</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the sizes of the primitive data types are always the same</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the libraries define portable interfaces </a:t>
            </a:r>
            <a:endParaRPr lang="en-US" sz="2300" b="1" dirty="0"/>
          </a:p>
          <a:p>
            <a:pPr marL="676671" indent="-676671" eaLnBrk="1" fontAlgn="auto" hangingPunct="1">
              <a:lnSpc>
                <a:spcPct val="80000"/>
              </a:lnSpc>
              <a:spcAft>
                <a:spcPts val="0"/>
              </a:spcAft>
              <a:buFont typeface="Wingdings 2"/>
              <a:buNone/>
              <a:defRPr/>
            </a:pPr>
            <a:r>
              <a:rPr lang="en-US" sz="3000" b="1" dirty="0">
                <a:solidFill>
                  <a:srgbClr val="007AC0"/>
                </a:solidFill>
              </a:rPr>
              <a:t>6.	</a:t>
            </a:r>
            <a:r>
              <a:rPr lang="en-US" sz="2500" b="1" dirty="0">
                <a:solidFill>
                  <a:srgbClr val="007AC0"/>
                </a:solidFill>
              </a:rPr>
              <a:t> Multithreaded</a:t>
            </a:r>
          </a:p>
          <a:p>
            <a:pPr marL="1160008" lvl="1" indent="-580004" eaLnBrk="1" fontAlgn="auto" hangingPunct="1">
              <a:lnSpc>
                <a:spcPct val="80000"/>
              </a:lnSpc>
              <a:spcAft>
                <a:spcPts val="0"/>
              </a:spcAft>
              <a:buFont typeface="Wingdings" pitchFamily="2" charset="2"/>
              <a:buChar char="n"/>
              <a:defRPr/>
            </a:pPr>
            <a:r>
              <a:rPr lang="en-US" sz="2300" dirty="0"/>
              <a:t>supports multi-threaded programming for writing program that perform concurrent computations</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multiple concurrent threads of executions can run simultaneously</a:t>
            </a:r>
          </a:p>
          <a:p>
            <a:pPr marL="1160008" lvl="1" indent="-580004" eaLnBrk="1" fontAlgn="auto" hangingPunct="1">
              <a:lnSpc>
                <a:spcPct val="80000"/>
              </a:lnSpc>
              <a:spcAft>
                <a:spcPts val="0"/>
              </a:spcAft>
              <a:buFont typeface="Wingdings" pitchFamily="2" charset="2"/>
              <a:buChar char="n"/>
              <a:defRPr/>
            </a:pPr>
            <a:r>
              <a:rPr lang="en-US" altLang="zh-CN" sz="2300" dirty="0">
                <a:ea typeface="SimSun" pitchFamily="2" charset="-122"/>
              </a:rPr>
              <a:t>utilizes a sophisticated set of synchronization primitives (based on monitors and condition variables paradigm) to achieve this</a:t>
            </a:r>
            <a:endParaRPr lang="en-US" sz="2300" dirty="0"/>
          </a:p>
        </p:txBody>
      </p:sp>
      <p:sp>
        <p:nvSpPr>
          <p:cNvPr id="27652"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27653"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lvl="2">
              <a:buNone/>
            </a:pPr>
            <a:r>
              <a:rPr lang="en-US" sz="1900" dirty="0"/>
              <a:t>class </a:t>
            </a:r>
            <a:r>
              <a:rPr lang="en-US" sz="1900" dirty="0" err="1"/>
              <a:t>ComparePrimitives</a:t>
            </a:r>
            <a:r>
              <a:rPr lang="en-US" sz="1900" dirty="0"/>
              <a:t> {</a:t>
            </a:r>
          </a:p>
          <a:p>
            <a:pPr lvl="2">
              <a:buNone/>
            </a:pPr>
            <a:r>
              <a:rPr lang="en-US" sz="1900" dirty="0"/>
              <a:t> public static void main(String[] </a:t>
            </a:r>
            <a:r>
              <a:rPr lang="en-US" sz="1900" dirty="0" err="1"/>
              <a:t>args</a:t>
            </a:r>
            <a:r>
              <a:rPr lang="en-US" sz="1900" dirty="0"/>
              <a:t>) {   </a:t>
            </a:r>
          </a:p>
          <a:p>
            <a:pPr lvl="2">
              <a:buNone/>
            </a:pPr>
            <a:r>
              <a:rPr lang="en-US" sz="1900" dirty="0"/>
              <a:t>     </a:t>
            </a:r>
            <a:r>
              <a:rPr lang="en-US" sz="1900" dirty="0" err="1">
                <a:solidFill>
                  <a:srgbClr val="002060"/>
                </a:solidFill>
              </a:rPr>
              <a:t>System.out.println</a:t>
            </a:r>
            <a:r>
              <a:rPr lang="en-US" sz="1900" dirty="0">
                <a:solidFill>
                  <a:srgbClr val="002060"/>
                </a:solidFill>
              </a:rPr>
              <a:t>("char 'a' == 'a'? " + ('a' == 'a')); </a:t>
            </a:r>
          </a:p>
          <a:p>
            <a:pPr lvl="3">
              <a:buNone/>
            </a:pPr>
            <a:r>
              <a:rPr lang="en-US" sz="1900" dirty="0" err="1">
                <a:solidFill>
                  <a:srgbClr val="002060"/>
                </a:solidFill>
              </a:rPr>
              <a:t>System.out.println</a:t>
            </a:r>
            <a:r>
              <a:rPr lang="en-US" sz="1900" dirty="0">
                <a:solidFill>
                  <a:srgbClr val="002060"/>
                </a:solidFill>
              </a:rPr>
              <a:t>("char 'a' == 'b'? " + ('a' == 'b')); </a:t>
            </a:r>
          </a:p>
          <a:p>
            <a:pPr lvl="3">
              <a:buNone/>
            </a:pPr>
            <a:r>
              <a:rPr lang="en-US" sz="1900" dirty="0" err="1">
                <a:solidFill>
                  <a:srgbClr val="002060"/>
                </a:solidFill>
              </a:rPr>
              <a:t>System.out.println</a:t>
            </a:r>
            <a:r>
              <a:rPr lang="en-US" sz="1900" dirty="0">
                <a:solidFill>
                  <a:srgbClr val="002060"/>
                </a:solidFill>
              </a:rPr>
              <a:t>("5 != 6? " + (5 != 6)); </a:t>
            </a:r>
          </a:p>
          <a:p>
            <a:pPr lvl="3">
              <a:buNone/>
            </a:pPr>
            <a:r>
              <a:rPr lang="en-US" sz="1900" dirty="0" err="1">
                <a:solidFill>
                  <a:srgbClr val="002060"/>
                </a:solidFill>
              </a:rPr>
              <a:t>System.out.println</a:t>
            </a:r>
            <a:r>
              <a:rPr lang="en-US" sz="1900" dirty="0">
                <a:solidFill>
                  <a:srgbClr val="002060"/>
                </a:solidFill>
              </a:rPr>
              <a:t>("5.0 == 5L? " + (5.0 == 5L)); </a:t>
            </a:r>
          </a:p>
          <a:p>
            <a:pPr lvl="3">
              <a:buNone/>
            </a:pPr>
            <a:r>
              <a:rPr lang="en-US" sz="1900" dirty="0" err="1">
                <a:solidFill>
                  <a:srgbClr val="002060"/>
                </a:solidFill>
              </a:rPr>
              <a:t>System.out.println</a:t>
            </a:r>
            <a:r>
              <a:rPr lang="en-US" sz="1900" dirty="0">
                <a:solidFill>
                  <a:srgbClr val="002060"/>
                </a:solidFill>
              </a:rPr>
              <a:t>("true == false? " + (true == false)); </a:t>
            </a:r>
          </a:p>
          <a:p>
            <a:pPr lvl="2">
              <a:buNone/>
            </a:pPr>
            <a:r>
              <a:rPr lang="en-US" sz="1900" dirty="0"/>
              <a:t>}</a:t>
            </a:r>
          </a:p>
          <a:p>
            <a:pPr lvl="2">
              <a:buNone/>
            </a:pPr>
            <a:r>
              <a:rPr lang="en-US" sz="1900" dirty="0"/>
              <a:t>}</a:t>
            </a:r>
          </a:p>
          <a:p>
            <a:pPr lvl="1"/>
            <a:r>
              <a:rPr lang="en-US" sz="2200" dirty="0"/>
              <a:t>Output:</a:t>
            </a:r>
          </a:p>
          <a:p>
            <a:pPr lvl="2"/>
            <a:r>
              <a:rPr lang="en-US" dirty="0"/>
              <a:t>char 'a' == 'a'? true </a:t>
            </a:r>
          </a:p>
          <a:p>
            <a:pPr lvl="2"/>
            <a:r>
              <a:rPr lang="en-US" dirty="0"/>
              <a:t>char 'a' == 'b'? false </a:t>
            </a:r>
          </a:p>
          <a:p>
            <a:pPr lvl="2"/>
            <a:r>
              <a:rPr lang="en-US" dirty="0"/>
              <a:t>5 != 6? true </a:t>
            </a:r>
          </a:p>
          <a:p>
            <a:pPr lvl="2"/>
            <a:r>
              <a:rPr lang="en-US" dirty="0"/>
              <a:t>5.0 == 5L? true </a:t>
            </a:r>
          </a:p>
          <a:p>
            <a:pPr lvl="2"/>
            <a:r>
              <a:rPr lang="en-US" dirty="0"/>
              <a:t>true == false? false</a:t>
            </a:r>
          </a:p>
        </p:txBody>
      </p:sp>
      <p:sp>
        <p:nvSpPr>
          <p:cNvPr id="4" name="Footer Placeholder 3"/>
          <p:cNvSpPr>
            <a:spLocks noGrp="1"/>
          </p:cNvSpPr>
          <p:nvPr>
            <p:ph type="ftr" sz="quarter" idx="11"/>
          </p:nvPr>
        </p:nvSpPr>
        <p:spPr/>
        <p:txBody>
          <a:bodyPr/>
          <a:lstStyle/>
          <a:p>
            <a:pPr>
              <a:defRPr/>
            </a:pPr>
            <a:r>
              <a:rPr lang="en-US"/>
              <a:t>ACE Engineering College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ox(in)">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box(in)">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box(in)">
                                      <p:cBhvr>
                                        <p:cTn id="17" dur="500"/>
                                        <p:tgtEl>
                                          <p:spTgt spid="3">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box(in)">
                                      <p:cBhvr>
                                        <p:cTn id="22" dur="500"/>
                                        <p:tgtEl>
                                          <p:spTgt spid="3">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ox(in)">
                                      <p:cBhvr>
                                        <p:cTn id="27" dur="500"/>
                                        <p:tgtEl>
                                          <p:spTgt spid="3">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box(in)">
                                      <p:cBhvr>
                                        <p:cTn id="3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boolean</a:t>
            </a:r>
            <a:r>
              <a:rPr lang="en-US" dirty="0"/>
              <a:t> b = false; </a:t>
            </a:r>
          </a:p>
          <a:p>
            <a:r>
              <a:rPr lang="en-US" dirty="0"/>
              <a:t>if (b = true) { </a:t>
            </a:r>
          </a:p>
          <a:p>
            <a:r>
              <a:rPr lang="en-US" dirty="0" err="1"/>
              <a:t>System.out.println</a:t>
            </a:r>
            <a:r>
              <a:rPr lang="en-US" dirty="0"/>
              <a:t>("b is true"); </a:t>
            </a:r>
          </a:p>
          <a:p>
            <a:r>
              <a:rPr lang="en-US" dirty="0"/>
              <a:t>} </a:t>
            </a:r>
          </a:p>
          <a:p>
            <a:r>
              <a:rPr lang="en-US" dirty="0"/>
              <a:t>else { </a:t>
            </a:r>
          </a:p>
          <a:p>
            <a:r>
              <a:rPr lang="en-US" dirty="0" err="1"/>
              <a:t>System.out.println</a:t>
            </a:r>
            <a:r>
              <a:rPr lang="en-US" dirty="0"/>
              <a:t>("b is false"); </a:t>
            </a:r>
          </a:p>
          <a:p>
            <a:r>
              <a:rPr lang="en-US" dirty="0"/>
              <a:t>}</a:t>
            </a:r>
          </a:p>
          <a:p>
            <a:r>
              <a:rPr lang="en-US" dirty="0"/>
              <a:t>Output: b is true</a:t>
            </a:r>
          </a:p>
        </p:txBody>
      </p:sp>
      <p:sp>
        <p:nvSpPr>
          <p:cNvPr id="4" name="Footer Placeholder 3"/>
          <p:cNvSpPr>
            <a:spLocks noGrp="1"/>
          </p:cNvSpPr>
          <p:nvPr>
            <p:ph type="ftr" sz="quarter" idx="11"/>
          </p:nvPr>
        </p:nvSpPr>
        <p:spPr/>
        <p:txBody>
          <a:bodyPr/>
          <a:lstStyle/>
          <a:p>
            <a:pPr>
              <a:defRPr/>
            </a:pPr>
            <a:r>
              <a:rPr lang="en-US"/>
              <a:t>ACE Engineering College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fontAlgn="auto">
              <a:spcAft>
                <a:spcPts val="0"/>
              </a:spcAft>
              <a:defRPr/>
            </a:pPr>
            <a:r>
              <a:rPr lang="en-US" dirty="0">
                <a:solidFill>
                  <a:schemeClr val="hlink"/>
                </a:solidFill>
              </a:rPr>
              <a:t>Logical Operator</a:t>
            </a:r>
          </a:p>
        </p:txBody>
      </p:sp>
      <p:graphicFrame>
        <p:nvGraphicFramePr>
          <p:cNvPr id="344107" name="Group 43"/>
          <p:cNvGraphicFramePr>
            <a:graphicFrameLocks noGrp="1"/>
          </p:cNvGraphicFramePr>
          <p:nvPr>
            <p:ph type="tbl" idx="1"/>
          </p:nvPr>
        </p:nvGraphicFramePr>
        <p:xfrm>
          <a:off x="644684" y="2139879"/>
          <a:ext cx="11604308" cy="4197456"/>
        </p:xfrm>
        <a:graphic>
          <a:graphicData uri="http://schemas.openxmlformats.org/drawingml/2006/table">
            <a:tbl>
              <a:tblPr/>
              <a:tblGrid>
                <a:gridCol w="2256393">
                  <a:extLst>
                    <a:ext uri="{9D8B030D-6E8A-4147-A177-3AD203B41FA5}">
                      <a16:colId xmlns="" xmlns:a16="http://schemas.microsoft.com/office/drawing/2014/main" val="20000"/>
                    </a:ext>
                  </a:extLst>
                </a:gridCol>
                <a:gridCol w="4620234">
                  <a:extLst>
                    <a:ext uri="{9D8B030D-6E8A-4147-A177-3AD203B41FA5}">
                      <a16:colId xmlns="" xmlns:a16="http://schemas.microsoft.com/office/drawing/2014/main" val="20001"/>
                    </a:ext>
                  </a:extLst>
                </a:gridCol>
                <a:gridCol w="4727681">
                  <a:extLst>
                    <a:ext uri="{9D8B030D-6E8A-4147-A177-3AD203B41FA5}">
                      <a16:colId xmlns="" xmlns:a16="http://schemas.microsoft.com/office/drawing/2014/main" val="20002"/>
                    </a:ext>
                  </a:extLst>
                </a:gridCol>
              </a:tblGrid>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&amp;</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op1 &amp;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Logical AND</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op1 |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Logical OR</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&amp;&amp;</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op1 &amp;&amp;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Short-circuit AND</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op1 ||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Short-circuit OR</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 op</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Logical NOT</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69957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op1 ^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0" i="0" u="none" strike="noStrike" cap="none" normalizeH="0" baseline="0">
                          <a:ln>
                            <a:noFill/>
                          </a:ln>
                          <a:solidFill>
                            <a:srgbClr val="3232CE"/>
                          </a:solidFill>
                          <a:effectLst/>
                          <a:latin typeface="Courier" charset="0"/>
                        </a:rPr>
                        <a:t>Logical XOR</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68641" name="Slide Number Placeholder 4"/>
          <p:cNvSpPr>
            <a:spLocks noGrp="1"/>
          </p:cNvSpPr>
          <p:nvPr>
            <p:ph type="sldNum" sz="quarter" idx="11"/>
          </p:nvPr>
        </p:nvSpPr>
        <p:spPr bwMode="auto">
          <a:noFill/>
          <a:ln>
            <a:miter lim="800000"/>
            <a:headEnd/>
            <a:tailEnd/>
          </a:ln>
        </p:spPr>
        <p:txBody>
          <a:bodyPr wrap="square" lIns="116001" tIns="58000" rIns="116001" bIns="58000" numCol="1" anchorCtr="0" compatLnSpc="1">
            <a:prstTxWarp prst="textNoShape">
              <a:avLst/>
            </a:prstTxWarp>
            <a:normAutofit/>
          </a:bodyPr>
          <a:lstStyle/>
          <a:p>
            <a:fld id="{59C64D62-24CC-49CB-9D22-7CFC6F53325B}" type="slidenum">
              <a:rPr lang="en-US" smtClean="0"/>
              <a:pPr/>
              <a:t>52</a:t>
            </a:fld>
            <a:endParaRPr lang="en-US"/>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pPr>
              <a:defRPr/>
            </a:pPr>
            <a:r>
              <a:rPr lang="en-US"/>
              <a:t>ACE Engineering College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427037" y="1646061"/>
            <a:ext cx="12144296" cy="5105576"/>
          </a:xfrm>
        </p:spPr>
        <p:txBody>
          <a:bodyPr>
            <a:normAutofit lnSpcReduction="10000"/>
          </a:bodyPr>
          <a:lstStyle/>
          <a:p>
            <a:r>
              <a:rPr lang="en-US" sz="3600" dirty="0"/>
              <a:t>Logical operators act upon </a:t>
            </a:r>
            <a:r>
              <a:rPr lang="en-US" sz="3600" dirty="0" err="1"/>
              <a:t>boolean</a:t>
            </a:r>
            <a:r>
              <a:rPr lang="en-US" sz="3600" dirty="0"/>
              <a:t> operands only.</a:t>
            </a:r>
          </a:p>
          <a:p>
            <a:r>
              <a:rPr lang="en-US" sz="3600" dirty="0"/>
              <a:t>The outcome is always a value of type </a:t>
            </a:r>
            <a:r>
              <a:rPr lang="en-US" sz="3600" dirty="0" err="1"/>
              <a:t>boolean</a:t>
            </a:r>
            <a:r>
              <a:rPr lang="en-US" sz="3600" dirty="0"/>
              <a:t>.</a:t>
            </a:r>
          </a:p>
          <a:p>
            <a:r>
              <a:rPr lang="en-US" sz="3600" dirty="0"/>
              <a:t>In particular, AND </a:t>
            </a:r>
            <a:r>
              <a:rPr lang="en-US" sz="3600" dirty="0" err="1"/>
              <a:t>and</a:t>
            </a:r>
            <a:r>
              <a:rPr lang="en-US" sz="3600" dirty="0"/>
              <a:t> OR logical operators occur in two forms:</a:t>
            </a:r>
          </a:p>
          <a:p>
            <a:pPr>
              <a:buFont typeface="Wingdings" pitchFamily="2" charset="2"/>
              <a:buNone/>
            </a:pPr>
            <a:r>
              <a:rPr lang="en-US" sz="3600" dirty="0"/>
              <a:t>	1) full  op1 &amp; op2 and op1 | op2 where both op1 and op2 are evaluated</a:t>
            </a:r>
          </a:p>
          <a:p>
            <a:pPr>
              <a:buFont typeface="Wingdings" pitchFamily="2" charset="2"/>
              <a:buNone/>
            </a:pPr>
            <a:r>
              <a:rPr lang="en-US" sz="3600" dirty="0"/>
              <a:t>	2) short-circuit - op1 &amp;&amp; op2 and op1 || op2 where op2 is only evaluated if the value of op1 is insufficient to determine the final outcome</a:t>
            </a:r>
          </a:p>
          <a:p>
            <a:endParaRPr lang="en-US" sz="3600" dirty="0"/>
          </a:p>
        </p:txBody>
      </p:sp>
      <p:sp>
        <p:nvSpPr>
          <p:cNvPr id="6963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EB7D600C-BACD-4718-8563-71CCBBA7398E}" type="slidenum">
              <a:rPr lang="en-US"/>
              <a:pPr/>
              <a:t>53</a:t>
            </a:fld>
            <a:endParaRPr lang="en-US"/>
          </a:p>
        </p:txBody>
      </p:sp>
      <p:sp>
        <p:nvSpPr>
          <p:cNvPr id="62467"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5100" dirty="0">
                <a:solidFill>
                  <a:srgbClr val="0070C0"/>
                </a:solidFill>
              </a:rPr>
              <a:t>Logical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214895" y="1728364"/>
            <a:ext cx="12463886" cy="4608971"/>
          </a:xfrm>
        </p:spPr>
        <p:txBody>
          <a:bodyPr/>
          <a:lstStyle/>
          <a:p>
            <a:pPr>
              <a:lnSpc>
                <a:spcPct val="90000"/>
              </a:lnSpc>
              <a:buFont typeface="Wingdings" pitchFamily="2" charset="2"/>
              <a:buNone/>
            </a:pPr>
            <a:r>
              <a:rPr lang="en-US" sz="3000" b="1" dirty="0">
                <a:latin typeface="Courier New" pitchFamily="49" charset="0"/>
              </a:rPr>
              <a:t>class </a:t>
            </a:r>
            <a:r>
              <a:rPr lang="en-US" sz="3000" b="1" dirty="0" err="1">
                <a:latin typeface="Courier New" pitchFamily="49" charset="0"/>
              </a:rPr>
              <a:t>LogicalDemo</a:t>
            </a: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n = 2;</a:t>
            </a:r>
          </a:p>
          <a:p>
            <a:pPr>
              <a:lnSpc>
                <a:spcPct val="90000"/>
              </a:lnSpc>
              <a:buFont typeface="Wingdings" pitchFamily="2" charset="2"/>
              <a:buNone/>
            </a:pPr>
            <a:r>
              <a:rPr lang="en-US" sz="3000" b="1" dirty="0">
                <a:latin typeface="Courier New" pitchFamily="49" charset="0"/>
              </a:rPr>
              <a:t>		if (n != 0 &amp;&amp; n / 2 &gt; 10)</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("This is true");</a:t>
            </a:r>
          </a:p>
          <a:p>
            <a:pPr>
              <a:lnSpc>
                <a:spcPct val="90000"/>
              </a:lnSpc>
              <a:buFont typeface="Wingdings" pitchFamily="2" charset="2"/>
              <a:buNone/>
            </a:pPr>
            <a:r>
              <a:rPr lang="en-US" sz="3000" b="1" dirty="0">
                <a:latin typeface="Courier New" pitchFamily="49" charset="0"/>
              </a:rPr>
              <a:t>		else</a:t>
            </a:r>
          </a:p>
          <a:p>
            <a:pPr>
              <a:lnSpc>
                <a:spcPct val="9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("This is false");</a:t>
            </a:r>
          </a:p>
          <a:p>
            <a:pPr>
              <a:lnSpc>
                <a:spcPct val="90000"/>
              </a:lnSpc>
              <a:buFont typeface="Wingdings" pitchFamily="2" charset="2"/>
              <a:buNone/>
            </a:pP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a:t>
            </a:r>
          </a:p>
          <a:p>
            <a:pPr>
              <a:lnSpc>
                <a:spcPct val="90000"/>
              </a:lnSpc>
            </a:pPr>
            <a:endParaRPr lang="en-US" sz="3000" b="1" dirty="0">
              <a:latin typeface="Courier New" pitchFamily="49" charset="0"/>
            </a:endParaRPr>
          </a:p>
        </p:txBody>
      </p:sp>
      <p:sp>
        <p:nvSpPr>
          <p:cNvPr id="7065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9ECC0F2D-BABE-4D7D-8FE3-39F3D968D663}" type="slidenum">
              <a:rPr lang="en-US"/>
              <a:pPr/>
              <a:t>54</a:t>
            </a:fld>
            <a:endParaRPr lang="en-US"/>
          </a:p>
        </p:txBody>
      </p:sp>
      <p:sp>
        <p:nvSpPr>
          <p:cNvPr id="63491"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Example: Logical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214895" y="1728364"/>
            <a:ext cx="12463886" cy="5432002"/>
          </a:xfrm>
        </p:spPr>
        <p:txBody>
          <a:bodyPr/>
          <a:lstStyle/>
          <a:p>
            <a:pPr>
              <a:lnSpc>
                <a:spcPct val="90000"/>
              </a:lnSpc>
              <a:buFont typeface="Wingdings" pitchFamily="2" charset="2"/>
              <a:buNone/>
            </a:pPr>
            <a:r>
              <a:rPr lang="en-US" sz="3000" b="1" dirty="0">
                <a:latin typeface="Courier New" pitchFamily="49" charset="0"/>
              </a:rPr>
              <a:t>class LogicalDemo1 {</a:t>
            </a:r>
          </a:p>
          <a:p>
            <a:pPr>
              <a:lnSpc>
                <a:spcPct val="9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90000"/>
              </a:lnSpc>
              <a:buFont typeface="Wingdings" pitchFamily="2" charset="2"/>
              <a:buNone/>
            </a:pPr>
            <a:r>
              <a:rPr lang="en-US" sz="3000" b="1" dirty="0">
                <a:latin typeface="Courier New" pitchFamily="49" charset="0"/>
              </a:rPr>
              <a:t>		</a:t>
            </a:r>
            <a:r>
              <a:rPr lang="en-US" sz="3000" dirty="0"/>
              <a:t> </a:t>
            </a:r>
            <a:r>
              <a:rPr lang="en-US" sz="3000" dirty="0" err="1"/>
              <a:t>boolean</a:t>
            </a:r>
            <a:r>
              <a:rPr lang="en-US" sz="3000" dirty="0"/>
              <a:t> a = true;</a:t>
            </a:r>
          </a:p>
          <a:p>
            <a:pPr>
              <a:lnSpc>
                <a:spcPct val="90000"/>
              </a:lnSpc>
              <a:buFont typeface="Wingdings" pitchFamily="2" charset="2"/>
              <a:buNone/>
            </a:pPr>
            <a:r>
              <a:rPr lang="en-US" sz="3000" dirty="0"/>
              <a:t>           </a:t>
            </a:r>
            <a:r>
              <a:rPr lang="en-US" sz="3000" dirty="0" err="1"/>
              <a:t>boolean</a:t>
            </a:r>
            <a:r>
              <a:rPr lang="en-US" sz="3000" dirty="0"/>
              <a:t> b = false;</a:t>
            </a:r>
          </a:p>
          <a:p>
            <a:pPr>
              <a:lnSpc>
                <a:spcPct val="90000"/>
              </a:lnSpc>
              <a:buFont typeface="Wingdings" pitchFamily="2" charset="2"/>
              <a:buNone/>
            </a:pPr>
            <a:r>
              <a:rPr lang="en-US" sz="3000" dirty="0"/>
              <a:t> </a:t>
            </a:r>
            <a:r>
              <a:rPr lang="en-US" sz="3000" dirty="0" err="1"/>
              <a:t>System.out.println</a:t>
            </a:r>
            <a:r>
              <a:rPr lang="en-US" sz="3000" dirty="0"/>
              <a:t>("a &amp;&amp; b = " + (a&amp;&amp;b));</a:t>
            </a:r>
          </a:p>
          <a:p>
            <a:pPr>
              <a:lnSpc>
                <a:spcPct val="90000"/>
              </a:lnSpc>
              <a:buFont typeface="Wingdings" pitchFamily="2" charset="2"/>
              <a:buNone/>
            </a:pPr>
            <a:r>
              <a:rPr lang="en-US" sz="3000" dirty="0"/>
              <a:t> </a:t>
            </a:r>
            <a:r>
              <a:rPr lang="en-US" sz="3000" dirty="0" err="1"/>
              <a:t>System.out.println</a:t>
            </a:r>
            <a:r>
              <a:rPr lang="en-US" sz="3000" dirty="0"/>
              <a:t>("a || b = " + (a||b) );</a:t>
            </a:r>
          </a:p>
          <a:p>
            <a:pPr>
              <a:lnSpc>
                <a:spcPct val="90000"/>
              </a:lnSpc>
              <a:buFont typeface="Wingdings" pitchFamily="2" charset="2"/>
              <a:buNone/>
            </a:pPr>
            <a:r>
              <a:rPr lang="en-US" sz="3000" dirty="0"/>
              <a:t> </a:t>
            </a:r>
            <a:r>
              <a:rPr lang="en-US" sz="3000" dirty="0" err="1"/>
              <a:t>System.out.println</a:t>
            </a:r>
            <a:r>
              <a:rPr lang="en-US" sz="3000" dirty="0"/>
              <a:t>("!(a &amp;&amp; b) = " + !(a &amp;&amp; b));</a:t>
            </a:r>
          </a:p>
          <a:p>
            <a:pPr>
              <a:lnSpc>
                <a:spcPct val="90000"/>
              </a:lnSpc>
              <a:buFont typeface="Wingdings" pitchFamily="2" charset="2"/>
              <a:buNone/>
            </a:pPr>
            <a:r>
              <a:rPr lang="en-US" sz="3000" b="1" dirty="0">
                <a:latin typeface="Courier New" pitchFamily="49" charset="0"/>
              </a:rPr>
              <a:t>}}</a:t>
            </a:r>
          </a:p>
          <a:p>
            <a:r>
              <a:rPr lang="en-US" sz="3000" b="1" dirty="0"/>
              <a:t>Output</a:t>
            </a:r>
          </a:p>
          <a:p>
            <a:r>
              <a:rPr lang="en-US" sz="3000" dirty="0"/>
              <a:t>a &amp;&amp; b = false</a:t>
            </a:r>
          </a:p>
          <a:p>
            <a:r>
              <a:rPr lang="en-US" sz="3000" dirty="0"/>
              <a:t> a || b = true</a:t>
            </a:r>
          </a:p>
          <a:p>
            <a:r>
              <a:rPr lang="en-US" sz="3000" dirty="0"/>
              <a:t> !(a &amp;&amp; b) = true</a:t>
            </a:r>
            <a:endParaRPr lang="en-US" sz="3000" b="1" dirty="0">
              <a:latin typeface="Courier New" pitchFamily="49" charset="0"/>
            </a:endParaRPr>
          </a:p>
        </p:txBody>
      </p:sp>
      <p:sp>
        <p:nvSpPr>
          <p:cNvPr id="7168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B002D744-FB45-4F1C-8268-1D7268241409}" type="slidenum">
              <a:rPr lang="en-US"/>
              <a:pPr/>
              <a:t>55</a:t>
            </a:fld>
            <a:endParaRPr lang="en-US"/>
          </a:p>
        </p:txBody>
      </p:sp>
      <p:sp>
        <p:nvSpPr>
          <p:cNvPr id="64515"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Example: Logical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322342" y="1646061"/>
            <a:ext cx="12141544" cy="5020486"/>
          </a:xfrm>
        </p:spPr>
        <p:txBody>
          <a:bodyPr/>
          <a:lstStyle/>
          <a:p>
            <a:r>
              <a:rPr lang="en-US"/>
              <a:t>Bitwise operators apply to integer types only.</a:t>
            </a:r>
          </a:p>
          <a:p>
            <a:r>
              <a:rPr lang="en-US"/>
              <a:t>They act on individual bits of their operands.</a:t>
            </a:r>
          </a:p>
          <a:p>
            <a:r>
              <a:rPr lang="en-US"/>
              <a:t>There are three kinds of bitwise operators:</a:t>
            </a:r>
          </a:p>
          <a:p>
            <a:pPr lvl="1">
              <a:buFont typeface="Wingdings" pitchFamily="2" charset="2"/>
              <a:buNone/>
            </a:pPr>
            <a:r>
              <a:rPr lang="en-US"/>
              <a:t>1) basic  bitwise AND, OR, NOT and XOR</a:t>
            </a:r>
          </a:p>
          <a:p>
            <a:pPr lvl="1">
              <a:buFont typeface="Wingdings" pitchFamily="2" charset="2"/>
              <a:buNone/>
            </a:pPr>
            <a:r>
              <a:rPr lang="en-US"/>
              <a:t>2) shifts  left, right and right-zero-fill</a:t>
            </a:r>
          </a:p>
          <a:p>
            <a:pPr lvl="1">
              <a:buFont typeface="Wingdings" pitchFamily="2" charset="2"/>
              <a:buNone/>
            </a:pPr>
            <a:r>
              <a:rPr lang="en-US"/>
              <a:t>3) bitwise assignment for all basic and shift operators</a:t>
            </a:r>
          </a:p>
          <a:p>
            <a:endParaRPr lang="en-US"/>
          </a:p>
        </p:txBody>
      </p:sp>
      <p:sp>
        <p:nvSpPr>
          <p:cNvPr id="7270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E66CF12F-A9D4-4560-9A7A-AE9D2AF1174D}" type="slidenum">
              <a:rPr lang="en-US"/>
              <a:pPr/>
              <a:t>56</a:t>
            </a:fld>
            <a:endParaRPr lang="en-US"/>
          </a:p>
        </p:txBody>
      </p:sp>
      <p:sp>
        <p:nvSpPr>
          <p:cNvPr id="65539"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5100" dirty="0">
                <a:solidFill>
                  <a:srgbClr val="0070C0"/>
                </a:solidFill>
              </a:rPr>
              <a:t>Bitwise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9"/>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Bitwise Operators</a:t>
            </a:r>
          </a:p>
        </p:txBody>
      </p:sp>
      <p:graphicFrame>
        <p:nvGraphicFramePr>
          <p:cNvPr id="349241" name="Group 57"/>
          <p:cNvGraphicFramePr>
            <a:graphicFrameLocks noGrp="1"/>
          </p:cNvGraphicFramePr>
          <p:nvPr>
            <p:ph type="tbl" idx="1"/>
          </p:nvPr>
        </p:nvGraphicFramePr>
        <p:xfrm>
          <a:off x="644684" y="1812383"/>
          <a:ext cx="11604307" cy="4773578"/>
        </p:xfrm>
        <a:graphic>
          <a:graphicData uri="http://schemas.openxmlformats.org/drawingml/2006/table">
            <a:tbl>
              <a:tblPr/>
              <a:tblGrid>
                <a:gridCol w="1611709">
                  <a:extLst>
                    <a:ext uri="{9D8B030D-6E8A-4147-A177-3AD203B41FA5}">
                      <a16:colId xmlns="" xmlns:a16="http://schemas.microsoft.com/office/drawing/2014/main" val="20000"/>
                    </a:ext>
                  </a:extLst>
                </a:gridCol>
                <a:gridCol w="2471288">
                  <a:extLst>
                    <a:ext uri="{9D8B030D-6E8A-4147-A177-3AD203B41FA5}">
                      <a16:colId xmlns="" xmlns:a16="http://schemas.microsoft.com/office/drawing/2014/main" val="20001"/>
                    </a:ext>
                  </a:extLst>
                </a:gridCol>
                <a:gridCol w="7521310">
                  <a:extLst>
                    <a:ext uri="{9D8B030D-6E8A-4147-A177-3AD203B41FA5}">
                      <a16:colId xmlns="" xmlns:a16="http://schemas.microsoft.com/office/drawing/2014/main" val="20002"/>
                    </a:ext>
                  </a:extLst>
                </a:gridCol>
              </a:tblGrid>
              <a:tr h="54525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232CE"/>
                          </a:solidFill>
                          <a:effectLst/>
                          <a:latin typeface="Courier" charset="0"/>
                        </a:rPr>
                        <a:t>~</a:t>
                      </a:r>
                      <a:endParaRPr kumimoji="0" lang="en-US" sz="2200" b="0" i="0" u="none" strike="noStrike" cap="none" normalizeH="0" baseline="0">
                        <a:ln>
                          <a:noFill/>
                        </a:ln>
                        <a:solidFill>
                          <a:srgbClr val="000000"/>
                        </a:solidFill>
                        <a:effectLst/>
                        <a:latin typeface="Helvetica" charset="0"/>
                      </a:endParaRP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232CE"/>
                          </a:solidFill>
                          <a:effectLst/>
                          <a:latin typeface="Courier" charset="0"/>
                        </a:rPr>
                        <a:t>~ op</a:t>
                      </a:r>
                      <a:endParaRPr kumimoji="0" lang="en-US" sz="2200" b="0" i="0" u="none" strike="noStrike" cap="none" normalizeH="0" baseline="0">
                        <a:ln>
                          <a:noFill/>
                        </a:ln>
                        <a:solidFill>
                          <a:srgbClr val="000000"/>
                        </a:solidFill>
                        <a:effectLst/>
                        <a:latin typeface="Helvetica" charset="0"/>
                      </a:endParaRP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000000"/>
                          </a:solidFill>
                          <a:effectLst/>
                          <a:latin typeface="Helvetica" charset="0"/>
                        </a:rPr>
                        <a:t>inverts all bits of its operand</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54182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&amp;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&amp; op2 </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produces 1 bit if both operands are 1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54697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 op2 </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produces 1 bit if either operand is 1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68585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 op2 </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produces 1 bit if exactly one operand is 1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6429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&gt;&gt;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&gt;&gt; op2 </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shifts all bits in op1 right by the value of op2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65842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&lt;&lt;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&lt;&lt; op2 </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shifts all bits in op1 left by the value of op2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r h="115224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&gt;&gt;&gt;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544E8C"/>
                          </a:solidFill>
                          <a:effectLst/>
                          <a:latin typeface="PMBXF L+ Courier" charset="0"/>
                        </a:rPr>
                        <a:t>op1 &gt;&gt;&gt; op2</a:t>
                      </a:r>
                    </a:p>
                  </a:txBody>
                  <a:tcPr marL="128937" marR="128937" marT="49382" marB="4938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PMBXF L+ Courier" charset="0"/>
                        </a:rPr>
                        <a:t>shifts op1 right by op2 value, write zero on the left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200" b="0" i="0" u="none" strike="noStrike" cap="none" normalizeH="0" baseline="0">
                        <a:ln>
                          <a:noFill/>
                        </a:ln>
                        <a:solidFill>
                          <a:schemeClr val="tx1"/>
                        </a:solidFill>
                        <a:effectLst/>
                        <a:latin typeface="Arial" pitchFamily="34" charset="0"/>
                      </a:endParaRP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73765" name="Slide Number Placeholder 4"/>
          <p:cNvSpPr>
            <a:spLocks noGrp="1"/>
          </p:cNvSpPr>
          <p:nvPr>
            <p:ph type="sldNum" sz="quarter" idx="11"/>
          </p:nvPr>
        </p:nvSpPr>
        <p:spPr bwMode="auto">
          <a:noFill/>
          <a:ln>
            <a:miter lim="800000"/>
            <a:headEnd/>
            <a:tailEnd/>
          </a:ln>
        </p:spPr>
        <p:txBody>
          <a:bodyPr wrap="square" lIns="116001" tIns="58000" rIns="116001" bIns="58000" numCol="1" anchorCtr="0" compatLnSpc="1">
            <a:prstTxWarp prst="textNoShape">
              <a:avLst/>
            </a:prstTxWarp>
            <a:normAutofit/>
          </a:bodyPr>
          <a:lstStyle/>
          <a:p>
            <a:fld id="{2110E122-DBF4-4037-B45A-D8F2003F7304}" type="slidenum">
              <a:rPr lang="en-US" smtClean="0"/>
              <a:pPr/>
              <a:t>57</a:t>
            </a:fld>
            <a:endParaRPr lang="en-US"/>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pPr>
              <a:defRPr/>
            </a:pPr>
            <a:r>
              <a:rPr lang="en-US"/>
              <a:t>ACE Engineering College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644684" y="1399152"/>
            <a:ext cx="11604308" cy="5432002"/>
          </a:xfrm>
        </p:spPr>
        <p:txBody>
          <a:bodyPr/>
          <a:lstStyle/>
          <a:p>
            <a:pPr>
              <a:lnSpc>
                <a:spcPct val="80000"/>
              </a:lnSpc>
              <a:buFont typeface="Wingdings" pitchFamily="2" charset="2"/>
              <a:buNone/>
            </a:pPr>
            <a:r>
              <a:rPr lang="en-US" sz="2500" b="1" dirty="0">
                <a:latin typeface="Courier New" pitchFamily="49" charset="0"/>
              </a:rPr>
              <a:t>class </a:t>
            </a:r>
            <a:r>
              <a:rPr lang="en-US" sz="2500" b="1" dirty="0" err="1">
                <a:latin typeface="Courier New" pitchFamily="49" charset="0"/>
              </a:rPr>
              <a:t>BitLogic</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String binary[] = { "0000","0001","0010", …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a = 3; // 0 + 2 + 1 or 0011 in binary</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b = 6; // 4 + 2 + 0 or 0110 in binary</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c = a | 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d = a &amp; 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e = a ^ 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a:t>
            </a:r>
            <a:r>
              <a:rPr lang="en-US" sz="2500" b="1" dirty="0">
                <a:latin typeface="Courier New" pitchFamily="49" charset="0"/>
              </a:rPr>
              <a:t>("a =" + binary[a]);</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("and b =" + binary[b]);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a|b</a:t>
            </a:r>
            <a:r>
              <a:rPr lang="en-US" sz="2500" b="1" dirty="0">
                <a:latin typeface="Courier New" pitchFamily="49" charset="0"/>
              </a:rPr>
              <a:t> = " + binary[c]);</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a&amp;b</a:t>
            </a:r>
            <a:r>
              <a:rPr lang="en-US" sz="2500" b="1" dirty="0">
                <a:latin typeface="Courier New" pitchFamily="49" charset="0"/>
              </a:rPr>
              <a:t> = " + binary[d]);</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a^b</a:t>
            </a:r>
            <a:r>
              <a:rPr lang="en-US" sz="2500" b="1" dirty="0">
                <a:latin typeface="Courier New" pitchFamily="49" charset="0"/>
              </a:rPr>
              <a:t> = " + binary[e]);</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a:t>
            </a:r>
          </a:p>
          <a:p>
            <a:pPr>
              <a:lnSpc>
                <a:spcPct val="80000"/>
              </a:lnSpc>
            </a:pPr>
            <a:endParaRPr lang="en-US" sz="2500" b="1" dirty="0">
              <a:latin typeface="Courier New" pitchFamily="49" charset="0"/>
            </a:endParaRPr>
          </a:p>
        </p:txBody>
      </p:sp>
      <p:sp>
        <p:nvSpPr>
          <p:cNvPr id="7475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E801D88-FFD7-4DE7-8389-B9ABDC6E6DB6}" type="slidenum">
              <a:rPr lang="en-US"/>
              <a:pPr/>
              <a:t>58</a:t>
            </a:fld>
            <a:endParaRPr lang="en-US"/>
          </a:p>
        </p:txBody>
      </p:sp>
      <p:sp>
        <p:nvSpPr>
          <p:cNvPr id="67587"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5100" dirty="0">
                <a:solidFill>
                  <a:srgbClr val="0070C0"/>
                </a:solidFill>
              </a:rPr>
              <a:t>Example: Bitwise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1"/>
          <p:cNvSpPr>
            <a:spLocks noGrp="1" noChangeArrowheads="1"/>
          </p:cNvSpPr>
          <p:nvPr>
            <p:ph type="title"/>
          </p:nvPr>
        </p:nvSpPr>
        <p:spPr>
          <a:xfrm>
            <a:off x="644684" y="493818"/>
            <a:ext cx="11604308" cy="695219"/>
          </a:xfrm>
        </p:spPr>
        <p:txBody>
          <a:bodyPr/>
          <a:lstStyle/>
          <a:p>
            <a:pPr fontAlgn="auto">
              <a:spcAft>
                <a:spcPts val="0"/>
              </a:spcAft>
              <a:defRPr/>
            </a:pPr>
            <a:r>
              <a:rPr lang="en-US" dirty="0">
                <a:solidFill>
                  <a:srgbClr val="0070C0"/>
                </a:solidFill>
              </a:rPr>
              <a:t>Other Operators</a:t>
            </a:r>
          </a:p>
        </p:txBody>
      </p:sp>
      <p:graphicFrame>
        <p:nvGraphicFramePr>
          <p:cNvPr id="352303" name="Group 47"/>
          <p:cNvGraphicFramePr>
            <a:graphicFrameLocks noGrp="1"/>
          </p:cNvGraphicFramePr>
          <p:nvPr>
            <p:ph type="tbl" idx="1"/>
          </p:nvPr>
        </p:nvGraphicFramePr>
        <p:xfrm>
          <a:off x="644684" y="2139880"/>
          <a:ext cx="11604308" cy="4680776"/>
        </p:xfrm>
        <a:graphic>
          <a:graphicData uri="http://schemas.openxmlformats.org/drawingml/2006/table">
            <a:tbl>
              <a:tblPr/>
              <a:tblGrid>
                <a:gridCol w="2471288">
                  <a:extLst>
                    <a:ext uri="{9D8B030D-6E8A-4147-A177-3AD203B41FA5}">
                      <a16:colId xmlns="" xmlns:a16="http://schemas.microsoft.com/office/drawing/2014/main" val="20000"/>
                    </a:ext>
                  </a:extLst>
                </a:gridCol>
                <a:gridCol w="9133020">
                  <a:extLst>
                    <a:ext uri="{9D8B030D-6E8A-4147-A177-3AD203B41FA5}">
                      <a16:colId xmlns="" xmlns:a16="http://schemas.microsoft.com/office/drawing/2014/main" val="20001"/>
                    </a:ext>
                  </a:extLst>
                </a:gridCol>
              </a:tblGrid>
              <a:tr h="59841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dirty="0">
                          <a:ln>
                            <a:noFill/>
                          </a:ln>
                          <a:solidFill>
                            <a:srgbClr val="544E8C"/>
                          </a:solidFill>
                          <a:effectLst/>
                          <a:latin typeface="PMBXF L+ Courier" charset="0"/>
                        </a:rPr>
                        <a: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shortcut if-else statement / conditional operator</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7571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a:ln>
                            <a:noFill/>
                          </a:ln>
                          <a:solidFill>
                            <a:srgbClr val="544E8C"/>
                          </a:solidFill>
                          <a:effectLst/>
                          <a:latin typeface="PMBXF L+ Courier" charset="0"/>
                        </a:rPr>
                        <a:t>[ ]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used to declare arrays, create arrays, access array elements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7571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a:ln>
                            <a:noFill/>
                          </a:ln>
                          <a:solidFill>
                            <a:srgbClr val="544E8C"/>
                          </a:solidFill>
                          <a:effectLst/>
                          <a:latin typeface="PMBXF L+ Courier" charset="0"/>
                        </a:rPr>
                        <a:t>.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sz="2200" dirty="0"/>
                        <a:t>The (.) operator is also known as member operator it is used to access the member of a package or a class</a:t>
                      </a:r>
                      <a:endParaRPr kumimoji="0" lang="en-US" sz="2200" b="0" i="0" u="none" strike="noStrike" cap="none" normalizeH="0" baseline="0" dirty="0">
                        <a:ln>
                          <a:noFill/>
                        </a:ln>
                        <a:solidFill>
                          <a:srgbClr val="353538"/>
                        </a:solidFill>
                        <a:effectLst/>
                        <a:latin typeface="TAFXF L+ Helvetica" charset="0"/>
                      </a:endParaRP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60012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a:ln>
                            <a:noFill/>
                          </a:ln>
                          <a:solidFill>
                            <a:srgbClr val="544E8C"/>
                          </a:solidFill>
                          <a:effectLst/>
                          <a:latin typeface="PMBXF L+ Courier" charset="0"/>
                        </a:rPr>
                        <a:t>(params)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delimits a comma-separated list of parameters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59841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a:ln>
                            <a:noFill/>
                          </a:ln>
                          <a:solidFill>
                            <a:srgbClr val="544E8C"/>
                          </a:solidFill>
                          <a:effectLst/>
                          <a:latin typeface="PMBXF L+ Courier" charset="0"/>
                        </a:rPr>
                        <a:t>(type)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casts a value to the specified type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60012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a:ln>
                            <a:noFill/>
                          </a:ln>
                          <a:solidFill>
                            <a:srgbClr val="544E8C"/>
                          </a:solidFill>
                          <a:effectLst/>
                          <a:latin typeface="PMBXF L+ Courier" charset="0"/>
                        </a:rPr>
                        <a:t>new </a:t>
                      </a: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rgbClr val="353538"/>
                          </a:solidFill>
                          <a:effectLst/>
                          <a:latin typeface="TAFXF L+ Helvetica" charset="0"/>
                        </a:rPr>
                        <a:t>creates a new object or a new array </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r h="7571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1" i="0" u="none" strike="noStrike" cap="none" normalizeH="0" baseline="0" dirty="0" err="1">
                          <a:ln>
                            <a:noFill/>
                          </a:ln>
                          <a:solidFill>
                            <a:srgbClr val="544E8C"/>
                          </a:solidFill>
                          <a:effectLst/>
                          <a:latin typeface="PMBXF L+ Courier" charset="0"/>
                        </a:rPr>
                        <a:t>instanceof</a:t>
                      </a:r>
                      <a:endParaRPr kumimoji="0" lang="en-US" sz="2200" b="1" i="0" u="none" strike="noStrike" cap="none" normalizeH="0" baseline="0" dirty="0">
                        <a:ln>
                          <a:noFill/>
                        </a:ln>
                        <a:solidFill>
                          <a:srgbClr val="544E8C"/>
                        </a:solidFill>
                        <a:effectLst/>
                        <a:latin typeface="PMBXF L+ Courier" charset="0"/>
                      </a:endParaRPr>
                    </a:p>
                  </a:txBody>
                  <a:tcPr marL="128937" marR="128937" marT="49382" marB="4938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tx1"/>
                          </a:solidFill>
                          <a:effectLst/>
                          <a:latin typeface="Arial" pitchFamily="34" charset="0"/>
                        </a:rPr>
                        <a:t>determines if its first operand is an instance of the second</a:t>
                      </a:r>
                    </a:p>
                  </a:txBody>
                  <a:tcPr marL="128937" marR="128937" marT="49382" marB="4938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75805" name="Slide Number Placeholder 4"/>
          <p:cNvSpPr>
            <a:spLocks noGrp="1"/>
          </p:cNvSpPr>
          <p:nvPr>
            <p:ph type="sldNum" sz="quarter" idx="11"/>
          </p:nvPr>
        </p:nvSpPr>
        <p:spPr bwMode="auto">
          <a:noFill/>
          <a:ln>
            <a:miter lim="800000"/>
            <a:headEnd/>
            <a:tailEnd/>
          </a:ln>
        </p:spPr>
        <p:txBody>
          <a:bodyPr wrap="square" lIns="116001" tIns="58000" rIns="116001" bIns="58000" numCol="1" anchorCtr="0" compatLnSpc="1">
            <a:prstTxWarp prst="textNoShape">
              <a:avLst/>
            </a:prstTxWarp>
            <a:normAutofit/>
          </a:bodyPr>
          <a:lstStyle/>
          <a:p>
            <a:fld id="{B82CAA0D-A009-418F-A79A-096B79CA1FF6}" type="slidenum">
              <a:rPr lang="en-US" smtClean="0"/>
              <a:pPr/>
              <a:t>59</a:t>
            </a:fld>
            <a:endParaRPr lang="en-US"/>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pPr>
              <a:defRPr/>
            </a:pPr>
            <a:r>
              <a:rPr lang="en-US"/>
              <a:t>ACE Engineering College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44525" y="328613"/>
            <a:ext cx="11604625" cy="658812"/>
          </a:xfrm>
        </p:spPr>
        <p:txBody>
          <a:bodyPr>
            <a:normAutofit fontScale="90000"/>
          </a:bodyPr>
          <a:lstStyle/>
          <a:p>
            <a:pPr eaLnBrk="1" fontAlgn="auto" hangingPunct="1">
              <a:spcAft>
                <a:spcPts val="0"/>
              </a:spcAft>
              <a:defRPr/>
            </a:pPr>
            <a:r>
              <a:rPr lang="en-US" sz="4100" b="1" dirty="0">
                <a:solidFill>
                  <a:schemeClr val="accent2"/>
                </a:solidFill>
                <a:latin typeface="Tahoma" pitchFamily="34" charset="0"/>
              </a:rPr>
              <a:t>Java Language Features</a:t>
            </a:r>
          </a:p>
        </p:txBody>
      </p:sp>
      <p:sp>
        <p:nvSpPr>
          <p:cNvPr id="29699" name="Rectangle 3"/>
          <p:cNvSpPr>
            <a:spLocks noGrp="1" noChangeArrowheads="1"/>
          </p:cNvSpPr>
          <p:nvPr>
            <p:ph sz="quarter" idx="1"/>
          </p:nvPr>
        </p:nvSpPr>
        <p:spPr>
          <a:xfrm>
            <a:off x="274638" y="1493838"/>
            <a:ext cx="12404725" cy="5675312"/>
          </a:xfrm>
        </p:spPr>
        <p:txBody>
          <a:bodyPr/>
          <a:lstStyle/>
          <a:p>
            <a:pPr marL="1158875" lvl="1" indent="-1098550" algn="just" eaLnBrk="1" hangingPunct="1">
              <a:lnSpc>
                <a:spcPct val="80000"/>
              </a:lnSpc>
              <a:buFont typeface="Wingdings" pitchFamily="2" charset="2"/>
              <a:buNone/>
              <a:defRPr/>
            </a:pPr>
            <a:r>
              <a:rPr lang="en-US" sz="2300" b="1" dirty="0">
                <a:solidFill>
                  <a:srgbClr val="006699"/>
                </a:solidFill>
              </a:rPr>
              <a:t>7.     High Performance</a:t>
            </a:r>
            <a:endParaRPr lang="en-US" sz="2300" b="1" dirty="0"/>
          </a:p>
          <a:p>
            <a:pPr marL="1158875" lvl="1" indent="-579438" algn="just" eaLnBrk="1" hangingPunct="1">
              <a:lnSpc>
                <a:spcPct val="80000"/>
              </a:lnSpc>
              <a:buFont typeface="Wingdings" pitchFamily="2" charset="2"/>
              <a:buChar char="n"/>
              <a:defRPr/>
            </a:pPr>
            <a:r>
              <a:rPr lang="en-US" sz="2000" b="1" dirty="0"/>
              <a:t>Java enables high performance with the use of just-in-time compiler. </a:t>
            </a:r>
            <a:r>
              <a:rPr lang="en-US" sz="2300" b="1" dirty="0">
                <a:solidFill>
                  <a:srgbClr val="006699"/>
                </a:solidFill>
              </a:rPr>
              <a:t>	</a:t>
            </a:r>
          </a:p>
          <a:p>
            <a:pPr marL="676275" indent="-676275" eaLnBrk="1" hangingPunct="1">
              <a:lnSpc>
                <a:spcPct val="80000"/>
              </a:lnSpc>
              <a:buFont typeface="Wingdings 2" pitchFamily="18" charset="2"/>
              <a:buNone/>
              <a:defRPr/>
            </a:pPr>
            <a:endParaRPr lang="en-US" sz="2300" b="1" dirty="0">
              <a:solidFill>
                <a:srgbClr val="006699"/>
              </a:solidFill>
            </a:endParaRPr>
          </a:p>
          <a:p>
            <a:pPr marL="676275" indent="-676275" eaLnBrk="1" hangingPunct="1">
              <a:lnSpc>
                <a:spcPct val="80000"/>
              </a:lnSpc>
              <a:buFont typeface="Wingdings 2" pitchFamily="18" charset="2"/>
              <a:buNone/>
              <a:defRPr/>
            </a:pPr>
            <a:r>
              <a:rPr lang="en-US" sz="2300" b="1" dirty="0">
                <a:solidFill>
                  <a:srgbClr val="006699"/>
                </a:solidFill>
              </a:rPr>
              <a:t>8. Distributed</a:t>
            </a:r>
          </a:p>
          <a:p>
            <a:pPr marL="1158875" lvl="1" indent="-579438" eaLnBrk="1" hangingPunct="1">
              <a:lnSpc>
                <a:spcPct val="80000"/>
              </a:lnSpc>
              <a:buFont typeface="Wingdings" pitchFamily="2" charset="2"/>
              <a:buChar char="n"/>
              <a:defRPr/>
            </a:pPr>
            <a:r>
              <a:rPr lang="en-US" sz="2000" b="1" dirty="0"/>
              <a:t>Java handles TCP/IP protocols, accessing a resource through its URL much like accessing a local file.</a:t>
            </a:r>
          </a:p>
          <a:p>
            <a:pPr marL="1158875" lvl="1" indent="-579438" eaLnBrk="1" hangingPunct="1">
              <a:lnSpc>
                <a:spcPct val="80000"/>
              </a:lnSpc>
              <a:buFont typeface="Wingdings" pitchFamily="2" charset="2"/>
              <a:buChar char="n"/>
              <a:defRPr/>
            </a:pPr>
            <a:r>
              <a:rPr lang="en-US" sz="2000" b="1" dirty="0"/>
              <a:t>Java is extensively used for Net-Work applications and  WEB projects.</a:t>
            </a:r>
          </a:p>
          <a:p>
            <a:pPr marL="1158875" lvl="1" indent="-579438" eaLnBrk="1" hangingPunct="1">
              <a:lnSpc>
                <a:spcPct val="80000"/>
              </a:lnSpc>
              <a:buFont typeface="Wingdings" pitchFamily="2" charset="2"/>
              <a:buChar char="n"/>
              <a:defRPr/>
            </a:pPr>
            <a:r>
              <a:rPr lang="en-US" sz="2000" b="1" dirty="0"/>
              <a:t>Java can open and access “objects” across the Net via URLs </a:t>
            </a:r>
            <a:r>
              <a:rPr lang="en-US" sz="2000" b="1" dirty="0" err="1"/>
              <a:t>eg</a:t>
            </a:r>
            <a:r>
              <a:rPr lang="en-US" sz="2000" b="1" dirty="0"/>
              <a:t>. “http//:gamut.neiu.edu/~</a:t>
            </a:r>
            <a:r>
              <a:rPr lang="en-US" sz="2000" b="1" dirty="0" err="1"/>
              <a:t>ylei</a:t>
            </a:r>
            <a:r>
              <a:rPr lang="en-US" sz="2000" b="1" dirty="0"/>
              <a:t>/home.html”,   with the same ease as when accessing a local file system</a:t>
            </a:r>
          </a:p>
          <a:p>
            <a:pPr marL="676275" indent="-676275" eaLnBrk="1" hangingPunct="1">
              <a:lnSpc>
                <a:spcPct val="80000"/>
              </a:lnSpc>
              <a:buFont typeface="Wingdings 2" pitchFamily="18" charset="2"/>
              <a:buNone/>
              <a:defRPr/>
            </a:pPr>
            <a:r>
              <a:rPr lang="en-US" altLang="zh-CN" sz="2300" b="1" dirty="0">
                <a:solidFill>
                  <a:srgbClr val="006699"/>
                </a:solidFill>
                <a:ea typeface="SimSun" pitchFamily="2" charset="-122"/>
              </a:rPr>
              <a:t>9.</a:t>
            </a:r>
            <a:r>
              <a:rPr lang="en-US" altLang="zh-CN" sz="2300" b="1" dirty="0">
                <a:solidFill>
                  <a:schemeClr val="bg2"/>
                </a:solidFill>
                <a:ea typeface="SimSun" pitchFamily="2" charset="-122"/>
              </a:rPr>
              <a:t>	</a:t>
            </a:r>
            <a:r>
              <a:rPr lang="en-US" altLang="zh-CN" sz="2300" b="1" dirty="0">
                <a:solidFill>
                  <a:srgbClr val="006699"/>
                </a:solidFill>
                <a:ea typeface="SimSun" pitchFamily="2" charset="-122"/>
              </a:rPr>
              <a:t>Dynamic</a:t>
            </a:r>
            <a:endParaRPr lang="en-US" altLang="zh-CN" sz="2000" b="1" dirty="0">
              <a:solidFill>
                <a:srgbClr val="006699"/>
              </a:solidFill>
              <a:ea typeface="SimSun" pitchFamily="2" charset="-122"/>
            </a:endParaRPr>
          </a:p>
          <a:p>
            <a:pPr marL="1158875" lvl="1" indent="-579438" eaLnBrk="1" hangingPunct="1">
              <a:lnSpc>
                <a:spcPct val="80000"/>
              </a:lnSpc>
              <a:buFont typeface="Wingdings" pitchFamily="2" charset="2"/>
              <a:buChar char="n"/>
              <a:defRPr/>
            </a:pPr>
            <a:r>
              <a:rPr lang="en-US" sz="2000" b="1" dirty="0"/>
              <a:t>substantial amounts of run-time type information to verify and resolve access to objects at run-time. </a:t>
            </a:r>
          </a:p>
          <a:p>
            <a:pPr marL="1158875" lvl="1" indent="-579438" eaLnBrk="1" hangingPunct="1">
              <a:lnSpc>
                <a:spcPct val="80000"/>
              </a:lnSpc>
              <a:buFont typeface="Wingdings" pitchFamily="2" charset="2"/>
              <a:buChar char="n"/>
              <a:defRPr/>
            </a:pPr>
            <a:r>
              <a:rPr lang="en-US" sz="2000" b="1" dirty="0"/>
              <a:t>This makes it possible to dynamically link code in safe manner so that small fragment of byte code may be dynamically updated on a running system.</a:t>
            </a:r>
          </a:p>
          <a:p>
            <a:pPr marL="1158875" lvl="1" indent="-579438" eaLnBrk="1" hangingPunct="1">
              <a:lnSpc>
                <a:spcPct val="80000"/>
              </a:lnSpc>
              <a:buFont typeface="Wingdings" pitchFamily="2" charset="2"/>
              <a:buChar char="n"/>
              <a:defRPr/>
            </a:pPr>
            <a:r>
              <a:rPr lang="en-US" altLang="zh-CN" sz="2000" b="1" dirty="0">
                <a:ea typeface="SimSun" pitchFamily="2" charset="-122"/>
              </a:rPr>
              <a:t>can check the class type of an object at runtime</a:t>
            </a:r>
            <a:endParaRPr lang="en-US" sz="2000" b="1" dirty="0"/>
          </a:p>
          <a:p>
            <a:pPr marL="1158875" lvl="1" indent="-579438" eaLnBrk="1" hangingPunct="1">
              <a:lnSpc>
                <a:spcPct val="80000"/>
              </a:lnSpc>
              <a:buFont typeface="Wingdings" pitchFamily="2" charset="2"/>
              <a:buChar char="n"/>
              <a:defRPr/>
            </a:pPr>
            <a:r>
              <a:rPr lang="en-US" altLang="zh-CN" sz="2000" b="1" dirty="0">
                <a:ea typeface="SimSun" pitchFamily="2" charset="-122"/>
              </a:rPr>
              <a:t>libraries can freely add new methods and instance variables without any effect on their clients</a:t>
            </a:r>
          </a:p>
        </p:txBody>
      </p:sp>
      <p:sp>
        <p:nvSpPr>
          <p:cNvPr id="28676"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28677" name="Picture 2" descr="C:\Users\ace sys\Downloads\acelogo.png"/>
          <p:cNvPicPr>
            <a:picLocks noChangeAspect="1" noChangeArrowheads="1"/>
          </p:cNvPicPr>
          <p:nvPr/>
        </p:nvPicPr>
        <p:blipFill>
          <a:blip r:embed="rId3"/>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644684" y="1481455"/>
            <a:ext cx="11604308" cy="5267396"/>
          </a:xfrm>
        </p:spPr>
        <p:txBody>
          <a:bodyPr/>
          <a:lstStyle/>
          <a:p>
            <a:r>
              <a:rPr lang="en-US"/>
              <a:t>General form:</a:t>
            </a:r>
          </a:p>
          <a:p>
            <a:pPr>
              <a:buFont typeface="Wingdings" pitchFamily="2" charset="2"/>
              <a:buNone/>
            </a:pPr>
            <a:r>
              <a:rPr lang="en-US"/>
              <a:t>	expr1? expr2 : expr3</a:t>
            </a:r>
          </a:p>
          <a:p>
            <a:pPr>
              <a:buFont typeface="Wingdings" pitchFamily="2" charset="2"/>
              <a:buNone/>
            </a:pPr>
            <a:r>
              <a:rPr lang="en-US"/>
              <a:t>	Where:</a:t>
            </a:r>
          </a:p>
          <a:p>
            <a:pPr lvl="1">
              <a:buFont typeface="Wingdings" pitchFamily="2" charset="2"/>
              <a:buNone/>
            </a:pPr>
            <a:r>
              <a:rPr lang="en-US"/>
              <a:t>1) expr1 is of type boolean</a:t>
            </a:r>
          </a:p>
          <a:p>
            <a:pPr lvl="1">
              <a:buFont typeface="Wingdings" pitchFamily="2" charset="2"/>
              <a:buNone/>
            </a:pPr>
            <a:r>
              <a:rPr lang="en-US"/>
              <a:t>2) expr2 and expr3 are of the same type</a:t>
            </a:r>
          </a:p>
          <a:p>
            <a:pPr lvl="1">
              <a:buFont typeface="Wingdings" pitchFamily="2" charset="2"/>
              <a:buNone/>
            </a:pPr>
            <a:endParaRPr lang="en-US"/>
          </a:p>
          <a:p>
            <a:r>
              <a:rPr lang="en-US"/>
              <a:t>If expr1 is true, expr2 is evaluated, otherwise expr3 is evaluated.</a:t>
            </a:r>
          </a:p>
        </p:txBody>
      </p:sp>
      <p:sp>
        <p:nvSpPr>
          <p:cNvPr id="7680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94D9A8C-2E16-4A4E-A7F0-AEF81C59DD3B}" type="slidenum">
              <a:rPr lang="en-US"/>
              <a:pPr/>
              <a:t>60</a:t>
            </a:fld>
            <a:endParaRPr lang="en-US"/>
          </a:p>
        </p:txBody>
      </p:sp>
      <p:sp>
        <p:nvSpPr>
          <p:cNvPr id="69635" name="Rectangle 2"/>
          <p:cNvSpPr>
            <a:spLocks noGrp="1" noChangeArrowheads="1"/>
          </p:cNvSpPr>
          <p:nvPr>
            <p:ph type="title"/>
          </p:nvPr>
        </p:nvSpPr>
        <p:spPr>
          <a:xfrm>
            <a:off x="644684" y="493818"/>
            <a:ext cx="11604308" cy="905334"/>
          </a:xfrm>
        </p:spPr>
        <p:txBody>
          <a:bodyPr/>
          <a:lstStyle/>
          <a:p>
            <a:pPr fontAlgn="auto">
              <a:spcAft>
                <a:spcPts val="0"/>
              </a:spcAft>
              <a:defRPr/>
            </a:pPr>
            <a:r>
              <a:rPr lang="en-US" b="1" dirty="0">
                <a:solidFill>
                  <a:srgbClr val="0070C0"/>
                </a:solidFill>
                <a:effectLst>
                  <a:outerShdw blurRad="38100" dist="38100" dir="2700000" algn="tl">
                    <a:srgbClr val="000000">
                      <a:alpha val="43137"/>
                    </a:srgbClr>
                  </a:outerShdw>
                </a:effectLst>
              </a:rPr>
              <a:t>Conditional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322342" y="1728364"/>
            <a:ext cx="12571333" cy="5102789"/>
          </a:xfrm>
        </p:spPr>
        <p:txBody>
          <a:bodyPr/>
          <a:lstStyle/>
          <a:p>
            <a:pPr>
              <a:lnSpc>
                <a:spcPct val="80000"/>
              </a:lnSpc>
              <a:buFont typeface="Wingdings" pitchFamily="2" charset="2"/>
              <a:buNone/>
            </a:pPr>
            <a:r>
              <a:rPr lang="en-US" sz="2500" b="1" dirty="0">
                <a:latin typeface="Courier New" pitchFamily="49" charset="0"/>
              </a:rPr>
              <a:t>class Ternary {</a:t>
            </a:r>
          </a:p>
          <a:p>
            <a:pPr>
              <a:lnSpc>
                <a:spcPct val="80000"/>
              </a:lnSpc>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k;</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 10;</a:t>
            </a:r>
          </a:p>
          <a:p>
            <a:pPr>
              <a:lnSpc>
                <a:spcPct val="80000"/>
              </a:lnSpc>
              <a:buFont typeface="Wingdings" pitchFamily="2" charset="2"/>
              <a:buNone/>
            </a:pPr>
            <a:r>
              <a:rPr lang="en-US" sz="2500" b="1" dirty="0">
                <a:latin typeface="Courier New" pitchFamily="49" charset="0"/>
              </a:rPr>
              <a:t>		k = </a:t>
            </a:r>
            <a:r>
              <a:rPr lang="en-US" sz="2500" b="1" dirty="0" err="1">
                <a:latin typeface="Courier New" pitchFamily="49" charset="0"/>
              </a:rPr>
              <a:t>i</a:t>
            </a:r>
            <a:r>
              <a:rPr lang="en-US" sz="2500" b="1" dirty="0">
                <a:latin typeface="Courier New" pitchFamily="49" charset="0"/>
              </a:rPr>
              <a:t> &lt; 0 ? -</a:t>
            </a:r>
            <a:r>
              <a:rPr lang="en-US" sz="2500" b="1" dirty="0" err="1">
                <a:latin typeface="Courier New" pitchFamily="49" charset="0"/>
              </a:rPr>
              <a:t>i</a:t>
            </a:r>
            <a:r>
              <a:rPr lang="en-US" sz="2500" b="1" dirty="0">
                <a:latin typeface="Courier New" pitchFamily="49" charset="0"/>
              </a:rPr>
              <a:t> :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a:t>
            </a:r>
            <a:r>
              <a:rPr lang="en-US" sz="2500" b="1" dirty="0">
                <a:latin typeface="Courier New" pitchFamily="49" charset="0"/>
              </a:rPr>
              <a:t>("Abs value of “ + </a:t>
            </a:r>
            <a:r>
              <a:rPr lang="en-US" sz="2500" b="1" dirty="0" err="1">
                <a:latin typeface="Courier New" pitchFamily="49" charset="0"/>
              </a:rPr>
              <a:t>i</a:t>
            </a:r>
            <a:r>
              <a:rPr lang="en-US" sz="2500" b="1" dirty="0">
                <a:latin typeface="Courier New" pitchFamily="49" charset="0"/>
              </a:rPr>
              <a:t> + " is " + k);</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 -10;</a:t>
            </a:r>
          </a:p>
          <a:p>
            <a:pPr>
              <a:lnSpc>
                <a:spcPct val="80000"/>
              </a:lnSpc>
              <a:buFont typeface="Wingdings" pitchFamily="2" charset="2"/>
              <a:buNone/>
            </a:pPr>
            <a:r>
              <a:rPr lang="en-US" sz="2500" b="1" dirty="0">
                <a:latin typeface="Courier New" pitchFamily="49" charset="0"/>
              </a:rPr>
              <a:t>		k = </a:t>
            </a:r>
            <a:r>
              <a:rPr lang="en-US" sz="2500" b="1" dirty="0" err="1">
                <a:latin typeface="Courier New" pitchFamily="49" charset="0"/>
              </a:rPr>
              <a:t>i</a:t>
            </a:r>
            <a:r>
              <a:rPr lang="en-US" sz="2500" b="1" dirty="0">
                <a:latin typeface="Courier New" pitchFamily="49" charset="0"/>
              </a:rPr>
              <a:t> &lt; 0 ? -</a:t>
            </a:r>
            <a:r>
              <a:rPr lang="en-US" sz="2500" b="1" dirty="0" err="1">
                <a:latin typeface="Courier New" pitchFamily="49" charset="0"/>
              </a:rPr>
              <a:t>i</a:t>
            </a:r>
            <a:r>
              <a:rPr lang="en-US" sz="2500" b="1" dirty="0">
                <a:latin typeface="Courier New" pitchFamily="49" charset="0"/>
              </a:rPr>
              <a:t> :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a:t>
            </a:r>
            <a:r>
              <a:rPr lang="en-US" sz="2500" b="1" dirty="0">
                <a:latin typeface="Courier New" pitchFamily="49" charset="0"/>
              </a:rPr>
              <a:t>("Abs value of “ + </a:t>
            </a:r>
            <a:r>
              <a:rPr lang="en-US" sz="2500" b="1" dirty="0" err="1">
                <a:latin typeface="Courier New" pitchFamily="49" charset="0"/>
              </a:rPr>
              <a:t>i</a:t>
            </a:r>
            <a:r>
              <a:rPr lang="en-US" sz="2500" b="1" dirty="0">
                <a:latin typeface="Courier New" pitchFamily="49" charset="0"/>
              </a:rPr>
              <a:t> + " is " + k);</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a:t>
            </a:r>
          </a:p>
          <a:p>
            <a:pPr>
              <a:lnSpc>
                <a:spcPct val="80000"/>
              </a:lnSpc>
            </a:pPr>
            <a:endParaRPr lang="en-US" sz="2500" b="1" dirty="0">
              <a:latin typeface="Courier New" pitchFamily="49" charset="0"/>
            </a:endParaRPr>
          </a:p>
        </p:txBody>
      </p:sp>
      <p:sp>
        <p:nvSpPr>
          <p:cNvPr id="7782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48B6229-86FE-412E-9DFE-E29F8D292E62}" type="slidenum">
              <a:rPr lang="en-US"/>
              <a:pPr/>
              <a:t>61</a:t>
            </a:fld>
            <a:endParaRPr lang="en-US"/>
          </a:p>
        </p:txBody>
      </p:sp>
      <p:sp>
        <p:nvSpPr>
          <p:cNvPr id="70659" name="Rectangle 2"/>
          <p:cNvSpPr>
            <a:spLocks noGrp="1" noChangeArrowheads="1"/>
          </p:cNvSpPr>
          <p:nvPr>
            <p:ph type="title"/>
          </p:nvPr>
        </p:nvSpPr>
        <p:spPr>
          <a:xfrm>
            <a:off x="644684" y="493818"/>
            <a:ext cx="11604308" cy="823031"/>
          </a:xfrm>
        </p:spPr>
        <p:txBody>
          <a:bodyPr/>
          <a:lstStyle/>
          <a:p>
            <a:pPr fontAlgn="auto">
              <a:spcAft>
                <a:spcPts val="0"/>
              </a:spcAft>
              <a:defRPr/>
            </a:pPr>
            <a:r>
              <a:rPr lang="en-US" dirty="0">
                <a:solidFill>
                  <a:srgbClr val="0070C0"/>
                </a:solidFill>
              </a:rPr>
              <a:t>Example: Conditional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644684" y="1316849"/>
            <a:ext cx="11604308" cy="6090426"/>
          </a:xfrm>
        </p:spPr>
        <p:txBody>
          <a:bodyPr>
            <a:normAutofit fontScale="92500" lnSpcReduction="20000"/>
          </a:bodyPr>
          <a:lstStyle/>
          <a:p>
            <a:r>
              <a:rPr lang="en-US" sz="3000" dirty="0"/>
              <a:t>public class Sample {</a:t>
            </a:r>
          </a:p>
          <a:p>
            <a:r>
              <a:rPr lang="en-US" sz="3000" dirty="0"/>
              <a:t> void display()</a:t>
            </a:r>
          </a:p>
          <a:p>
            <a:r>
              <a:rPr lang="en-US" sz="3000" dirty="0"/>
              <a:t> {</a:t>
            </a:r>
          </a:p>
          <a:p>
            <a:r>
              <a:rPr lang="en-US" sz="3000" dirty="0"/>
              <a:t> double d = 20.3;</a:t>
            </a:r>
          </a:p>
          <a:p>
            <a:r>
              <a:rPr lang="en-US" sz="3000" dirty="0"/>
              <a:t> </a:t>
            </a:r>
            <a:r>
              <a:rPr lang="en-US" sz="3000" dirty="0" err="1"/>
              <a:t>int</a:t>
            </a:r>
            <a:r>
              <a:rPr lang="en-US" sz="3000" dirty="0"/>
              <a:t> </a:t>
            </a:r>
            <a:r>
              <a:rPr lang="en-US" sz="3000" dirty="0" err="1"/>
              <a:t>i</a:t>
            </a:r>
            <a:r>
              <a:rPr lang="en-US" sz="3000" dirty="0"/>
              <a:t> = (</a:t>
            </a:r>
            <a:r>
              <a:rPr lang="en-US" sz="3000" dirty="0" err="1"/>
              <a:t>int</a:t>
            </a:r>
            <a:r>
              <a:rPr lang="en-US" sz="3000" dirty="0"/>
              <a:t>)d;</a:t>
            </a:r>
          </a:p>
          <a:p>
            <a:r>
              <a:rPr lang="en-US" sz="3000" dirty="0"/>
              <a:t> </a:t>
            </a:r>
            <a:r>
              <a:rPr lang="en-US" sz="3000" dirty="0" err="1"/>
              <a:t>System.out.println</a:t>
            </a:r>
            <a:r>
              <a:rPr lang="en-US" sz="3000" dirty="0"/>
              <a:t>(</a:t>
            </a:r>
            <a:r>
              <a:rPr lang="en-US" sz="3000" dirty="0" err="1"/>
              <a:t>i</a:t>
            </a:r>
            <a:r>
              <a:rPr lang="en-US" sz="3000" dirty="0"/>
              <a:t>); </a:t>
            </a:r>
          </a:p>
          <a:p>
            <a:r>
              <a:rPr lang="en-US" sz="3000" dirty="0"/>
              <a:t>} </a:t>
            </a:r>
          </a:p>
          <a:p>
            <a:r>
              <a:rPr lang="en-US" sz="3000" dirty="0"/>
              <a:t>public static void main(String </a:t>
            </a:r>
            <a:r>
              <a:rPr lang="en-US" sz="3000" dirty="0" err="1"/>
              <a:t>args</a:t>
            </a:r>
            <a:r>
              <a:rPr lang="en-US" sz="3000" dirty="0"/>
              <a:t>[]) </a:t>
            </a:r>
          </a:p>
          <a:p>
            <a:r>
              <a:rPr lang="en-US" sz="3000" dirty="0"/>
              <a:t>{ </a:t>
            </a:r>
          </a:p>
          <a:p>
            <a:r>
              <a:rPr lang="en-US" sz="3000" dirty="0"/>
              <a:t>Sample s = new Sample();</a:t>
            </a:r>
          </a:p>
          <a:p>
            <a:r>
              <a:rPr lang="en-US" sz="3000" dirty="0"/>
              <a:t> </a:t>
            </a:r>
            <a:r>
              <a:rPr lang="en-US" sz="3000" dirty="0" err="1"/>
              <a:t>s.display</a:t>
            </a:r>
            <a:r>
              <a:rPr lang="en-US" sz="3000" dirty="0"/>
              <a:t>();</a:t>
            </a:r>
          </a:p>
          <a:p>
            <a:r>
              <a:rPr lang="en-US" sz="3000" dirty="0"/>
              <a:t> }</a:t>
            </a:r>
          </a:p>
          <a:p>
            <a:r>
              <a:rPr lang="en-US" sz="3000" dirty="0"/>
              <a:t> }</a:t>
            </a:r>
            <a:endParaRPr lang="en-US" sz="3000" b="1" dirty="0"/>
          </a:p>
          <a:p>
            <a:endParaRPr lang="en-US" sz="3000" dirty="0"/>
          </a:p>
        </p:txBody>
      </p:sp>
      <p:sp>
        <p:nvSpPr>
          <p:cNvPr id="78851" name="Slide Number Placeholder 3"/>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772FD88-88A1-477F-8A6A-55525406E6DF}" type="slidenum">
              <a:rPr lang="en-US"/>
              <a:pPr/>
              <a:t>62</a:t>
            </a:fld>
            <a:endParaRPr lang="en-US"/>
          </a:p>
        </p:txBody>
      </p:sp>
      <p:sp>
        <p:nvSpPr>
          <p:cNvPr id="71682" name="Title 1"/>
          <p:cNvSpPr>
            <a:spLocks noGrp="1"/>
          </p:cNvSpPr>
          <p:nvPr>
            <p:ph type="title"/>
          </p:nvPr>
        </p:nvSpPr>
        <p:spPr>
          <a:xfrm>
            <a:off x="481329" y="198437"/>
            <a:ext cx="11604308" cy="987637"/>
          </a:xfrm>
        </p:spPr>
        <p:txBody>
          <a:bodyPr/>
          <a:lstStyle/>
          <a:p>
            <a:pPr fontAlgn="auto">
              <a:spcAft>
                <a:spcPts val="0"/>
              </a:spcAft>
              <a:defRPr/>
            </a:pPr>
            <a:r>
              <a:rPr lang="en-US" dirty="0"/>
              <a:t>           Dot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322342" y="1728364"/>
            <a:ext cx="12141544" cy="5349699"/>
          </a:xfrm>
        </p:spPr>
        <p:txBody>
          <a:bodyPr/>
          <a:lstStyle/>
          <a:p>
            <a:r>
              <a:rPr lang="en-US"/>
              <a:t>The </a:t>
            </a:r>
            <a:r>
              <a:rPr lang="en-US" b="1"/>
              <a:t>java instanceof operator</a:t>
            </a:r>
            <a:r>
              <a:rPr lang="en-US"/>
              <a:t> is used to test whether the object is an instance of the specified type (class or subclass or interface).</a:t>
            </a:r>
          </a:p>
          <a:p>
            <a:r>
              <a:rPr lang="en-US"/>
              <a:t>The instanceof in java is also known as type </a:t>
            </a:r>
            <a:r>
              <a:rPr lang="en-US" i="1"/>
              <a:t>comparison operator</a:t>
            </a:r>
            <a:r>
              <a:rPr lang="en-US"/>
              <a:t> because it compares the instance with type. It returns either true or false. If we apply the instanceof operator with any variable that has null value, it returns false.</a:t>
            </a:r>
          </a:p>
          <a:p>
            <a:endParaRPr lang="en-US"/>
          </a:p>
        </p:txBody>
      </p:sp>
      <p:sp>
        <p:nvSpPr>
          <p:cNvPr id="79875" name="Slide Number Placeholder 3"/>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AF7954E1-0B50-4A8D-858D-CA726FA071A4}" type="slidenum">
              <a:rPr lang="en-US"/>
              <a:pPr/>
              <a:t>63</a:t>
            </a:fld>
            <a:endParaRPr lang="en-US"/>
          </a:p>
        </p:txBody>
      </p:sp>
      <p:sp>
        <p:nvSpPr>
          <p:cNvPr id="72706" name="Title 1"/>
          <p:cNvSpPr>
            <a:spLocks noGrp="1"/>
          </p:cNvSpPr>
          <p:nvPr>
            <p:ph type="title"/>
          </p:nvPr>
        </p:nvSpPr>
        <p:spPr/>
        <p:txBody>
          <a:bodyPr/>
          <a:lstStyle/>
          <a:p>
            <a:pPr fontAlgn="auto">
              <a:spcAft>
                <a:spcPts val="0"/>
              </a:spcAft>
              <a:defRPr/>
            </a:pPr>
            <a:r>
              <a:rPr lang="en-US" dirty="0"/>
              <a:t>        </a:t>
            </a:r>
            <a:r>
              <a:rPr lang="en-US" dirty="0" err="1"/>
              <a:t>instanceof</a:t>
            </a:r>
            <a:r>
              <a:rPr lang="en-US" dirty="0"/>
              <a:t>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214895" y="1975273"/>
            <a:ext cx="12678780" cy="4362062"/>
          </a:xfrm>
        </p:spPr>
        <p:txBody>
          <a:bodyPr/>
          <a:lstStyle/>
          <a:p>
            <a:r>
              <a:rPr lang="en-US"/>
              <a:t>class Simple1</a:t>
            </a:r>
          </a:p>
          <a:p>
            <a:r>
              <a:rPr lang="en-US"/>
              <a:t>{  </a:t>
            </a:r>
          </a:p>
          <a:p>
            <a:r>
              <a:rPr lang="en-US"/>
              <a:t> public static void main(String args[])</a:t>
            </a:r>
          </a:p>
          <a:p>
            <a:r>
              <a:rPr lang="en-US"/>
              <a:t>{  </a:t>
            </a:r>
          </a:p>
          <a:p>
            <a:r>
              <a:rPr lang="en-US"/>
              <a:t> Simple1 s=new Simple1();  </a:t>
            </a:r>
          </a:p>
          <a:p>
            <a:r>
              <a:rPr lang="en-US"/>
              <a:t> System.out.println(s instanceof Simple1);//true   }  </a:t>
            </a:r>
          </a:p>
          <a:p>
            <a:r>
              <a:rPr lang="en-US"/>
              <a:t>} </a:t>
            </a:r>
          </a:p>
          <a:p>
            <a:endParaRPr lang="en-US"/>
          </a:p>
          <a:p>
            <a:endParaRPr lang="en-US"/>
          </a:p>
          <a:p>
            <a:pPr>
              <a:buFont typeface="Wingdings" pitchFamily="2" charset="2"/>
              <a:buNone/>
            </a:pPr>
            <a:r>
              <a:rPr lang="en-US"/>
              <a:t> </a:t>
            </a:r>
          </a:p>
          <a:p>
            <a:endParaRPr lang="en-US"/>
          </a:p>
        </p:txBody>
      </p:sp>
      <p:sp>
        <p:nvSpPr>
          <p:cNvPr id="80899" name="Slide Number Placeholder 3"/>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B7609B3-2A82-496D-A4EE-F2906BBC27B9}" type="slidenum">
              <a:rPr lang="en-US"/>
              <a:pPr/>
              <a:t>64</a:t>
            </a:fld>
            <a:endParaRPr lang="en-US"/>
          </a:p>
        </p:txBody>
      </p:sp>
      <p:sp>
        <p:nvSpPr>
          <p:cNvPr id="73730" name="Title 1"/>
          <p:cNvSpPr>
            <a:spLocks noGrp="1"/>
          </p:cNvSpPr>
          <p:nvPr>
            <p:ph type="title"/>
          </p:nvPr>
        </p:nvSpPr>
        <p:spPr/>
        <p:txBody>
          <a:bodyPr/>
          <a:lstStyle/>
          <a:p>
            <a:pPr fontAlgn="auto">
              <a:spcAft>
                <a:spcPts val="0"/>
              </a:spcAft>
              <a:defRPr/>
            </a:pPr>
            <a:r>
              <a:rPr lang="en-US" dirty="0"/>
              <a:t>    </a:t>
            </a:r>
            <a:r>
              <a:rPr lang="en-US" dirty="0" err="1"/>
              <a:t>instanceof</a:t>
            </a:r>
            <a:r>
              <a:rPr lang="en-US" dirty="0"/>
              <a:t>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p:cNvSpPr>
            <a:spLocks noGrp="1"/>
          </p:cNvSpPr>
          <p:nvPr>
            <p:ph idx="1"/>
          </p:nvPr>
        </p:nvSpPr>
        <p:spPr>
          <a:xfrm>
            <a:off x="0" y="1810667"/>
            <a:ext cx="12893675" cy="4526668"/>
          </a:xfrm>
        </p:spPr>
        <p:txBody>
          <a:bodyPr/>
          <a:lstStyle/>
          <a:p>
            <a:r>
              <a:rPr lang="en-US"/>
              <a:t>class Sample2{  </a:t>
            </a:r>
          </a:p>
          <a:p>
            <a:r>
              <a:rPr lang="en-US"/>
              <a:t> public static void main(String args[]){  </a:t>
            </a:r>
          </a:p>
          <a:p>
            <a:r>
              <a:rPr lang="en-US"/>
              <a:t>  Sample2 d=null;  </a:t>
            </a:r>
          </a:p>
          <a:p>
            <a:r>
              <a:rPr lang="en-US"/>
              <a:t>System.out.println(d instanceof Sample2);//false</a:t>
            </a:r>
          </a:p>
          <a:p>
            <a:r>
              <a:rPr lang="en-US"/>
              <a:t> }  </a:t>
            </a:r>
          </a:p>
          <a:p>
            <a:r>
              <a:rPr lang="en-US"/>
              <a:t>}  </a:t>
            </a:r>
          </a:p>
          <a:p>
            <a:endParaRPr lang="en-US"/>
          </a:p>
        </p:txBody>
      </p:sp>
      <p:sp>
        <p:nvSpPr>
          <p:cNvPr id="81923" name="Slide Number Placeholder 3"/>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C8D222DA-17EC-481F-9424-648FF614AAC6}" type="slidenum">
              <a:rPr lang="en-US"/>
              <a:pPr/>
              <a:t>65</a:t>
            </a:fld>
            <a:endParaRPr lang="en-US"/>
          </a:p>
        </p:txBody>
      </p:sp>
      <p:sp>
        <p:nvSpPr>
          <p:cNvPr id="74754" name="Title 1"/>
          <p:cNvSpPr>
            <a:spLocks noGrp="1"/>
          </p:cNvSpPr>
          <p:nvPr>
            <p:ph type="title"/>
          </p:nvPr>
        </p:nvSpPr>
        <p:spPr/>
        <p:txBody>
          <a:bodyPr/>
          <a:lstStyle/>
          <a:p>
            <a:pPr fontAlgn="auto">
              <a:spcAft>
                <a:spcPts val="0"/>
              </a:spcAft>
              <a:defRPr/>
            </a:pPr>
            <a:r>
              <a:rPr lang="en-US" dirty="0"/>
              <a:t>          </a:t>
            </a:r>
            <a:r>
              <a:rPr lang="en-US" dirty="0" err="1"/>
              <a:t>instanceof</a:t>
            </a:r>
            <a:r>
              <a:rPr lang="en-US" dirty="0"/>
              <a:t> Operator</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644684" y="1399152"/>
            <a:ext cx="11604308" cy="5349699"/>
          </a:xfrm>
        </p:spPr>
        <p:txBody>
          <a:bodyPr>
            <a:normAutofit fontScale="92500" lnSpcReduction="10000"/>
          </a:bodyPr>
          <a:lstStyle/>
          <a:p>
            <a:pPr>
              <a:lnSpc>
                <a:spcPct val="90000"/>
              </a:lnSpc>
            </a:pPr>
            <a:endParaRPr lang="en-US" sz="3600" dirty="0"/>
          </a:p>
          <a:p>
            <a:pPr>
              <a:lnSpc>
                <a:spcPct val="90000"/>
              </a:lnSpc>
            </a:pPr>
            <a:r>
              <a:rPr lang="en-US" sz="3600" dirty="0"/>
              <a:t>Java operators are assigned precedence order.</a:t>
            </a:r>
          </a:p>
          <a:p>
            <a:pPr>
              <a:lnSpc>
                <a:spcPct val="90000"/>
              </a:lnSpc>
            </a:pPr>
            <a:r>
              <a:rPr lang="en-US" sz="3600" dirty="0"/>
              <a:t>Precedence determines that the expression</a:t>
            </a:r>
          </a:p>
          <a:p>
            <a:pPr>
              <a:lnSpc>
                <a:spcPct val="90000"/>
              </a:lnSpc>
            </a:pPr>
            <a:endParaRPr lang="en-US" sz="3600" dirty="0"/>
          </a:p>
          <a:p>
            <a:pPr>
              <a:lnSpc>
                <a:spcPct val="90000"/>
              </a:lnSpc>
              <a:buFont typeface="Wingdings" pitchFamily="2" charset="2"/>
              <a:buNone/>
            </a:pPr>
            <a:r>
              <a:rPr lang="en-US" sz="3600" dirty="0"/>
              <a:t>	</a:t>
            </a:r>
            <a:r>
              <a:rPr lang="en-US" sz="3000" b="1" dirty="0">
                <a:solidFill>
                  <a:schemeClr val="hlink"/>
                </a:solidFill>
                <a:latin typeface="Courier New" pitchFamily="49" charset="0"/>
              </a:rPr>
              <a:t>1 + 2 * 6 / 3 &gt; 4 &amp;&amp; 1 &lt; 0</a:t>
            </a:r>
          </a:p>
          <a:p>
            <a:pPr>
              <a:lnSpc>
                <a:spcPct val="90000"/>
              </a:lnSpc>
              <a:buFont typeface="Wingdings" pitchFamily="2" charset="2"/>
              <a:buNone/>
            </a:pPr>
            <a:r>
              <a:rPr lang="en-US" sz="3600" dirty="0"/>
              <a:t>	is equivalent to</a:t>
            </a:r>
          </a:p>
          <a:p>
            <a:pPr>
              <a:lnSpc>
                <a:spcPct val="90000"/>
              </a:lnSpc>
              <a:buFont typeface="Wingdings" pitchFamily="2" charset="2"/>
              <a:buNone/>
            </a:pPr>
            <a:r>
              <a:rPr lang="en-US" sz="3600" dirty="0"/>
              <a:t>	</a:t>
            </a:r>
            <a:r>
              <a:rPr lang="en-US" sz="3000" b="1" dirty="0">
                <a:solidFill>
                  <a:schemeClr val="hlink"/>
                </a:solidFill>
                <a:latin typeface="Courier New" pitchFamily="49" charset="0"/>
              </a:rPr>
              <a:t>(((1 + ((2 * 6) / 3)) &gt; 4) &amp;&amp; (1 &lt; 0))</a:t>
            </a:r>
          </a:p>
          <a:p>
            <a:pPr>
              <a:lnSpc>
                <a:spcPct val="90000"/>
              </a:lnSpc>
              <a:buFont typeface="Wingdings" pitchFamily="2" charset="2"/>
              <a:buNone/>
            </a:pPr>
            <a:endParaRPr lang="en-US" sz="3600" dirty="0"/>
          </a:p>
          <a:p>
            <a:pPr>
              <a:lnSpc>
                <a:spcPct val="90000"/>
              </a:lnSpc>
            </a:pPr>
            <a:r>
              <a:rPr lang="en-US" sz="3600" dirty="0"/>
              <a:t>When operators have the same precedence, the earlier one binds stronger.</a:t>
            </a:r>
          </a:p>
          <a:p>
            <a:pPr>
              <a:lnSpc>
                <a:spcPct val="90000"/>
              </a:lnSpc>
            </a:pPr>
            <a:endParaRPr lang="en-US" sz="3600" dirty="0"/>
          </a:p>
        </p:txBody>
      </p:sp>
      <p:sp>
        <p:nvSpPr>
          <p:cNvPr id="8294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66A322E-5B47-48FE-AF5A-FE23AA11CEE8}" type="slidenum">
              <a:rPr lang="en-US"/>
              <a:pPr/>
              <a:t>66</a:t>
            </a:fld>
            <a:endParaRPr lang="en-US"/>
          </a:p>
        </p:txBody>
      </p:sp>
      <p:sp>
        <p:nvSpPr>
          <p:cNvPr id="75779"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Operator Precedence</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5"/>
          <p:cNvPicPr>
            <a:picLocks noGrp="1" noChangeAspect="1" noChangeArrowheads="1"/>
          </p:cNvPicPr>
          <p:nvPr>
            <p:ph idx="1"/>
          </p:nvPr>
        </p:nvPicPr>
        <p:blipFill>
          <a:blip r:embed="rId2"/>
          <a:srcRect/>
          <a:stretch>
            <a:fillRect/>
          </a:stretch>
        </p:blipFill>
        <p:spPr>
          <a:xfrm>
            <a:off x="644684" y="1399152"/>
            <a:ext cx="11604308" cy="5432002"/>
          </a:xfrm>
          <a:noFill/>
        </p:spPr>
      </p:pic>
      <p:sp>
        <p:nvSpPr>
          <p:cNvPr id="8397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FD24CA2-DD11-450F-B246-0F9351CC1437}" type="slidenum">
              <a:rPr lang="en-US"/>
              <a:pPr/>
              <a:t>67</a:t>
            </a:fld>
            <a:endParaRPr lang="en-US"/>
          </a:p>
        </p:txBody>
      </p:sp>
      <p:sp>
        <p:nvSpPr>
          <p:cNvPr id="76803" name="Rectangle 2"/>
          <p:cNvSpPr>
            <a:spLocks noGrp="1" noChangeArrowheads="1"/>
          </p:cNvSpPr>
          <p:nvPr>
            <p:ph type="title"/>
          </p:nvPr>
        </p:nvSpPr>
        <p:spPr>
          <a:xfrm>
            <a:off x="644684" y="493819"/>
            <a:ext cx="11604308" cy="658424"/>
          </a:xfrm>
        </p:spPr>
        <p:txBody>
          <a:bodyPr/>
          <a:lstStyle/>
          <a:p>
            <a:pPr fontAlgn="auto">
              <a:spcAft>
                <a:spcPts val="0"/>
              </a:spcAft>
              <a:defRPr/>
            </a:pPr>
            <a:r>
              <a:rPr lang="en-US" sz="5100" dirty="0">
                <a:solidFill>
                  <a:srgbClr val="0070C0"/>
                </a:solidFill>
              </a:rPr>
              <a:t>Operator Precedence</a:t>
            </a:r>
          </a:p>
        </p:txBody>
      </p:sp>
      <p:pic>
        <p:nvPicPr>
          <p:cNvPr id="5" name="Picture 2" descr="C:\Users\ace sys\Downloads\acelogo.png"/>
          <p:cNvPicPr>
            <a:picLocks noChangeAspect="1" noChangeArrowheads="1"/>
          </p:cNvPicPr>
          <p:nvPr/>
        </p:nvPicPr>
        <p:blipFill>
          <a:blip r:embed="rId3"/>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644684" y="1630538"/>
            <a:ext cx="11604308" cy="5349699"/>
          </a:xfrm>
        </p:spPr>
        <p:txBody>
          <a:bodyPr/>
          <a:lstStyle/>
          <a:p>
            <a:pPr>
              <a:lnSpc>
                <a:spcPct val="80000"/>
              </a:lnSpc>
            </a:pPr>
            <a:r>
              <a:rPr lang="en-US" dirty="0"/>
              <a:t>Suppose a value of one type is assigned to a variable of another type.</a:t>
            </a:r>
          </a:p>
          <a:p>
            <a:pPr>
              <a:lnSpc>
                <a:spcPct val="80000"/>
              </a:lnSpc>
              <a:buFont typeface="Wingdings" pitchFamily="2" charset="2"/>
              <a:buNone/>
            </a:pPr>
            <a:r>
              <a:rPr lang="en-US" dirty="0"/>
              <a:t>	</a:t>
            </a:r>
            <a:r>
              <a:rPr lang="en-US" b="1" dirty="0">
                <a:latin typeface="Courier New" pitchFamily="49" charset="0"/>
              </a:rPr>
              <a:t>T1 </a:t>
            </a:r>
            <a:r>
              <a:rPr lang="en-US" b="1" dirty="0" err="1">
                <a:latin typeface="Courier New" pitchFamily="49" charset="0"/>
              </a:rPr>
              <a:t>t1</a:t>
            </a:r>
            <a:r>
              <a:rPr lang="en-US" b="1" dirty="0">
                <a:latin typeface="Courier New" pitchFamily="49" charset="0"/>
              </a:rPr>
              <a:t>;</a:t>
            </a:r>
          </a:p>
          <a:p>
            <a:pPr>
              <a:lnSpc>
                <a:spcPct val="80000"/>
              </a:lnSpc>
              <a:buFont typeface="Wingdings" pitchFamily="2" charset="2"/>
              <a:buNone/>
            </a:pPr>
            <a:r>
              <a:rPr lang="en-US" b="1" dirty="0">
                <a:latin typeface="Courier New" pitchFamily="49" charset="0"/>
              </a:rPr>
              <a:t>	T2 </a:t>
            </a:r>
            <a:r>
              <a:rPr lang="en-US" b="1" dirty="0" err="1">
                <a:latin typeface="Courier New" pitchFamily="49" charset="0"/>
              </a:rPr>
              <a:t>t2</a:t>
            </a:r>
            <a:r>
              <a:rPr lang="en-US" b="1" dirty="0">
                <a:latin typeface="Courier New" pitchFamily="49" charset="0"/>
              </a:rPr>
              <a:t> = t1;</a:t>
            </a:r>
          </a:p>
          <a:p>
            <a:pPr>
              <a:lnSpc>
                <a:spcPct val="80000"/>
              </a:lnSpc>
            </a:pPr>
            <a:r>
              <a:rPr lang="en-US" dirty="0"/>
              <a:t>What happens? Different situations:</a:t>
            </a:r>
          </a:p>
          <a:p>
            <a:pPr>
              <a:lnSpc>
                <a:spcPct val="80000"/>
              </a:lnSpc>
              <a:buFont typeface="Wingdings" pitchFamily="2" charset="2"/>
              <a:buNone/>
            </a:pPr>
            <a:r>
              <a:rPr lang="en-US" dirty="0"/>
              <a:t>	1) types T1 and T2 are incompatible</a:t>
            </a:r>
          </a:p>
          <a:p>
            <a:pPr>
              <a:lnSpc>
                <a:spcPct val="80000"/>
              </a:lnSpc>
              <a:buFont typeface="Wingdings" pitchFamily="2" charset="2"/>
              <a:buNone/>
            </a:pPr>
            <a:r>
              <a:rPr lang="en-US" dirty="0"/>
              <a:t>	2) types T1 and T2 are compatible:</a:t>
            </a:r>
          </a:p>
          <a:p>
            <a:pPr>
              <a:lnSpc>
                <a:spcPct val="80000"/>
              </a:lnSpc>
              <a:buFont typeface="Wingdings" pitchFamily="2" charset="2"/>
              <a:buNone/>
            </a:pPr>
            <a:r>
              <a:rPr lang="en-US" dirty="0"/>
              <a:t>		a) T1 and T2 are the same</a:t>
            </a:r>
          </a:p>
          <a:p>
            <a:pPr>
              <a:lnSpc>
                <a:spcPct val="80000"/>
              </a:lnSpc>
              <a:buFont typeface="Wingdings" pitchFamily="2" charset="2"/>
              <a:buNone/>
            </a:pPr>
            <a:r>
              <a:rPr lang="en-US" dirty="0"/>
              <a:t>		b) T1 is larger than T2</a:t>
            </a:r>
          </a:p>
          <a:p>
            <a:pPr>
              <a:lnSpc>
                <a:spcPct val="80000"/>
              </a:lnSpc>
              <a:buFont typeface="Wingdings" pitchFamily="2" charset="2"/>
              <a:buNone/>
            </a:pPr>
            <a:r>
              <a:rPr lang="en-US" dirty="0"/>
              <a:t>		c) T2 is larger than T1</a:t>
            </a:r>
          </a:p>
        </p:txBody>
      </p:sp>
      <p:sp>
        <p:nvSpPr>
          <p:cNvPr id="8499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44EFEB5-7BF7-4E5F-8E3B-CF9568AF34AB}" type="slidenum">
              <a:rPr lang="en-US"/>
              <a:pPr/>
              <a:t>68</a:t>
            </a:fld>
            <a:endParaRPr lang="en-US"/>
          </a:p>
        </p:txBody>
      </p:sp>
      <p:sp>
        <p:nvSpPr>
          <p:cNvPr id="77827"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Type Differences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644684" y="1399152"/>
            <a:ext cx="11604308" cy="5349699"/>
          </a:xfrm>
        </p:spPr>
        <p:txBody>
          <a:bodyPr>
            <a:normAutofit fontScale="92500"/>
          </a:bodyPr>
          <a:lstStyle/>
          <a:p>
            <a:pPr>
              <a:lnSpc>
                <a:spcPct val="90000"/>
              </a:lnSpc>
            </a:pPr>
            <a:r>
              <a:rPr lang="en-US" sz="3600" dirty="0"/>
              <a:t>When types are compatible?</a:t>
            </a:r>
          </a:p>
          <a:p>
            <a:pPr>
              <a:lnSpc>
                <a:spcPct val="90000"/>
              </a:lnSpc>
              <a:buFont typeface="Wingdings" pitchFamily="2" charset="2"/>
              <a:buNone/>
            </a:pPr>
            <a:r>
              <a:rPr lang="en-US" sz="3600" dirty="0"/>
              <a:t>	1) integer types and floating-point types are compatible with each other</a:t>
            </a:r>
          </a:p>
          <a:p>
            <a:pPr>
              <a:lnSpc>
                <a:spcPct val="90000"/>
              </a:lnSpc>
              <a:buFont typeface="Wingdings" pitchFamily="2" charset="2"/>
              <a:buNone/>
            </a:pPr>
            <a:r>
              <a:rPr lang="en-US" sz="3600" dirty="0"/>
              <a:t>	2) numeric types are not compatible with char or </a:t>
            </a:r>
            <a:r>
              <a:rPr lang="en-US" sz="3600" dirty="0" err="1"/>
              <a:t>boolean</a:t>
            </a:r>
            <a:endParaRPr lang="en-US" sz="3600" dirty="0"/>
          </a:p>
          <a:p>
            <a:pPr>
              <a:lnSpc>
                <a:spcPct val="90000"/>
              </a:lnSpc>
              <a:buFont typeface="Wingdings" pitchFamily="2" charset="2"/>
              <a:buNone/>
            </a:pPr>
            <a:r>
              <a:rPr lang="en-US" sz="3600" dirty="0"/>
              <a:t>	3) char and </a:t>
            </a:r>
            <a:r>
              <a:rPr lang="en-US" sz="3600" dirty="0" err="1"/>
              <a:t>boolean</a:t>
            </a:r>
            <a:r>
              <a:rPr lang="en-US" sz="3600" dirty="0"/>
              <a:t> are not compatible with each other</a:t>
            </a:r>
          </a:p>
          <a:p>
            <a:pPr>
              <a:lnSpc>
                <a:spcPct val="90000"/>
              </a:lnSpc>
            </a:pPr>
            <a:r>
              <a:rPr lang="en-US" sz="3600" dirty="0"/>
              <a:t>Examples:</a:t>
            </a:r>
          </a:p>
          <a:p>
            <a:pPr>
              <a:lnSpc>
                <a:spcPct val="90000"/>
              </a:lnSpc>
              <a:buFont typeface="Wingdings" pitchFamily="2" charset="2"/>
              <a:buNone/>
            </a:pPr>
            <a:r>
              <a:rPr lang="en-US" sz="3600" dirty="0"/>
              <a:t>	</a:t>
            </a:r>
            <a:r>
              <a:rPr lang="en-US" sz="3600" b="1" dirty="0">
                <a:latin typeface="Courier New" pitchFamily="49" charset="0"/>
              </a:rPr>
              <a:t>byte b;</a:t>
            </a:r>
          </a:p>
          <a:p>
            <a:pPr>
              <a:lnSpc>
                <a:spcPct val="90000"/>
              </a:lnSpc>
              <a:buFont typeface="Wingdings" pitchFamily="2" charset="2"/>
              <a:buNone/>
            </a:pPr>
            <a:r>
              <a:rPr lang="en-US" sz="3600" b="1" dirty="0">
                <a:latin typeface="Courier New" pitchFamily="49" charset="0"/>
              </a:rPr>
              <a:t>	</a:t>
            </a:r>
            <a:r>
              <a:rPr lang="en-US" sz="3600" b="1" dirty="0" err="1">
                <a:latin typeface="Courier New" pitchFamily="49" charset="0"/>
              </a:rPr>
              <a:t>int</a:t>
            </a:r>
            <a:r>
              <a:rPr lang="en-US" sz="3600" b="1" dirty="0">
                <a:latin typeface="Courier New" pitchFamily="49" charset="0"/>
              </a:rPr>
              <a:t> </a:t>
            </a:r>
            <a:r>
              <a:rPr lang="en-US" sz="3600" b="1" dirty="0" err="1">
                <a:latin typeface="Courier New" pitchFamily="49" charset="0"/>
              </a:rPr>
              <a:t>i</a:t>
            </a:r>
            <a:r>
              <a:rPr lang="en-US" sz="3600" b="1" dirty="0">
                <a:latin typeface="Courier New" pitchFamily="49" charset="0"/>
              </a:rPr>
              <a:t> = b;</a:t>
            </a:r>
          </a:p>
          <a:p>
            <a:pPr>
              <a:lnSpc>
                <a:spcPct val="90000"/>
              </a:lnSpc>
              <a:buFont typeface="Wingdings" pitchFamily="2" charset="2"/>
              <a:buNone/>
            </a:pPr>
            <a:r>
              <a:rPr lang="en-US" sz="3600" b="1" dirty="0">
                <a:latin typeface="Courier New" pitchFamily="49" charset="0"/>
              </a:rPr>
              <a:t>	</a:t>
            </a:r>
            <a:r>
              <a:rPr lang="en-US" sz="3600" b="1" dirty="0">
                <a:solidFill>
                  <a:srgbClr val="FF3300"/>
                </a:solidFill>
                <a:latin typeface="Courier New" pitchFamily="49" charset="0"/>
              </a:rPr>
              <a:t>char c = b; // Not allowed</a:t>
            </a:r>
          </a:p>
        </p:txBody>
      </p:sp>
      <p:sp>
        <p:nvSpPr>
          <p:cNvPr id="8601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E3001529-57B5-4AAA-BF05-49B20737876E}" type="slidenum">
              <a:rPr lang="en-US"/>
              <a:pPr/>
              <a:t>69</a:t>
            </a:fld>
            <a:endParaRPr lang="en-US"/>
          </a:p>
        </p:txBody>
      </p:sp>
      <p:sp>
        <p:nvSpPr>
          <p:cNvPr id="78851"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sz="5100" dirty="0">
                <a:solidFill>
                  <a:srgbClr val="0070C0"/>
                </a:solidFill>
              </a:rPr>
              <a:t>Type </a:t>
            </a:r>
            <a:r>
              <a:rPr lang="en-US" sz="5100" dirty="0" smtClean="0">
                <a:solidFill>
                  <a:srgbClr val="0070C0"/>
                </a:solidFill>
              </a:rPr>
              <a:t>Compatibility</a:t>
            </a:r>
            <a:endParaRPr lang="en-US" sz="5100" dirty="0">
              <a:solidFill>
                <a:srgbClr val="0070C0"/>
              </a:solidFill>
            </a:endParaRP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44525" y="328613"/>
            <a:ext cx="11604625" cy="658812"/>
          </a:xfrm>
        </p:spPr>
        <p:txBody>
          <a:bodyPr>
            <a:normAutofit fontScale="90000"/>
          </a:bodyPr>
          <a:lstStyle/>
          <a:p>
            <a:pPr eaLnBrk="1" fontAlgn="auto" hangingPunct="1">
              <a:spcAft>
                <a:spcPts val="0"/>
              </a:spcAft>
              <a:defRPr/>
            </a:pPr>
            <a:r>
              <a:rPr lang="en-US" sz="4100" b="1" dirty="0">
                <a:solidFill>
                  <a:schemeClr val="accent2"/>
                </a:solidFill>
                <a:latin typeface="Tahoma" pitchFamily="34" charset="0"/>
              </a:rPr>
              <a:t>Java Language Features</a:t>
            </a:r>
          </a:p>
        </p:txBody>
      </p:sp>
      <p:sp>
        <p:nvSpPr>
          <p:cNvPr id="29699" name="Rectangle 3"/>
          <p:cNvSpPr>
            <a:spLocks noGrp="1" noChangeArrowheads="1"/>
          </p:cNvSpPr>
          <p:nvPr>
            <p:ph sz="quarter" idx="1"/>
          </p:nvPr>
        </p:nvSpPr>
        <p:spPr>
          <a:xfrm>
            <a:off x="274638" y="1570038"/>
            <a:ext cx="12268200" cy="5334000"/>
          </a:xfrm>
        </p:spPr>
        <p:txBody>
          <a:bodyPr/>
          <a:lstStyle/>
          <a:p>
            <a:pPr marL="676275" indent="-676275" eaLnBrk="1" hangingPunct="1">
              <a:lnSpc>
                <a:spcPct val="80000"/>
              </a:lnSpc>
              <a:buFont typeface="Wingdings 2" pitchFamily="18" charset="2"/>
              <a:buNone/>
              <a:defRPr/>
            </a:pPr>
            <a:endParaRPr lang="en-US" sz="2300" b="1" dirty="0">
              <a:solidFill>
                <a:schemeClr val="bg2"/>
              </a:solidFill>
            </a:endParaRPr>
          </a:p>
          <a:p>
            <a:pPr marL="676275" indent="-676275" eaLnBrk="1" hangingPunct="1">
              <a:lnSpc>
                <a:spcPct val="80000"/>
              </a:lnSpc>
              <a:buFont typeface="Wingdings 2" pitchFamily="18" charset="2"/>
              <a:buNone/>
              <a:defRPr/>
            </a:pPr>
            <a:r>
              <a:rPr lang="en-US" sz="2300" b="1" dirty="0">
                <a:solidFill>
                  <a:srgbClr val="0070C0"/>
                </a:solidFill>
              </a:rPr>
              <a:t>10. </a:t>
            </a:r>
            <a:r>
              <a:rPr lang="en-US" sz="2300" b="1" dirty="0">
                <a:solidFill>
                  <a:srgbClr val="006699"/>
                </a:solidFill>
              </a:rPr>
              <a:t>Secure</a:t>
            </a:r>
            <a:endParaRPr lang="en-US" altLang="zh-CN" sz="2000" dirty="0">
              <a:solidFill>
                <a:srgbClr val="006699"/>
              </a:solidFill>
              <a:ea typeface="SimSun" pitchFamily="2" charset="-122"/>
            </a:endParaRPr>
          </a:p>
          <a:p>
            <a:pPr marL="1158875" lvl="1" indent="-579438" algn="just" eaLnBrk="1" hangingPunct="1">
              <a:lnSpc>
                <a:spcPct val="80000"/>
              </a:lnSpc>
              <a:buFont typeface="Wingdings" pitchFamily="2" charset="2"/>
              <a:buChar char="n"/>
              <a:defRPr/>
            </a:pPr>
            <a:r>
              <a:rPr lang="en-US" sz="2000" b="1" dirty="0"/>
              <a:t>Usage in networked environment requires more security. Code security is attained in Java through the implementation of its Java Runtime Environment (JRE)</a:t>
            </a:r>
          </a:p>
          <a:p>
            <a:pPr marL="1158875" lvl="1" indent="-579438" algn="just" eaLnBrk="1" hangingPunct="1">
              <a:lnSpc>
                <a:spcPct val="80000"/>
              </a:lnSpc>
              <a:buFont typeface="Wingdings" pitchFamily="2" charset="2"/>
              <a:buChar char="n"/>
              <a:defRPr/>
            </a:pPr>
            <a:r>
              <a:rPr lang="en-US" sz="2000" b="1" dirty="0"/>
              <a:t>programs are confined to the JRE and cannot access other parts of the computer</a:t>
            </a:r>
          </a:p>
          <a:p>
            <a:pPr marL="1158875" lvl="1" indent="-579438" algn="just" eaLnBrk="1" hangingPunct="1">
              <a:lnSpc>
                <a:spcPct val="80000"/>
              </a:lnSpc>
              <a:buFont typeface="Wingdings" pitchFamily="2" charset="2"/>
              <a:buChar char="n"/>
              <a:defRPr/>
            </a:pPr>
            <a:r>
              <a:rPr lang="en-US" sz="2000" b="1" dirty="0"/>
              <a:t>the memory layout of the executable is determined during run time . This adds protection against unauthorized access to restricted areas of the code</a:t>
            </a:r>
          </a:p>
          <a:p>
            <a:pPr marL="1158875" lvl="1" indent="-1098550" algn="just" eaLnBrk="1" hangingPunct="1">
              <a:lnSpc>
                <a:spcPct val="80000"/>
              </a:lnSpc>
              <a:buFont typeface="Wingdings" pitchFamily="2" charset="2"/>
              <a:buNone/>
              <a:defRPr/>
            </a:pPr>
            <a:r>
              <a:rPr lang="en-US" sz="2000" b="1" dirty="0">
                <a:solidFill>
                  <a:srgbClr val="006699"/>
                </a:solidFill>
              </a:rPr>
              <a:t>	</a:t>
            </a:r>
            <a:r>
              <a:rPr lang="en-US" sz="2000" b="1" dirty="0">
                <a:solidFill>
                  <a:schemeClr val="bg2"/>
                </a:solidFill>
              </a:rPr>
              <a:t>	</a:t>
            </a:r>
          </a:p>
          <a:p>
            <a:pPr marL="1158875" lvl="1" indent="-579438" algn="just" eaLnBrk="1" hangingPunct="1">
              <a:lnSpc>
                <a:spcPct val="80000"/>
              </a:lnSpc>
              <a:buFont typeface="Wingdings" pitchFamily="2" charset="2"/>
              <a:buChar char="n"/>
              <a:defRPr/>
            </a:pPr>
            <a:endParaRPr lang="en-US" sz="2000" b="1" dirty="0"/>
          </a:p>
        </p:txBody>
      </p:sp>
      <p:sp>
        <p:nvSpPr>
          <p:cNvPr id="29700"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29701"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644684" y="1399152"/>
            <a:ext cx="11604308" cy="5349699"/>
          </a:xfrm>
        </p:spPr>
        <p:txBody>
          <a:bodyPr/>
          <a:lstStyle/>
          <a:p>
            <a:r>
              <a:rPr lang="en-US" dirty="0"/>
              <a:t>Java performs automatic type conversion when:</a:t>
            </a:r>
          </a:p>
          <a:p>
            <a:pPr>
              <a:buFont typeface="Wingdings" pitchFamily="2" charset="2"/>
              <a:buNone/>
            </a:pPr>
            <a:r>
              <a:rPr lang="en-US" dirty="0"/>
              <a:t>	1) two types are compatible</a:t>
            </a:r>
          </a:p>
          <a:p>
            <a:pPr>
              <a:buFont typeface="Wingdings" pitchFamily="2" charset="2"/>
              <a:buNone/>
            </a:pPr>
            <a:r>
              <a:rPr lang="en-US" dirty="0"/>
              <a:t>	2) destination type is larger than the source type</a:t>
            </a:r>
          </a:p>
          <a:p>
            <a:r>
              <a:rPr lang="en-US" dirty="0"/>
              <a:t>Example:</a:t>
            </a:r>
          </a:p>
          <a:p>
            <a:pPr lvl="1">
              <a:buFont typeface="Wingdings" pitchFamily="2" charset="2"/>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p>
          <a:p>
            <a:pPr lvl="1">
              <a:buFont typeface="Wingdings" pitchFamily="2" charset="2"/>
              <a:buNone/>
            </a:pPr>
            <a:r>
              <a:rPr lang="en-US" b="1" dirty="0">
                <a:latin typeface="Courier New" pitchFamily="49" charset="0"/>
              </a:rPr>
              <a:t>double d = </a:t>
            </a:r>
            <a:r>
              <a:rPr lang="en-US" b="1" dirty="0" err="1">
                <a:latin typeface="Courier New" pitchFamily="49" charset="0"/>
              </a:rPr>
              <a:t>i</a:t>
            </a:r>
            <a:r>
              <a:rPr lang="en-US" b="1" dirty="0">
                <a:latin typeface="Courier New" pitchFamily="49" charset="0"/>
              </a:rPr>
              <a:t>;</a:t>
            </a:r>
          </a:p>
        </p:txBody>
      </p:sp>
      <p:sp>
        <p:nvSpPr>
          <p:cNvPr id="8704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2447A639-617F-4DB4-AD7A-9D6D53895C7B}" type="slidenum">
              <a:rPr lang="en-US"/>
              <a:pPr/>
              <a:t>70</a:t>
            </a:fld>
            <a:endParaRPr lang="en-US"/>
          </a:p>
        </p:txBody>
      </p:sp>
      <p:sp>
        <p:nvSpPr>
          <p:cNvPr id="79875"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Widening Type Conversion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644684" y="1399152"/>
            <a:ext cx="11604308" cy="5349699"/>
          </a:xfrm>
        </p:spPr>
        <p:txBody>
          <a:bodyPr>
            <a:normAutofit fontScale="92500" lnSpcReduction="10000"/>
          </a:bodyPr>
          <a:lstStyle/>
          <a:p>
            <a:pPr>
              <a:lnSpc>
                <a:spcPct val="90000"/>
              </a:lnSpc>
            </a:pPr>
            <a:r>
              <a:rPr lang="en-US" sz="3600" dirty="0"/>
              <a:t>When:</a:t>
            </a:r>
          </a:p>
          <a:p>
            <a:pPr>
              <a:lnSpc>
                <a:spcPct val="90000"/>
              </a:lnSpc>
              <a:buFont typeface="Wingdings" pitchFamily="2" charset="2"/>
              <a:buNone/>
            </a:pPr>
            <a:r>
              <a:rPr lang="en-US" sz="3600" dirty="0"/>
              <a:t>	1) two types are compatible</a:t>
            </a:r>
          </a:p>
          <a:p>
            <a:pPr>
              <a:lnSpc>
                <a:spcPct val="90000"/>
              </a:lnSpc>
              <a:buFont typeface="Wingdings" pitchFamily="2" charset="2"/>
              <a:buNone/>
            </a:pPr>
            <a:r>
              <a:rPr lang="en-US" sz="3600" dirty="0"/>
              <a:t>	2) destination type is smaller then the source type then Java will not carry out type-conversion:</a:t>
            </a:r>
          </a:p>
          <a:p>
            <a:pPr>
              <a:lnSpc>
                <a:spcPct val="90000"/>
              </a:lnSpc>
              <a:buFont typeface="Wingdings" pitchFamily="2" charset="2"/>
              <a:buNone/>
            </a:pPr>
            <a:endParaRPr lang="en-US" sz="3600" dirty="0"/>
          </a:p>
          <a:p>
            <a:pPr>
              <a:lnSpc>
                <a:spcPct val="90000"/>
              </a:lnSpc>
              <a:buFont typeface="Wingdings" pitchFamily="2" charset="2"/>
              <a:buNone/>
            </a:pPr>
            <a:r>
              <a:rPr lang="en-US" sz="3600" dirty="0"/>
              <a:t>	</a:t>
            </a:r>
            <a:r>
              <a:rPr lang="en-US" sz="3600" b="1" dirty="0" err="1">
                <a:latin typeface="Courier New" pitchFamily="49" charset="0"/>
              </a:rPr>
              <a:t>int</a:t>
            </a:r>
            <a:r>
              <a:rPr lang="en-US" sz="3600" b="1" dirty="0">
                <a:latin typeface="Courier New" pitchFamily="49" charset="0"/>
              </a:rPr>
              <a:t> </a:t>
            </a:r>
            <a:r>
              <a:rPr lang="en-US" sz="3600" b="1" dirty="0" err="1">
                <a:latin typeface="Courier New" pitchFamily="49" charset="0"/>
              </a:rPr>
              <a:t>i</a:t>
            </a:r>
            <a:r>
              <a:rPr lang="en-US" sz="3600" b="1" dirty="0">
                <a:latin typeface="Courier New" pitchFamily="49" charset="0"/>
              </a:rPr>
              <a:t>;</a:t>
            </a:r>
          </a:p>
          <a:p>
            <a:pPr>
              <a:lnSpc>
                <a:spcPct val="90000"/>
              </a:lnSpc>
              <a:buFont typeface="Wingdings" pitchFamily="2" charset="2"/>
              <a:buNone/>
            </a:pPr>
            <a:r>
              <a:rPr lang="en-US" sz="3600" b="1" dirty="0">
                <a:latin typeface="Courier New" pitchFamily="49" charset="0"/>
              </a:rPr>
              <a:t>	</a:t>
            </a:r>
            <a:r>
              <a:rPr lang="en-US" sz="3600" b="1" dirty="0">
                <a:solidFill>
                  <a:srgbClr val="FF3300"/>
                </a:solidFill>
                <a:latin typeface="Courier New" pitchFamily="49" charset="0"/>
              </a:rPr>
              <a:t>byte b = </a:t>
            </a:r>
            <a:r>
              <a:rPr lang="en-US" sz="3600" b="1" dirty="0" err="1">
                <a:solidFill>
                  <a:srgbClr val="FF3300"/>
                </a:solidFill>
                <a:latin typeface="Courier New" pitchFamily="49" charset="0"/>
              </a:rPr>
              <a:t>i</a:t>
            </a:r>
            <a:r>
              <a:rPr lang="en-US" sz="3600" b="1" dirty="0">
                <a:solidFill>
                  <a:srgbClr val="FF3300"/>
                </a:solidFill>
                <a:latin typeface="Courier New" pitchFamily="49" charset="0"/>
              </a:rPr>
              <a:t>;</a:t>
            </a:r>
          </a:p>
          <a:p>
            <a:pPr>
              <a:lnSpc>
                <a:spcPct val="90000"/>
              </a:lnSpc>
            </a:pPr>
            <a:r>
              <a:rPr lang="en-US" sz="3600" dirty="0"/>
              <a:t>Instead, we have to rely on manual type-casting:</a:t>
            </a:r>
          </a:p>
          <a:p>
            <a:pPr>
              <a:lnSpc>
                <a:spcPct val="90000"/>
              </a:lnSpc>
              <a:buFont typeface="Wingdings" pitchFamily="2" charset="2"/>
              <a:buNone/>
            </a:pPr>
            <a:r>
              <a:rPr lang="en-US" sz="3600" dirty="0"/>
              <a:t>	</a:t>
            </a:r>
            <a:r>
              <a:rPr lang="en-US" sz="3600" b="1" dirty="0" err="1">
                <a:latin typeface="Courier New" pitchFamily="49" charset="0"/>
              </a:rPr>
              <a:t>int</a:t>
            </a:r>
            <a:r>
              <a:rPr lang="en-US" sz="3600" b="1" dirty="0">
                <a:latin typeface="Courier New" pitchFamily="49" charset="0"/>
              </a:rPr>
              <a:t> </a:t>
            </a:r>
            <a:r>
              <a:rPr lang="en-US" sz="3600" b="1" dirty="0" err="1">
                <a:latin typeface="Courier New" pitchFamily="49" charset="0"/>
              </a:rPr>
              <a:t>i</a:t>
            </a:r>
            <a:r>
              <a:rPr lang="en-US" sz="3600" b="1" dirty="0">
                <a:latin typeface="Courier New" pitchFamily="49" charset="0"/>
              </a:rPr>
              <a:t>;</a:t>
            </a:r>
          </a:p>
          <a:p>
            <a:pPr>
              <a:lnSpc>
                <a:spcPct val="90000"/>
              </a:lnSpc>
              <a:buFont typeface="Wingdings" pitchFamily="2" charset="2"/>
              <a:buNone/>
            </a:pPr>
            <a:r>
              <a:rPr lang="en-US" sz="3600" b="1" dirty="0">
                <a:latin typeface="Courier New" pitchFamily="49" charset="0"/>
              </a:rPr>
              <a:t>	byte b = (byte)</a:t>
            </a:r>
            <a:r>
              <a:rPr lang="en-US" sz="3600" b="1" dirty="0" err="1">
                <a:latin typeface="Courier New" pitchFamily="49" charset="0"/>
              </a:rPr>
              <a:t>i</a:t>
            </a:r>
            <a:r>
              <a:rPr lang="en-US" sz="3600" b="1" dirty="0">
                <a:latin typeface="Courier New" pitchFamily="49" charset="0"/>
              </a:rPr>
              <a:t>;</a:t>
            </a:r>
          </a:p>
        </p:txBody>
      </p:sp>
      <p:sp>
        <p:nvSpPr>
          <p:cNvPr id="8806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C1A4F4EA-63D0-4C56-A71B-27515C41A755}" type="slidenum">
              <a:rPr lang="en-US"/>
              <a:pPr/>
              <a:t>71</a:t>
            </a:fld>
            <a:endParaRPr lang="en-US"/>
          </a:p>
        </p:txBody>
      </p:sp>
      <p:sp>
        <p:nvSpPr>
          <p:cNvPr id="80899"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Narrowing Type Conversion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644684" y="1399152"/>
            <a:ext cx="11604308" cy="5349699"/>
          </a:xfrm>
        </p:spPr>
        <p:txBody>
          <a:bodyPr/>
          <a:lstStyle/>
          <a:p>
            <a:pPr>
              <a:lnSpc>
                <a:spcPct val="90000"/>
              </a:lnSpc>
            </a:pPr>
            <a:r>
              <a:rPr lang="en-US" sz="3600" dirty="0"/>
              <a:t>General form: </a:t>
            </a:r>
            <a:r>
              <a:rPr lang="en-US" sz="3600" b="1" dirty="0">
                <a:solidFill>
                  <a:schemeClr val="hlink"/>
                </a:solidFill>
                <a:latin typeface="Courier New" pitchFamily="49" charset="0"/>
              </a:rPr>
              <a:t>(</a:t>
            </a:r>
            <a:r>
              <a:rPr lang="en-US" sz="3600" b="1" dirty="0" err="1">
                <a:solidFill>
                  <a:schemeClr val="hlink"/>
                </a:solidFill>
                <a:latin typeface="Courier New" pitchFamily="49" charset="0"/>
              </a:rPr>
              <a:t>targetType</a:t>
            </a:r>
            <a:r>
              <a:rPr lang="en-US" sz="3600" b="1" dirty="0">
                <a:solidFill>
                  <a:schemeClr val="hlink"/>
                </a:solidFill>
                <a:latin typeface="Courier New" pitchFamily="49" charset="0"/>
              </a:rPr>
              <a:t>) value</a:t>
            </a:r>
          </a:p>
          <a:p>
            <a:pPr>
              <a:lnSpc>
                <a:spcPct val="90000"/>
              </a:lnSpc>
            </a:pPr>
            <a:r>
              <a:rPr lang="en-US" sz="3600" dirty="0"/>
              <a:t>Examples:</a:t>
            </a:r>
          </a:p>
          <a:p>
            <a:pPr>
              <a:lnSpc>
                <a:spcPct val="90000"/>
              </a:lnSpc>
              <a:buFont typeface="Wingdings" pitchFamily="2" charset="2"/>
              <a:buNone/>
            </a:pPr>
            <a:r>
              <a:rPr lang="en-US" sz="3600" dirty="0"/>
              <a:t>	1) integer value will be reduced module byte’s range:</a:t>
            </a:r>
          </a:p>
          <a:p>
            <a:pPr lvl="1">
              <a:lnSpc>
                <a:spcPct val="90000"/>
              </a:lnSpc>
              <a:buFont typeface="Wingdings" pitchFamily="2" charset="2"/>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p>
          <a:p>
            <a:pPr lvl="1">
              <a:lnSpc>
                <a:spcPct val="90000"/>
              </a:lnSpc>
              <a:buFont typeface="Wingdings" pitchFamily="2" charset="2"/>
              <a:buNone/>
            </a:pPr>
            <a:r>
              <a:rPr lang="en-US" b="1" dirty="0">
                <a:latin typeface="Courier New" pitchFamily="49" charset="0"/>
              </a:rPr>
              <a:t>byte b = (byte) </a:t>
            </a:r>
            <a:r>
              <a:rPr lang="en-US" b="1" dirty="0" err="1">
                <a:latin typeface="Courier New" pitchFamily="49" charset="0"/>
              </a:rPr>
              <a:t>i</a:t>
            </a:r>
            <a:r>
              <a:rPr lang="en-US" b="1" dirty="0">
                <a:latin typeface="Courier New" pitchFamily="49" charset="0"/>
              </a:rPr>
              <a:t>;</a:t>
            </a:r>
          </a:p>
          <a:p>
            <a:pPr>
              <a:lnSpc>
                <a:spcPct val="90000"/>
              </a:lnSpc>
              <a:buFont typeface="Wingdings" pitchFamily="2" charset="2"/>
              <a:buNone/>
            </a:pPr>
            <a:r>
              <a:rPr lang="en-US" sz="3600" dirty="0"/>
              <a:t>	2) floating-point value will be truncated to integer value:</a:t>
            </a:r>
          </a:p>
          <a:p>
            <a:pPr lvl="1">
              <a:lnSpc>
                <a:spcPct val="90000"/>
              </a:lnSpc>
              <a:buFont typeface="Wingdings" pitchFamily="2" charset="2"/>
              <a:buNone/>
            </a:pPr>
            <a:r>
              <a:rPr lang="en-US" b="1" dirty="0">
                <a:latin typeface="Courier New" pitchFamily="49" charset="0"/>
              </a:rPr>
              <a:t>float f;</a:t>
            </a:r>
          </a:p>
          <a:p>
            <a:pPr lvl="1">
              <a:lnSpc>
                <a:spcPct val="90000"/>
              </a:lnSpc>
              <a:buFont typeface="Wingdings" pitchFamily="2" charset="2"/>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 = (</a:t>
            </a:r>
            <a:r>
              <a:rPr lang="en-US" b="1" dirty="0" err="1">
                <a:latin typeface="Courier New" pitchFamily="49" charset="0"/>
              </a:rPr>
              <a:t>int</a:t>
            </a:r>
            <a:r>
              <a:rPr lang="en-US" b="1" dirty="0">
                <a:latin typeface="Courier New" pitchFamily="49" charset="0"/>
              </a:rPr>
              <a:t>) f;</a:t>
            </a:r>
          </a:p>
        </p:txBody>
      </p:sp>
      <p:sp>
        <p:nvSpPr>
          <p:cNvPr id="8909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40DA70D3-DB58-4371-A265-3A6B70351CFC}" type="slidenum">
              <a:rPr lang="en-US"/>
              <a:pPr/>
              <a:t>72</a:t>
            </a:fld>
            <a:endParaRPr lang="en-US"/>
          </a:p>
        </p:txBody>
      </p:sp>
      <p:sp>
        <p:nvSpPr>
          <p:cNvPr id="81923"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Type Casting</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322342" y="1728364"/>
            <a:ext cx="12571333" cy="5020486"/>
          </a:xfrm>
        </p:spPr>
        <p:txBody>
          <a:bodyPr/>
          <a:lstStyle/>
          <a:p>
            <a:pPr>
              <a:lnSpc>
                <a:spcPct val="80000"/>
              </a:lnSpc>
              <a:buFont typeface="Wingdings" pitchFamily="2" charset="2"/>
              <a:buNone/>
            </a:pPr>
            <a:r>
              <a:rPr lang="en-US" sz="2500" b="1" dirty="0">
                <a:latin typeface="Courier New" pitchFamily="49" charset="0"/>
              </a:rPr>
              <a:t>class Conversion {</a:t>
            </a:r>
          </a:p>
          <a:p>
            <a:pPr>
              <a:lnSpc>
                <a:spcPct val="80000"/>
              </a:lnSpc>
              <a:buFont typeface="Wingdings" pitchFamily="2" charset="2"/>
              <a:buNone/>
            </a:pPr>
            <a:r>
              <a:rPr lang="en-US" sz="2500" b="1" dirty="0">
                <a:latin typeface="Courier New" pitchFamily="49" charset="0"/>
              </a:rPr>
              <a:t>	public static void main(String </a:t>
            </a:r>
            <a:r>
              <a:rPr lang="en-US" sz="2500" b="1" dirty="0" err="1">
                <a:latin typeface="Courier New" pitchFamily="49" charset="0"/>
              </a:rPr>
              <a:t>args</a:t>
            </a: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		byte 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int</a:t>
            </a: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 257;</a:t>
            </a:r>
          </a:p>
          <a:p>
            <a:pPr>
              <a:lnSpc>
                <a:spcPct val="80000"/>
              </a:lnSpc>
              <a:buFont typeface="Wingdings" pitchFamily="2" charset="2"/>
              <a:buNone/>
            </a:pPr>
            <a:r>
              <a:rPr lang="en-US" sz="2500" b="1" dirty="0">
                <a:latin typeface="Courier New" pitchFamily="49" charset="0"/>
              </a:rPr>
              <a:t>		double d = 323.142;</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nConversion</a:t>
            </a:r>
            <a:r>
              <a:rPr lang="en-US" sz="2500" b="1" dirty="0">
                <a:latin typeface="Courier New" pitchFamily="49" charset="0"/>
              </a:rPr>
              <a:t> of </a:t>
            </a:r>
            <a:r>
              <a:rPr lang="en-US" sz="2500" b="1" dirty="0" err="1">
                <a:latin typeface="Courier New" pitchFamily="49" charset="0"/>
              </a:rPr>
              <a:t>int</a:t>
            </a:r>
            <a:r>
              <a:rPr lang="en-US" sz="2500" b="1" dirty="0">
                <a:latin typeface="Courier New" pitchFamily="49" charset="0"/>
              </a:rPr>
              <a:t> to byte.");</a:t>
            </a:r>
          </a:p>
          <a:p>
            <a:pPr>
              <a:lnSpc>
                <a:spcPct val="80000"/>
              </a:lnSpc>
              <a:buFont typeface="Wingdings" pitchFamily="2" charset="2"/>
              <a:buNone/>
            </a:pPr>
            <a:r>
              <a:rPr lang="en-US" sz="2500" b="1" dirty="0">
                <a:latin typeface="Courier New" pitchFamily="49" charset="0"/>
              </a:rPr>
              <a:t>		b = (byte)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i</a:t>
            </a:r>
            <a:r>
              <a:rPr lang="en-US" sz="2500" b="1" dirty="0">
                <a:latin typeface="Courier New" pitchFamily="49" charset="0"/>
              </a:rPr>
              <a:t> and b " + </a:t>
            </a:r>
            <a:r>
              <a:rPr lang="en-US" sz="2500" b="1" dirty="0" err="1">
                <a:latin typeface="Courier New" pitchFamily="49" charset="0"/>
              </a:rPr>
              <a:t>i</a:t>
            </a:r>
            <a:r>
              <a:rPr lang="en-US" sz="2500" b="1" dirty="0">
                <a:latin typeface="Courier New" pitchFamily="49" charset="0"/>
              </a:rPr>
              <a:t> + " " + b);</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a:t>
            </a:r>
            <a:r>
              <a:rPr lang="en-US" sz="2500" b="1" dirty="0" err="1">
                <a:latin typeface="Courier New" pitchFamily="49" charset="0"/>
              </a:rPr>
              <a:t>ndouble</a:t>
            </a:r>
            <a:r>
              <a:rPr lang="en-US" sz="2500" b="1" dirty="0">
                <a:latin typeface="Courier New" pitchFamily="49" charset="0"/>
              </a:rPr>
              <a:t> to int.");</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i</a:t>
            </a:r>
            <a:r>
              <a:rPr lang="en-US" sz="2500" b="1" dirty="0">
                <a:latin typeface="Courier New" pitchFamily="49" charset="0"/>
              </a:rPr>
              <a:t> = (</a:t>
            </a:r>
            <a:r>
              <a:rPr lang="en-US" sz="2500" b="1" dirty="0" err="1">
                <a:latin typeface="Courier New" pitchFamily="49" charset="0"/>
              </a:rPr>
              <a:t>int</a:t>
            </a:r>
            <a:r>
              <a:rPr lang="en-US" sz="2500" b="1" dirty="0">
                <a:latin typeface="Courier New" pitchFamily="49" charset="0"/>
              </a:rPr>
              <a:t>) d;</a:t>
            </a:r>
          </a:p>
          <a:p>
            <a:pPr>
              <a:lnSpc>
                <a:spcPct val="80000"/>
              </a:lnSpc>
              <a:buFont typeface="Wingdings" pitchFamily="2" charset="2"/>
              <a:buNone/>
            </a:pPr>
            <a:r>
              <a:rPr lang="en-US" sz="2500" b="1" dirty="0">
                <a:latin typeface="Courier New" pitchFamily="49" charset="0"/>
              </a:rPr>
              <a:t>		</a:t>
            </a:r>
            <a:r>
              <a:rPr lang="en-US" sz="2500" b="1" dirty="0" err="1">
                <a:latin typeface="Courier New" pitchFamily="49" charset="0"/>
              </a:rPr>
              <a:t>System.out.println</a:t>
            </a:r>
            <a:r>
              <a:rPr lang="en-US" sz="2500" b="1" dirty="0">
                <a:latin typeface="Courier New" pitchFamily="49" charset="0"/>
              </a:rPr>
              <a:t>("d and </a:t>
            </a:r>
            <a:r>
              <a:rPr lang="en-US" sz="2500" b="1" dirty="0" err="1">
                <a:latin typeface="Courier New" pitchFamily="49" charset="0"/>
              </a:rPr>
              <a:t>i</a:t>
            </a:r>
            <a:r>
              <a:rPr lang="en-US" sz="2500" b="1" dirty="0">
                <a:latin typeface="Courier New" pitchFamily="49" charset="0"/>
              </a:rPr>
              <a:t> " + d + " " + </a:t>
            </a:r>
            <a:r>
              <a:rPr lang="en-US" sz="2500" b="1" dirty="0" err="1">
                <a:latin typeface="Courier New" pitchFamily="49" charset="0"/>
              </a:rPr>
              <a:t>i</a:t>
            </a:r>
            <a:r>
              <a:rPr lang="en-US" sz="2500" b="1" dirty="0">
                <a:latin typeface="Courier New" pitchFamily="49" charset="0"/>
              </a:rPr>
              <a:t>);</a:t>
            </a:r>
          </a:p>
          <a:p>
            <a:pPr>
              <a:lnSpc>
                <a:spcPct val="80000"/>
              </a:lnSpc>
              <a:buFont typeface="Wingdings" pitchFamily="2" charset="2"/>
              <a:buNone/>
            </a:pPr>
            <a:r>
              <a:rPr lang="en-US" sz="2500" b="1" dirty="0">
                <a:latin typeface="Courier New" pitchFamily="49" charset="0"/>
              </a:rPr>
              <a:t>	}</a:t>
            </a:r>
          </a:p>
          <a:p>
            <a:pPr>
              <a:lnSpc>
                <a:spcPct val="80000"/>
              </a:lnSpc>
              <a:buFont typeface="Wingdings" pitchFamily="2" charset="2"/>
              <a:buNone/>
            </a:pPr>
            <a:r>
              <a:rPr lang="en-US" sz="2500" b="1" dirty="0">
                <a:latin typeface="Courier New" pitchFamily="49" charset="0"/>
              </a:rPr>
              <a:t>}</a:t>
            </a:r>
          </a:p>
        </p:txBody>
      </p:sp>
      <p:sp>
        <p:nvSpPr>
          <p:cNvPr id="9011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C230E018-D8A3-4FEB-AF2B-5C6A045B1742}" type="slidenum">
              <a:rPr lang="en-US"/>
              <a:pPr/>
              <a:t>73</a:t>
            </a:fld>
            <a:endParaRPr lang="en-US"/>
          </a:p>
        </p:txBody>
      </p:sp>
      <p:sp>
        <p:nvSpPr>
          <p:cNvPr id="82947"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Example: Type Casting</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a:xfrm>
            <a:off x="322342" y="1728364"/>
            <a:ext cx="12571333" cy="5020486"/>
          </a:xfrm>
        </p:spPr>
        <p:txBody>
          <a:bodyPr/>
          <a:lstStyle/>
          <a:p>
            <a:pPr>
              <a:lnSpc>
                <a:spcPct val="90000"/>
              </a:lnSpc>
            </a:pPr>
            <a:r>
              <a:rPr lang="en-US"/>
              <a:t>In an expression, precision required to hold an intermediate value may sometimes exceed the range of either operand:</a:t>
            </a:r>
          </a:p>
          <a:p>
            <a:pPr lvl="1">
              <a:lnSpc>
                <a:spcPct val="90000"/>
              </a:lnSpc>
              <a:buFont typeface="Wingdings" pitchFamily="2" charset="2"/>
              <a:buNone/>
            </a:pPr>
            <a:r>
              <a:rPr lang="en-US" b="1">
                <a:solidFill>
                  <a:schemeClr val="hlink"/>
                </a:solidFill>
                <a:latin typeface="Courier New" pitchFamily="49" charset="0"/>
              </a:rPr>
              <a:t>byte a = 40;</a:t>
            </a:r>
          </a:p>
          <a:p>
            <a:pPr lvl="1">
              <a:lnSpc>
                <a:spcPct val="90000"/>
              </a:lnSpc>
              <a:buFont typeface="Wingdings" pitchFamily="2" charset="2"/>
              <a:buNone/>
            </a:pPr>
            <a:r>
              <a:rPr lang="en-US" b="1">
                <a:solidFill>
                  <a:schemeClr val="hlink"/>
                </a:solidFill>
                <a:latin typeface="Courier New" pitchFamily="49" charset="0"/>
              </a:rPr>
              <a:t>byte b = 50;</a:t>
            </a:r>
          </a:p>
          <a:p>
            <a:pPr lvl="1">
              <a:lnSpc>
                <a:spcPct val="90000"/>
              </a:lnSpc>
              <a:buFont typeface="Wingdings" pitchFamily="2" charset="2"/>
              <a:buNone/>
            </a:pPr>
            <a:r>
              <a:rPr lang="en-US" b="1">
                <a:solidFill>
                  <a:schemeClr val="hlink"/>
                </a:solidFill>
                <a:latin typeface="Courier New" pitchFamily="49" charset="0"/>
              </a:rPr>
              <a:t>byte c = 100;</a:t>
            </a:r>
          </a:p>
          <a:p>
            <a:pPr lvl="1">
              <a:lnSpc>
                <a:spcPct val="90000"/>
              </a:lnSpc>
              <a:buFont typeface="Wingdings" pitchFamily="2" charset="2"/>
              <a:buNone/>
            </a:pPr>
            <a:r>
              <a:rPr lang="en-US" b="1">
                <a:solidFill>
                  <a:schemeClr val="hlink"/>
                </a:solidFill>
                <a:latin typeface="Courier New" pitchFamily="49" charset="0"/>
              </a:rPr>
              <a:t>int d = a * b / c;</a:t>
            </a:r>
          </a:p>
          <a:p>
            <a:pPr>
              <a:lnSpc>
                <a:spcPct val="90000"/>
              </a:lnSpc>
            </a:pPr>
            <a:r>
              <a:rPr lang="en-US"/>
              <a:t>Java promotes each byte operand to int when evaluating the expression.</a:t>
            </a:r>
          </a:p>
        </p:txBody>
      </p:sp>
      <p:sp>
        <p:nvSpPr>
          <p:cNvPr id="9113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F483B485-2C6D-4A9E-BD51-437786E64AAA}" type="slidenum">
              <a:rPr lang="en-US"/>
              <a:pPr/>
              <a:t>74</a:t>
            </a:fld>
            <a:endParaRPr lang="en-US"/>
          </a:p>
        </p:txBody>
      </p:sp>
      <p:sp>
        <p:nvSpPr>
          <p:cNvPr id="83971"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Type Promotion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322342" y="1728364"/>
            <a:ext cx="12571333" cy="5020486"/>
          </a:xfrm>
        </p:spPr>
        <p:txBody>
          <a:bodyPr>
            <a:normAutofit fontScale="92500"/>
          </a:bodyPr>
          <a:lstStyle/>
          <a:p>
            <a:pPr>
              <a:lnSpc>
                <a:spcPct val="80000"/>
              </a:lnSpc>
              <a:buFont typeface="Wingdings" pitchFamily="2" charset="2"/>
              <a:buNone/>
            </a:pPr>
            <a:r>
              <a:rPr lang="en-US" sz="3600" dirty="0"/>
              <a:t>1) byte and short are always promoted to </a:t>
            </a:r>
            <a:r>
              <a:rPr lang="en-US" sz="3600" dirty="0" err="1"/>
              <a:t>int</a:t>
            </a:r>
            <a:endParaRPr lang="en-US" sz="3600" dirty="0"/>
          </a:p>
          <a:p>
            <a:pPr>
              <a:lnSpc>
                <a:spcPct val="80000"/>
              </a:lnSpc>
              <a:buFont typeface="Wingdings" pitchFamily="2" charset="2"/>
              <a:buNone/>
            </a:pPr>
            <a:r>
              <a:rPr lang="en-US" sz="3600" dirty="0"/>
              <a:t>2) if one operand is long, the whole expression is promoted to long</a:t>
            </a:r>
          </a:p>
          <a:p>
            <a:pPr>
              <a:lnSpc>
                <a:spcPct val="80000"/>
              </a:lnSpc>
              <a:buFont typeface="Wingdings" pitchFamily="2" charset="2"/>
              <a:buNone/>
            </a:pPr>
            <a:r>
              <a:rPr lang="en-US" sz="3600" dirty="0"/>
              <a:t>3) if one operand is float, the entire expression is promoted to float</a:t>
            </a:r>
          </a:p>
          <a:p>
            <a:pPr>
              <a:lnSpc>
                <a:spcPct val="80000"/>
              </a:lnSpc>
              <a:buFont typeface="Wingdings" pitchFamily="2" charset="2"/>
              <a:buNone/>
            </a:pPr>
            <a:r>
              <a:rPr lang="en-US" sz="3600" dirty="0"/>
              <a:t>4) if any operand is double, the result is double</a:t>
            </a:r>
          </a:p>
          <a:p>
            <a:pPr>
              <a:lnSpc>
                <a:spcPct val="80000"/>
              </a:lnSpc>
              <a:buFont typeface="Wingdings" pitchFamily="2" charset="2"/>
              <a:buNone/>
            </a:pPr>
            <a:endParaRPr lang="en-US" sz="3600" dirty="0"/>
          </a:p>
          <a:p>
            <a:pPr>
              <a:lnSpc>
                <a:spcPct val="80000"/>
              </a:lnSpc>
              <a:buFont typeface="Wingdings" pitchFamily="2" charset="2"/>
              <a:buNone/>
            </a:pPr>
            <a:r>
              <a:rPr lang="en-US" sz="3600" dirty="0"/>
              <a:t>Danger of automatic type promotion:</a:t>
            </a:r>
          </a:p>
          <a:p>
            <a:pPr lvl="1">
              <a:lnSpc>
                <a:spcPct val="80000"/>
              </a:lnSpc>
              <a:buFont typeface="Wingdings" pitchFamily="2" charset="2"/>
              <a:buNone/>
            </a:pPr>
            <a:r>
              <a:rPr lang="en-US" sz="3000" b="1" dirty="0">
                <a:solidFill>
                  <a:schemeClr val="hlink"/>
                </a:solidFill>
                <a:latin typeface="Courier New" pitchFamily="49" charset="0"/>
              </a:rPr>
              <a:t>byte b = 50;</a:t>
            </a:r>
          </a:p>
          <a:p>
            <a:pPr lvl="1">
              <a:lnSpc>
                <a:spcPct val="80000"/>
              </a:lnSpc>
              <a:buFont typeface="Wingdings" pitchFamily="2" charset="2"/>
              <a:buNone/>
            </a:pPr>
            <a:r>
              <a:rPr lang="en-US" sz="3000" b="1" dirty="0">
                <a:solidFill>
                  <a:schemeClr val="hlink"/>
                </a:solidFill>
                <a:latin typeface="Courier New" pitchFamily="49" charset="0"/>
              </a:rPr>
              <a:t>b = b * 2;</a:t>
            </a:r>
          </a:p>
          <a:p>
            <a:pPr>
              <a:lnSpc>
                <a:spcPct val="80000"/>
              </a:lnSpc>
              <a:buFont typeface="Wingdings" pitchFamily="2" charset="2"/>
              <a:buNone/>
            </a:pPr>
            <a:r>
              <a:rPr lang="en-US" sz="3600" dirty="0"/>
              <a:t>What is the problem?</a:t>
            </a:r>
          </a:p>
        </p:txBody>
      </p:sp>
      <p:sp>
        <p:nvSpPr>
          <p:cNvPr id="9216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F5499A0C-2C7F-4D94-A18C-68523FDD9F40}" type="slidenum">
              <a:rPr lang="en-US"/>
              <a:pPr/>
              <a:t>75</a:t>
            </a:fld>
            <a:endParaRPr lang="en-US"/>
          </a:p>
        </p:txBody>
      </p:sp>
      <p:sp>
        <p:nvSpPr>
          <p:cNvPr id="84995"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Type Promotion Rules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322342" y="1728364"/>
            <a:ext cx="12571333" cy="5020486"/>
          </a:xfrm>
        </p:spPr>
        <p:txBody>
          <a:bodyPr/>
          <a:lstStyle/>
          <a:p>
            <a:pPr>
              <a:lnSpc>
                <a:spcPct val="80000"/>
              </a:lnSpc>
              <a:buFont typeface="Wingdings" pitchFamily="2" charset="2"/>
              <a:buNone/>
            </a:pPr>
            <a:r>
              <a:rPr lang="en-US" sz="2800" b="1" dirty="0">
                <a:latin typeface="Courier New" pitchFamily="49" charset="0"/>
              </a:rPr>
              <a:t>class Promote {</a:t>
            </a:r>
          </a:p>
          <a:p>
            <a:pPr>
              <a:lnSpc>
                <a:spcPct val="80000"/>
              </a:lnSpc>
              <a:buFont typeface="Wingdings" pitchFamily="2" charset="2"/>
              <a:buNone/>
            </a:pPr>
            <a:r>
              <a:rPr lang="en-US" sz="2800" b="1" dirty="0">
                <a:latin typeface="Courier New" pitchFamily="49" charset="0"/>
              </a:rPr>
              <a:t>	public static void main(String </a:t>
            </a:r>
            <a:r>
              <a:rPr lang="en-US" sz="2800" b="1" dirty="0" err="1">
                <a:latin typeface="Courier New" pitchFamily="49" charset="0"/>
              </a:rPr>
              <a:t>args</a:t>
            </a:r>
            <a:r>
              <a:rPr lang="en-US" sz="2800" b="1" dirty="0">
                <a:latin typeface="Courier New" pitchFamily="49" charset="0"/>
              </a:rPr>
              <a:t>[]) {</a:t>
            </a:r>
          </a:p>
          <a:p>
            <a:pPr>
              <a:lnSpc>
                <a:spcPct val="80000"/>
              </a:lnSpc>
              <a:buFont typeface="Wingdings" pitchFamily="2" charset="2"/>
              <a:buNone/>
            </a:pPr>
            <a:r>
              <a:rPr lang="en-US" sz="2800" b="1" dirty="0">
                <a:latin typeface="Courier New" pitchFamily="49" charset="0"/>
              </a:rPr>
              <a:t>		byte b = 42;</a:t>
            </a:r>
          </a:p>
          <a:p>
            <a:pPr>
              <a:lnSpc>
                <a:spcPct val="80000"/>
              </a:lnSpc>
              <a:buFont typeface="Wingdings" pitchFamily="2" charset="2"/>
              <a:buNone/>
            </a:pPr>
            <a:r>
              <a:rPr lang="en-US" sz="2800" b="1" dirty="0">
                <a:latin typeface="Courier New" pitchFamily="49" charset="0"/>
              </a:rPr>
              <a:t>		char c = 'a';</a:t>
            </a:r>
          </a:p>
          <a:p>
            <a:pPr>
              <a:lnSpc>
                <a:spcPct val="80000"/>
              </a:lnSpc>
              <a:buFont typeface="Wingdings" pitchFamily="2" charset="2"/>
              <a:buNone/>
            </a:pPr>
            <a:r>
              <a:rPr lang="en-US" sz="2800" b="1" dirty="0">
                <a:latin typeface="Courier New" pitchFamily="49" charset="0"/>
              </a:rPr>
              <a:t>		short s = 1024;</a:t>
            </a:r>
          </a:p>
          <a:p>
            <a:pPr>
              <a:lnSpc>
                <a:spcPct val="80000"/>
              </a:lnSpc>
              <a:buFont typeface="Wingdings" pitchFamily="2" charset="2"/>
              <a:buNone/>
            </a:pPr>
            <a:r>
              <a:rPr lang="en-US" sz="2800" b="1" dirty="0">
                <a:latin typeface="Courier New" pitchFamily="49" charset="0"/>
              </a:rPr>
              <a:t>		</a:t>
            </a: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i</a:t>
            </a:r>
            <a:r>
              <a:rPr lang="en-US" sz="2800" b="1" dirty="0">
                <a:latin typeface="Courier New" pitchFamily="49" charset="0"/>
              </a:rPr>
              <a:t> = 50000;</a:t>
            </a:r>
          </a:p>
          <a:p>
            <a:pPr>
              <a:lnSpc>
                <a:spcPct val="80000"/>
              </a:lnSpc>
              <a:buFont typeface="Wingdings" pitchFamily="2" charset="2"/>
              <a:buNone/>
            </a:pPr>
            <a:r>
              <a:rPr lang="en-US" sz="2800" b="1" dirty="0">
                <a:latin typeface="Courier New" pitchFamily="49" charset="0"/>
              </a:rPr>
              <a:t>		float f = 5.67f;</a:t>
            </a:r>
          </a:p>
          <a:p>
            <a:pPr>
              <a:lnSpc>
                <a:spcPct val="80000"/>
              </a:lnSpc>
              <a:buFont typeface="Wingdings" pitchFamily="2" charset="2"/>
              <a:buNone/>
            </a:pPr>
            <a:r>
              <a:rPr lang="en-US" sz="2800" b="1" dirty="0">
                <a:latin typeface="Courier New" pitchFamily="49" charset="0"/>
              </a:rPr>
              <a:t>		double d = .1234;</a:t>
            </a:r>
          </a:p>
          <a:p>
            <a:pPr>
              <a:lnSpc>
                <a:spcPct val="80000"/>
              </a:lnSpc>
              <a:buFont typeface="Wingdings" pitchFamily="2" charset="2"/>
              <a:buNone/>
            </a:pPr>
            <a:r>
              <a:rPr lang="en-US" sz="2800" b="1" dirty="0">
                <a:latin typeface="Courier New" pitchFamily="49" charset="0"/>
              </a:rPr>
              <a:t>		double result = (f * b) + (</a:t>
            </a:r>
            <a:r>
              <a:rPr lang="en-US" sz="2800" b="1" dirty="0" err="1">
                <a:latin typeface="Courier New" pitchFamily="49" charset="0"/>
              </a:rPr>
              <a:t>i</a:t>
            </a:r>
            <a:r>
              <a:rPr lang="en-US" sz="2800" b="1" dirty="0">
                <a:latin typeface="Courier New" pitchFamily="49" charset="0"/>
              </a:rPr>
              <a:t> / c) - (d * s);</a:t>
            </a:r>
          </a:p>
          <a:p>
            <a:pPr>
              <a:lnSpc>
                <a:spcPct val="80000"/>
              </a:lnSpc>
              <a:buFont typeface="Wingdings" pitchFamily="2" charset="2"/>
              <a:buNone/>
            </a:pPr>
            <a:r>
              <a:rPr lang="en-US" sz="2800" b="1" dirty="0">
                <a:latin typeface="Courier New" pitchFamily="49" charset="0"/>
              </a:rPr>
              <a:t>		</a:t>
            </a:r>
            <a:r>
              <a:rPr lang="en-US" sz="2800" b="1" dirty="0" err="1">
                <a:latin typeface="Courier New" pitchFamily="49" charset="0"/>
              </a:rPr>
              <a:t>System.out.println</a:t>
            </a:r>
            <a:r>
              <a:rPr lang="en-US" sz="2800" b="1" dirty="0">
                <a:latin typeface="Courier New" pitchFamily="49" charset="0"/>
              </a:rPr>
              <a:t>("result = " + result);</a:t>
            </a:r>
          </a:p>
          <a:p>
            <a:pPr>
              <a:lnSpc>
                <a:spcPct val="80000"/>
              </a:lnSpc>
              <a:buFont typeface="Wingdings" pitchFamily="2" charset="2"/>
              <a:buNone/>
            </a:pPr>
            <a:r>
              <a:rPr lang="en-US" sz="2800" b="1" dirty="0">
                <a:latin typeface="Courier New" pitchFamily="49" charset="0"/>
              </a:rPr>
              <a:t>	}</a:t>
            </a:r>
          </a:p>
          <a:p>
            <a:pPr>
              <a:lnSpc>
                <a:spcPct val="80000"/>
              </a:lnSpc>
              <a:buFont typeface="Wingdings" pitchFamily="2" charset="2"/>
              <a:buNone/>
            </a:pPr>
            <a:r>
              <a:rPr lang="en-US" sz="2800" b="1" dirty="0">
                <a:latin typeface="Courier New" pitchFamily="49" charset="0"/>
              </a:rPr>
              <a:t>}</a:t>
            </a:r>
          </a:p>
        </p:txBody>
      </p:sp>
      <p:sp>
        <p:nvSpPr>
          <p:cNvPr id="9318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24FEF71-27AB-4513-AC02-DDEF990EFA3B}" type="slidenum">
              <a:rPr lang="en-US"/>
              <a:pPr/>
              <a:t>76</a:t>
            </a:fld>
            <a:endParaRPr lang="en-US"/>
          </a:p>
        </p:txBody>
      </p:sp>
      <p:sp>
        <p:nvSpPr>
          <p:cNvPr id="86019" name="Rectangle 2"/>
          <p:cNvSpPr>
            <a:spLocks noGrp="1" noChangeArrowheads="1"/>
          </p:cNvSpPr>
          <p:nvPr>
            <p:ph type="title"/>
          </p:nvPr>
        </p:nvSpPr>
        <p:spPr>
          <a:xfrm>
            <a:off x="644684" y="493818"/>
            <a:ext cx="11604308" cy="740728"/>
          </a:xfrm>
        </p:spPr>
        <p:txBody>
          <a:bodyPr/>
          <a:lstStyle/>
          <a:p>
            <a:pPr fontAlgn="auto">
              <a:spcAft>
                <a:spcPts val="0"/>
              </a:spcAft>
              <a:defRPr/>
            </a:pPr>
            <a:r>
              <a:rPr lang="en-US" dirty="0">
                <a:solidFill>
                  <a:srgbClr val="0070C0"/>
                </a:solidFill>
              </a:rPr>
              <a:t>Example: Type Promotion</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427037" y="1493837"/>
            <a:ext cx="11604308" cy="5761214"/>
          </a:xfrm>
        </p:spPr>
        <p:txBody>
          <a:bodyPr>
            <a:normAutofit fontScale="92500" lnSpcReduction="10000"/>
          </a:bodyPr>
          <a:lstStyle/>
          <a:p>
            <a:pPr>
              <a:lnSpc>
                <a:spcPct val="80000"/>
              </a:lnSpc>
              <a:buFont typeface="Wingdings" pitchFamily="2" charset="2"/>
              <a:buNone/>
            </a:pPr>
            <a:r>
              <a:rPr lang="en-US" sz="2500" dirty="0"/>
              <a:t>1) What operators do the code snippet below contain?</a:t>
            </a:r>
          </a:p>
          <a:p>
            <a:pPr>
              <a:lnSpc>
                <a:spcPct val="80000"/>
              </a:lnSpc>
              <a:buFont typeface="Wingdings" pitchFamily="2" charset="2"/>
              <a:buNone/>
            </a:pPr>
            <a:r>
              <a:rPr lang="en-US" sz="2500" dirty="0"/>
              <a:t>	</a:t>
            </a:r>
            <a:r>
              <a:rPr lang="en-US" sz="2500" b="1" dirty="0" err="1">
                <a:solidFill>
                  <a:schemeClr val="hlink"/>
                </a:solidFill>
                <a:latin typeface="Courier New" pitchFamily="49" charset="0"/>
              </a:rPr>
              <a:t>arrayOfInts</a:t>
            </a:r>
            <a:r>
              <a:rPr lang="en-US" sz="2500" b="1" dirty="0">
                <a:solidFill>
                  <a:schemeClr val="hlink"/>
                </a:solidFill>
                <a:latin typeface="Courier New" pitchFamily="49" charset="0"/>
              </a:rPr>
              <a:t>[j] &gt; </a:t>
            </a:r>
            <a:r>
              <a:rPr lang="en-US" sz="2500" b="1" dirty="0" err="1">
                <a:solidFill>
                  <a:schemeClr val="hlink"/>
                </a:solidFill>
                <a:latin typeface="Courier New" pitchFamily="49" charset="0"/>
              </a:rPr>
              <a:t>arrayOfInts</a:t>
            </a:r>
            <a:r>
              <a:rPr lang="en-US" sz="2500" b="1" dirty="0">
                <a:solidFill>
                  <a:schemeClr val="hlink"/>
                </a:solidFill>
                <a:latin typeface="Courier New" pitchFamily="49" charset="0"/>
              </a:rPr>
              <a:t>[j+1];</a:t>
            </a:r>
          </a:p>
          <a:p>
            <a:pPr>
              <a:lnSpc>
                <a:spcPct val="80000"/>
              </a:lnSpc>
              <a:buFont typeface="Wingdings" pitchFamily="2" charset="2"/>
              <a:buNone/>
            </a:pPr>
            <a:endParaRPr lang="en-US" sz="2500" b="1" dirty="0"/>
          </a:p>
          <a:p>
            <a:pPr>
              <a:lnSpc>
                <a:spcPct val="80000"/>
              </a:lnSpc>
              <a:buFont typeface="Wingdings" pitchFamily="2" charset="2"/>
              <a:buNone/>
            </a:pPr>
            <a:r>
              <a:rPr lang="en-US" sz="2500" dirty="0"/>
              <a:t>2) Consider the following code snippet:</a:t>
            </a:r>
          </a:p>
          <a:p>
            <a:pPr>
              <a:lnSpc>
                <a:spcPct val="80000"/>
              </a:lnSpc>
              <a:buFont typeface="Wingdings" pitchFamily="2" charset="2"/>
              <a:buNone/>
            </a:pPr>
            <a:r>
              <a:rPr lang="en-US" sz="2500" dirty="0"/>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 10;</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n =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++%5;</a:t>
            </a:r>
          </a:p>
          <a:p>
            <a:pPr>
              <a:lnSpc>
                <a:spcPct val="80000"/>
              </a:lnSpc>
              <a:buFont typeface="Wingdings" pitchFamily="2" charset="2"/>
              <a:buNone/>
            </a:pPr>
            <a:endParaRPr lang="en-US" sz="2500" b="1" dirty="0">
              <a:solidFill>
                <a:schemeClr val="hlink"/>
              </a:solidFill>
              <a:latin typeface="Courier New" pitchFamily="49" charset="0"/>
            </a:endParaRPr>
          </a:p>
          <a:p>
            <a:pPr>
              <a:lnSpc>
                <a:spcPct val="80000"/>
              </a:lnSpc>
              <a:buFont typeface="Wingdings" pitchFamily="2" charset="2"/>
              <a:buNone/>
            </a:pPr>
            <a:r>
              <a:rPr lang="en-US" sz="2500" dirty="0"/>
              <a:t>	a) What are the values of </a:t>
            </a:r>
            <a:r>
              <a:rPr lang="en-US" sz="2500" i="1" dirty="0" err="1"/>
              <a:t>i</a:t>
            </a:r>
            <a:r>
              <a:rPr lang="en-US" sz="2500" i="1" dirty="0"/>
              <a:t> </a:t>
            </a:r>
            <a:r>
              <a:rPr lang="en-US" sz="2500" dirty="0"/>
              <a:t>and </a:t>
            </a:r>
            <a:r>
              <a:rPr lang="en-US" sz="2500" i="1" dirty="0"/>
              <a:t>n </a:t>
            </a:r>
            <a:r>
              <a:rPr lang="en-US" sz="2500" dirty="0"/>
              <a:t>after the code is executed?</a:t>
            </a:r>
          </a:p>
          <a:p>
            <a:pPr>
              <a:lnSpc>
                <a:spcPct val="80000"/>
              </a:lnSpc>
              <a:buFont typeface="Wingdings" pitchFamily="2" charset="2"/>
              <a:buNone/>
            </a:pPr>
            <a:r>
              <a:rPr lang="en-US" sz="2500" dirty="0"/>
              <a:t>	b) What are the final values of </a:t>
            </a:r>
            <a:r>
              <a:rPr lang="en-US" sz="2500" i="1" dirty="0" err="1"/>
              <a:t>i</a:t>
            </a:r>
            <a:r>
              <a:rPr lang="en-US" sz="2500" i="1" dirty="0"/>
              <a:t> </a:t>
            </a:r>
            <a:r>
              <a:rPr lang="en-US" sz="2500" dirty="0"/>
              <a:t>and </a:t>
            </a:r>
            <a:r>
              <a:rPr lang="en-US" sz="2500" i="1" dirty="0"/>
              <a:t>n </a:t>
            </a:r>
            <a:r>
              <a:rPr lang="en-US" sz="2500" dirty="0"/>
              <a:t>if instead of using the postfix</a:t>
            </a:r>
          </a:p>
          <a:p>
            <a:pPr>
              <a:lnSpc>
                <a:spcPct val="80000"/>
              </a:lnSpc>
              <a:buFont typeface="Wingdings" pitchFamily="2" charset="2"/>
              <a:buNone/>
            </a:pPr>
            <a:r>
              <a:rPr lang="en-US" sz="2500" dirty="0"/>
              <a:t>	increment operator (</a:t>
            </a:r>
            <a:r>
              <a:rPr lang="en-US" sz="2500" dirty="0" err="1"/>
              <a:t>i</a:t>
            </a:r>
            <a:r>
              <a:rPr lang="en-US" sz="2500" dirty="0"/>
              <a:t>++), you use the prefix version (++</a:t>
            </a:r>
            <a:r>
              <a:rPr lang="en-US" sz="2500" dirty="0" err="1"/>
              <a:t>i</a:t>
            </a:r>
            <a:r>
              <a:rPr lang="en-US" sz="2500" dirty="0"/>
              <a:t>))?</a:t>
            </a:r>
          </a:p>
          <a:p>
            <a:pPr>
              <a:lnSpc>
                <a:spcPct val="80000"/>
              </a:lnSpc>
              <a:buFont typeface="Wingdings" pitchFamily="2" charset="2"/>
              <a:buNone/>
            </a:pPr>
            <a:endParaRPr lang="en-US" sz="2500" dirty="0"/>
          </a:p>
          <a:p>
            <a:pPr>
              <a:lnSpc>
                <a:spcPct val="80000"/>
              </a:lnSpc>
              <a:buFont typeface="Wingdings" pitchFamily="2" charset="2"/>
              <a:buNone/>
            </a:pPr>
            <a:r>
              <a:rPr lang="en-US" sz="2500" dirty="0"/>
              <a:t>3) What is the value of </a:t>
            </a:r>
            <a:r>
              <a:rPr lang="en-US" sz="2500" i="1" dirty="0" err="1"/>
              <a:t>i</a:t>
            </a:r>
            <a:r>
              <a:rPr lang="en-US" sz="2500" i="1" dirty="0"/>
              <a:t> </a:t>
            </a:r>
            <a:r>
              <a:rPr lang="en-US" sz="2500" dirty="0"/>
              <a:t>after the following code snippet executes?</a:t>
            </a:r>
          </a:p>
          <a:p>
            <a:pPr>
              <a:lnSpc>
                <a:spcPct val="80000"/>
              </a:lnSpc>
              <a:buFont typeface="Wingdings" pitchFamily="2" charset="2"/>
              <a:buNone/>
            </a:pPr>
            <a:r>
              <a:rPr lang="en-US" sz="2500" dirty="0"/>
              <a:t>	</a:t>
            </a:r>
            <a:r>
              <a:rPr lang="en-US" sz="2500" b="1" dirty="0" err="1">
                <a:solidFill>
                  <a:schemeClr val="hlink"/>
                </a:solidFill>
                <a:latin typeface="Courier New" pitchFamily="49" charset="0"/>
              </a:rPr>
              <a:t>int</a:t>
            </a: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 8;</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i</a:t>
            </a:r>
            <a:r>
              <a:rPr lang="en-US" sz="2500" b="1" dirty="0">
                <a:solidFill>
                  <a:schemeClr val="hlink"/>
                </a:solidFill>
                <a:latin typeface="Courier New" pitchFamily="49" charset="0"/>
              </a:rPr>
              <a:t> &gt;&gt;=2;</a:t>
            </a:r>
          </a:p>
          <a:p>
            <a:pPr>
              <a:lnSpc>
                <a:spcPct val="80000"/>
              </a:lnSpc>
              <a:buFont typeface="Wingdings" pitchFamily="2" charset="2"/>
              <a:buNone/>
            </a:pPr>
            <a:endParaRPr lang="en-US" sz="2500" b="1" dirty="0">
              <a:solidFill>
                <a:schemeClr val="hlink"/>
              </a:solidFill>
              <a:latin typeface="Courier New" pitchFamily="49" charset="0"/>
            </a:endParaRPr>
          </a:p>
          <a:p>
            <a:pPr>
              <a:lnSpc>
                <a:spcPct val="80000"/>
              </a:lnSpc>
              <a:buFont typeface="Wingdings" pitchFamily="2" charset="2"/>
              <a:buNone/>
            </a:pPr>
            <a:r>
              <a:rPr lang="en-US" sz="2500" dirty="0"/>
              <a:t>4) What’s the result of </a:t>
            </a:r>
          </a:p>
          <a:p>
            <a:pPr>
              <a:lnSpc>
                <a:spcPct val="80000"/>
              </a:lnSpc>
              <a:buFont typeface="Wingdings" pitchFamily="2" charset="2"/>
              <a:buNone/>
            </a:pPr>
            <a:r>
              <a:rPr lang="en-US" sz="2500" b="1" dirty="0">
                <a:solidFill>
                  <a:schemeClr val="hlink"/>
                </a:solidFill>
                <a:latin typeface="Courier New" pitchFamily="49" charset="0"/>
              </a:rPr>
              <a:t>	</a:t>
            </a:r>
            <a:r>
              <a:rPr lang="en-US" sz="2500" b="1" dirty="0" err="1">
                <a:solidFill>
                  <a:schemeClr val="hlink"/>
                </a:solidFill>
                <a:latin typeface="Courier New" pitchFamily="49" charset="0"/>
              </a:rPr>
              <a:t>System.out.println</a:t>
            </a:r>
            <a:r>
              <a:rPr lang="en-US" sz="2500" b="1" dirty="0">
                <a:solidFill>
                  <a:schemeClr val="hlink"/>
                </a:solidFill>
                <a:latin typeface="Courier New" pitchFamily="49" charset="0"/>
              </a:rPr>
              <a:t>(010| 4); ?</a:t>
            </a:r>
          </a:p>
          <a:p>
            <a:pPr>
              <a:lnSpc>
                <a:spcPct val="80000"/>
              </a:lnSpc>
            </a:pPr>
            <a:endParaRPr lang="en-US" sz="2500" b="1" dirty="0">
              <a:solidFill>
                <a:schemeClr val="hlink"/>
              </a:solidFill>
              <a:latin typeface="Courier New" pitchFamily="49" charset="0"/>
            </a:endParaRPr>
          </a:p>
        </p:txBody>
      </p:sp>
      <p:sp>
        <p:nvSpPr>
          <p:cNvPr id="9421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A8A1798-9998-4C8F-9D36-85DCB5D9E65F}" type="slidenum">
              <a:rPr lang="en-US"/>
              <a:pPr/>
              <a:t>77</a:t>
            </a:fld>
            <a:endParaRPr lang="en-US"/>
          </a:p>
        </p:txBody>
      </p:sp>
      <p:sp>
        <p:nvSpPr>
          <p:cNvPr id="87043"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Exercise: Operators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C5634B1-0A89-438E-801B-4BA121419A1B}" type="slidenum">
              <a:rPr lang="en-US"/>
              <a:pPr/>
              <a:t>78</a:t>
            </a:fld>
            <a:endParaRPr lang="en-US"/>
          </a:p>
        </p:txBody>
      </p:sp>
      <p:sp>
        <p:nvSpPr>
          <p:cNvPr id="88067" name="Rectangle 2"/>
          <p:cNvSpPr>
            <a:spLocks noGrp="1" noChangeArrowheads="1"/>
          </p:cNvSpPr>
          <p:nvPr>
            <p:ph type="title"/>
          </p:nvPr>
        </p:nvSpPr>
        <p:spPr>
          <a:xfrm>
            <a:off x="644684" y="3209819"/>
            <a:ext cx="11604308" cy="1481455"/>
          </a:xfrm>
        </p:spPr>
        <p:txBody>
          <a:bodyPr/>
          <a:lstStyle/>
          <a:p>
            <a:pPr fontAlgn="auto">
              <a:spcAft>
                <a:spcPts val="0"/>
              </a:spcAft>
              <a:defRPr/>
            </a:pPr>
            <a:r>
              <a:rPr lang="en-US" dirty="0">
                <a:solidFill>
                  <a:srgbClr val="0070C0"/>
                </a:solidFill>
              </a:rPr>
              <a:t>Control Flow</a:t>
            </a:r>
          </a:p>
        </p:txBody>
      </p:sp>
      <p:pic>
        <p:nvPicPr>
          <p:cNvPr id="4"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644684" y="1563758"/>
            <a:ext cx="11604308" cy="4773577"/>
          </a:xfrm>
        </p:spPr>
        <p:txBody>
          <a:bodyPr/>
          <a:lstStyle/>
          <a:p>
            <a:pPr>
              <a:lnSpc>
                <a:spcPct val="90000"/>
              </a:lnSpc>
            </a:pPr>
            <a:r>
              <a:rPr lang="en-US" sz="3600" dirty="0"/>
              <a:t>Writing a program means typing statements into a file. </a:t>
            </a:r>
          </a:p>
          <a:p>
            <a:pPr>
              <a:lnSpc>
                <a:spcPct val="90000"/>
              </a:lnSpc>
            </a:pPr>
            <a:endParaRPr lang="en-US" sz="3600" dirty="0"/>
          </a:p>
          <a:p>
            <a:pPr>
              <a:lnSpc>
                <a:spcPct val="90000"/>
              </a:lnSpc>
            </a:pPr>
            <a:r>
              <a:rPr lang="en-US" sz="3600" dirty="0"/>
              <a:t>Without control flow, the interpreter would execute these statements in the order they appear in the file, left-to-right, top-down.</a:t>
            </a:r>
          </a:p>
          <a:p>
            <a:pPr>
              <a:lnSpc>
                <a:spcPct val="90000"/>
              </a:lnSpc>
            </a:pPr>
            <a:endParaRPr lang="en-US" sz="3600" dirty="0"/>
          </a:p>
          <a:p>
            <a:pPr>
              <a:lnSpc>
                <a:spcPct val="90000"/>
              </a:lnSpc>
            </a:pPr>
            <a:r>
              <a:rPr lang="en-US" sz="3600" dirty="0"/>
              <a:t>Control flow statements, when inserted into the text of the program, determine in which order the program should be executed.</a:t>
            </a:r>
          </a:p>
          <a:p>
            <a:pPr>
              <a:lnSpc>
                <a:spcPct val="90000"/>
              </a:lnSpc>
            </a:pPr>
            <a:endParaRPr lang="en-US" sz="3600" dirty="0"/>
          </a:p>
        </p:txBody>
      </p:sp>
      <p:sp>
        <p:nvSpPr>
          <p:cNvPr id="9625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27C6CAA0-264A-495D-B857-84F407B8AE76}" type="slidenum">
              <a:rPr lang="en-US"/>
              <a:pPr/>
              <a:t>79</a:t>
            </a:fld>
            <a:endParaRPr lang="en-US"/>
          </a:p>
        </p:txBody>
      </p:sp>
      <p:sp>
        <p:nvSpPr>
          <p:cNvPr id="89091"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Control Flow</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55638" y="274638"/>
            <a:ext cx="11604625" cy="987425"/>
          </a:xfrm>
        </p:spPr>
        <p:txBody>
          <a:bodyPr/>
          <a:lstStyle/>
          <a:p>
            <a:pPr eaLnBrk="1" hangingPunct="1"/>
            <a:r>
              <a:rPr lang="en-US" sz="4600" b="1">
                <a:solidFill>
                  <a:srgbClr val="006699"/>
                </a:solidFill>
              </a:rPr>
              <a:t>Java Program Execution</a:t>
            </a:r>
          </a:p>
        </p:txBody>
      </p:sp>
      <p:sp>
        <p:nvSpPr>
          <p:cNvPr id="19460" name="Rectangle 3"/>
          <p:cNvSpPr>
            <a:spLocks noGrp="1" noChangeArrowheads="1"/>
          </p:cNvSpPr>
          <p:nvPr>
            <p:ph sz="quarter" idx="1"/>
          </p:nvPr>
        </p:nvSpPr>
        <p:spPr>
          <a:xfrm>
            <a:off x="430213" y="1646238"/>
            <a:ext cx="11926887" cy="5102225"/>
          </a:xfrm>
        </p:spPr>
        <p:txBody>
          <a:bodyPr>
            <a:normAutofit lnSpcReduction="10000"/>
          </a:bodyPr>
          <a:lstStyle/>
          <a:p>
            <a:pPr marL="348002" indent="-348002" eaLnBrk="1" fontAlgn="auto" hangingPunct="1">
              <a:spcAft>
                <a:spcPts val="0"/>
              </a:spcAft>
              <a:buFont typeface="Wingdings 2"/>
              <a:buChar char=""/>
              <a:defRPr/>
            </a:pPr>
            <a:r>
              <a:rPr lang="en-US" sz="3600" dirty="0"/>
              <a:t>Java programs are both compiled and interpreted</a:t>
            </a:r>
          </a:p>
          <a:p>
            <a:pPr marL="348002" indent="-348002" eaLnBrk="1" fontAlgn="auto" hangingPunct="1">
              <a:spcAft>
                <a:spcPts val="0"/>
              </a:spcAft>
              <a:buFont typeface="Wingdings 2"/>
              <a:buChar char=""/>
              <a:defRPr/>
            </a:pPr>
            <a:r>
              <a:rPr lang="en-US" sz="3600" dirty="0">
                <a:solidFill>
                  <a:srgbClr val="006699"/>
                </a:solidFill>
              </a:rPr>
              <a:t>Steps:</a:t>
            </a:r>
          </a:p>
          <a:p>
            <a:pPr marL="696005" lvl="1" indent="-348002" eaLnBrk="1" fontAlgn="auto" hangingPunct="1">
              <a:spcAft>
                <a:spcPts val="0"/>
              </a:spcAft>
              <a:buFont typeface="Wingdings" pitchFamily="2" charset="2"/>
              <a:buNone/>
              <a:defRPr/>
            </a:pPr>
            <a:r>
              <a:rPr lang="en-US" sz="3000" dirty="0"/>
              <a:t>-	write the Java program</a:t>
            </a:r>
          </a:p>
          <a:p>
            <a:pPr marL="696005" lvl="1" indent="-348002" eaLnBrk="1" fontAlgn="auto" hangingPunct="1">
              <a:spcAft>
                <a:spcPts val="0"/>
              </a:spcAft>
              <a:buFont typeface="Wingdings" pitchFamily="2" charset="2"/>
              <a:buNone/>
              <a:defRPr/>
            </a:pPr>
            <a:r>
              <a:rPr lang="en-US" sz="3000" dirty="0"/>
              <a:t>- compile the program into </a:t>
            </a:r>
            <a:r>
              <a:rPr lang="en-US" sz="3000" dirty="0" err="1"/>
              <a:t>bytecode</a:t>
            </a:r>
            <a:endParaRPr lang="en-US" sz="3000" dirty="0"/>
          </a:p>
          <a:p>
            <a:pPr marL="696005" lvl="1" indent="-348002" eaLnBrk="1" fontAlgn="auto" hangingPunct="1">
              <a:spcAft>
                <a:spcPts val="0"/>
              </a:spcAft>
              <a:buFont typeface="Wingdings" pitchFamily="2" charset="2"/>
              <a:buNone/>
              <a:defRPr/>
            </a:pPr>
            <a:r>
              <a:rPr lang="en-US" sz="3000" dirty="0"/>
              <a:t>- execute (</a:t>
            </a:r>
            <a:r>
              <a:rPr lang="en-US" sz="3000" dirty="0">
                <a:solidFill>
                  <a:schemeClr val="accent2"/>
                </a:solidFill>
              </a:rPr>
              <a:t>interpret</a:t>
            </a:r>
            <a:r>
              <a:rPr lang="en-US" sz="3000" dirty="0"/>
              <a:t>) the </a:t>
            </a:r>
            <a:r>
              <a:rPr lang="en-US" sz="3000" dirty="0" err="1"/>
              <a:t>bytecode</a:t>
            </a:r>
            <a:r>
              <a:rPr lang="en-US" sz="3000" dirty="0"/>
              <a:t> on the computer through the Java Virtual Machine (JVM)</a:t>
            </a:r>
          </a:p>
          <a:p>
            <a:pPr marL="348002" indent="-348002" eaLnBrk="1" fontAlgn="auto" hangingPunct="1">
              <a:spcAft>
                <a:spcPts val="0"/>
              </a:spcAft>
              <a:buFont typeface="Wingdings 2"/>
              <a:buChar char=""/>
              <a:defRPr/>
            </a:pPr>
            <a:r>
              <a:rPr lang="en-US" sz="3600" dirty="0">
                <a:solidFill>
                  <a:schemeClr val="accent2"/>
                </a:solidFill>
              </a:rPr>
              <a:t>Compilation</a:t>
            </a:r>
            <a:r>
              <a:rPr lang="en-US" sz="3600" dirty="0"/>
              <a:t> happens once.</a:t>
            </a:r>
          </a:p>
          <a:p>
            <a:pPr marL="348002" indent="-348002" eaLnBrk="1" fontAlgn="auto" hangingPunct="1">
              <a:spcAft>
                <a:spcPts val="0"/>
              </a:spcAft>
              <a:buFont typeface="Wingdings 2"/>
              <a:buChar char=""/>
              <a:defRPr/>
            </a:pPr>
            <a:r>
              <a:rPr lang="en-US" sz="3600" dirty="0">
                <a:solidFill>
                  <a:schemeClr val="accent2"/>
                </a:solidFill>
              </a:rPr>
              <a:t>Interpretation</a:t>
            </a:r>
            <a:r>
              <a:rPr lang="en-US" sz="3600" dirty="0"/>
              <a:t> occurs each time the program is executed.</a:t>
            </a:r>
          </a:p>
        </p:txBody>
      </p:sp>
      <p:sp>
        <p:nvSpPr>
          <p:cNvPr id="30724" name="Footer Placeholder 5"/>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30725"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3E40E54-BA23-415B-B3F7-A9899BDDC59C}" type="slidenum">
              <a:rPr lang="en-US" smtClean="0"/>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644684" y="1563758"/>
            <a:ext cx="11604308" cy="4773577"/>
          </a:xfrm>
        </p:spPr>
        <p:txBody>
          <a:bodyPr/>
          <a:lstStyle/>
          <a:p>
            <a:pPr>
              <a:lnSpc>
                <a:spcPct val="90000"/>
              </a:lnSpc>
            </a:pPr>
            <a:r>
              <a:rPr lang="en-US" sz="3000" dirty="0"/>
              <a:t>Java control statements cause the flow of execution to advance and branch based on the changes to the state of the program.</a:t>
            </a:r>
          </a:p>
          <a:p>
            <a:pPr>
              <a:lnSpc>
                <a:spcPct val="90000"/>
              </a:lnSpc>
            </a:pPr>
            <a:r>
              <a:rPr lang="en-US" sz="3000" dirty="0"/>
              <a:t>Control statements are divided into three groups:</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1) </a:t>
            </a:r>
            <a:r>
              <a:rPr lang="en-US" sz="3000" dirty="0">
                <a:solidFill>
                  <a:schemeClr val="hlink"/>
                </a:solidFill>
              </a:rPr>
              <a:t>selection statements</a:t>
            </a:r>
            <a:r>
              <a:rPr lang="en-US" sz="3000" dirty="0"/>
              <a:t> allow the program to choose different parts of the execution based on the outcome of an expression</a:t>
            </a:r>
          </a:p>
          <a:p>
            <a:pPr>
              <a:lnSpc>
                <a:spcPct val="90000"/>
              </a:lnSpc>
              <a:buFont typeface="Wingdings" pitchFamily="2" charset="2"/>
              <a:buNone/>
            </a:pPr>
            <a:r>
              <a:rPr lang="en-US" sz="3000" dirty="0"/>
              <a:t>2) </a:t>
            </a:r>
            <a:r>
              <a:rPr lang="en-US" sz="3000" dirty="0">
                <a:solidFill>
                  <a:schemeClr val="hlink"/>
                </a:solidFill>
              </a:rPr>
              <a:t>iteration statements</a:t>
            </a:r>
            <a:r>
              <a:rPr lang="en-US" sz="3000" dirty="0"/>
              <a:t> enable program execution to repeat one or more statements</a:t>
            </a:r>
          </a:p>
          <a:p>
            <a:pPr>
              <a:lnSpc>
                <a:spcPct val="90000"/>
              </a:lnSpc>
              <a:buFont typeface="Wingdings" pitchFamily="2" charset="2"/>
              <a:buNone/>
            </a:pPr>
            <a:r>
              <a:rPr lang="en-US" sz="3000" dirty="0"/>
              <a:t>3) </a:t>
            </a:r>
            <a:r>
              <a:rPr lang="en-US" sz="3000" dirty="0">
                <a:solidFill>
                  <a:schemeClr val="hlink"/>
                </a:solidFill>
              </a:rPr>
              <a:t>jump statements</a:t>
            </a:r>
            <a:r>
              <a:rPr lang="en-US" sz="3000" dirty="0"/>
              <a:t> enable your program to execute in a non-linear fashion</a:t>
            </a:r>
          </a:p>
          <a:p>
            <a:pPr>
              <a:lnSpc>
                <a:spcPct val="90000"/>
              </a:lnSpc>
            </a:pPr>
            <a:endParaRPr lang="en-US" sz="3000" dirty="0"/>
          </a:p>
        </p:txBody>
      </p:sp>
      <p:sp>
        <p:nvSpPr>
          <p:cNvPr id="9728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03DF1EF-C402-41D3-BD30-C3E6FE8DB886}" type="slidenum">
              <a:rPr lang="en-US"/>
              <a:pPr/>
              <a:t>80</a:t>
            </a:fld>
            <a:endParaRPr lang="en-US"/>
          </a:p>
        </p:txBody>
      </p:sp>
      <p:sp>
        <p:nvSpPr>
          <p:cNvPr id="90115"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Control Flow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644684" y="1563758"/>
            <a:ext cx="11604308" cy="4773577"/>
          </a:xfrm>
        </p:spPr>
        <p:txBody>
          <a:bodyPr/>
          <a:lstStyle/>
          <a:p>
            <a:pPr>
              <a:lnSpc>
                <a:spcPct val="90000"/>
              </a:lnSpc>
            </a:pPr>
            <a:r>
              <a:rPr lang="en-US" sz="3600" dirty="0"/>
              <a:t>Java selection statements allow to control the flow of program’s execution based upon conditions known only during run-time.</a:t>
            </a:r>
          </a:p>
          <a:p>
            <a:pPr>
              <a:lnSpc>
                <a:spcPct val="90000"/>
              </a:lnSpc>
            </a:pPr>
            <a:r>
              <a:rPr lang="en-US" sz="3600" dirty="0"/>
              <a:t>Java provides four selection statements:</a:t>
            </a:r>
          </a:p>
          <a:p>
            <a:pPr>
              <a:lnSpc>
                <a:spcPct val="90000"/>
              </a:lnSpc>
              <a:buFont typeface="Wingdings" pitchFamily="2" charset="2"/>
              <a:buNone/>
            </a:pPr>
            <a:r>
              <a:rPr lang="en-US" sz="3600" b="1" dirty="0">
                <a:solidFill>
                  <a:schemeClr val="hlink"/>
                </a:solidFill>
                <a:latin typeface="Courier New" pitchFamily="49" charset="0"/>
              </a:rPr>
              <a:t>1) if</a:t>
            </a:r>
          </a:p>
          <a:p>
            <a:pPr>
              <a:lnSpc>
                <a:spcPct val="90000"/>
              </a:lnSpc>
              <a:buFont typeface="Wingdings" pitchFamily="2" charset="2"/>
              <a:buNone/>
            </a:pPr>
            <a:r>
              <a:rPr lang="en-US" sz="3600" b="1" dirty="0">
                <a:solidFill>
                  <a:schemeClr val="hlink"/>
                </a:solidFill>
                <a:latin typeface="Courier New" pitchFamily="49" charset="0"/>
              </a:rPr>
              <a:t>2) if-else</a:t>
            </a:r>
          </a:p>
          <a:p>
            <a:pPr>
              <a:lnSpc>
                <a:spcPct val="90000"/>
              </a:lnSpc>
              <a:buFont typeface="Wingdings" pitchFamily="2" charset="2"/>
              <a:buNone/>
            </a:pPr>
            <a:r>
              <a:rPr lang="en-US" sz="3600" b="1" dirty="0">
                <a:solidFill>
                  <a:schemeClr val="hlink"/>
                </a:solidFill>
                <a:latin typeface="Courier New" pitchFamily="49" charset="0"/>
              </a:rPr>
              <a:t>3) if-else-if</a:t>
            </a:r>
          </a:p>
          <a:p>
            <a:pPr>
              <a:lnSpc>
                <a:spcPct val="90000"/>
              </a:lnSpc>
              <a:buFont typeface="Wingdings" pitchFamily="2" charset="2"/>
              <a:buNone/>
            </a:pPr>
            <a:r>
              <a:rPr lang="en-US" sz="3600" b="1" dirty="0">
                <a:solidFill>
                  <a:schemeClr val="hlink"/>
                </a:solidFill>
                <a:latin typeface="Courier New" pitchFamily="49" charset="0"/>
              </a:rPr>
              <a:t>4) switch</a:t>
            </a:r>
          </a:p>
          <a:p>
            <a:pPr>
              <a:lnSpc>
                <a:spcPct val="90000"/>
              </a:lnSpc>
            </a:pPr>
            <a:endParaRPr lang="en-US" sz="3600" b="1" dirty="0">
              <a:solidFill>
                <a:schemeClr val="hlink"/>
              </a:solidFill>
              <a:latin typeface="Courier New" pitchFamily="49" charset="0"/>
            </a:endParaRPr>
          </a:p>
        </p:txBody>
      </p:sp>
      <p:sp>
        <p:nvSpPr>
          <p:cNvPr id="9830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1A8E33AF-F53B-44CE-B4EB-9EEF516C154B}" type="slidenum">
              <a:rPr lang="en-US"/>
              <a:pPr/>
              <a:t>81</a:t>
            </a:fld>
            <a:endParaRPr lang="en-US"/>
          </a:p>
        </p:txBody>
      </p:sp>
      <p:sp>
        <p:nvSpPr>
          <p:cNvPr id="91139"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Selection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427037" y="1563758"/>
            <a:ext cx="11821954" cy="5264079"/>
          </a:xfrm>
        </p:spPr>
        <p:txBody>
          <a:bodyPr/>
          <a:lstStyle/>
          <a:p>
            <a:r>
              <a:rPr lang="en-US" dirty="0"/>
              <a:t>General form:</a:t>
            </a:r>
          </a:p>
          <a:p>
            <a:pPr lvl="1">
              <a:buFont typeface="Wingdings" pitchFamily="2" charset="2"/>
              <a:buNone/>
            </a:pPr>
            <a:r>
              <a:rPr lang="en-US" b="1" dirty="0">
                <a:solidFill>
                  <a:srgbClr val="002060"/>
                </a:solidFill>
                <a:latin typeface="Courier New" pitchFamily="49" charset="0"/>
              </a:rPr>
              <a:t>if (</a:t>
            </a:r>
            <a:r>
              <a:rPr lang="en-US" b="1" dirty="0">
                <a:solidFill>
                  <a:srgbClr val="FF0000"/>
                </a:solidFill>
                <a:latin typeface="Courier New" pitchFamily="49" charset="0"/>
              </a:rPr>
              <a:t>expression</a:t>
            </a:r>
            <a:r>
              <a:rPr lang="en-US" b="1" dirty="0">
                <a:solidFill>
                  <a:srgbClr val="002060"/>
                </a:solidFill>
                <a:latin typeface="Courier New" pitchFamily="49" charset="0"/>
              </a:rPr>
              <a:t>) statement</a:t>
            </a:r>
          </a:p>
          <a:p>
            <a:pPr lvl="1">
              <a:buFont typeface="Wingdings" pitchFamily="2" charset="2"/>
              <a:buNone/>
            </a:pPr>
            <a:endParaRPr lang="en-US" b="1" dirty="0">
              <a:solidFill>
                <a:schemeClr val="hlink"/>
              </a:solidFill>
              <a:latin typeface="Courier New" pitchFamily="49" charset="0"/>
            </a:endParaRPr>
          </a:p>
          <a:p>
            <a:r>
              <a:rPr lang="en-US" dirty="0"/>
              <a:t>If </a:t>
            </a:r>
            <a:r>
              <a:rPr lang="en-US" b="1" dirty="0">
                <a:solidFill>
                  <a:schemeClr val="hlink"/>
                </a:solidFill>
                <a:latin typeface="Courier New" pitchFamily="49" charset="0"/>
              </a:rPr>
              <a:t>expression</a:t>
            </a:r>
            <a:r>
              <a:rPr lang="en-US" dirty="0"/>
              <a:t> evaluates to </a:t>
            </a:r>
            <a:r>
              <a:rPr lang="en-US" b="1" dirty="0">
                <a:solidFill>
                  <a:schemeClr val="hlink"/>
                </a:solidFill>
                <a:latin typeface="Courier New" pitchFamily="49" charset="0"/>
              </a:rPr>
              <a:t>true</a:t>
            </a:r>
            <a:r>
              <a:rPr lang="en-US" dirty="0"/>
              <a:t>, execute </a:t>
            </a:r>
            <a:r>
              <a:rPr lang="en-US" b="1" dirty="0">
                <a:solidFill>
                  <a:schemeClr val="hlink"/>
                </a:solidFill>
                <a:latin typeface="Courier New" pitchFamily="49" charset="0"/>
              </a:rPr>
              <a:t>statement</a:t>
            </a:r>
            <a:r>
              <a:rPr lang="en-US" dirty="0"/>
              <a:t>, otherwise do nothing.</a:t>
            </a:r>
          </a:p>
          <a:p>
            <a:endParaRPr lang="en-US" dirty="0"/>
          </a:p>
          <a:p>
            <a:r>
              <a:rPr lang="en-US" dirty="0"/>
              <a:t>The expression must be of type </a:t>
            </a:r>
            <a:r>
              <a:rPr lang="en-US" b="1" dirty="0" err="1">
                <a:solidFill>
                  <a:schemeClr val="hlink"/>
                </a:solidFill>
                <a:latin typeface="Courier New" pitchFamily="49" charset="0"/>
              </a:rPr>
              <a:t>boolean</a:t>
            </a:r>
            <a:r>
              <a:rPr lang="en-US" dirty="0"/>
              <a:t>.</a:t>
            </a:r>
          </a:p>
        </p:txBody>
      </p:sp>
      <p:sp>
        <p:nvSpPr>
          <p:cNvPr id="9933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13155483-CF2C-475C-8126-6024DFBD309A}" type="slidenum">
              <a:rPr lang="en-US"/>
              <a:pPr/>
              <a:t>82</a:t>
            </a:fld>
            <a:endParaRPr lang="en-US"/>
          </a:p>
        </p:txBody>
      </p:sp>
      <p:sp>
        <p:nvSpPr>
          <p:cNvPr id="92163"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if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274637" y="1563758"/>
            <a:ext cx="11974354" cy="5264079"/>
          </a:xfrm>
        </p:spPr>
        <p:txBody>
          <a:bodyPr>
            <a:normAutofit fontScale="92500" lnSpcReduction="10000"/>
          </a:bodyPr>
          <a:lstStyle/>
          <a:p>
            <a:r>
              <a:rPr lang="en-US" sz="3600" dirty="0"/>
              <a:t>Simple</a:t>
            </a:r>
          </a:p>
          <a:p>
            <a:pPr lvl="1">
              <a:buFont typeface="Wingdings" pitchFamily="2" charset="2"/>
              <a:buNone/>
            </a:pPr>
            <a:r>
              <a:rPr lang="en-US" b="1" dirty="0">
                <a:solidFill>
                  <a:srgbClr val="002060"/>
                </a:solidFill>
                <a:latin typeface="Courier New" pitchFamily="49" charset="0"/>
              </a:rPr>
              <a:t>if (expression) statement;</a:t>
            </a:r>
          </a:p>
          <a:p>
            <a:pPr lvl="1">
              <a:buFont typeface="Wingdings" pitchFamily="2" charset="2"/>
              <a:buNone/>
            </a:pPr>
            <a:endParaRPr lang="en-US" b="1" dirty="0">
              <a:solidFill>
                <a:schemeClr val="hlink"/>
              </a:solidFill>
              <a:latin typeface="Courier New" pitchFamily="49" charset="0"/>
            </a:endParaRPr>
          </a:p>
          <a:p>
            <a:r>
              <a:rPr lang="en-US" sz="3600" dirty="0"/>
              <a:t>Compound</a:t>
            </a:r>
          </a:p>
          <a:p>
            <a:pPr>
              <a:buFont typeface="Wingdings" pitchFamily="2" charset="2"/>
              <a:buNone/>
            </a:pPr>
            <a:r>
              <a:rPr lang="en-US" sz="3600" dirty="0"/>
              <a:t>	</a:t>
            </a:r>
            <a:r>
              <a:rPr lang="en-US" sz="3600" b="1" dirty="0">
                <a:solidFill>
                  <a:srgbClr val="002060"/>
                </a:solidFill>
                <a:latin typeface="Courier New" pitchFamily="49" charset="0"/>
              </a:rPr>
              <a:t>if (expression) {</a:t>
            </a:r>
          </a:p>
          <a:p>
            <a:pPr>
              <a:buFont typeface="Wingdings" pitchFamily="2" charset="2"/>
              <a:buNone/>
            </a:pPr>
            <a:r>
              <a:rPr lang="en-US" sz="3600" b="1" dirty="0">
                <a:solidFill>
                  <a:srgbClr val="002060"/>
                </a:solidFill>
                <a:latin typeface="Courier New" pitchFamily="49" charset="0"/>
              </a:rPr>
              <a:t>		statement1;</a:t>
            </a:r>
          </a:p>
          <a:p>
            <a:pPr>
              <a:buFont typeface="Wingdings" pitchFamily="2" charset="2"/>
              <a:buNone/>
            </a:pPr>
            <a:r>
              <a:rPr lang="en-US" sz="3600" b="1" dirty="0">
                <a:solidFill>
                  <a:srgbClr val="002060"/>
                </a:solidFill>
                <a:latin typeface="Courier New" pitchFamily="49" charset="0"/>
              </a:rPr>
              <a:t>statement2;</a:t>
            </a:r>
          </a:p>
          <a:p>
            <a:pPr>
              <a:buFont typeface="Wingdings" pitchFamily="2" charset="2"/>
              <a:buNone/>
            </a:pPr>
            <a:r>
              <a:rPr lang="en-US" sz="3600" b="1" dirty="0">
                <a:solidFill>
                  <a:srgbClr val="002060"/>
                </a:solidFill>
                <a:latin typeface="Courier New" pitchFamily="49" charset="0"/>
              </a:rPr>
              <a:t>statement3;</a:t>
            </a:r>
          </a:p>
          <a:p>
            <a:pPr>
              <a:buFont typeface="Wingdings" pitchFamily="2" charset="2"/>
              <a:buNone/>
            </a:pPr>
            <a:endParaRPr lang="en-US" sz="3600" b="1" dirty="0">
              <a:solidFill>
                <a:schemeClr val="hlink"/>
              </a:solidFill>
              <a:latin typeface="Courier New" pitchFamily="49" charset="0"/>
            </a:endParaRPr>
          </a:p>
          <a:p>
            <a:pPr lvl="1">
              <a:buFont typeface="Wingdings" pitchFamily="2" charset="2"/>
              <a:buNone/>
            </a:pPr>
            <a:r>
              <a:rPr lang="en-US" b="1" dirty="0">
                <a:solidFill>
                  <a:schemeClr val="hlink"/>
                </a:solidFill>
                <a:latin typeface="Courier New" pitchFamily="49" charset="0"/>
              </a:rPr>
              <a:t>}</a:t>
            </a:r>
          </a:p>
        </p:txBody>
      </p:sp>
      <p:sp>
        <p:nvSpPr>
          <p:cNvPr id="10035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75C5D6B5-63E1-430E-8868-9E3E460E25C3}" type="slidenum">
              <a:rPr lang="en-US"/>
              <a:pPr/>
              <a:t>83</a:t>
            </a:fld>
            <a:endParaRPr lang="en-US"/>
          </a:p>
        </p:txBody>
      </p:sp>
      <p:sp>
        <p:nvSpPr>
          <p:cNvPr id="93187"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Simple/Compound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429789" y="1563758"/>
            <a:ext cx="11819202" cy="5185093"/>
          </a:xfrm>
        </p:spPr>
        <p:txBody>
          <a:bodyPr/>
          <a:lstStyle/>
          <a:p>
            <a:pPr>
              <a:lnSpc>
                <a:spcPct val="90000"/>
              </a:lnSpc>
            </a:pPr>
            <a:r>
              <a:rPr lang="en-US"/>
              <a:t>Suppose you want to perform two different statements depending on the outcome of a boolean expression. if-else statement can be used.</a:t>
            </a:r>
          </a:p>
          <a:p>
            <a:pPr>
              <a:lnSpc>
                <a:spcPct val="90000"/>
              </a:lnSpc>
            </a:pPr>
            <a:r>
              <a:rPr lang="en-US"/>
              <a:t>General form:</a:t>
            </a:r>
          </a:p>
          <a:p>
            <a:pPr>
              <a:lnSpc>
                <a:spcPct val="90000"/>
              </a:lnSpc>
              <a:buFont typeface="Wingdings" pitchFamily="2" charset="2"/>
              <a:buNone/>
            </a:pPr>
            <a:r>
              <a:rPr lang="en-US"/>
              <a:t>	</a:t>
            </a:r>
            <a:r>
              <a:rPr lang="en-US" b="1">
                <a:solidFill>
                  <a:schemeClr val="hlink"/>
                </a:solidFill>
                <a:latin typeface="Courier New" pitchFamily="49" charset="0"/>
              </a:rPr>
              <a:t>if (expression) statement1</a:t>
            </a:r>
          </a:p>
          <a:p>
            <a:pPr>
              <a:lnSpc>
                <a:spcPct val="90000"/>
              </a:lnSpc>
              <a:buFont typeface="Wingdings" pitchFamily="2" charset="2"/>
              <a:buNone/>
            </a:pPr>
            <a:r>
              <a:rPr lang="en-US" b="1">
                <a:solidFill>
                  <a:schemeClr val="hlink"/>
                </a:solidFill>
                <a:latin typeface="Courier New" pitchFamily="49" charset="0"/>
              </a:rPr>
              <a:t>	else statement2</a:t>
            </a:r>
          </a:p>
          <a:p>
            <a:pPr>
              <a:lnSpc>
                <a:spcPct val="90000"/>
              </a:lnSpc>
            </a:pPr>
            <a:r>
              <a:rPr lang="en-US"/>
              <a:t>Again, statement1 and statement2 may be simple or compound.</a:t>
            </a:r>
          </a:p>
        </p:txBody>
      </p:sp>
      <p:sp>
        <p:nvSpPr>
          <p:cNvPr id="10137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F1014B1-DB29-4A5C-9CF8-14FCD2A44BCA}" type="slidenum">
              <a:rPr lang="en-US"/>
              <a:pPr/>
              <a:t>84</a:t>
            </a:fld>
            <a:endParaRPr lang="en-US"/>
          </a:p>
        </p:txBody>
      </p:sp>
      <p:sp>
        <p:nvSpPr>
          <p:cNvPr id="94211"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if-else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a:xfrm>
            <a:off x="429789" y="1563758"/>
            <a:ext cx="11819202" cy="5185093"/>
          </a:xfrm>
        </p:spPr>
        <p:txBody>
          <a:bodyPr/>
          <a:lstStyle/>
          <a:p>
            <a:pPr>
              <a:lnSpc>
                <a:spcPct val="80000"/>
              </a:lnSpc>
            </a:pPr>
            <a:r>
              <a:rPr lang="en-US" sz="3000" dirty="0"/>
              <a:t>General form:</a:t>
            </a:r>
          </a:p>
          <a:p>
            <a:pPr lvl="1">
              <a:lnSpc>
                <a:spcPct val="80000"/>
              </a:lnSpc>
              <a:buFont typeface="Wingdings" pitchFamily="2" charset="2"/>
              <a:buNone/>
            </a:pPr>
            <a:r>
              <a:rPr lang="en-US" sz="3000" b="1" dirty="0">
                <a:solidFill>
                  <a:schemeClr val="hlink"/>
                </a:solidFill>
                <a:latin typeface="Courier New" pitchFamily="49" charset="0"/>
              </a:rPr>
              <a:t>if (expression1) statement1</a:t>
            </a:r>
          </a:p>
          <a:p>
            <a:pPr lvl="1">
              <a:lnSpc>
                <a:spcPct val="80000"/>
              </a:lnSpc>
              <a:buFont typeface="Wingdings" pitchFamily="2" charset="2"/>
              <a:buNone/>
            </a:pPr>
            <a:r>
              <a:rPr lang="en-US" sz="3000" b="1" dirty="0">
                <a:solidFill>
                  <a:schemeClr val="hlink"/>
                </a:solidFill>
                <a:latin typeface="Courier New" pitchFamily="49" charset="0"/>
              </a:rPr>
              <a:t>else if (expression2) statement2</a:t>
            </a:r>
          </a:p>
          <a:p>
            <a:pPr lvl="1">
              <a:lnSpc>
                <a:spcPct val="80000"/>
              </a:lnSpc>
              <a:buFont typeface="Wingdings" pitchFamily="2" charset="2"/>
              <a:buNone/>
            </a:pPr>
            <a:r>
              <a:rPr lang="en-US" sz="3000" b="1" dirty="0">
                <a:solidFill>
                  <a:schemeClr val="hlink"/>
                </a:solidFill>
                <a:latin typeface="Courier New" pitchFamily="49" charset="0"/>
              </a:rPr>
              <a:t>else if (expression3) statement3</a:t>
            </a:r>
          </a:p>
          <a:p>
            <a:pPr lvl="1">
              <a:lnSpc>
                <a:spcPct val="80000"/>
              </a:lnSpc>
              <a:buFont typeface="Wingdings" pitchFamily="2" charset="2"/>
              <a:buNone/>
            </a:pPr>
            <a:r>
              <a:rPr lang="en-US" sz="3000" b="1" dirty="0">
                <a:solidFill>
                  <a:schemeClr val="hlink"/>
                </a:solidFill>
                <a:latin typeface="Courier New" pitchFamily="49" charset="0"/>
              </a:rPr>
              <a:t>…</a:t>
            </a:r>
          </a:p>
          <a:p>
            <a:pPr lvl="1">
              <a:lnSpc>
                <a:spcPct val="80000"/>
              </a:lnSpc>
              <a:buFont typeface="Wingdings" pitchFamily="2" charset="2"/>
              <a:buNone/>
            </a:pPr>
            <a:r>
              <a:rPr lang="en-US" sz="3000" b="1" dirty="0">
                <a:solidFill>
                  <a:schemeClr val="hlink"/>
                </a:solidFill>
                <a:latin typeface="Courier New" pitchFamily="49" charset="0"/>
              </a:rPr>
              <a:t>else statement</a:t>
            </a:r>
          </a:p>
          <a:p>
            <a:pPr lvl="1">
              <a:lnSpc>
                <a:spcPct val="80000"/>
              </a:lnSpc>
              <a:buFont typeface="Wingdings" pitchFamily="2" charset="2"/>
              <a:buNone/>
            </a:pPr>
            <a:endParaRPr lang="en-US" sz="3000" b="1" dirty="0">
              <a:solidFill>
                <a:schemeClr val="hlink"/>
              </a:solidFill>
              <a:latin typeface="Courier New" pitchFamily="49" charset="0"/>
            </a:endParaRPr>
          </a:p>
          <a:p>
            <a:pPr>
              <a:lnSpc>
                <a:spcPct val="80000"/>
              </a:lnSpc>
            </a:pPr>
            <a:r>
              <a:rPr lang="en-US" sz="3000" dirty="0"/>
              <a:t>Semantics:</a:t>
            </a:r>
          </a:p>
          <a:p>
            <a:pPr>
              <a:lnSpc>
                <a:spcPct val="80000"/>
              </a:lnSpc>
              <a:buFont typeface="Wingdings" pitchFamily="2" charset="2"/>
              <a:buNone/>
            </a:pPr>
            <a:r>
              <a:rPr lang="en-US" sz="3000" dirty="0"/>
              <a:t>	1) statements are executed top-down</a:t>
            </a:r>
          </a:p>
          <a:p>
            <a:pPr>
              <a:lnSpc>
                <a:spcPct val="80000"/>
              </a:lnSpc>
              <a:buFont typeface="Wingdings" pitchFamily="2" charset="2"/>
              <a:buNone/>
            </a:pPr>
            <a:r>
              <a:rPr lang="en-US" sz="3000" dirty="0"/>
              <a:t>	2) as soon as one expressions is true, its statement is executed</a:t>
            </a:r>
          </a:p>
          <a:p>
            <a:pPr>
              <a:lnSpc>
                <a:spcPct val="80000"/>
              </a:lnSpc>
              <a:buFont typeface="Wingdings" pitchFamily="2" charset="2"/>
              <a:buNone/>
            </a:pPr>
            <a:r>
              <a:rPr lang="en-US" sz="3000" dirty="0"/>
              <a:t>	3) if none of the expressions is true, the last statement is executed</a:t>
            </a:r>
          </a:p>
        </p:txBody>
      </p:sp>
      <p:sp>
        <p:nvSpPr>
          <p:cNvPr id="10240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C4A12F3-E0D5-4D89-BEA0-4F2C51AABDBB}" type="slidenum">
              <a:rPr lang="en-US"/>
              <a:pPr/>
              <a:t>85</a:t>
            </a:fld>
            <a:endParaRPr lang="en-US"/>
          </a:p>
        </p:txBody>
      </p:sp>
      <p:sp>
        <p:nvSpPr>
          <p:cNvPr id="95235"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if-else-if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a:xfrm>
            <a:off x="322342" y="1316849"/>
            <a:ext cx="12356439" cy="5761214"/>
          </a:xfrm>
        </p:spPr>
        <p:txBody>
          <a:bodyPr>
            <a:normAutofit lnSpcReduction="10000"/>
          </a:bodyPr>
          <a:lstStyle/>
          <a:p>
            <a:pPr>
              <a:lnSpc>
                <a:spcPct val="80000"/>
              </a:lnSpc>
              <a:buFont typeface="Wingdings" pitchFamily="2" charset="2"/>
              <a:buNone/>
            </a:pPr>
            <a:r>
              <a:rPr lang="en-US" sz="2500" b="1" dirty="0">
                <a:solidFill>
                  <a:srgbClr val="002060"/>
                </a:solidFill>
                <a:latin typeface="Courier New" pitchFamily="49" charset="0"/>
              </a:rPr>
              <a:t>class </a:t>
            </a:r>
            <a:r>
              <a:rPr lang="en-US" sz="2500" b="1" dirty="0" err="1">
                <a:solidFill>
                  <a:srgbClr val="002060"/>
                </a:solidFill>
                <a:latin typeface="Courier New" pitchFamily="49" charset="0"/>
              </a:rPr>
              <a:t>IfElse</a:t>
            </a: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	public static void main(String </a:t>
            </a:r>
            <a:r>
              <a:rPr lang="en-US" sz="2500" b="1" dirty="0" err="1">
                <a:solidFill>
                  <a:srgbClr val="002060"/>
                </a:solidFill>
                <a:latin typeface="Courier New" pitchFamily="49" charset="0"/>
              </a:rPr>
              <a:t>args</a:t>
            </a: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int</a:t>
            </a:r>
            <a:r>
              <a:rPr lang="en-US" sz="2500" b="1" dirty="0">
                <a:solidFill>
                  <a:srgbClr val="002060"/>
                </a:solidFill>
                <a:latin typeface="Courier New" pitchFamily="49" charset="0"/>
              </a:rPr>
              <a:t> month = 4;</a:t>
            </a:r>
          </a:p>
          <a:p>
            <a:pPr>
              <a:lnSpc>
                <a:spcPct val="80000"/>
              </a:lnSpc>
              <a:buFont typeface="Wingdings" pitchFamily="2" charset="2"/>
              <a:buNone/>
            </a:pPr>
            <a:r>
              <a:rPr lang="en-US" sz="2500" b="1" dirty="0">
                <a:solidFill>
                  <a:srgbClr val="002060"/>
                </a:solidFill>
                <a:latin typeface="Courier New" pitchFamily="49" charset="0"/>
              </a:rPr>
              <a:t>		String season;</a:t>
            </a:r>
          </a:p>
          <a:p>
            <a:pPr>
              <a:lnSpc>
                <a:spcPct val="80000"/>
              </a:lnSpc>
              <a:buFont typeface="Wingdings" pitchFamily="2" charset="2"/>
              <a:buNone/>
            </a:pPr>
            <a:r>
              <a:rPr lang="en-US" sz="2500" b="1" dirty="0">
                <a:solidFill>
                  <a:srgbClr val="002060"/>
                </a:solidFill>
                <a:latin typeface="Courier New" pitchFamily="49" charset="0"/>
              </a:rPr>
              <a:t>		if (month == 12 || month == 1 || month == 2)</a:t>
            </a:r>
          </a:p>
          <a:p>
            <a:pPr>
              <a:lnSpc>
                <a:spcPct val="80000"/>
              </a:lnSpc>
              <a:buFont typeface="Wingdings" pitchFamily="2" charset="2"/>
              <a:buNone/>
            </a:pPr>
            <a:r>
              <a:rPr lang="en-US" sz="2500" b="1" dirty="0">
                <a:solidFill>
                  <a:srgbClr val="002060"/>
                </a:solidFill>
                <a:latin typeface="Courier New" pitchFamily="49" charset="0"/>
              </a:rPr>
              <a:t>			season = "Winter";</a:t>
            </a:r>
          </a:p>
          <a:p>
            <a:pPr>
              <a:lnSpc>
                <a:spcPct val="80000"/>
              </a:lnSpc>
              <a:buFont typeface="Wingdings" pitchFamily="2" charset="2"/>
              <a:buNone/>
            </a:pPr>
            <a:r>
              <a:rPr lang="en-US" sz="2500" b="1" dirty="0">
                <a:solidFill>
                  <a:srgbClr val="002060"/>
                </a:solidFill>
                <a:latin typeface="Courier New" pitchFamily="49" charset="0"/>
              </a:rPr>
              <a:t>		else if(month == 3 || month == 4 || month == 5)</a:t>
            </a:r>
          </a:p>
          <a:p>
            <a:pPr>
              <a:lnSpc>
                <a:spcPct val="80000"/>
              </a:lnSpc>
              <a:buFont typeface="Wingdings" pitchFamily="2" charset="2"/>
              <a:buNone/>
            </a:pPr>
            <a:r>
              <a:rPr lang="en-US" sz="2500" b="1" dirty="0">
                <a:solidFill>
                  <a:srgbClr val="002060"/>
                </a:solidFill>
                <a:latin typeface="Courier New" pitchFamily="49" charset="0"/>
              </a:rPr>
              <a:t>			season = "Spring";</a:t>
            </a:r>
          </a:p>
          <a:p>
            <a:pPr>
              <a:lnSpc>
                <a:spcPct val="80000"/>
              </a:lnSpc>
              <a:buFont typeface="Wingdings" pitchFamily="2" charset="2"/>
              <a:buNone/>
            </a:pPr>
            <a:r>
              <a:rPr lang="en-US" sz="2500" b="1" dirty="0">
                <a:solidFill>
                  <a:srgbClr val="002060"/>
                </a:solidFill>
                <a:latin typeface="Courier New" pitchFamily="49" charset="0"/>
              </a:rPr>
              <a:t>		else if(month == 6 || month == 7 || month == 8)</a:t>
            </a:r>
          </a:p>
          <a:p>
            <a:pPr>
              <a:lnSpc>
                <a:spcPct val="80000"/>
              </a:lnSpc>
              <a:buFont typeface="Wingdings" pitchFamily="2" charset="2"/>
              <a:buNone/>
            </a:pPr>
            <a:r>
              <a:rPr lang="en-US" sz="2500" b="1" dirty="0">
                <a:solidFill>
                  <a:srgbClr val="002060"/>
                </a:solidFill>
                <a:latin typeface="Courier New" pitchFamily="49" charset="0"/>
              </a:rPr>
              <a:t>			season = "Summer";</a:t>
            </a:r>
          </a:p>
          <a:p>
            <a:pPr>
              <a:lnSpc>
                <a:spcPct val="80000"/>
              </a:lnSpc>
              <a:buFont typeface="Wingdings" pitchFamily="2" charset="2"/>
              <a:buNone/>
            </a:pPr>
            <a:r>
              <a:rPr lang="en-US" sz="2500" b="1" dirty="0">
                <a:solidFill>
                  <a:srgbClr val="002060"/>
                </a:solidFill>
                <a:latin typeface="Courier New" pitchFamily="49" charset="0"/>
              </a:rPr>
              <a:t>		else if(month == 9 || month == 10 || month == 11)</a:t>
            </a:r>
          </a:p>
          <a:p>
            <a:pPr>
              <a:lnSpc>
                <a:spcPct val="80000"/>
              </a:lnSpc>
              <a:buFont typeface="Wingdings" pitchFamily="2" charset="2"/>
              <a:buNone/>
            </a:pPr>
            <a:r>
              <a:rPr lang="en-US" sz="2500" b="1" dirty="0">
                <a:solidFill>
                  <a:srgbClr val="002060"/>
                </a:solidFill>
                <a:latin typeface="Courier New" pitchFamily="49" charset="0"/>
              </a:rPr>
              <a:t>			season = "Autumn";</a:t>
            </a:r>
          </a:p>
          <a:p>
            <a:pPr>
              <a:lnSpc>
                <a:spcPct val="80000"/>
              </a:lnSpc>
              <a:buFont typeface="Wingdings" pitchFamily="2" charset="2"/>
              <a:buNone/>
            </a:pPr>
            <a:r>
              <a:rPr lang="en-US" sz="2500" b="1" dirty="0">
                <a:solidFill>
                  <a:srgbClr val="002060"/>
                </a:solidFill>
                <a:latin typeface="Courier New" pitchFamily="49" charset="0"/>
              </a:rPr>
              <a:t>		else season = "Bogus Month";</a:t>
            </a:r>
          </a:p>
          <a:p>
            <a:pPr>
              <a:lnSpc>
                <a:spcPct val="80000"/>
              </a:lnSpc>
              <a:buFont typeface="Wingdings" pitchFamily="2" charset="2"/>
              <a:buNone/>
            </a:pPr>
            <a:r>
              <a:rPr lang="en-US" sz="2500" b="1" dirty="0">
                <a:solidFill>
                  <a:srgbClr val="002060"/>
                </a:solidFill>
                <a:latin typeface="Courier New" pitchFamily="49" charset="0"/>
              </a:rPr>
              <a:t>		</a:t>
            </a:r>
            <a:r>
              <a:rPr lang="en-US" sz="2500" b="1" dirty="0" err="1">
                <a:solidFill>
                  <a:srgbClr val="002060"/>
                </a:solidFill>
                <a:latin typeface="Courier New" pitchFamily="49" charset="0"/>
              </a:rPr>
              <a:t>System.out.println</a:t>
            </a:r>
            <a:r>
              <a:rPr lang="en-US" sz="2500" b="1" dirty="0">
                <a:solidFill>
                  <a:srgbClr val="002060"/>
                </a:solidFill>
                <a:latin typeface="Courier New" pitchFamily="49" charset="0"/>
              </a:rPr>
              <a:t>("April is in the " + season + 	".");</a:t>
            </a:r>
          </a:p>
          <a:p>
            <a:pPr>
              <a:lnSpc>
                <a:spcPct val="80000"/>
              </a:lnSpc>
              <a:buFont typeface="Wingdings" pitchFamily="2" charset="2"/>
              <a:buNone/>
            </a:pPr>
            <a:r>
              <a:rPr lang="en-US" sz="2500" b="1" dirty="0">
                <a:solidFill>
                  <a:srgbClr val="002060"/>
                </a:solidFill>
                <a:latin typeface="Courier New" pitchFamily="49" charset="0"/>
              </a:rPr>
              <a:t>	}</a:t>
            </a:r>
          </a:p>
          <a:p>
            <a:pPr>
              <a:lnSpc>
                <a:spcPct val="80000"/>
              </a:lnSpc>
              <a:buFont typeface="Wingdings" pitchFamily="2" charset="2"/>
              <a:buNone/>
            </a:pPr>
            <a:r>
              <a:rPr lang="en-US" sz="2500" b="1" dirty="0">
                <a:solidFill>
                  <a:srgbClr val="002060"/>
                </a:solidFill>
                <a:latin typeface="Courier New" pitchFamily="49" charset="0"/>
              </a:rPr>
              <a:t>}</a:t>
            </a:r>
          </a:p>
        </p:txBody>
      </p:sp>
      <p:sp>
        <p:nvSpPr>
          <p:cNvPr id="10342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76B3ED9-EAB5-4F09-A8D3-7A97ADC819C6}" type="slidenum">
              <a:rPr lang="en-US"/>
              <a:pPr/>
              <a:t>86</a:t>
            </a:fld>
            <a:endParaRPr lang="en-US"/>
          </a:p>
        </p:txBody>
      </p:sp>
      <p:sp>
        <p:nvSpPr>
          <p:cNvPr id="96259"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Example: if-else-if</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429789" y="1563758"/>
            <a:ext cx="11819202" cy="5432002"/>
          </a:xfrm>
        </p:spPr>
        <p:txBody>
          <a:bodyPr>
            <a:normAutofit fontScale="92500" lnSpcReduction="10000"/>
          </a:bodyPr>
          <a:lstStyle/>
          <a:p>
            <a:pPr>
              <a:lnSpc>
                <a:spcPct val="80000"/>
              </a:lnSpc>
            </a:pPr>
            <a:r>
              <a:rPr lang="en-US" sz="3600" dirty="0"/>
              <a:t>switch provides a better alternative than if-else-if when the execution follows several branches depending on the value of an expression.</a:t>
            </a:r>
          </a:p>
          <a:p>
            <a:pPr>
              <a:lnSpc>
                <a:spcPct val="80000"/>
              </a:lnSpc>
            </a:pPr>
            <a:endParaRPr lang="en-US" sz="3600" dirty="0"/>
          </a:p>
          <a:p>
            <a:pPr>
              <a:lnSpc>
                <a:spcPct val="80000"/>
              </a:lnSpc>
            </a:pPr>
            <a:r>
              <a:rPr lang="en-US" sz="3600" dirty="0"/>
              <a:t>General form:</a:t>
            </a:r>
          </a:p>
          <a:p>
            <a:pPr>
              <a:lnSpc>
                <a:spcPct val="80000"/>
              </a:lnSpc>
            </a:pPr>
            <a:endParaRPr lang="en-US" sz="3600" dirty="0"/>
          </a:p>
          <a:p>
            <a:pPr lvl="1">
              <a:lnSpc>
                <a:spcPct val="80000"/>
              </a:lnSpc>
              <a:buFont typeface="Wingdings" pitchFamily="2" charset="2"/>
              <a:buNone/>
            </a:pPr>
            <a:r>
              <a:rPr lang="en-US" sz="3000" b="1" dirty="0">
                <a:solidFill>
                  <a:srgbClr val="002060"/>
                </a:solidFill>
                <a:latin typeface="Courier New" pitchFamily="49" charset="0"/>
              </a:rPr>
              <a:t>switch (expression) {</a:t>
            </a:r>
          </a:p>
          <a:p>
            <a:pPr lvl="1">
              <a:lnSpc>
                <a:spcPct val="80000"/>
              </a:lnSpc>
              <a:buFont typeface="Wingdings" pitchFamily="2" charset="2"/>
              <a:buNone/>
            </a:pPr>
            <a:r>
              <a:rPr lang="en-US" sz="3000" b="1" dirty="0">
                <a:solidFill>
                  <a:srgbClr val="002060"/>
                </a:solidFill>
                <a:latin typeface="Courier New" pitchFamily="49" charset="0"/>
              </a:rPr>
              <a:t>	case value1: statement1; break;</a:t>
            </a:r>
          </a:p>
          <a:p>
            <a:pPr lvl="1">
              <a:lnSpc>
                <a:spcPct val="80000"/>
              </a:lnSpc>
              <a:buFont typeface="Wingdings" pitchFamily="2" charset="2"/>
              <a:buNone/>
            </a:pPr>
            <a:r>
              <a:rPr lang="en-US" sz="3000" b="1" dirty="0">
                <a:solidFill>
                  <a:srgbClr val="002060"/>
                </a:solidFill>
                <a:latin typeface="Courier New" pitchFamily="49" charset="0"/>
              </a:rPr>
              <a:t>	case value2: statement2; break;</a:t>
            </a:r>
          </a:p>
          <a:p>
            <a:pPr lvl="1">
              <a:lnSpc>
                <a:spcPct val="80000"/>
              </a:lnSpc>
              <a:buFont typeface="Wingdings" pitchFamily="2" charset="2"/>
              <a:buNone/>
            </a:pPr>
            <a:r>
              <a:rPr lang="en-US" sz="3000" b="1" dirty="0">
                <a:solidFill>
                  <a:srgbClr val="002060"/>
                </a:solidFill>
                <a:latin typeface="Courier New" pitchFamily="49" charset="0"/>
              </a:rPr>
              <a:t>	case value3: statement3; break;</a:t>
            </a:r>
          </a:p>
          <a:p>
            <a:pPr lvl="1">
              <a:lnSpc>
                <a:spcPct val="80000"/>
              </a:lnSpc>
              <a:buFont typeface="Wingdings" pitchFamily="2" charset="2"/>
              <a:buNone/>
            </a:pPr>
            <a:r>
              <a:rPr lang="en-US" sz="3000" b="1" dirty="0">
                <a:solidFill>
                  <a:srgbClr val="002060"/>
                </a:solidFill>
                <a:latin typeface="Courier New" pitchFamily="49" charset="0"/>
              </a:rPr>
              <a:t>	…</a:t>
            </a:r>
          </a:p>
          <a:p>
            <a:pPr lvl="1">
              <a:lnSpc>
                <a:spcPct val="80000"/>
              </a:lnSpc>
              <a:buFont typeface="Wingdings" pitchFamily="2" charset="2"/>
              <a:buNone/>
            </a:pPr>
            <a:r>
              <a:rPr lang="en-US" sz="3000" b="1" dirty="0">
                <a:solidFill>
                  <a:srgbClr val="002060"/>
                </a:solidFill>
                <a:latin typeface="Courier New" pitchFamily="49" charset="0"/>
              </a:rPr>
              <a:t>	default: statement;</a:t>
            </a:r>
          </a:p>
          <a:p>
            <a:pPr lvl="1">
              <a:lnSpc>
                <a:spcPct val="80000"/>
              </a:lnSpc>
              <a:buFont typeface="Wingdings" pitchFamily="2" charset="2"/>
              <a:buNone/>
            </a:pPr>
            <a:r>
              <a:rPr lang="en-US" sz="3000" b="1" dirty="0">
                <a:solidFill>
                  <a:srgbClr val="002060"/>
                </a:solidFill>
                <a:latin typeface="Courier New" pitchFamily="49" charset="0"/>
              </a:rPr>
              <a:t>}</a:t>
            </a:r>
          </a:p>
        </p:txBody>
      </p:sp>
      <p:sp>
        <p:nvSpPr>
          <p:cNvPr id="10445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8E5C0C69-1E8C-44DA-B393-AA2B8FC84BF8}" type="slidenum">
              <a:rPr lang="en-US"/>
              <a:pPr/>
              <a:t>87</a:t>
            </a:fld>
            <a:endParaRPr lang="en-US"/>
          </a:p>
        </p:txBody>
      </p:sp>
      <p:sp>
        <p:nvSpPr>
          <p:cNvPr id="97283"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switch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a:xfrm>
            <a:off x="429789" y="1523823"/>
            <a:ext cx="11819202" cy="5761214"/>
          </a:xfrm>
        </p:spPr>
        <p:txBody>
          <a:bodyPr/>
          <a:lstStyle/>
          <a:p>
            <a:pPr>
              <a:lnSpc>
                <a:spcPct val="80000"/>
              </a:lnSpc>
            </a:pPr>
            <a:r>
              <a:rPr lang="en-US" sz="3000" dirty="0"/>
              <a:t>Assumptions:</a:t>
            </a:r>
          </a:p>
          <a:p>
            <a:pPr>
              <a:lnSpc>
                <a:spcPct val="80000"/>
              </a:lnSpc>
              <a:buFont typeface="Wingdings" pitchFamily="2" charset="2"/>
              <a:buNone/>
            </a:pPr>
            <a:r>
              <a:rPr lang="en-US" sz="3000" dirty="0"/>
              <a:t>	1) expression must be of type byte, short, </a:t>
            </a:r>
            <a:r>
              <a:rPr lang="en-US" sz="3000" dirty="0" err="1"/>
              <a:t>int</a:t>
            </a:r>
            <a:r>
              <a:rPr lang="en-US" sz="3000" dirty="0"/>
              <a:t> or char</a:t>
            </a:r>
          </a:p>
          <a:p>
            <a:pPr>
              <a:lnSpc>
                <a:spcPct val="80000"/>
              </a:lnSpc>
              <a:buFont typeface="Wingdings" pitchFamily="2" charset="2"/>
              <a:buNone/>
            </a:pPr>
            <a:r>
              <a:rPr lang="en-US" sz="3000" dirty="0"/>
              <a:t>	2) each of the case values must be a literal of the compatible type</a:t>
            </a:r>
          </a:p>
          <a:p>
            <a:pPr>
              <a:lnSpc>
                <a:spcPct val="80000"/>
              </a:lnSpc>
              <a:buFont typeface="Wingdings" pitchFamily="2" charset="2"/>
              <a:buNone/>
            </a:pPr>
            <a:r>
              <a:rPr lang="en-US" sz="3000" dirty="0"/>
              <a:t>	3) case values must be unique</a:t>
            </a:r>
          </a:p>
          <a:p>
            <a:pPr>
              <a:lnSpc>
                <a:spcPct val="80000"/>
              </a:lnSpc>
            </a:pPr>
            <a:r>
              <a:rPr lang="en-US" sz="3000" dirty="0"/>
              <a:t>Semantics:</a:t>
            </a:r>
          </a:p>
          <a:p>
            <a:pPr>
              <a:lnSpc>
                <a:spcPct val="80000"/>
              </a:lnSpc>
              <a:buFont typeface="Wingdings" pitchFamily="2" charset="2"/>
              <a:buNone/>
            </a:pPr>
            <a:r>
              <a:rPr lang="en-US" sz="3000" dirty="0"/>
              <a:t>	1) expression is evaluated</a:t>
            </a:r>
          </a:p>
          <a:p>
            <a:pPr>
              <a:lnSpc>
                <a:spcPct val="80000"/>
              </a:lnSpc>
              <a:buFont typeface="Wingdings" pitchFamily="2" charset="2"/>
              <a:buNone/>
            </a:pPr>
            <a:r>
              <a:rPr lang="en-US" sz="3000" dirty="0"/>
              <a:t>	2) its value is compared with each of the case values</a:t>
            </a:r>
          </a:p>
          <a:p>
            <a:pPr>
              <a:lnSpc>
                <a:spcPct val="80000"/>
              </a:lnSpc>
              <a:buFont typeface="Wingdings" pitchFamily="2" charset="2"/>
              <a:buNone/>
            </a:pPr>
            <a:r>
              <a:rPr lang="en-US" sz="3000" dirty="0"/>
              <a:t>	3) if a match is found, the statement following the case is executed</a:t>
            </a:r>
          </a:p>
          <a:p>
            <a:pPr>
              <a:lnSpc>
                <a:spcPct val="80000"/>
              </a:lnSpc>
              <a:buFont typeface="Wingdings" pitchFamily="2" charset="2"/>
              <a:buNone/>
            </a:pPr>
            <a:r>
              <a:rPr lang="en-US" sz="3000" dirty="0"/>
              <a:t>	4) if no match is found, the statement following default is executed</a:t>
            </a:r>
          </a:p>
          <a:p>
            <a:pPr>
              <a:lnSpc>
                <a:spcPct val="80000"/>
              </a:lnSpc>
            </a:pPr>
            <a:r>
              <a:rPr lang="en-US" sz="3000" dirty="0"/>
              <a:t>break makes sure that only the matching statement is executed.</a:t>
            </a:r>
          </a:p>
          <a:p>
            <a:pPr>
              <a:lnSpc>
                <a:spcPct val="80000"/>
              </a:lnSpc>
            </a:pPr>
            <a:r>
              <a:rPr lang="en-US" sz="3000" dirty="0"/>
              <a:t>Both default and break are optional.</a:t>
            </a:r>
          </a:p>
        </p:txBody>
      </p:sp>
      <p:sp>
        <p:nvSpPr>
          <p:cNvPr id="10547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31967B1F-3E3A-4505-BA22-81883CA97524}" type="slidenum">
              <a:rPr lang="en-US"/>
              <a:pPr/>
              <a:t>88</a:t>
            </a:fld>
            <a:endParaRPr lang="en-US"/>
          </a:p>
        </p:txBody>
      </p:sp>
      <p:sp>
        <p:nvSpPr>
          <p:cNvPr id="98307"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rgbClr val="0070C0"/>
                </a:solidFill>
              </a:rPr>
              <a:t>switch Assumptions/Semantics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322342" y="1069940"/>
            <a:ext cx="12356439" cy="6172729"/>
          </a:xfrm>
        </p:spPr>
        <p:txBody>
          <a:bodyPr>
            <a:normAutofit fontScale="92500" lnSpcReduction="20000"/>
          </a:bodyPr>
          <a:lstStyle/>
          <a:p>
            <a:pPr>
              <a:lnSpc>
                <a:spcPct val="80000"/>
              </a:lnSpc>
              <a:buFont typeface="Wingdings" pitchFamily="2" charset="2"/>
              <a:buNone/>
            </a:pPr>
            <a:r>
              <a:rPr lang="en-US" sz="2300" b="1" dirty="0">
                <a:latin typeface="Courier New" pitchFamily="49" charset="0"/>
              </a:rPr>
              <a:t>class Switch {</a:t>
            </a:r>
          </a:p>
          <a:p>
            <a:pPr>
              <a:lnSpc>
                <a:spcPct val="80000"/>
              </a:lnSpc>
              <a:buFont typeface="Wingdings" pitchFamily="2" charset="2"/>
              <a:buNone/>
            </a:pPr>
            <a:r>
              <a:rPr lang="en-US" sz="2300" b="1" dirty="0">
                <a:latin typeface="Courier New" pitchFamily="49" charset="0"/>
              </a:rPr>
              <a:t>	public static void main(String </a:t>
            </a:r>
            <a:r>
              <a:rPr lang="en-US" sz="2300" b="1" dirty="0" err="1">
                <a:latin typeface="Courier New" pitchFamily="49" charset="0"/>
              </a:rPr>
              <a:t>args</a:t>
            </a:r>
            <a:r>
              <a:rPr lang="en-US" sz="2300" b="1" dirty="0">
                <a:latin typeface="Courier New" pitchFamily="49" charset="0"/>
              </a:rPr>
              <a:t>[]) {</a:t>
            </a:r>
          </a:p>
          <a:p>
            <a:pPr>
              <a:lnSpc>
                <a:spcPct val="80000"/>
              </a:lnSpc>
              <a:buFont typeface="Wingdings" pitchFamily="2" charset="2"/>
              <a:buNone/>
            </a:pPr>
            <a:r>
              <a:rPr lang="en-US" sz="2300" b="1" dirty="0">
                <a:latin typeface="Courier New" pitchFamily="49" charset="0"/>
              </a:rPr>
              <a:t>		</a:t>
            </a:r>
            <a:r>
              <a:rPr lang="en-US" sz="2300" b="1" dirty="0" err="1">
                <a:latin typeface="Courier New" pitchFamily="49" charset="0"/>
              </a:rPr>
              <a:t>int</a:t>
            </a:r>
            <a:r>
              <a:rPr lang="en-US" sz="2300" b="1" dirty="0">
                <a:latin typeface="Courier New" pitchFamily="49" charset="0"/>
              </a:rPr>
              <a:t> month = 4;</a:t>
            </a:r>
          </a:p>
          <a:p>
            <a:pPr>
              <a:lnSpc>
                <a:spcPct val="80000"/>
              </a:lnSpc>
              <a:buFont typeface="Wingdings" pitchFamily="2" charset="2"/>
              <a:buNone/>
            </a:pPr>
            <a:r>
              <a:rPr lang="en-US" sz="2300" b="1" dirty="0">
                <a:latin typeface="Courier New" pitchFamily="49" charset="0"/>
              </a:rPr>
              <a:t>		String season;</a:t>
            </a:r>
          </a:p>
          <a:p>
            <a:pPr>
              <a:lnSpc>
                <a:spcPct val="80000"/>
              </a:lnSpc>
              <a:buFont typeface="Wingdings" pitchFamily="2" charset="2"/>
              <a:buNone/>
            </a:pPr>
            <a:r>
              <a:rPr lang="en-US" sz="2300" b="1" dirty="0">
                <a:latin typeface="Courier New" pitchFamily="49" charset="0"/>
              </a:rPr>
              <a:t>		switch (month) {</a:t>
            </a:r>
          </a:p>
          <a:p>
            <a:pPr>
              <a:lnSpc>
                <a:spcPct val="80000"/>
              </a:lnSpc>
              <a:buFont typeface="Wingdings" pitchFamily="2" charset="2"/>
              <a:buNone/>
            </a:pPr>
            <a:r>
              <a:rPr lang="en-US" sz="2300" b="1" dirty="0">
                <a:latin typeface="Courier New" pitchFamily="49" charset="0"/>
              </a:rPr>
              <a:t>			case 12:</a:t>
            </a:r>
          </a:p>
          <a:p>
            <a:pPr>
              <a:lnSpc>
                <a:spcPct val="80000"/>
              </a:lnSpc>
              <a:buFont typeface="Wingdings" pitchFamily="2" charset="2"/>
              <a:buNone/>
            </a:pPr>
            <a:r>
              <a:rPr lang="en-US" sz="2300" b="1" dirty="0">
                <a:latin typeface="Courier New" pitchFamily="49" charset="0"/>
              </a:rPr>
              <a:t>			case 1:</a:t>
            </a:r>
          </a:p>
          <a:p>
            <a:pPr>
              <a:lnSpc>
                <a:spcPct val="80000"/>
              </a:lnSpc>
              <a:buFont typeface="Wingdings" pitchFamily="2" charset="2"/>
              <a:buNone/>
            </a:pPr>
            <a:r>
              <a:rPr lang="en-US" sz="2300" b="1" dirty="0">
                <a:latin typeface="Courier New" pitchFamily="49" charset="0"/>
              </a:rPr>
              <a:t>			case 2: season = "Winter"; break;</a:t>
            </a:r>
          </a:p>
          <a:p>
            <a:pPr>
              <a:lnSpc>
                <a:spcPct val="80000"/>
              </a:lnSpc>
              <a:buFont typeface="Wingdings" pitchFamily="2" charset="2"/>
              <a:buNone/>
            </a:pPr>
            <a:r>
              <a:rPr lang="en-US" sz="2300" b="1" dirty="0">
                <a:latin typeface="Courier New" pitchFamily="49" charset="0"/>
              </a:rPr>
              <a:t>			case 3:</a:t>
            </a:r>
          </a:p>
          <a:p>
            <a:pPr>
              <a:lnSpc>
                <a:spcPct val="80000"/>
              </a:lnSpc>
              <a:buFont typeface="Wingdings" pitchFamily="2" charset="2"/>
              <a:buNone/>
            </a:pPr>
            <a:r>
              <a:rPr lang="en-US" sz="2300" b="1" dirty="0">
                <a:latin typeface="Courier New" pitchFamily="49" charset="0"/>
              </a:rPr>
              <a:t>			case 4:</a:t>
            </a:r>
          </a:p>
          <a:p>
            <a:pPr>
              <a:lnSpc>
                <a:spcPct val="80000"/>
              </a:lnSpc>
              <a:buFont typeface="Wingdings" pitchFamily="2" charset="2"/>
              <a:buNone/>
            </a:pPr>
            <a:r>
              <a:rPr lang="en-US" sz="2300" b="1" dirty="0">
                <a:latin typeface="Courier New" pitchFamily="49" charset="0"/>
              </a:rPr>
              <a:t>			case 5: season = "Spring"; break;</a:t>
            </a:r>
          </a:p>
          <a:p>
            <a:pPr>
              <a:lnSpc>
                <a:spcPct val="80000"/>
              </a:lnSpc>
              <a:buFont typeface="Wingdings" pitchFamily="2" charset="2"/>
              <a:buNone/>
            </a:pPr>
            <a:r>
              <a:rPr lang="en-US" sz="2300" b="1" dirty="0">
                <a:latin typeface="Courier New" pitchFamily="49" charset="0"/>
              </a:rPr>
              <a:t>			case 6:</a:t>
            </a:r>
          </a:p>
          <a:p>
            <a:pPr>
              <a:lnSpc>
                <a:spcPct val="80000"/>
              </a:lnSpc>
              <a:buFont typeface="Wingdings" pitchFamily="2" charset="2"/>
              <a:buNone/>
            </a:pPr>
            <a:r>
              <a:rPr lang="en-US" sz="2300" b="1" dirty="0">
                <a:latin typeface="Courier New" pitchFamily="49" charset="0"/>
              </a:rPr>
              <a:t>			case 7:</a:t>
            </a:r>
          </a:p>
          <a:p>
            <a:pPr>
              <a:lnSpc>
                <a:spcPct val="80000"/>
              </a:lnSpc>
              <a:buFont typeface="Wingdings" pitchFamily="2" charset="2"/>
              <a:buNone/>
            </a:pPr>
            <a:r>
              <a:rPr lang="en-US" sz="2300" b="1" dirty="0">
                <a:latin typeface="Courier New" pitchFamily="49" charset="0"/>
              </a:rPr>
              <a:t>			case 8: season = "Summer"; break;</a:t>
            </a:r>
          </a:p>
          <a:p>
            <a:pPr>
              <a:lnSpc>
                <a:spcPct val="80000"/>
              </a:lnSpc>
              <a:buFont typeface="Wingdings" pitchFamily="2" charset="2"/>
              <a:buNone/>
            </a:pPr>
            <a:r>
              <a:rPr lang="en-US" sz="2300" b="1" dirty="0">
                <a:latin typeface="Courier New" pitchFamily="49" charset="0"/>
              </a:rPr>
              <a:t>			case 9:</a:t>
            </a:r>
          </a:p>
          <a:p>
            <a:pPr>
              <a:lnSpc>
                <a:spcPct val="80000"/>
              </a:lnSpc>
              <a:buFont typeface="Wingdings" pitchFamily="2" charset="2"/>
              <a:buNone/>
            </a:pPr>
            <a:r>
              <a:rPr lang="en-US" sz="2300" b="1" dirty="0">
                <a:latin typeface="Courier New" pitchFamily="49" charset="0"/>
              </a:rPr>
              <a:t>			case 10:</a:t>
            </a:r>
          </a:p>
          <a:p>
            <a:pPr>
              <a:lnSpc>
                <a:spcPct val="80000"/>
              </a:lnSpc>
              <a:buFont typeface="Wingdings" pitchFamily="2" charset="2"/>
              <a:buNone/>
            </a:pPr>
            <a:r>
              <a:rPr lang="en-US" sz="2300" b="1" dirty="0">
                <a:latin typeface="Courier New" pitchFamily="49" charset="0"/>
              </a:rPr>
              <a:t>			case 11: season = "Autumn"; break;</a:t>
            </a:r>
          </a:p>
          <a:p>
            <a:pPr>
              <a:lnSpc>
                <a:spcPct val="80000"/>
              </a:lnSpc>
              <a:buFont typeface="Wingdings" pitchFamily="2" charset="2"/>
              <a:buNone/>
            </a:pPr>
            <a:r>
              <a:rPr lang="en-US" sz="2300" b="1" dirty="0">
                <a:latin typeface="Courier New" pitchFamily="49" charset="0"/>
              </a:rPr>
              <a:t>			default: season = “Please </a:t>
            </a:r>
            <a:r>
              <a:rPr lang="en-US" sz="2300" b="1">
                <a:latin typeface="Courier New" pitchFamily="49" charset="0"/>
              </a:rPr>
              <a:t>enter correct Month</a:t>
            </a:r>
            <a:r>
              <a:rPr lang="en-US" sz="2300" b="1" dirty="0">
                <a:latin typeface="Courier New" pitchFamily="49" charset="0"/>
              </a:rPr>
              <a:t>";</a:t>
            </a:r>
          </a:p>
          <a:p>
            <a:pPr>
              <a:lnSpc>
                <a:spcPct val="80000"/>
              </a:lnSpc>
              <a:buFont typeface="Wingdings" pitchFamily="2" charset="2"/>
              <a:buNone/>
            </a:pPr>
            <a:r>
              <a:rPr lang="en-US" sz="2300" b="1" dirty="0">
                <a:latin typeface="Courier New" pitchFamily="49" charset="0"/>
              </a:rPr>
              <a:t>		}</a:t>
            </a:r>
          </a:p>
          <a:p>
            <a:pPr>
              <a:lnSpc>
                <a:spcPct val="80000"/>
              </a:lnSpc>
              <a:buFont typeface="Wingdings" pitchFamily="2" charset="2"/>
              <a:buNone/>
            </a:pPr>
            <a:r>
              <a:rPr lang="en-US" sz="2300" b="1" dirty="0">
                <a:latin typeface="Courier New" pitchFamily="49" charset="0"/>
              </a:rPr>
              <a:t>		</a:t>
            </a:r>
            <a:r>
              <a:rPr lang="en-US" sz="2300" b="1" dirty="0" err="1">
                <a:latin typeface="Courier New" pitchFamily="49" charset="0"/>
              </a:rPr>
              <a:t>System.out.println</a:t>
            </a:r>
            <a:r>
              <a:rPr lang="en-US" sz="2300" b="1" dirty="0">
                <a:latin typeface="Courier New" pitchFamily="49" charset="0"/>
              </a:rPr>
              <a:t>("April is in " + season + ".");</a:t>
            </a:r>
          </a:p>
          <a:p>
            <a:pPr>
              <a:lnSpc>
                <a:spcPct val="80000"/>
              </a:lnSpc>
              <a:buFont typeface="Wingdings" pitchFamily="2" charset="2"/>
              <a:buNone/>
            </a:pPr>
            <a:r>
              <a:rPr lang="en-US" sz="2300" b="1" dirty="0">
                <a:latin typeface="Courier New" pitchFamily="49" charset="0"/>
              </a:rPr>
              <a:t>	}</a:t>
            </a:r>
          </a:p>
          <a:p>
            <a:pPr>
              <a:lnSpc>
                <a:spcPct val="80000"/>
              </a:lnSpc>
              <a:buFont typeface="Wingdings" pitchFamily="2" charset="2"/>
              <a:buNone/>
            </a:pPr>
            <a:r>
              <a:rPr lang="en-US" sz="2300" b="1" dirty="0">
                <a:latin typeface="Courier New" pitchFamily="49" charset="0"/>
              </a:rPr>
              <a:t>}</a:t>
            </a:r>
          </a:p>
          <a:p>
            <a:pPr>
              <a:lnSpc>
                <a:spcPct val="80000"/>
              </a:lnSpc>
            </a:pPr>
            <a:endParaRPr lang="en-US" sz="2300" b="1" dirty="0">
              <a:latin typeface="Courier New" pitchFamily="49" charset="0"/>
            </a:endParaRPr>
          </a:p>
        </p:txBody>
      </p:sp>
      <p:sp>
        <p:nvSpPr>
          <p:cNvPr id="10649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83DB32D4-A7AC-4E6A-B782-6936F6FB7224}" type="slidenum">
              <a:rPr lang="en-US"/>
              <a:pPr/>
              <a:t>89</a:t>
            </a:fld>
            <a:endParaRPr lang="en-US"/>
          </a:p>
        </p:txBody>
      </p:sp>
      <p:sp>
        <p:nvSpPr>
          <p:cNvPr id="99331" name="Rectangle 2"/>
          <p:cNvSpPr>
            <a:spLocks noGrp="1" noChangeArrowheads="1"/>
          </p:cNvSpPr>
          <p:nvPr>
            <p:ph type="title"/>
          </p:nvPr>
        </p:nvSpPr>
        <p:spPr>
          <a:xfrm>
            <a:off x="644684" y="427037"/>
            <a:ext cx="11604308" cy="630696"/>
          </a:xfrm>
        </p:spPr>
        <p:txBody>
          <a:bodyPr/>
          <a:lstStyle/>
          <a:p>
            <a:pPr fontAlgn="auto">
              <a:spcAft>
                <a:spcPts val="0"/>
              </a:spcAft>
              <a:defRPr/>
            </a:pPr>
            <a:r>
              <a:rPr lang="en-US" sz="5100" dirty="0">
                <a:solidFill>
                  <a:srgbClr val="0070C0"/>
                </a:solidFill>
              </a:rPr>
              <a:t>Example: switch</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44525" y="198438"/>
            <a:ext cx="11604625" cy="904875"/>
          </a:xfrm>
        </p:spPr>
        <p:txBody>
          <a:bodyPr/>
          <a:lstStyle/>
          <a:p>
            <a:pPr eaLnBrk="1" hangingPunct="1"/>
            <a:r>
              <a:rPr lang="en-US" sz="4600">
                <a:solidFill>
                  <a:srgbClr val="0070C0"/>
                </a:solidFill>
              </a:rPr>
              <a:t>Java is Compiled and Interpreted</a:t>
            </a:r>
          </a:p>
        </p:txBody>
      </p:sp>
      <p:sp>
        <p:nvSpPr>
          <p:cNvPr id="31747" name="Rectangle 3"/>
          <p:cNvSpPr>
            <a:spLocks noChangeArrowheads="1"/>
          </p:cNvSpPr>
          <p:nvPr/>
        </p:nvSpPr>
        <p:spPr bwMode="auto">
          <a:xfrm>
            <a:off x="322263" y="3703638"/>
            <a:ext cx="2255837"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Text Editor</a:t>
            </a:r>
          </a:p>
        </p:txBody>
      </p:sp>
      <p:sp>
        <p:nvSpPr>
          <p:cNvPr id="31748" name="Rectangle 4"/>
          <p:cNvSpPr>
            <a:spLocks noChangeArrowheads="1"/>
          </p:cNvSpPr>
          <p:nvPr/>
        </p:nvSpPr>
        <p:spPr bwMode="auto">
          <a:xfrm>
            <a:off x="5049838" y="3703638"/>
            <a:ext cx="2255837"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Compiler</a:t>
            </a:r>
          </a:p>
        </p:txBody>
      </p:sp>
      <p:sp>
        <p:nvSpPr>
          <p:cNvPr id="31749" name="Rectangle 5"/>
          <p:cNvSpPr>
            <a:spLocks noChangeArrowheads="1"/>
          </p:cNvSpPr>
          <p:nvPr/>
        </p:nvSpPr>
        <p:spPr bwMode="auto">
          <a:xfrm>
            <a:off x="9777413" y="3703638"/>
            <a:ext cx="2257425" cy="1152525"/>
          </a:xfrm>
          <a:prstGeom prst="rect">
            <a:avLst/>
          </a:prstGeom>
          <a:solidFill>
            <a:schemeClr val="bg1"/>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Interpreter</a:t>
            </a:r>
          </a:p>
        </p:txBody>
      </p:sp>
      <p:sp>
        <p:nvSpPr>
          <p:cNvPr id="31750" name="AutoShape 6"/>
          <p:cNvSpPr>
            <a:spLocks noChangeArrowheads="1"/>
          </p:cNvSpPr>
          <p:nvPr/>
        </p:nvSpPr>
        <p:spPr bwMode="auto">
          <a:xfrm>
            <a:off x="2578100" y="4114800"/>
            <a:ext cx="2471738" cy="330200"/>
          </a:xfrm>
          <a:prstGeom prst="rightArrow">
            <a:avLst>
              <a:gd name="adj1" fmla="val 50000"/>
              <a:gd name="adj2" fmla="val 143335"/>
            </a:avLst>
          </a:prstGeom>
          <a:solidFill>
            <a:schemeClr val="tx1"/>
          </a:solidFill>
          <a:ln w="9525">
            <a:solidFill>
              <a:schemeClr val="tx1"/>
            </a:solidFill>
            <a:miter lim="800000"/>
            <a:headEnd/>
            <a:tailEnd/>
          </a:ln>
        </p:spPr>
        <p:txBody>
          <a:bodyPr wrap="none" lIns="116001" tIns="58000" rIns="116001" bIns="58000" anchor="ctr"/>
          <a:lstStyle/>
          <a:p>
            <a:endParaRPr lang="en-US"/>
          </a:p>
        </p:txBody>
      </p:sp>
      <p:sp>
        <p:nvSpPr>
          <p:cNvPr id="31751" name="AutoShape 7"/>
          <p:cNvSpPr>
            <a:spLocks noChangeArrowheads="1"/>
          </p:cNvSpPr>
          <p:nvPr/>
        </p:nvSpPr>
        <p:spPr bwMode="auto">
          <a:xfrm>
            <a:off x="7305675" y="4114800"/>
            <a:ext cx="2471738" cy="330200"/>
          </a:xfrm>
          <a:prstGeom prst="rightArrow">
            <a:avLst>
              <a:gd name="adj1" fmla="val 50000"/>
              <a:gd name="adj2" fmla="val 143335"/>
            </a:avLst>
          </a:prstGeom>
          <a:solidFill>
            <a:schemeClr val="tx1"/>
          </a:solidFill>
          <a:ln w="9525">
            <a:solidFill>
              <a:schemeClr val="tx1"/>
            </a:solidFill>
            <a:miter lim="800000"/>
            <a:headEnd/>
            <a:tailEnd/>
          </a:ln>
        </p:spPr>
        <p:txBody>
          <a:bodyPr wrap="none" lIns="116001" tIns="58000" rIns="116001" bIns="58000" anchor="ctr"/>
          <a:lstStyle/>
          <a:p>
            <a:endParaRPr lang="en-US"/>
          </a:p>
        </p:txBody>
      </p:sp>
      <p:sp>
        <p:nvSpPr>
          <p:cNvPr id="31752" name="Rectangle 8"/>
          <p:cNvSpPr>
            <a:spLocks noChangeArrowheads="1"/>
          </p:cNvSpPr>
          <p:nvPr/>
        </p:nvSpPr>
        <p:spPr bwMode="auto">
          <a:xfrm>
            <a:off x="322263" y="1646238"/>
            <a:ext cx="2686050" cy="1235075"/>
          </a:xfrm>
          <a:prstGeom prst="rect">
            <a:avLst/>
          </a:prstGeom>
          <a:solidFill>
            <a:srgbClr val="FAFD00"/>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Programmer</a:t>
            </a:r>
          </a:p>
        </p:txBody>
      </p:sp>
      <p:sp>
        <p:nvSpPr>
          <p:cNvPr id="31753" name="Line 9"/>
          <p:cNvSpPr>
            <a:spLocks noChangeShapeType="1"/>
          </p:cNvSpPr>
          <p:nvPr/>
        </p:nvSpPr>
        <p:spPr bwMode="auto">
          <a:xfrm>
            <a:off x="1182688"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1754" name="Line 10"/>
          <p:cNvSpPr>
            <a:spLocks noChangeShapeType="1"/>
          </p:cNvSpPr>
          <p:nvPr/>
        </p:nvSpPr>
        <p:spPr bwMode="auto">
          <a:xfrm flipV="1">
            <a:off x="1933575"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1755" name="Text Box 11"/>
          <p:cNvSpPr txBox="1">
            <a:spLocks noChangeArrowheads="1"/>
          </p:cNvSpPr>
          <p:nvPr/>
        </p:nvSpPr>
        <p:spPr bwMode="auto">
          <a:xfrm>
            <a:off x="2427288" y="3292475"/>
            <a:ext cx="2638425" cy="577850"/>
          </a:xfrm>
          <a:prstGeom prst="rect">
            <a:avLst/>
          </a:prstGeom>
          <a:noFill/>
          <a:ln w="9525">
            <a:noFill/>
            <a:miter lim="800000"/>
            <a:headEnd/>
            <a:tailEnd/>
          </a:ln>
        </p:spPr>
        <p:txBody>
          <a:bodyPr wrap="none" lIns="116001" tIns="58000" rIns="116001" bIns="58000">
            <a:spAutoFit/>
          </a:bodyPr>
          <a:lstStyle/>
          <a:p>
            <a:pPr algn="ctr" eaLnBrk="1" hangingPunct="1"/>
            <a:r>
              <a:rPr lang="en-US" sz="3000" b="1">
                <a:latin typeface="Tahoma" pitchFamily="34" charset="0"/>
                <a:ea typeface="SimSun" pitchFamily="2" charset="-122"/>
              </a:rPr>
              <a:t>Source Code</a:t>
            </a:r>
          </a:p>
        </p:txBody>
      </p:sp>
      <p:sp>
        <p:nvSpPr>
          <p:cNvPr id="31756" name="Text Box 12"/>
          <p:cNvSpPr txBox="1">
            <a:spLocks noChangeArrowheads="1"/>
          </p:cNvSpPr>
          <p:nvPr/>
        </p:nvSpPr>
        <p:spPr bwMode="auto">
          <a:xfrm>
            <a:off x="2740025" y="4502150"/>
            <a:ext cx="1666875" cy="579438"/>
          </a:xfrm>
          <a:prstGeom prst="rect">
            <a:avLst/>
          </a:prstGeom>
          <a:noFill/>
          <a:ln w="9525">
            <a:noFill/>
            <a:miter lim="800000"/>
            <a:headEnd/>
            <a:tailEnd/>
          </a:ln>
        </p:spPr>
        <p:txBody>
          <a:bodyPr wrap="none" lIns="116001" tIns="58000" rIns="116001" bIns="58000">
            <a:spAutoFit/>
          </a:bodyPr>
          <a:lstStyle/>
          <a:p>
            <a:pPr algn="ctr" eaLnBrk="1" hangingPunct="1"/>
            <a:r>
              <a:rPr lang="en-US" sz="3000">
                <a:solidFill>
                  <a:srgbClr val="0000FF"/>
                </a:solidFill>
                <a:latin typeface="Tahoma" pitchFamily="34" charset="0"/>
                <a:ea typeface="SimSun" pitchFamily="2" charset="-122"/>
              </a:rPr>
              <a:t>.java file</a:t>
            </a:r>
          </a:p>
        </p:txBody>
      </p:sp>
      <p:sp>
        <p:nvSpPr>
          <p:cNvPr id="31757" name="Text Box 13"/>
          <p:cNvSpPr txBox="1">
            <a:spLocks noChangeArrowheads="1"/>
          </p:cNvSpPr>
          <p:nvPr/>
        </p:nvSpPr>
        <p:spPr bwMode="auto">
          <a:xfrm>
            <a:off x="7305675" y="3375025"/>
            <a:ext cx="2471738" cy="577850"/>
          </a:xfrm>
          <a:prstGeom prst="rect">
            <a:avLst/>
          </a:prstGeom>
          <a:noFill/>
          <a:ln w="9525">
            <a:noFill/>
            <a:miter lim="800000"/>
            <a:headEnd/>
            <a:tailEnd/>
          </a:ln>
        </p:spPr>
        <p:txBody>
          <a:bodyPr lIns="116001" tIns="58000" rIns="116001" bIns="58000">
            <a:spAutoFit/>
          </a:bodyPr>
          <a:lstStyle/>
          <a:p>
            <a:pPr algn="ctr" eaLnBrk="1" hangingPunct="1"/>
            <a:r>
              <a:rPr lang="en-US" sz="3000" b="1">
                <a:latin typeface="Tahoma" pitchFamily="34" charset="0"/>
                <a:ea typeface="SimSun" pitchFamily="2" charset="-122"/>
              </a:rPr>
              <a:t>Byte Code</a:t>
            </a:r>
          </a:p>
        </p:txBody>
      </p:sp>
      <p:sp>
        <p:nvSpPr>
          <p:cNvPr id="31758" name="Text Box 14"/>
          <p:cNvSpPr txBox="1">
            <a:spLocks noChangeArrowheads="1"/>
          </p:cNvSpPr>
          <p:nvPr/>
        </p:nvSpPr>
        <p:spPr bwMode="auto">
          <a:xfrm>
            <a:off x="7413625" y="4525963"/>
            <a:ext cx="2055813" cy="579437"/>
          </a:xfrm>
          <a:prstGeom prst="rect">
            <a:avLst/>
          </a:prstGeom>
          <a:noFill/>
          <a:ln w="9525">
            <a:noFill/>
            <a:miter lim="800000"/>
            <a:headEnd/>
            <a:tailEnd/>
          </a:ln>
        </p:spPr>
        <p:txBody>
          <a:bodyPr lIns="116001" tIns="58000" rIns="116001" bIns="58000">
            <a:spAutoFit/>
          </a:bodyPr>
          <a:lstStyle/>
          <a:p>
            <a:pPr algn="ctr" eaLnBrk="1" hangingPunct="1"/>
            <a:r>
              <a:rPr lang="en-US" sz="3000">
                <a:latin typeface="Tahoma" pitchFamily="34" charset="0"/>
                <a:ea typeface="SimSun" pitchFamily="2" charset="-122"/>
              </a:rPr>
              <a:t>.</a:t>
            </a:r>
            <a:r>
              <a:rPr lang="en-US" sz="3000">
                <a:solidFill>
                  <a:srgbClr val="0000FF"/>
                </a:solidFill>
                <a:latin typeface="Tahoma" pitchFamily="34" charset="0"/>
                <a:ea typeface="SimSun" pitchFamily="2" charset="-122"/>
              </a:rPr>
              <a:t>class file</a:t>
            </a:r>
          </a:p>
        </p:txBody>
      </p:sp>
      <p:sp>
        <p:nvSpPr>
          <p:cNvPr id="31759" name="Rectangle 15"/>
          <p:cNvSpPr>
            <a:spLocks noChangeArrowheads="1"/>
          </p:cNvSpPr>
          <p:nvPr/>
        </p:nvSpPr>
        <p:spPr bwMode="auto">
          <a:xfrm>
            <a:off x="8810625" y="1646238"/>
            <a:ext cx="3652838" cy="1235075"/>
          </a:xfrm>
          <a:prstGeom prst="rect">
            <a:avLst/>
          </a:prstGeom>
          <a:solidFill>
            <a:srgbClr val="FAFD00"/>
          </a:solidFill>
          <a:ln w="9525">
            <a:solidFill>
              <a:schemeClr val="tx1"/>
            </a:solidFill>
            <a:miter lim="800000"/>
            <a:headEnd/>
            <a:tailEnd/>
          </a:ln>
        </p:spPr>
        <p:txBody>
          <a:bodyPr wrap="none" lIns="116001" tIns="58000" rIns="116001" bIns="58000" anchor="ctr"/>
          <a:lstStyle/>
          <a:p>
            <a:pPr algn="ctr" eaLnBrk="1" hangingPunct="1"/>
            <a:r>
              <a:rPr lang="en-US" sz="3000">
                <a:latin typeface="Tahoma" pitchFamily="34" charset="0"/>
                <a:ea typeface="SimSun" pitchFamily="2" charset="-122"/>
              </a:rPr>
              <a:t>Hardware and </a:t>
            </a:r>
          </a:p>
          <a:p>
            <a:pPr algn="ctr" eaLnBrk="1" hangingPunct="1"/>
            <a:r>
              <a:rPr lang="en-US" sz="3000">
                <a:latin typeface="Tahoma" pitchFamily="34" charset="0"/>
                <a:ea typeface="SimSun" pitchFamily="2" charset="-122"/>
              </a:rPr>
              <a:t>Operating System</a:t>
            </a:r>
          </a:p>
        </p:txBody>
      </p:sp>
      <p:sp>
        <p:nvSpPr>
          <p:cNvPr id="31760" name="Line 16"/>
          <p:cNvSpPr>
            <a:spLocks noChangeShapeType="1"/>
          </p:cNvSpPr>
          <p:nvPr/>
        </p:nvSpPr>
        <p:spPr bwMode="auto">
          <a:xfrm>
            <a:off x="10421938"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1761" name="Line 17"/>
          <p:cNvSpPr>
            <a:spLocks noChangeShapeType="1"/>
          </p:cNvSpPr>
          <p:nvPr/>
        </p:nvSpPr>
        <p:spPr bwMode="auto">
          <a:xfrm flipV="1">
            <a:off x="11066463" y="2881313"/>
            <a:ext cx="0" cy="822325"/>
          </a:xfrm>
          <a:prstGeom prst="line">
            <a:avLst/>
          </a:prstGeom>
          <a:noFill/>
          <a:ln w="9525">
            <a:solidFill>
              <a:schemeClr val="tx1"/>
            </a:solidFill>
            <a:miter lim="800000"/>
            <a:headEnd/>
            <a:tailEnd type="triangle" w="med" len="med"/>
          </a:ln>
        </p:spPr>
        <p:txBody>
          <a:bodyPr wrap="none" lIns="116001" tIns="58000" rIns="116001" bIns="58000"/>
          <a:lstStyle/>
          <a:p>
            <a:endParaRPr lang="en-US"/>
          </a:p>
        </p:txBody>
      </p:sp>
      <p:sp>
        <p:nvSpPr>
          <p:cNvPr id="31762" name="Text Box 18"/>
          <p:cNvSpPr txBox="1">
            <a:spLocks noChangeArrowheads="1"/>
          </p:cNvSpPr>
          <p:nvPr/>
        </p:nvSpPr>
        <p:spPr bwMode="auto">
          <a:xfrm>
            <a:off x="430213" y="5184775"/>
            <a:ext cx="2600325" cy="1041400"/>
          </a:xfrm>
          <a:prstGeom prst="rect">
            <a:avLst/>
          </a:prstGeom>
          <a:noFill/>
          <a:ln w="9525">
            <a:noFill/>
            <a:miter lim="800000"/>
            <a:headEnd/>
            <a:tailEnd/>
          </a:ln>
        </p:spPr>
        <p:txBody>
          <a:bodyPr lIns="116001" tIns="58000" rIns="116001" bIns="58000">
            <a:spAutoFit/>
          </a:bodyPr>
          <a:lstStyle/>
          <a:p>
            <a:pPr algn="ctr" eaLnBrk="1" hangingPunct="1"/>
            <a:r>
              <a:rPr lang="en-US" sz="3000">
                <a:solidFill>
                  <a:srgbClr val="B50069"/>
                </a:solidFill>
                <a:latin typeface="Tahoma" pitchFamily="34" charset="0"/>
                <a:ea typeface="SimSun" pitchFamily="2" charset="-122"/>
              </a:rPr>
              <a:t>Notepad,</a:t>
            </a:r>
            <a:r>
              <a:rPr lang="en-US" sz="2000">
                <a:solidFill>
                  <a:srgbClr val="B50069"/>
                </a:solidFill>
                <a:latin typeface="Tahoma" pitchFamily="34" charset="0"/>
                <a:ea typeface="SimSun" pitchFamily="2" charset="-122"/>
              </a:rPr>
              <a:t> </a:t>
            </a:r>
            <a:r>
              <a:rPr lang="en-US" sz="3000">
                <a:solidFill>
                  <a:srgbClr val="B50069"/>
                </a:solidFill>
                <a:latin typeface="Tahoma" pitchFamily="34" charset="0"/>
                <a:ea typeface="SimSun" pitchFamily="2" charset="-122"/>
              </a:rPr>
              <a:t>emacs,vi</a:t>
            </a:r>
          </a:p>
        </p:txBody>
      </p:sp>
      <p:sp>
        <p:nvSpPr>
          <p:cNvPr id="31763" name="Text Box 19"/>
          <p:cNvSpPr txBox="1">
            <a:spLocks noChangeArrowheads="1"/>
          </p:cNvSpPr>
          <p:nvPr/>
        </p:nvSpPr>
        <p:spPr bwMode="auto">
          <a:xfrm>
            <a:off x="5588000" y="5184775"/>
            <a:ext cx="1246188" cy="579438"/>
          </a:xfrm>
          <a:prstGeom prst="rect">
            <a:avLst/>
          </a:prstGeom>
          <a:noFill/>
          <a:ln w="9525">
            <a:noFill/>
            <a:miter lim="800000"/>
            <a:headEnd/>
            <a:tailEnd/>
          </a:ln>
        </p:spPr>
        <p:txBody>
          <a:bodyPr lIns="116001" tIns="58000" rIns="116001" bIns="58000">
            <a:spAutoFit/>
          </a:bodyPr>
          <a:lstStyle/>
          <a:p>
            <a:pPr algn="ctr" eaLnBrk="1" hangingPunct="1"/>
            <a:r>
              <a:rPr lang="en-US" sz="3000">
                <a:solidFill>
                  <a:srgbClr val="B50069"/>
                </a:solidFill>
                <a:latin typeface="Tahoma" pitchFamily="34" charset="0"/>
                <a:ea typeface="SimSun" pitchFamily="2" charset="-122"/>
              </a:rPr>
              <a:t>javac</a:t>
            </a:r>
          </a:p>
        </p:txBody>
      </p:sp>
      <p:sp>
        <p:nvSpPr>
          <p:cNvPr id="31764" name="Text Box 20"/>
          <p:cNvSpPr txBox="1">
            <a:spLocks noChangeArrowheads="1"/>
          </p:cNvSpPr>
          <p:nvPr/>
        </p:nvSpPr>
        <p:spPr bwMode="auto">
          <a:xfrm>
            <a:off x="9993313" y="5078413"/>
            <a:ext cx="2384425" cy="1501775"/>
          </a:xfrm>
          <a:prstGeom prst="rect">
            <a:avLst/>
          </a:prstGeom>
          <a:noFill/>
          <a:ln w="9525">
            <a:noFill/>
            <a:miter lim="800000"/>
            <a:headEnd/>
            <a:tailEnd/>
          </a:ln>
        </p:spPr>
        <p:txBody>
          <a:bodyPr wrap="none" lIns="116001" tIns="58000" rIns="116001" bIns="58000">
            <a:spAutoFit/>
          </a:bodyPr>
          <a:lstStyle/>
          <a:p>
            <a:pPr eaLnBrk="1" hangingPunct="1"/>
            <a:r>
              <a:rPr lang="en-US" sz="3000">
                <a:solidFill>
                  <a:srgbClr val="B50069"/>
                </a:solidFill>
                <a:latin typeface="Tahoma" pitchFamily="34" charset="0"/>
                <a:ea typeface="SimSun" pitchFamily="2" charset="-122"/>
              </a:rPr>
              <a:t>java</a:t>
            </a:r>
          </a:p>
          <a:p>
            <a:pPr eaLnBrk="1" hangingPunct="1"/>
            <a:r>
              <a:rPr lang="en-US" sz="3000">
                <a:solidFill>
                  <a:srgbClr val="B50069"/>
                </a:solidFill>
                <a:latin typeface="Tahoma" pitchFamily="34" charset="0"/>
                <a:ea typeface="SimSun" pitchFamily="2" charset="-122"/>
              </a:rPr>
              <a:t>appletviewer</a:t>
            </a:r>
          </a:p>
          <a:p>
            <a:pPr eaLnBrk="1" hangingPunct="1"/>
            <a:r>
              <a:rPr lang="en-US" sz="3000">
                <a:solidFill>
                  <a:srgbClr val="B50069"/>
                </a:solidFill>
                <a:latin typeface="Tahoma" pitchFamily="34" charset="0"/>
                <a:ea typeface="SimSun" pitchFamily="2" charset="-122"/>
              </a:rPr>
              <a:t>netscape</a:t>
            </a:r>
          </a:p>
        </p:txBody>
      </p:sp>
      <p:sp>
        <p:nvSpPr>
          <p:cNvPr id="31765" name="Footer Placeholder 22"/>
          <p:cNvSpPr>
            <a:spLocks noGrp="1"/>
          </p:cNvSpPr>
          <p:nvPr>
            <p:ph type="ftr" sz="quarter" idx="11"/>
          </p:nvPr>
        </p:nvSpPr>
        <p:spPr bwMode="auto">
          <a:noFill/>
          <a:ln>
            <a:miter lim="800000"/>
            <a:headEnd/>
            <a:tailEnd/>
          </a:ln>
        </p:spPr>
        <p:txBody>
          <a:bodyPr wrap="square" numCol="1" anchor="t" anchorCtr="0" compatLnSpc="1">
            <a:prstTxWarp prst="textNoShape">
              <a:avLst/>
            </a:prstTxWarp>
          </a:bodyPr>
          <a:lstStyle/>
          <a:p>
            <a:r>
              <a:rPr lang="en-US">
                <a:latin typeface="Arial" pitchFamily="34" charset="0"/>
              </a:rPr>
              <a:t>ACE Engineering College</a:t>
            </a:r>
          </a:p>
        </p:txBody>
      </p:sp>
      <p:pic>
        <p:nvPicPr>
          <p:cNvPr id="31766" name="Picture 2" descr="C:\Users\ace sys\Downloads\acelogo.png"/>
          <p:cNvPicPr>
            <a:picLocks noChangeAspect="1" noChangeArrowheads="1"/>
          </p:cNvPicPr>
          <p:nvPr/>
        </p:nvPicPr>
        <p:blipFill>
          <a:blip r:embed="rId2"/>
          <a:srcRect/>
          <a:stretch>
            <a:fillRect/>
          </a:stretch>
        </p:blipFill>
        <p:spPr bwMode="auto">
          <a:xfrm>
            <a:off x="342900" y="325438"/>
            <a:ext cx="1109663" cy="635000"/>
          </a:xfrm>
          <a:prstGeom prst="rect">
            <a:avLst/>
          </a:prstGeom>
          <a:noFill/>
          <a:ln w="9525">
            <a:noFill/>
            <a:miter lim="800000"/>
            <a:headEnd/>
            <a:tailEnd/>
          </a:ln>
        </p:spPr>
      </p:pic>
      <p:sp>
        <p:nvSpPr>
          <p:cNvPr id="23" name="Slide Number Placeholder 22"/>
          <p:cNvSpPr>
            <a:spLocks noGrp="1"/>
          </p:cNvSpPr>
          <p:nvPr>
            <p:ph type="sldNum" sz="quarter" idx="12"/>
          </p:nvPr>
        </p:nvSpPr>
        <p:spPr/>
        <p:txBody>
          <a:bodyPr/>
          <a:lstStyle/>
          <a:p>
            <a:pPr>
              <a:defRPr/>
            </a:pPr>
            <a:fld id="{CF3FB7CF-15FB-4790-89EB-F144B2174CDC}" type="slidenum">
              <a:rPr lang="en-US" smtClean="0"/>
              <a:pPr>
                <a:defRPr/>
              </a:pPr>
              <a:t>9</a:t>
            </a:fld>
            <a:endParaRPr lang="en-US"/>
          </a:p>
        </p:txBody>
      </p:sp>
    </p:spTree>
  </p:cSld>
  <p:clrMapOvr>
    <a:masterClrMapping/>
  </p:clrMapOvr>
  <p:transition advTm="1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429789" y="1563758"/>
            <a:ext cx="11819202" cy="5432002"/>
          </a:xfrm>
        </p:spPr>
        <p:txBody>
          <a:bodyPr>
            <a:normAutofit fontScale="92500" lnSpcReduction="10000"/>
          </a:bodyPr>
          <a:lstStyle/>
          <a:p>
            <a:pPr>
              <a:lnSpc>
                <a:spcPct val="80000"/>
              </a:lnSpc>
            </a:pPr>
            <a:r>
              <a:rPr lang="en-US" sz="2500" dirty="0"/>
              <a:t>A switch statement can be nested within another switch statement:</a:t>
            </a:r>
          </a:p>
          <a:p>
            <a:pPr>
              <a:lnSpc>
                <a:spcPct val="80000"/>
              </a:lnSpc>
            </a:pPr>
            <a:endParaRPr lang="en-US" sz="2500" dirty="0"/>
          </a:p>
          <a:p>
            <a:pPr>
              <a:lnSpc>
                <a:spcPct val="80000"/>
              </a:lnSpc>
              <a:buFont typeface="Wingdings" pitchFamily="2" charset="2"/>
              <a:buNone/>
            </a:pPr>
            <a:r>
              <a:rPr lang="en-US" sz="2500" dirty="0"/>
              <a:t>	</a:t>
            </a:r>
            <a:r>
              <a:rPr lang="en-US" sz="2500" dirty="0">
                <a:solidFill>
                  <a:schemeClr val="hlink"/>
                </a:solidFill>
              </a:rPr>
              <a:t>switch( count ) {</a:t>
            </a:r>
          </a:p>
          <a:p>
            <a:pPr>
              <a:lnSpc>
                <a:spcPct val="80000"/>
              </a:lnSpc>
              <a:buFont typeface="Wingdings" pitchFamily="2" charset="2"/>
              <a:buNone/>
            </a:pPr>
            <a:r>
              <a:rPr lang="en-US" sz="2500" dirty="0">
                <a:solidFill>
                  <a:schemeClr val="hlink"/>
                </a:solidFill>
              </a:rPr>
              <a:t>		case 1:</a:t>
            </a:r>
          </a:p>
          <a:p>
            <a:pPr>
              <a:lnSpc>
                <a:spcPct val="80000"/>
              </a:lnSpc>
              <a:buFont typeface="Wingdings" pitchFamily="2" charset="2"/>
              <a:buNone/>
            </a:pPr>
            <a:r>
              <a:rPr lang="en-US" sz="2500" dirty="0">
                <a:solidFill>
                  <a:schemeClr val="hlink"/>
                </a:solidFill>
              </a:rPr>
              <a:t>			switch( target ) {</a:t>
            </a:r>
          </a:p>
          <a:p>
            <a:pPr>
              <a:lnSpc>
                <a:spcPct val="80000"/>
              </a:lnSpc>
              <a:buFont typeface="Wingdings" pitchFamily="2" charset="2"/>
              <a:buNone/>
            </a:pPr>
            <a:r>
              <a:rPr lang="en-US" sz="2500" dirty="0">
                <a:solidFill>
                  <a:schemeClr val="hlink"/>
                </a:solidFill>
              </a:rPr>
              <a:t>				case 0:System.out.println(“target is zero”);</a:t>
            </a:r>
          </a:p>
          <a:p>
            <a:pPr>
              <a:lnSpc>
                <a:spcPct val="80000"/>
              </a:lnSpc>
              <a:buFont typeface="Wingdings" pitchFamily="2" charset="2"/>
              <a:buNone/>
            </a:pPr>
            <a:r>
              <a:rPr lang="en-US" sz="2500" dirty="0">
                <a:solidFill>
                  <a:schemeClr val="hlink"/>
                </a:solidFill>
              </a:rPr>
              <a:t>				break;</a:t>
            </a:r>
          </a:p>
          <a:p>
            <a:pPr>
              <a:lnSpc>
                <a:spcPct val="80000"/>
              </a:lnSpc>
              <a:buFont typeface="Wingdings" pitchFamily="2" charset="2"/>
              <a:buNone/>
            </a:pPr>
            <a:r>
              <a:rPr lang="en-US" sz="2500" dirty="0">
                <a:solidFill>
                  <a:schemeClr val="hlink"/>
                </a:solidFill>
              </a:rPr>
              <a:t>				case 1:System.out.println(“target is one”);</a:t>
            </a:r>
          </a:p>
          <a:p>
            <a:pPr>
              <a:lnSpc>
                <a:spcPct val="80000"/>
              </a:lnSpc>
              <a:buFont typeface="Wingdings" pitchFamily="2" charset="2"/>
              <a:buNone/>
            </a:pPr>
            <a:r>
              <a:rPr lang="en-US" sz="2500" dirty="0">
                <a:solidFill>
                  <a:schemeClr val="hlink"/>
                </a:solidFill>
              </a:rPr>
              <a:t>				break;</a:t>
            </a:r>
          </a:p>
          <a:p>
            <a:pPr>
              <a:lnSpc>
                <a:spcPct val="80000"/>
              </a:lnSpc>
              <a:buFont typeface="Wingdings" pitchFamily="2" charset="2"/>
              <a:buNone/>
            </a:pPr>
            <a:r>
              <a:rPr lang="en-US" sz="2500" dirty="0">
                <a:solidFill>
                  <a:schemeClr val="hlink"/>
                </a:solidFill>
              </a:rPr>
              <a:t>			}</a:t>
            </a:r>
          </a:p>
          <a:p>
            <a:pPr>
              <a:lnSpc>
                <a:spcPct val="80000"/>
              </a:lnSpc>
              <a:buFont typeface="Wingdings" pitchFamily="2" charset="2"/>
              <a:buNone/>
            </a:pPr>
            <a:r>
              <a:rPr lang="en-US" sz="2500" dirty="0">
                <a:solidFill>
                  <a:schemeClr val="hlink"/>
                </a:solidFill>
              </a:rPr>
              <a:t>			break;</a:t>
            </a:r>
          </a:p>
          <a:p>
            <a:pPr>
              <a:lnSpc>
                <a:spcPct val="80000"/>
              </a:lnSpc>
              <a:buFont typeface="Wingdings" pitchFamily="2" charset="2"/>
              <a:buNone/>
            </a:pPr>
            <a:r>
              <a:rPr lang="en-US" sz="2500" dirty="0">
                <a:solidFill>
                  <a:schemeClr val="hlink"/>
                </a:solidFill>
              </a:rPr>
              <a:t>		case 2: …</a:t>
            </a:r>
          </a:p>
          <a:p>
            <a:pPr>
              <a:lnSpc>
                <a:spcPct val="80000"/>
              </a:lnSpc>
              <a:buFont typeface="Wingdings" pitchFamily="2" charset="2"/>
              <a:buNone/>
            </a:pPr>
            <a:r>
              <a:rPr lang="en-US" sz="2500" dirty="0">
                <a:solidFill>
                  <a:schemeClr val="hlink"/>
                </a:solidFill>
              </a:rPr>
              <a:t>	}</a:t>
            </a:r>
          </a:p>
          <a:p>
            <a:pPr>
              <a:lnSpc>
                <a:spcPct val="80000"/>
              </a:lnSpc>
              <a:buFont typeface="Wingdings" pitchFamily="2" charset="2"/>
              <a:buNone/>
            </a:pPr>
            <a:endParaRPr lang="en-US" sz="2500" dirty="0">
              <a:solidFill>
                <a:schemeClr val="hlink"/>
              </a:solidFill>
            </a:endParaRPr>
          </a:p>
          <a:p>
            <a:pPr>
              <a:lnSpc>
                <a:spcPct val="80000"/>
              </a:lnSpc>
            </a:pPr>
            <a:r>
              <a:rPr lang="en-US" sz="2500" dirty="0"/>
              <a:t>Since, every switch statement defines its own block, no conflict arises between the case constants in the inner and outer switch statements.</a:t>
            </a:r>
          </a:p>
        </p:txBody>
      </p:sp>
      <p:sp>
        <p:nvSpPr>
          <p:cNvPr id="10752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AB8EF650-68C1-4E1B-8BA2-D4A1417F49A1}" type="slidenum">
              <a:rPr lang="en-US"/>
              <a:pPr/>
              <a:t>90</a:t>
            </a:fld>
            <a:endParaRPr lang="en-US"/>
          </a:p>
        </p:txBody>
      </p:sp>
      <p:sp>
        <p:nvSpPr>
          <p:cNvPr id="100355"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chemeClr val="hlink"/>
                </a:solidFill>
              </a:rPr>
              <a:t>Nested switch Statements</a:t>
            </a:r>
          </a:p>
        </p:txBody>
      </p:sp>
      <p:pic>
        <p:nvPicPr>
          <p:cNvPr id="5"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ACE Engineering College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429789" y="1563758"/>
            <a:ext cx="11819202" cy="5432002"/>
          </a:xfrm>
        </p:spPr>
        <p:txBody>
          <a:bodyPr/>
          <a:lstStyle/>
          <a:p>
            <a:pPr marL="773339" indent="-773339">
              <a:lnSpc>
                <a:spcPct val="90000"/>
              </a:lnSpc>
            </a:pPr>
            <a:r>
              <a:rPr lang="en-US" dirty="0"/>
              <a:t>Two main differences:</a:t>
            </a:r>
          </a:p>
          <a:p>
            <a:pPr marL="773339" indent="-773339">
              <a:lnSpc>
                <a:spcPct val="90000"/>
              </a:lnSpc>
            </a:pPr>
            <a:endParaRPr lang="en-US" dirty="0"/>
          </a:p>
          <a:p>
            <a:pPr marL="773339" indent="-773339">
              <a:lnSpc>
                <a:spcPct val="90000"/>
              </a:lnSpc>
              <a:buFont typeface="Wingdings" pitchFamily="2" charset="2"/>
              <a:buAutoNum type="arabicParenR"/>
            </a:pPr>
            <a:r>
              <a:rPr lang="en-US" dirty="0"/>
              <a:t>switch can only test for equality, while if can evaluate any kind of </a:t>
            </a:r>
            <a:r>
              <a:rPr lang="en-US" dirty="0" err="1"/>
              <a:t>boolean</a:t>
            </a:r>
            <a:r>
              <a:rPr lang="en-US" dirty="0"/>
              <a:t> expression</a:t>
            </a:r>
          </a:p>
          <a:p>
            <a:pPr marL="773339" indent="-773339">
              <a:lnSpc>
                <a:spcPct val="90000"/>
              </a:lnSpc>
              <a:buFont typeface="Wingdings" pitchFamily="2" charset="2"/>
              <a:buAutoNum type="arabicParenR"/>
            </a:pPr>
            <a:endParaRPr lang="en-US" dirty="0"/>
          </a:p>
          <a:p>
            <a:pPr marL="773339" indent="-773339">
              <a:lnSpc>
                <a:spcPct val="90000"/>
              </a:lnSpc>
              <a:buFont typeface="Wingdings" pitchFamily="2" charset="2"/>
              <a:buAutoNum type="arabicParenR"/>
            </a:pPr>
            <a:r>
              <a:rPr lang="en-US" dirty="0"/>
              <a:t>Java creates a “jump table” for switch expressions, so a switch statement is usually more efficient than a set of nested if statements</a:t>
            </a:r>
          </a:p>
        </p:txBody>
      </p:sp>
      <p:sp>
        <p:nvSpPr>
          <p:cNvPr id="10854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5ACF368E-DF61-408A-AECC-C8A2A30C5D75}" type="slidenum">
              <a:rPr lang="en-US"/>
              <a:pPr/>
              <a:t>91</a:t>
            </a:fld>
            <a:endParaRPr lang="en-US"/>
          </a:p>
        </p:txBody>
      </p:sp>
      <p:sp>
        <p:nvSpPr>
          <p:cNvPr id="101379"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chemeClr val="hlink"/>
                </a:solidFill>
              </a:rPr>
              <a:t>Comparing switch and if</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a:xfrm>
            <a:off x="429789" y="1563758"/>
            <a:ext cx="11819202" cy="5432002"/>
          </a:xfrm>
        </p:spPr>
        <p:txBody>
          <a:bodyPr/>
          <a:lstStyle/>
          <a:p>
            <a:r>
              <a:rPr lang="en-US"/>
              <a:t>Java iteration statements enable repeated execution of part of a program until a certain termination condition becomes true.</a:t>
            </a:r>
          </a:p>
          <a:p>
            <a:r>
              <a:rPr lang="en-US"/>
              <a:t>Java provides three iteration statements:</a:t>
            </a:r>
          </a:p>
          <a:p>
            <a:endParaRPr lang="en-US"/>
          </a:p>
          <a:p>
            <a:pPr>
              <a:buFont typeface="Wingdings" pitchFamily="2" charset="2"/>
              <a:buNone/>
            </a:pPr>
            <a:r>
              <a:rPr lang="en-US"/>
              <a:t>1) while</a:t>
            </a:r>
          </a:p>
          <a:p>
            <a:pPr>
              <a:buFont typeface="Wingdings" pitchFamily="2" charset="2"/>
              <a:buNone/>
            </a:pPr>
            <a:r>
              <a:rPr lang="en-US"/>
              <a:t>2) do-while</a:t>
            </a:r>
          </a:p>
          <a:p>
            <a:pPr>
              <a:buFont typeface="Wingdings" pitchFamily="2" charset="2"/>
              <a:buNone/>
            </a:pPr>
            <a:r>
              <a:rPr lang="en-US"/>
              <a:t>3) for</a:t>
            </a:r>
          </a:p>
        </p:txBody>
      </p:sp>
      <p:sp>
        <p:nvSpPr>
          <p:cNvPr id="10957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703DFF4-6F66-4562-B408-797C83A2ADFD}" type="slidenum">
              <a:rPr lang="en-US"/>
              <a:pPr/>
              <a:t>92</a:t>
            </a:fld>
            <a:endParaRPr lang="en-US"/>
          </a:p>
        </p:txBody>
      </p:sp>
      <p:sp>
        <p:nvSpPr>
          <p:cNvPr id="102403"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chemeClr val="hlink"/>
                </a:solidFill>
              </a:rPr>
              <a:t>iteration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429789" y="1563758"/>
            <a:ext cx="11819202" cy="5432002"/>
          </a:xfrm>
        </p:spPr>
        <p:txBody>
          <a:bodyPr/>
          <a:lstStyle/>
          <a:p>
            <a:pPr marL="676671" indent="-676671">
              <a:lnSpc>
                <a:spcPct val="90000"/>
              </a:lnSpc>
            </a:pPr>
            <a:r>
              <a:rPr lang="en-US" sz="3600" dirty="0"/>
              <a:t>General form:</a:t>
            </a:r>
          </a:p>
          <a:p>
            <a:pPr marL="676671" indent="-676671">
              <a:lnSpc>
                <a:spcPct val="90000"/>
              </a:lnSpc>
              <a:buNone/>
            </a:pPr>
            <a:r>
              <a:rPr lang="en-US" sz="3600" dirty="0"/>
              <a:t>	</a:t>
            </a:r>
            <a:r>
              <a:rPr lang="en-US" sz="3600" b="1" dirty="0">
                <a:solidFill>
                  <a:schemeClr val="hlink"/>
                </a:solidFill>
                <a:latin typeface="Courier New" pitchFamily="49" charset="0"/>
              </a:rPr>
              <a:t>while (</a:t>
            </a:r>
            <a:r>
              <a:rPr lang="en-US" sz="3600" b="1" i="1" dirty="0">
                <a:solidFill>
                  <a:schemeClr val="hlink"/>
                </a:solidFill>
                <a:latin typeface="Courier New" pitchFamily="49" charset="0"/>
              </a:rPr>
              <a:t>expression</a:t>
            </a:r>
            <a:r>
              <a:rPr lang="en-US" sz="3600" b="1" dirty="0">
                <a:solidFill>
                  <a:schemeClr val="hlink"/>
                </a:solidFill>
                <a:latin typeface="Courier New" pitchFamily="49" charset="0"/>
              </a:rPr>
              <a:t>) </a:t>
            </a:r>
            <a:r>
              <a:rPr lang="en-US" sz="3600" b="1" i="1" dirty="0">
                <a:solidFill>
                  <a:schemeClr val="hlink"/>
                </a:solidFill>
                <a:latin typeface="Courier New" pitchFamily="49" charset="0"/>
              </a:rPr>
              <a:t>statement</a:t>
            </a:r>
          </a:p>
          <a:p>
            <a:pPr marL="676671" indent="-676671">
              <a:lnSpc>
                <a:spcPct val="90000"/>
              </a:lnSpc>
            </a:pPr>
            <a:r>
              <a:rPr lang="en-US" sz="3600" dirty="0"/>
              <a:t>where </a:t>
            </a:r>
            <a:r>
              <a:rPr lang="en-US" sz="3600" b="1" dirty="0">
                <a:solidFill>
                  <a:schemeClr val="hlink"/>
                </a:solidFill>
                <a:latin typeface="Courier New" pitchFamily="49" charset="0"/>
              </a:rPr>
              <a:t>expression</a:t>
            </a:r>
            <a:r>
              <a:rPr lang="en-US" sz="3600" dirty="0"/>
              <a:t> must be of type </a:t>
            </a:r>
            <a:r>
              <a:rPr lang="en-US" sz="3600" dirty="0" err="1"/>
              <a:t>boolean</a:t>
            </a:r>
            <a:r>
              <a:rPr lang="en-US" sz="3600" dirty="0"/>
              <a:t>.</a:t>
            </a:r>
          </a:p>
          <a:p>
            <a:pPr marL="676671" indent="-676671">
              <a:lnSpc>
                <a:spcPct val="90000"/>
              </a:lnSpc>
            </a:pPr>
            <a:endParaRPr lang="en-US" sz="3600" dirty="0"/>
          </a:p>
          <a:p>
            <a:pPr marL="676671" indent="-676671">
              <a:lnSpc>
                <a:spcPct val="90000"/>
              </a:lnSpc>
            </a:pPr>
            <a:r>
              <a:rPr lang="en-US" sz="3600" dirty="0"/>
              <a:t>Semantics:</a:t>
            </a:r>
          </a:p>
          <a:p>
            <a:pPr marL="676671" indent="-676671">
              <a:lnSpc>
                <a:spcPct val="90000"/>
              </a:lnSpc>
              <a:buFont typeface="Wingdings" pitchFamily="2" charset="2"/>
              <a:buAutoNum type="arabicPeriod"/>
            </a:pPr>
            <a:r>
              <a:rPr lang="en-US" sz="3600" dirty="0"/>
              <a:t>repeat execution of </a:t>
            </a:r>
            <a:r>
              <a:rPr lang="en-US" sz="3600" b="1" dirty="0">
                <a:solidFill>
                  <a:schemeClr val="hlink"/>
                </a:solidFill>
                <a:latin typeface="Courier New" pitchFamily="49" charset="0"/>
              </a:rPr>
              <a:t>statement</a:t>
            </a:r>
            <a:r>
              <a:rPr lang="en-US" sz="3600" dirty="0"/>
              <a:t> until </a:t>
            </a:r>
            <a:r>
              <a:rPr lang="en-US" sz="3600" b="1" dirty="0">
                <a:solidFill>
                  <a:schemeClr val="hlink"/>
                </a:solidFill>
                <a:latin typeface="Courier New" pitchFamily="49" charset="0"/>
              </a:rPr>
              <a:t>expression</a:t>
            </a:r>
            <a:r>
              <a:rPr lang="en-US" sz="3600" dirty="0"/>
              <a:t> becomes false</a:t>
            </a:r>
          </a:p>
          <a:p>
            <a:pPr marL="676671" indent="-676671">
              <a:lnSpc>
                <a:spcPct val="90000"/>
              </a:lnSpc>
              <a:buFont typeface="Wingdings" pitchFamily="2" charset="2"/>
              <a:buAutoNum type="arabicPeriod"/>
            </a:pPr>
            <a:r>
              <a:rPr lang="en-US" sz="3600" b="1" dirty="0">
                <a:solidFill>
                  <a:schemeClr val="hlink"/>
                </a:solidFill>
                <a:latin typeface="Courier New" pitchFamily="49" charset="0"/>
              </a:rPr>
              <a:t>expression</a:t>
            </a:r>
            <a:r>
              <a:rPr lang="en-US" sz="3600" dirty="0"/>
              <a:t> is always evaluated before </a:t>
            </a:r>
            <a:r>
              <a:rPr lang="en-US" sz="3600" b="1" dirty="0">
                <a:solidFill>
                  <a:schemeClr val="hlink"/>
                </a:solidFill>
                <a:latin typeface="Courier New" pitchFamily="49" charset="0"/>
              </a:rPr>
              <a:t>statement</a:t>
            </a:r>
          </a:p>
          <a:p>
            <a:pPr marL="676671" indent="-676671">
              <a:lnSpc>
                <a:spcPct val="90000"/>
              </a:lnSpc>
              <a:buFont typeface="Wingdings" pitchFamily="2" charset="2"/>
              <a:buAutoNum type="arabicPeriod"/>
            </a:pPr>
            <a:r>
              <a:rPr lang="en-US" sz="3600" dirty="0"/>
              <a:t>if </a:t>
            </a:r>
            <a:r>
              <a:rPr lang="en-US" sz="3600" b="1" dirty="0">
                <a:solidFill>
                  <a:schemeClr val="hlink"/>
                </a:solidFill>
                <a:latin typeface="Courier New" pitchFamily="49" charset="0"/>
              </a:rPr>
              <a:t>expression</a:t>
            </a:r>
            <a:r>
              <a:rPr lang="en-US" sz="3600" dirty="0"/>
              <a:t> is false initially, </a:t>
            </a:r>
            <a:r>
              <a:rPr lang="en-US" sz="3600" b="1" dirty="0">
                <a:solidFill>
                  <a:schemeClr val="hlink"/>
                </a:solidFill>
                <a:latin typeface="Courier New" pitchFamily="49" charset="0"/>
              </a:rPr>
              <a:t>statement</a:t>
            </a:r>
            <a:r>
              <a:rPr lang="en-US" sz="3600" dirty="0"/>
              <a:t> will never get executed</a:t>
            </a:r>
          </a:p>
        </p:txBody>
      </p:sp>
      <p:sp>
        <p:nvSpPr>
          <p:cNvPr id="11059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0E6DEF9-E5E2-4822-A5E7-721904F38B9E}" type="slidenum">
              <a:rPr lang="en-US"/>
              <a:pPr/>
              <a:t>93</a:t>
            </a:fld>
            <a:endParaRPr lang="en-US"/>
          </a:p>
        </p:txBody>
      </p:sp>
      <p:sp>
        <p:nvSpPr>
          <p:cNvPr id="103427"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chemeClr val="hlink"/>
                </a:solidFill>
              </a:rPr>
              <a:t>while Statements</a:t>
            </a:r>
          </a:p>
        </p:txBody>
      </p:sp>
      <p:sp>
        <p:nvSpPr>
          <p:cNvPr id="5" name="Footer Placeholder 4"/>
          <p:cNvSpPr>
            <a:spLocks noGrp="1"/>
          </p:cNvSpPr>
          <p:nvPr>
            <p:ph type="ftr" sz="quarter" idx="11"/>
          </p:nvPr>
        </p:nvSpPr>
        <p:spPr>
          <a:xfrm>
            <a:off x="484070" y="6881584"/>
            <a:ext cx="5049837" cy="395288"/>
          </a:xfrm>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537237" y="1481455"/>
            <a:ext cx="11819202" cy="5596608"/>
          </a:xfrm>
        </p:spPr>
        <p:txBody>
          <a:bodyPr/>
          <a:lstStyle/>
          <a:p>
            <a:pPr>
              <a:lnSpc>
                <a:spcPct val="80000"/>
              </a:lnSpc>
              <a:buFont typeface="Wingdings" pitchFamily="2" charset="2"/>
              <a:buNone/>
            </a:pPr>
            <a:r>
              <a:rPr lang="en-US" sz="3000" b="1" dirty="0">
                <a:latin typeface="Courier New" pitchFamily="49" charset="0"/>
              </a:rPr>
              <a:t>class </a:t>
            </a:r>
            <a:r>
              <a:rPr lang="en-US" sz="3000" b="1" dirty="0" err="1">
                <a:latin typeface="Courier New" pitchFamily="49" charset="0"/>
              </a:rPr>
              <a:t>MidPoint</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j;</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 100;</a:t>
            </a:r>
          </a:p>
          <a:p>
            <a:pPr>
              <a:lnSpc>
                <a:spcPct val="80000"/>
              </a:lnSpc>
              <a:buFont typeface="Wingdings" pitchFamily="2" charset="2"/>
              <a:buNone/>
            </a:pPr>
            <a:r>
              <a:rPr lang="en-US" sz="3000" b="1" dirty="0">
                <a:latin typeface="Courier New" pitchFamily="49" charset="0"/>
              </a:rPr>
              <a:t>		j = 200;</a:t>
            </a:r>
          </a:p>
          <a:p>
            <a:pPr>
              <a:lnSpc>
                <a:spcPct val="80000"/>
              </a:lnSpc>
              <a:buFont typeface="Wingdings" pitchFamily="2" charset="2"/>
              <a:buNone/>
            </a:pPr>
            <a:r>
              <a:rPr lang="en-US" sz="3000" b="1" dirty="0">
                <a:latin typeface="Courier New" pitchFamily="49" charset="0"/>
              </a:rPr>
              <a:t>		while(++</a:t>
            </a:r>
            <a:r>
              <a:rPr lang="en-US" sz="3000" b="1" dirty="0" err="1">
                <a:latin typeface="Courier New" pitchFamily="49" charset="0"/>
              </a:rPr>
              <a:t>i</a:t>
            </a:r>
            <a:r>
              <a:rPr lang="en-US" sz="3000" b="1" dirty="0">
                <a:latin typeface="Courier New" pitchFamily="49" charset="0"/>
              </a:rPr>
              <a:t> &lt; --j)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a:t>
            </a:r>
            <a:r>
              <a:rPr lang="en-US" sz="3000" b="1" dirty="0" err="1">
                <a:latin typeface="Courier New" pitchFamily="49" charset="0"/>
              </a:rPr>
              <a:t>i</a:t>
            </a:r>
            <a:r>
              <a:rPr lang="en-US" sz="3000" b="1" dirty="0">
                <a:latin typeface="Courier New" pitchFamily="49" charset="0"/>
              </a:rPr>
              <a:t> is " +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(“j is " + j);</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(“The midpoint is " +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p:txBody>
      </p:sp>
      <p:sp>
        <p:nvSpPr>
          <p:cNvPr id="11161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5714C0B4-8D97-4571-95A0-28047DFA5F6F}" type="slidenum">
              <a:rPr lang="en-US"/>
              <a:pPr/>
              <a:t>94</a:t>
            </a:fld>
            <a:endParaRPr lang="en-US"/>
          </a:p>
        </p:txBody>
      </p:sp>
      <p:sp>
        <p:nvSpPr>
          <p:cNvPr id="104451" name="Rectangle 2"/>
          <p:cNvSpPr>
            <a:spLocks noGrp="1" noChangeArrowheads="1"/>
          </p:cNvSpPr>
          <p:nvPr>
            <p:ph type="title"/>
          </p:nvPr>
        </p:nvSpPr>
        <p:spPr>
          <a:xfrm>
            <a:off x="644684" y="493818"/>
            <a:ext cx="11604308" cy="411515"/>
          </a:xfrm>
        </p:spPr>
        <p:txBody>
          <a:bodyPr/>
          <a:lstStyle/>
          <a:p>
            <a:pPr fontAlgn="auto">
              <a:spcAft>
                <a:spcPts val="0"/>
              </a:spcAft>
              <a:defRPr/>
            </a:pPr>
            <a:r>
              <a:rPr lang="en-US" sz="5100" dirty="0">
                <a:solidFill>
                  <a:schemeClr val="hlink"/>
                </a:solidFill>
              </a:rPr>
              <a:t>Example: while</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429789" y="1563758"/>
            <a:ext cx="11819202" cy="5432002"/>
          </a:xfrm>
        </p:spPr>
        <p:txBody>
          <a:bodyPr/>
          <a:lstStyle/>
          <a:p>
            <a:pPr marL="676671" indent="-676671">
              <a:lnSpc>
                <a:spcPct val="90000"/>
              </a:lnSpc>
            </a:pPr>
            <a:r>
              <a:rPr lang="en-US" sz="3000" dirty="0"/>
              <a:t>If a component statement has to be executed at least once, the do-while statement is more appropriate than the while statement.</a:t>
            </a:r>
          </a:p>
          <a:p>
            <a:pPr marL="676671" indent="-676671">
              <a:lnSpc>
                <a:spcPct val="90000"/>
              </a:lnSpc>
            </a:pPr>
            <a:r>
              <a:rPr lang="en-US" sz="3000" dirty="0"/>
              <a:t>General form:</a:t>
            </a:r>
          </a:p>
          <a:p>
            <a:pPr marL="1160008" lvl="1" indent="-580004">
              <a:lnSpc>
                <a:spcPct val="90000"/>
              </a:lnSpc>
              <a:buNone/>
            </a:pPr>
            <a:r>
              <a:rPr lang="en-US" sz="3000" b="1" dirty="0">
                <a:solidFill>
                  <a:schemeClr val="hlink"/>
                </a:solidFill>
                <a:latin typeface="Courier New" pitchFamily="49" charset="0"/>
              </a:rPr>
              <a:t>do statement</a:t>
            </a:r>
          </a:p>
          <a:p>
            <a:pPr marL="1160008" lvl="1" indent="-580004">
              <a:lnSpc>
                <a:spcPct val="90000"/>
              </a:lnSpc>
              <a:buNone/>
            </a:pPr>
            <a:r>
              <a:rPr lang="en-US" sz="3000" b="1" dirty="0">
                <a:solidFill>
                  <a:schemeClr val="hlink"/>
                </a:solidFill>
                <a:latin typeface="Courier New" pitchFamily="49" charset="0"/>
              </a:rPr>
              <a:t>while (</a:t>
            </a:r>
            <a:r>
              <a:rPr lang="en-US" sz="3000" b="1" i="1" dirty="0">
                <a:solidFill>
                  <a:schemeClr val="hlink"/>
                </a:solidFill>
                <a:latin typeface="Courier New" pitchFamily="49" charset="0"/>
              </a:rPr>
              <a:t>expression</a:t>
            </a:r>
            <a:r>
              <a:rPr lang="en-US" sz="3000" b="1" dirty="0">
                <a:solidFill>
                  <a:schemeClr val="hlink"/>
                </a:solidFill>
                <a:latin typeface="Courier New" pitchFamily="49" charset="0"/>
              </a:rPr>
              <a:t>);</a:t>
            </a:r>
          </a:p>
          <a:p>
            <a:pPr marL="676671" indent="-676671">
              <a:lnSpc>
                <a:spcPct val="90000"/>
              </a:lnSpc>
            </a:pPr>
            <a:r>
              <a:rPr lang="en-US" sz="3000" dirty="0"/>
              <a:t>where expression must be of type </a:t>
            </a:r>
            <a:r>
              <a:rPr lang="en-US" sz="3000" dirty="0" err="1"/>
              <a:t>boolean</a:t>
            </a:r>
            <a:r>
              <a:rPr lang="en-US" sz="3000" dirty="0"/>
              <a:t>.</a:t>
            </a:r>
          </a:p>
          <a:p>
            <a:pPr marL="676671" indent="-676671">
              <a:lnSpc>
                <a:spcPct val="90000"/>
              </a:lnSpc>
            </a:pPr>
            <a:r>
              <a:rPr lang="en-US" sz="3000" dirty="0"/>
              <a:t>Semantics:</a:t>
            </a:r>
          </a:p>
          <a:p>
            <a:pPr marL="676671" indent="-676671">
              <a:lnSpc>
                <a:spcPct val="90000"/>
              </a:lnSpc>
              <a:buFont typeface="Wingdings" pitchFamily="2" charset="2"/>
              <a:buAutoNum type="arabicPeriod"/>
            </a:pPr>
            <a:r>
              <a:rPr lang="en-US" sz="3000" dirty="0"/>
              <a:t>repeat execution of </a:t>
            </a:r>
            <a:r>
              <a:rPr lang="en-US" sz="3000" dirty="0">
                <a:solidFill>
                  <a:schemeClr val="hlink"/>
                </a:solidFill>
              </a:rPr>
              <a:t>statement</a:t>
            </a:r>
            <a:r>
              <a:rPr lang="en-US" sz="3000" dirty="0"/>
              <a:t> until </a:t>
            </a:r>
            <a:r>
              <a:rPr lang="en-US" sz="3000" dirty="0">
                <a:solidFill>
                  <a:schemeClr val="hlink"/>
                </a:solidFill>
              </a:rPr>
              <a:t>expression</a:t>
            </a:r>
            <a:r>
              <a:rPr lang="en-US" sz="3000" dirty="0"/>
              <a:t> becomes false</a:t>
            </a:r>
          </a:p>
          <a:p>
            <a:pPr marL="676671" indent="-676671">
              <a:lnSpc>
                <a:spcPct val="90000"/>
              </a:lnSpc>
              <a:buFont typeface="Wingdings" pitchFamily="2" charset="2"/>
              <a:buAutoNum type="arabicPeriod"/>
            </a:pPr>
            <a:r>
              <a:rPr lang="en-US" sz="3000" dirty="0">
                <a:solidFill>
                  <a:schemeClr val="hlink"/>
                </a:solidFill>
              </a:rPr>
              <a:t>expression</a:t>
            </a:r>
            <a:r>
              <a:rPr lang="en-US" sz="3000" dirty="0"/>
              <a:t> is always evaluated after </a:t>
            </a:r>
            <a:r>
              <a:rPr lang="en-US" sz="3000" dirty="0">
                <a:solidFill>
                  <a:schemeClr val="hlink"/>
                </a:solidFill>
              </a:rPr>
              <a:t>statement</a:t>
            </a:r>
          </a:p>
          <a:p>
            <a:pPr marL="676671" indent="-676671">
              <a:lnSpc>
                <a:spcPct val="90000"/>
              </a:lnSpc>
              <a:buFont typeface="Wingdings" pitchFamily="2" charset="2"/>
              <a:buAutoNum type="arabicPeriod"/>
            </a:pPr>
            <a:r>
              <a:rPr lang="en-US" sz="3000" dirty="0"/>
              <a:t>even if </a:t>
            </a:r>
            <a:r>
              <a:rPr lang="en-US" sz="3000" dirty="0">
                <a:solidFill>
                  <a:schemeClr val="hlink"/>
                </a:solidFill>
              </a:rPr>
              <a:t>expression</a:t>
            </a:r>
            <a:r>
              <a:rPr lang="en-US" sz="3000" dirty="0"/>
              <a:t> is false initially, </a:t>
            </a:r>
            <a:r>
              <a:rPr lang="en-US" sz="3000" dirty="0">
                <a:solidFill>
                  <a:schemeClr val="hlink"/>
                </a:solidFill>
              </a:rPr>
              <a:t>statement</a:t>
            </a:r>
            <a:r>
              <a:rPr lang="en-US" sz="3000" dirty="0"/>
              <a:t> will be executed</a:t>
            </a:r>
          </a:p>
        </p:txBody>
      </p:sp>
      <p:sp>
        <p:nvSpPr>
          <p:cNvPr id="112643"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FF331F69-0052-41A0-BC39-C42E04F11BA1}" type="slidenum">
              <a:rPr lang="en-US"/>
              <a:pPr/>
              <a:t>95</a:t>
            </a:fld>
            <a:endParaRPr lang="en-US"/>
          </a:p>
        </p:txBody>
      </p:sp>
      <p:sp>
        <p:nvSpPr>
          <p:cNvPr id="105475"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5100" dirty="0">
                <a:solidFill>
                  <a:schemeClr val="hlink"/>
                </a:solidFill>
              </a:rPr>
              <a:t>do-while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a:xfrm>
            <a:off x="644684" y="1563758"/>
            <a:ext cx="11389413" cy="5514305"/>
          </a:xfrm>
        </p:spPr>
        <p:txBody>
          <a:bodyPr/>
          <a:lstStyle/>
          <a:p>
            <a:pPr>
              <a:lnSpc>
                <a:spcPct val="80000"/>
              </a:lnSpc>
              <a:buFont typeface="Wingdings" pitchFamily="2" charset="2"/>
              <a:buNone/>
            </a:pPr>
            <a:r>
              <a:rPr lang="en-US" sz="3000" b="1" dirty="0">
                <a:latin typeface="Courier New" pitchFamily="49" charset="0"/>
              </a:rPr>
              <a:t>class </a:t>
            </a:r>
            <a:r>
              <a:rPr lang="en-US" sz="3000" b="1" dirty="0" err="1">
                <a:latin typeface="Courier New" pitchFamily="49" charset="0"/>
              </a:rPr>
              <a:t>DoWhile</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public static void main(String </a:t>
            </a:r>
            <a:r>
              <a:rPr lang="en-US" sz="3000" b="1" dirty="0" err="1">
                <a:latin typeface="Courier New" pitchFamily="49" charset="0"/>
              </a:rPr>
              <a:t>args</a:t>
            </a: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 0;</a:t>
            </a:r>
          </a:p>
          <a:p>
            <a:pPr>
              <a:lnSpc>
                <a:spcPct val="80000"/>
              </a:lnSpc>
              <a:buFont typeface="Wingdings" pitchFamily="2" charset="2"/>
              <a:buNone/>
            </a:pPr>
            <a:r>
              <a:rPr lang="en-US" sz="3000" b="1" dirty="0">
                <a:latin typeface="Courier New" pitchFamily="49" charset="0"/>
              </a:rPr>
              <a:t>		do</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a:t>
            </a:r>
            <a:r>
              <a:rPr lang="en-US" sz="3000" b="1" dirty="0" err="1">
                <a:latin typeface="Courier New" pitchFamily="49" charset="0"/>
              </a:rPr>
              <a:t>System.out.println</a:t>
            </a:r>
            <a:r>
              <a:rPr lang="en-US" sz="3000" b="1" dirty="0">
                <a:latin typeface="Courier New" pitchFamily="49" charset="0"/>
              </a:rPr>
              <a:t>(“</a:t>
            </a:r>
            <a:r>
              <a:rPr lang="en-US" sz="3000" b="1" dirty="0" err="1">
                <a:latin typeface="Courier New" pitchFamily="49" charset="0"/>
              </a:rPr>
              <a:t>i</a:t>
            </a:r>
            <a:r>
              <a:rPr lang="en-US" sz="3000" b="1" dirty="0">
                <a:latin typeface="Courier New" pitchFamily="49" charset="0"/>
              </a:rPr>
              <a:t> is “ + </a:t>
            </a:r>
            <a:r>
              <a:rPr lang="en-US" sz="3000" b="1" dirty="0" err="1">
                <a:latin typeface="Courier New" pitchFamily="49" charset="0"/>
              </a:rPr>
              <a:t>i</a:t>
            </a:r>
            <a:r>
              <a:rPr lang="en-US" sz="3000" b="1" dirty="0">
                <a:latin typeface="Courier New" pitchFamily="49" charset="0"/>
              </a:rPr>
              <a:t>);</a:t>
            </a:r>
          </a:p>
          <a:p>
            <a:pPr>
              <a:lnSpc>
                <a:spcPct val="80000"/>
              </a:lnSpc>
              <a:buFont typeface="Wingdings" pitchFamily="2" charset="2"/>
              <a:buNone/>
            </a:pPr>
            <a:r>
              <a:rPr lang="en-US" sz="3000" b="1" dirty="0">
                <a:latin typeface="Courier New" pitchFamily="49" charset="0"/>
              </a:rPr>
              <a:t>      while ( 1/</a:t>
            </a:r>
            <a:r>
              <a:rPr lang="en-US" sz="3000" b="1" dirty="0" err="1">
                <a:latin typeface="Courier New" pitchFamily="49" charset="0"/>
              </a:rPr>
              <a:t>i</a:t>
            </a:r>
            <a:r>
              <a:rPr lang="en-US" sz="3000" b="1" dirty="0">
                <a:latin typeface="Courier New" pitchFamily="49" charset="0"/>
              </a:rPr>
              <a:t> &lt; 0.001);</a:t>
            </a:r>
          </a:p>
          <a:p>
            <a:pPr>
              <a:lnSpc>
                <a:spcPct val="80000"/>
              </a:lnSpc>
              <a:buFont typeface="Wingdings" pitchFamily="2" charset="2"/>
              <a:buNone/>
            </a:pPr>
            <a:r>
              <a:rPr lang="en-US" sz="3000" b="1" dirty="0">
                <a:latin typeface="Courier New" pitchFamily="49" charset="0"/>
              </a:rPr>
              <a:t>	}</a:t>
            </a:r>
          </a:p>
          <a:p>
            <a:pPr>
              <a:lnSpc>
                <a:spcPct val="80000"/>
              </a:lnSpc>
              <a:buFont typeface="Wingdings" pitchFamily="2" charset="2"/>
              <a:buNone/>
            </a:pPr>
            <a:r>
              <a:rPr lang="en-US" sz="3000" b="1" dirty="0">
                <a:latin typeface="Courier New" pitchFamily="49" charset="0"/>
              </a:rPr>
              <a:t>}</a:t>
            </a:r>
          </a:p>
        </p:txBody>
      </p:sp>
      <p:sp>
        <p:nvSpPr>
          <p:cNvPr id="113667"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60E3950F-A7D0-4237-AECF-63ADBB99CC37}" type="slidenum">
              <a:rPr lang="en-US"/>
              <a:pPr/>
              <a:t>96</a:t>
            </a:fld>
            <a:endParaRPr lang="en-US"/>
          </a:p>
        </p:txBody>
      </p:sp>
      <p:sp>
        <p:nvSpPr>
          <p:cNvPr id="106499" name="Rectangle 2"/>
          <p:cNvSpPr>
            <a:spLocks noGrp="1" noChangeArrowheads="1"/>
          </p:cNvSpPr>
          <p:nvPr>
            <p:ph type="title"/>
          </p:nvPr>
        </p:nvSpPr>
        <p:spPr>
          <a:xfrm>
            <a:off x="644684" y="493818"/>
            <a:ext cx="11604308" cy="411515"/>
          </a:xfrm>
        </p:spPr>
        <p:txBody>
          <a:bodyPr/>
          <a:lstStyle/>
          <a:p>
            <a:pPr fontAlgn="auto">
              <a:spcAft>
                <a:spcPts val="0"/>
              </a:spcAft>
              <a:defRPr/>
            </a:pPr>
            <a:r>
              <a:rPr lang="en-US" sz="5100" dirty="0">
                <a:solidFill>
                  <a:schemeClr val="hlink"/>
                </a:solidFill>
              </a:rPr>
              <a:t>Example: do-while</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429789" y="1563758"/>
            <a:ext cx="11819202" cy="5432002"/>
          </a:xfrm>
        </p:spPr>
        <p:txBody>
          <a:bodyPr/>
          <a:lstStyle/>
          <a:p>
            <a:pPr marL="676671" indent="-676671">
              <a:lnSpc>
                <a:spcPct val="90000"/>
              </a:lnSpc>
            </a:pPr>
            <a:r>
              <a:rPr lang="en-US" sz="3000" dirty="0"/>
              <a:t>When iterating over a range of values, for statement is more suitable to use than while or do-while.</a:t>
            </a:r>
          </a:p>
          <a:p>
            <a:pPr marL="676671" indent="-676671">
              <a:lnSpc>
                <a:spcPct val="90000"/>
              </a:lnSpc>
            </a:pPr>
            <a:r>
              <a:rPr lang="en-US" sz="3000" b="1" dirty="0">
                <a:solidFill>
                  <a:srgbClr val="FF0000"/>
                </a:solidFill>
              </a:rPr>
              <a:t>General form:</a:t>
            </a:r>
          </a:p>
          <a:p>
            <a:pPr marL="676671" indent="-676671">
              <a:lnSpc>
                <a:spcPct val="90000"/>
              </a:lnSpc>
              <a:buNone/>
            </a:pPr>
            <a:r>
              <a:rPr lang="en-US" sz="3000" b="1" dirty="0">
                <a:solidFill>
                  <a:srgbClr val="002060"/>
                </a:solidFill>
                <a:latin typeface="Courier New" pitchFamily="49" charset="0"/>
              </a:rPr>
              <a:t>for (initialization; expression; increment)</a:t>
            </a:r>
          </a:p>
          <a:p>
            <a:pPr marL="676671" indent="-676671">
              <a:lnSpc>
                <a:spcPct val="90000"/>
              </a:lnSpc>
              <a:buNone/>
            </a:pPr>
            <a:r>
              <a:rPr lang="en-US" sz="3000" b="1" i="1" dirty="0">
                <a:solidFill>
                  <a:srgbClr val="002060"/>
                </a:solidFill>
                <a:latin typeface="Courier New" pitchFamily="49" charset="0"/>
              </a:rPr>
              <a:t>	statement</a:t>
            </a:r>
          </a:p>
          <a:p>
            <a:pPr marL="676671" indent="-676671">
              <a:lnSpc>
                <a:spcPct val="90000"/>
              </a:lnSpc>
              <a:buNone/>
            </a:pPr>
            <a:endParaRPr lang="en-US" sz="3000" b="1" i="1" dirty="0">
              <a:solidFill>
                <a:schemeClr val="hlink"/>
              </a:solidFill>
              <a:latin typeface="Courier New" pitchFamily="49" charset="0"/>
            </a:endParaRPr>
          </a:p>
          <a:p>
            <a:pPr marL="676671" indent="-676671">
              <a:lnSpc>
                <a:spcPct val="90000"/>
              </a:lnSpc>
            </a:pPr>
            <a:r>
              <a:rPr lang="en-US" sz="3000" dirty="0"/>
              <a:t>where:</a:t>
            </a:r>
          </a:p>
          <a:p>
            <a:pPr marL="676671" indent="-676671">
              <a:lnSpc>
                <a:spcPct val="90000"/>
              </a:lnSpc>
              <a:buFont typeface="Wingdings" pitchFamily="2" charset="2"/>
              <a:buAutoNum type="arabicPeriod"/>
            </a:pPr>
            <a:r>
              <a:rPr lang="en-US" sz="3000" dirty="0">
                <a:solidFill>
                  <a:srgbClr val="00B050"/>
                </a:solidFill>
              </a:rPr>
              <a:t>initialization</a:t>
            </a:r>
            <a:r>
              <a:rPr lang="en-US" sz="3000" dirty="0"/>
              <a:t> statement is executed once before the first iteration</a:t>
            </a:r>
          </a:p>
          <a:p>
            <a:pPr marL="676671" indent="-676671">
              <a:lnSpc>
                <a:spcPct val="90000"/>
              </a:lnSpc>
              <a:buFont typeface="Wingdings" pitchFamily="2" charset="2"/>
              <a:buAutoNum type="arabicPeriod"/>
            </a:pPr>
            <a:r>
              <a:rPr lang="en-US" sz="3000" dirty="0">
                <a:solidFill>
                  <a:srgbClr val="00B050"/>
                </a:solidFill>
              </a:rPr>
              <a:t>expression</a:t>
            </a:r>
            <a:r>
              <a:rPr lang="en-US" sz="3000" dirty="0"/>
              <a:t> is evaluated before each iteration to determine when the loop should terminate</a:t>
            </a:r>
          </a:p>
          <a:p>
            <a:pPr marL="676671" indent="-676671">
              <a:lnSpc>
                <a:spcPct val="90000"/>
              </a:lnSpc>
              <a:buFont typeface="Wingdings" pitchFamily="2" charset="2"/>
              <a:buAutoNum type="arabicPeriod"/>
            </a:pPr>
            <a:r>
              <a:rPr lang="en-US" sz="3000" dirty="0">
                <a:solidFill>
                  <a:srgbClr val="00B050"/>
                </a:solidFill>
              </a:rPr>
              <a:t>increment</a:t>
            </a:r>
            <a:r>
              <a:rPr lang="en-US" sz="3000" dirty="0"/>
              <a:t> statement is executed after each iteration</a:t>
            </a:r>
          </a:p>
        </p:txBody>
      </p:sp>
      <p:sp>
        <p:nvSpPr>
          <p:cNvPr id="114691"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a:bodyPr>
          <a:lstStyle/>
          <a:p>
            <a:fld id="{07AF3519-B9CF-45B8-A2B6-1E5C37685EE4}" type="slidenum">
              <a:rPr lang="en-US"/>
              <a:pPr/>
              <a:t>97</a:t>
            </a:fld>
            <a:endParaRPr lang="en-US"/>
          </a:p>
        </p:txBody>
      </p:sp>
      <p:sp>
        <p:nvSpPr>
          <p:cNvPr id="107523"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4000" b="1" dirty="0">
                <a:solidFill>
                  <a:srgbClr val="006699"/>
                </a:solidFill>
                <a:effectLst>
                  <a:outerShdw blurRad="38100" dist="38100" dir="2700000" algn="tl">
                    <a:srgbClr val="000000">
                      <a:alpha val="43137"/>
                    </a:srgbClr>
                  </a:outerShdw>
                </a:effectLst>
                <a:latin typeface="Bookman Old Style" pitchFamily="18" charset="0"/>
              </a:rPr>
              <a:t>for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animEffect transition="in" filter="fade">
                                      <p:cBhvr>
                                        <p:cTn id="7" dur="2000"/>
                                        <p:tgtEl>
                                          <p:spTgt spid="114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0">
                                            <p:txEl>
                                              <p:pRg st="1" end="1"/>
                                            </p:txEl>
                                          </p:spTgt>
                                        </p:tgtEl>
                                        <p:attrNameLst>
                                          <p:attrName>style.visibility</p:attrName>
                                        </p:attrNameLst>
                                      </p:cBhvr>
                                      <p:to>
                                        <p:strVal val="visible"/>
                                      </p:to>
                                    </p:set>
                                    <p:animEffect transition="in" filter="fade">
                                      <p:cBhvr>
                                        <p:cTn id="12" dur="2000"/>
                                        <p:tgtEl>
                                          <p:spTgt spid="114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690">
                                            <p:txEl>
                                              <p:pRg st="2" end="2"/>
                                            </p:txEl>
                                          </p:spTgt>
                                        </p:tgtEl>
                                        <p:attrNameLst>
                                          <p:attrName>style.visibility</p:attrName>
                                        </p:attrNameLst>
                                      </p:cBhvr>
                                      <p:to>
                                        <p:strVal val="visible"/>
                                      </p:to>
                                    </p:set>
                                    <p:animEffect transition="in" filter="fade">
                                      <p:cBhvr>
                                        <p:cTn id="17" dur="2000"/>
                                        <p:tgtEl>
                                          <p:spTgt spid="114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4690">
                                            <p:txEl>
                                              <p:pRg st="3" end="3"/>
                                            </p:txEl>
                                          </p:spTgt>
                                        </p:tgtEl>
                                        <p:attrNameLst>
                                          <p:attrName>style.visibility</p:attrName>
                                        </p:attrNameLst>
                                      </p:cBhvr>
                                      <p:to>
                                        <p:strVal val="visible"/>
                                      </p:to>
                                    </p:set>
                                    <p:animEffect transition="in" filter="fade">
                                      <p:cBhvr>
                                        <p:cTn id="22" dur="2000"/>
                                        <p:tgtEl>
                                          <p:spTgt spid="114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4690">
                                            <p:txEl>
                                              <p:pRg st="5" end="5"/>
                                            </p:txEl>
                                          </p:spTgt>
                                        </p:tgtEl>
                                        <p:attrNameLst>
                                          <p:attrName>style.visibility</p:attrName>
                                        </p:attrNameLst>
                                      </p:cBhvr>
                                      <p:to>
                                        <p:strVal val="visible"/>
                                      </p:to>
                                    </p:set>
                                    <p:animEffect transition="in" filter="fade">
                                      <p:cBhvr>
                                        <p:cTn id="27" dur="2000"/>
                                        <p:tgtEl>
                                          <p:spTgt spid="11469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4690">
                                            <p:txEl>
                                              <p:pRg st="6" end="6"/>
                                            </p:txEl>
                                          </p:spTgt>
                                        </p:tgtEl>
                                        <p:attrNameLst>
                                          <p:attrName>style.visibility</p:attrName>
                                        </p:attrNameLst>
                                      </p:cBhvr>
                                      <p:to>
                                        <p:strVal val="visible"/>
                                      </p:to>
                                    </p:set>
                                    <p:animEffect transition="in" filter="fade">
                                      <p:cBhvr>
                                        <p:cTn id="32" dur="2000"/>
                                        <p:tgtEl>
                                          <p:spTgt spid="11469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4690">
                                            <p:txEl>
                                              <p:pRg st="7" end="7"/>
                                            </p:txEl>
                                          </p:spTgt>
                                        </p:tgtEl>
                                        <p:attrNameLst>
                                          <p:attrName>style.visibility</p:attrName>
                                        </p:attrNameLst>
                                      </p:cBhvr>
                                      <p:to>
                                        <p:strVal val="visible"/>
                                      </p:to>
                                    </p:set>
                                    <p:animEffect transition="in" filter="fade">
                                      <p:cBhvr>
                                        <p:cTn id="37" dur="2000"/>
                                        <p:tgtEl>
                                          <p:spTgt spid="11469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4690">
                                            <p:txEl>
                                              <p:pRg st="8" end="8"/>
                                            </p:txEl>
                                          </p:spTgt>
                                        </p:tgtEl>
                                        <p:attrNameLst>
                                          <p:attrName>style.visibility</p:attrName>
                                        </p:attrNameLst>
                                      </p:cBhvr>
                                      <p:to>
                                        <p:strVal val="visible"/>
                                      </p:to>
                                    </p:set>
                                    <p:animEffect transition="in" filter="fade">
                                      <p:cBhvr>
                                        <p:cTn id="42" dur="2000"/>
                                        <p:tgtEl>
                                          <p:spTgt spid="114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429789" y="1563758"/>
            <a:ext cx="11819202" cy="5432002"/>
          </a:xfrm>
        </p:spPr>
        <p:txBody>
          <a:bodyPr>
            <a:normAutofit fontScale="92500" lnSpcReduction="10000"/>
          </a:bodyPr>
          <a:lstStyle/>
          <a:p>
            <a:pPr marL="676671" indent="-676671">
              <a:lnSpc>
                <a:spcPct val="90000"/>
              </a:lnSpc>
              <a:buNone/>
            </a:pPr>
            <a:r>
              <a:rPr lang="en-US" sz="3600" b="1" dirty="0">
                <a:solidFill>
                  <a:srgbClr val="002060"/>
                </a:solidFill>
                <a:latin typeface="Courier New" pitchFamily="49" charset="0"/>
              </a:rPr>
              <a:t>for (initialization; expression; increment)</a:t>
            </a:r>
          </a:p>
          <a:p>
            <a:pPr marL="676671" indent="-676671">
              <a:lnSpc>
                <a:spcPct val="90000"/>
              </a:lnSpc>
              <a:buNone/>
            </a:pPr>
            <a:r>
              <a:rPr lang="en-US" sz="3600" b="1" i="1" dirty="0">
                <a:solidFill>
                  <a:srgbClr val="002060"/>
                </a:solidFill>
                <a:latin typeface="Courier New" pitchFamily="49" charset="0"/>
              </a:rPr>
              <a:t>	statement</a:t>
            </a:r>
          </a:p>
          <a:p>
            <a:pPr marL="773339" indent="-773339"/>
            <a:r>
              <a:rPr lang="en-US" dirty="0">
                <a:latin typeface="Bookman Old Style" pitchFamily="18" charset="0"/>
              </a:rPr>
              <a:t>This is how the for statement is executed:</a:t>
            </a:r>
          </a:p>
          <a:p>
            <a:pPr marL="773339" indent="-773339">
              <a:buFont typeface="Wingdings" pitchFamily="2" charset="2"/>
              <a:buAutoNum type="arabicPeriod"/>
            </a:pPr>
            <a:r>
              <a:rPr lang="en-US" dirty="0">
                <a:latin typeface="Bookman Old Style" pitchFamily="18" charset="0"/>
              </a:rPr>
              <a:t>initialization is executed once</a:t>
            </a:r>
          </a:p>
          <a:p>
            <a:pPr marL="773339" indent="-773339">
              <a:buFont typeface="Wingdings" pitchFamily="2" charset="2"/>
              <a:buAutoNum type="arabicPeriod"/>
            </a:pPr>
            <a:r>
              <a:rPr lang="en-US" dirty="0">
                <a:latin typeface="Bookman Old Style" pitchFamily="18" charset="0"/>
              </a:rPr>
              <a:t>expression will be evaluated:</a:t>
            </a:r>
          </a:p>
          <a:p>
            <a:pPr marL="773339" indent="-773339">
              <a:buNone/>
            </a:pPr>
            <a:r>
              <a:rPr lang="en-US" dirty="0">
                <a:latin typeface="Bookman Old Style" pitchFamily="18" charset="0"/>
              </a:rPr>
              <a:t>	a) if false, the statement terminates</a:t>
            </a:r>
          </a:p>
          <a:p>
            <a:pPr marL="773339" indent="-773339">
              <a:buNone/>
            </a:pPr>
            <a:r>
              <a:rPr lang="en-US" dirty="0">
                <a:latin typeface="Bookman Old Style" pitchFamily="18" charset="0"/>
              </a:rPr>
              <a:t>	b) otherwise, continue to (3)</a:t>
            </a:r>
          </a:p>
          <a:p>
            <a:pPr marL="773339" indent="-773339">
              <a:buFont typeface="Wingdings" pitchFamily="2" charset="2"/>
              <a:buAutoNum type="arabicPeriod" startAt="3"/>
            </a:pPr>
            <a:r>
              <a:rPr lang="en-US" dirty="0">
                <a:latin typeface="Bookman Old Style" pitchFamily="18" charset="0"/>
              </a:rPr>
              <a:t>increment statement is executed</a:t>
            </a:r>
          </a:p>
          <a:p>
            <a:pPr marL="773339" indent="-773339">
              <a:buFont typeface="Wingdings" pitchFamily="2" charset="2"/>
              <a:buAutoNum type="arabicPeriod" startAt="3"/>
            </a:pPr>
            <a:r>
              <a:rPr lang="en-US" dirty="0">
                <a:latin typeface="Bookman Old Style" pitchFamily="18" charset="0"/>
              </a:rPr>
              <a:t>component statement is executed</a:t>
            </a:r>
          </a:p>
          <a:p>
            <a:pPr marL="773339" indent="-773339">
              <a:buFont typeface="Wingdings" pitchFamily="2" charset="2"/>
              <a:buAutoNum type="arabicPeriod" startAt="3"/>
            </a:pPr>
            <a:r>
              <a:rPr lang="en-US" dirty="0">
                <a:latin typeface="Bookman Old Style" pitchFamily="18" charset="0"/>
              </a:rPr>
              <a:t>control flow continues from (2)</a:t>
            </a:r>
          </a:p>
          <a:p>
            <a:pPr marL="773339" indent="-773339"/>
            <a:endParaRPr lang="en-US" dirty="0"/>
          </a:p>
        </p:txBody>
      </p:sp>
      <p:sp>
        <p:nvSpPr>
          <p:cNvPr id="115715"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E8764EA3-6C33-4756-938E-C9052E54086B}" type="slidenum">
              <a:rPr lang="en-US"/>
              <a:pPr/>
              <a:t>98</a:t>
            </a:fld>
            <a:endParaRPr lang="en-US"/>
          </a:p>
        </p:txBody>
      </p:sp>
      <p:sp>
        <p:nvSpPr>
          <p:cNvPr id="108547" name="Rectangle 2"/>
          <p:cNvSpPr>
            <a:spLocks noGrp="1" noChangeArrowheads="1"/>
          </p:cNvSpPr>
          <p:nvPr>
            <p:ph type="title"/>
          </p:nvPr>
        </p:nvSpPr>
        <p:spPr>
          <a:xfrm>
            <a:off x="644684" y="493819"/>
            <a:ext cx="11604308" cy="576121"/>
          </a:xfrm>
        </p:spPr>
        <p:txBody>
          <a:bodyPr/>
          <a:lstStyle/>
          <a:p>
            <a:pPr fontAlgn="auto">
              <a:spcAft>
                <a:spcPts val="0"/>
              </a:spcAft>
              <a:defRPr/>
            </a:pPr>
            <a:r>
              <a:rPr lang="en-US" sz="4800" dirty="0">
                <a:solidFill>
                  <a:srgbClr val="006699"/>
                </a:solidFill>
                <a:effectLst>
                  <a:outerShdw blurRad="38100" dist="38100" dir="2700000" algn="tl">
                    <a:srgbClr val="000000">
                      <a:alpha val="43137"/>
                    </a:srgbClr>
                  </a:outerShdw>
                </a:effectLst>
              </a:rPr>
              <a:t>for Statements</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animEffect transition="in" filter="fade">
                                      <p:cBhvr>
                                        <p:cTn id="7" dur="2000"/>
                                        <p:tgtEl>
                                          <p:spTgt spid="1157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714">
                                            <p:txEl>
                                              <p:pRg st="1" end="1"/>
                                            </p:txEl>
                                          </p:spTgt>
                                        </p:tgtEl>
                                        <p:attrNameLst>
                                          <p:attrName>style.visibility</p:attrName>
                                        </p:attrNameLst>
                                      </p:cBhvr>
                                      <p:to>
                                        <p:strVal val="visible"/>
                                      </p:to>
                                    </p:set>
                                    <p:animEffect transition="in" filter="fade">
                                      <p:cBhvr>
                                        <p:cTn id="12" dur="2000"/>
                                        <p:tgtEl>
                                          <p:spTgt spid="1157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5714">
                                            <p:txEl>
                                              <p:pRg st="2" end="2"/>
                                            </p:txEl>
                                          </p:spTgt>
                                        </p:tgtEl>
                                        <p:attrNameLst>
                                          <p:attrName>style.visibility</p:attrName>
                                        </p:attrNameLst>
                                      </p:cBhvr>
                                      <p:to>
                                        <p:strVal val="visible"/>
                                      </p:to>
                                    </p:set>
                                    <p:animEffect transition="in" filter="fade">
                                      <p:cBhvr>
                                        <p:cTn id="17" dur="2000"/>
                                        <p:tgtEl>
                                          <p:spTgt spid="1157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714">
                                            <p:txEl>
                                              <p:pRg st="3" end="3"/>
                                            </p:txEl>
                                          </p:spTgt>
                                        </p:tgtEl>
                                        <p:attrNameLst>
                                          <p:attrName>style.visibility</p:attrName>
                                        </p:attrNameLst>
                                      </p:cBhvr>
                                      <p:to>
                                        <p:strVal val="visible"/>
                                      </p:to>
                                    </p:set>
                                    <p:animEffect transition="in" filter="fade">
                                      <p:cBhvr>
                                        <p:cTn id="22" dur="2000"/>
                                        <p:tgtEl>
                                          <p:spTgt spid="1157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5714">
                                            <p:txEl>
                                              <p:pRg st="4" end="4"/>
                                            </p:txEl>
                                          </p:spTgt>
                                        </p:tgtEl>
                                        <p:attrNameLst>
                                          <p:attrName>style.visibility</p:attrName>
                                        </p:attrNameLst>
                                      </p:cBhvr>
                                      <p:to>
                                        <p:strVal val="visible"/>
                                      </p:to>
                                    </p:set>
                                    <p:animEffect transition="in" filter="fade">
                                      <p:cBhvr>
                                        <p:cTn id="27" dur="2000"/>
                                        <p:tgtEl>
                                          <p:spTgt spid="1157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4">
                                            <p:txEl>
                                              <p:pRg st="5" end="5"/>
                                            </p:txEl>
                                          </p:spTgt>
                                        </p:tgtEl>
                                        <p:attrNameLst>
                                          <p:attrName>style.visibility</p:attrName>
                                        </p:attrNameLst>
                                      </p:cBhvr>
                                      <p:to>
                                        <p:strVal val="visible"/>
                                      </p:to>
                                    </p:set>
                                    <p:animEffect transition="in" filter="fade">
                                      <p:cBhvr>
                                        <p:cTn id="32" dur="2000"/>
                                        <p:tgtEl>
                                          <p:spTgt spid="1157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5714">
                                            <p:txEl>
                                              <p:pRg st="6" end="6"/>
                                            </p:txEl>
                                          </p:spTgt>
                                        </p:tgtEl>
                                        <p:attrNameLst>
                                          <p:attrName>style.visibility</p:attrName>
                                        </p:attrNameLst>
                                      </p:cBhvr>
                                      <p:to>
                                        <p:strVal val="visible"/>
                                      </p:to>
                                    </p:set>
                                    <p:animEffect transition="in" filter="fade">
                                      <p:cBhvr>
                                        <p:cTn id="37" dur="2000"/>
                                        <p:tgtEl>
                                          <p:spTgt spid="1157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714">
                                            <p:txEl>
                                              <p:pRg st="7" end="7"/>
                                            </p:txEl>
                                          </p:spTgt>
                                        </p:tgtEl>
                                        <p:attrNameLst>
                                          <p:attrName>style.visibility</p:attrName>
                                        </p:attrNameLst>
                                      </p:cBhvr>
                                      <p:to>
                                        <p:strVal val="visible"/>
                                      </p:to>
                                    </p:set>
                                    <p:animEffect transition="in" filter="fade">
                                      <p:cBhvr>
                                        <p:cTn id="42" dur="2000"/>
                                        <p:tgtEl>
                                          <p:spTgt spid="1157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5714">
                                            <p:txEl>
                                              <p:pRg st="8" end="8"/>
                                            </p:txEl>
                                          </p:spTgt>
                                        </p:tgtEl>
                                        <p:attrNameLst>
                                          <p:attrName>style.visibility</p:attrName>
                                        </p:attrNameLst>
                                      </p:cBhvr>
                                      <p:to>
                                        <p:strVal val="visible"/>
                                      </p:to>
                                    </p:set>
                                    <p:animEffect transition="in" filter="fade">
                                      <p:cBhvr>
                                        <p:cTn id="47" dur="2000"/>
                                        <p:tgtEl>
                                          <p:spTgt spid="1157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5714">
                                            <p:txEl>
                                              <p:pRg st="9" end="9"/>
                                            </p:txEl>
                                          </p:spTgt>
                                        </p:tgtEl>
                                        <p:attrNameLst>
                                          <p:attrName>style.visibility</p:attrName>
                                        </p:attrNameLst>
                                      </p:cBhvr>
                                      <p:to>
                                        <p:strVal val="visible"/>
                                      </p:to>
                                    </p:set>
                                    <p:animEffect transition="in" filter="fade">
                                      <p:cBhvr>
                                        <p:cTn id="52" dur="2000"/>
                                        <p:tgtEl>
                                          <p:spTgt spid="1157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429789" y="1563758"/>
            <a:ext cx="11819202" cy="5432002"/>
          </a:xfrm>
        </p:spPr>
        <p:txBody>
          <a:bodyPr/>
          <a:lstStyle/>
          <a:p>
            <a:pPr marL="773339" indent="-773339"/>
            <a:r>
              <a:rPr lang="en-US" dirty="0"/>
              <a:t>The for statement may include declaration of a loop control variable:</a:t>
            </a:r>
          </a:p>
          <a:p>
            <a:pPr marL="773339" indent="-773339"/>
            <a:endParaRPr lang="en-US" dirty="0"/>
          </a:p>
          <a:p>
            <a:pPr marL="773339" indent="-773339">
              <a:buNone/>
            </a:pPr>
            <a:r>
              <a:rPr lang="en-US" sz="3600" b="1" dirty="0">
                <a:solidFill>
                  <a:schemeClr val="hlink"/>
                </a:solidFill>
                <a:latin typeface="Courier New" pitchFamily="49" charset="0"/>
              </a:rPr>
              <a:t>	</a:t>
            </a:r>
            <a:r>
              <a:rPr lang="en-US" sz="3600" b="1" dirty="0">
                <a:solidFill>
                  <a:srgbClr val="002060"/>
                </a:solidFill>
                <a:latin typeface="Courier New" pitchFamily="49" charset="0"/>
              </a:rPr>
              <a:t>for (</a:t>
            </a:r>
            <a:r>
              <a:rPr lang="en-US" sz="3600" b="1" dirty="0" err="1">
                <a:solidFill>
                  <a:srgbClr val="002060"/>
                </a:solidFill>
                <a:latin typeface="Courier New" pitchFamily="49" charset="0"/>
              </a:rPr>
              <a:t>int</a:t>
            </a:r>
            <a:r>
              <a:rPr lang="en-US" sz="3600" b="1" dirty="0">
                <a:solidFill>
                  <a:srgbClr val="002060"/>
                </a:solidFill>
                <a:latin typeface="Courier New" pitchFamily="49" charset="0"/>
              </a:rPr>
              <a:t> </a:t>
            </a:r>
            <a:r>
              <a:rPr lang="en-US" sz="3600" b="1" dirty="0" err="1">
                <a:solidFill>
                  <a:srgbClr val="002060"/>
                </a:solidFill>
                <a:latin typeface="Courier New" pitchFamily="49" charset="0"/>
              </a:rPr>
              <a:t>i</a:t>
            </a:r>
            <a:r>
              <a:rPr lang="en-US" sz="3600" b="1" dirty="0">
                <a:solidFill>
                  <a:srgbClr val="002060"/>
                </a:solidFill>
                <a:latin typeface="Courier New" pitchFamily="49" charset="0"/>
              </a:rPr>
              <a:t> = 0; </a:t>
            </a:r>
            <a:r>
              <a:rPr lang="en-US" sz="3600" b="1" dirty="0" err="1">
                <a:solidFill>
                  <a:srgbClr val="002060"/>
                </a:solidFill>
                <a:latin typeface="Courier New" pitchFamily="49" charset="0"/>
              </a:rPr>
              <a:t>i</a:t>
            </a:r>
            <a:r>
              <a:rPr lang="en-US" sz="3600" b="1" dirty="0">
                <a:solidFill>
                  <a:srgbClr val="002060"/>
                </a:solidFill>
                <a:latin typeface="Courier New" pitchFamily="49" charset="0"/>
              </a:rPr>
              <a:t> &lt; 1000; </a:t>
            </a:r>
            <a:r>
              <a:rPr lang="en-US" sz="3600" b="1" dirty="0" err="1">
                <a:solidFill>
                  <a:srgbClr val="002060"/>
                </a:solidFill>
                <a:latin typeface="Courier New" pitchFamily="49" charset="0"/>
              </a:rPr>
              <a:t>i</a:t>
            </a:r>
            <a:r>
              <a:rPr lang="en-US" sz="3600" b="1" dirty="0">
                <a:solidFill>
                  <a:srgbClr val="002060"/>
                </a:solidFill>
                <a:latin typeface="Courier New" pitchFamily="49" charset="0"/>
              </a:rPr>
              <a:t>++) {</a:t>
            </a:r>
          </a:p>
          <a:p>
            <a:pPr marL="773339" indent="-773339">
              <a:buNone/>
            </a:pPr>
            <a:r>
              <a:rPr lang="en-US" sz="3600" b="1" dirty="0">
                <a:solidFill>
                  <a:srgbClr val="002060"/>
                </a:solidFill>
                <a:latin typeface="Courier New" pitchFamily="49" charset="0"/>
              </a:rPr>
              <a:t>		…</a:t>
            </a:r>
          </a:p>
          <a:p>
            <a:pPr marL="773339" indent="-773339">
              <a:buNone/>
            </a:pPr>
            <a:r>
              <a:rPr lang="en-US" sz="3600" b="1" dirty="0">
                <a:solidFill>
                  <a:srgbClr val="002060"/>
                </a:solidFill>
                <a:latin typeface="Courier New" pitchFamily="49" charset="0"/>
              </a:rPr>
              <a:t>	}</a:t>
            </a:r>
          </a:p>
          <a:p>
            <a:pPr marL="773339" indent="-773339">
              <a:buNone/>
            </a:pPr>
            <a:endParaRPr lang="en-US" sz="3600" b="1" dirty="0">
              <a:solidFill>
                <a:schemeClr val="hlink"/>
              </a:solidFill>
              <a:latin typeface="Courier New" pitchFamily="49" charset="0"/>
            </a:endParaRPr>
          </a:p>
          <a:p>
            <a:pPr marL="773339" indent="-773339"/>
            <a:r>
              <a:rPr lang="en-US" dirty="0"/>
              <a:t>The variable does not exist outside the for statement.</a:t>
            </a:r>
          </a:p>
          <a:p>
            <a:pPr marL="773339" indent="-773339"/>
            <a:endParaRPr lang="en-US" dirty="0"/>
          </a:p>
        </p:txBody>
      </p:sp>
      <p:sp>
        <p:nvSpPr>
          <p:cNvPr id="116739" name="Slide Number Placeholder 4"/>
          <p:cNvSpPr>
            <a:spLocks noGrp="1"/>
          </p:cNvSpPr>
          <p:nvPr>
            <p:ph type="sldNum" sz="quarter" idx="12"/>
          </p:nvPr>
        </p:nvSpPr>
        <p:spPr bwMode="auto">
          <a:noFill/>
          <a:ln>
            <a:miter lim="800000"/>
            <a:headEnd/>
            <a:tailEnd/>
          </a:ln>
        </p:spPr>
        <p:txBody>
          <a:bodyPr wrap="square" lIns="116001" tIns="58000" rIns="116001" bIns="58000" numCol="1" anchorCtr="0" compatLnSpc="1">
            <a:prstTxWarp prst="textNoShape">
              <a:avLst/>
            </a:prstTxWarp>
            <a:normAutofit fontScale="92500"/>
          </a:bodyPr>
          <a:lstStyle/>
          <a:p>
            <a:fld id="{40AE3647-213A-4ECA-9562-39125BE644E5}" type="slidenum">
              <a:rPr lang="en-US"/>
              <a:pPr/>
              <a:t>99</a:t>
            </a:fld>
            <a:endParaRPr lang="en-US"/>
          </a:p>
        </p:txBody>
      </p:sp>
      <p:sp>
        <p:nvSpPr>
          <p:cNvPr id="109571" name="Rectangle 2"/>
          <p:cNvSpPr>
            <a:spLocks noGrp="1" noChangeArrowheads="1"/>
          </p:cNvSpPr>
          <p:nvPr>
            <p:ph type="title"/>
          </p:nvPr>
        </p:nvSpPr>
        <p:spPr>
          <a:xfrm>
            <a:off x="644684" y="658425"/>
            <a:ext cx="11604308" cy="576121"/>
          </a:xfrm>
        </p:spPr>
        <p:txBody>
          <a:bodyPr/>
          <a:lstStyle/>
          <a:p>
            <a:pPr fontAlgn="auto">
              <a:spcAft>
                <a:spcPts val="0"/>
              </a:spcAft>
              <a:defRPr/>
            </a:pPr>
            <a:r>
              <a:rPr lang="en-US" sz="4400" b="1" dirty="0">
                <a:solidFill>
                  <a:srgbClr val="006699"/>
                </a:solidFill>
                <a:effectLst>
                  <a:outerShdw blurRad="38100" dist="38100" dir="2700000" algn="tl">
                    <a:srgbClr val="000000">
                      <a:alpha val="43137"/>
                    </a:srgbClr>
                  </a:outerShdw>
                </a:effectLst>
              </a:rPr>
              <a:t>Loop Control Variable</a:t>
            </a:r>
          </a:p>
        </p:txBody>
      </p:sp>
      <p:sp>
        <p:nvSpPr>
          <p:cNvPr id="5" name="Footer Placeholder 4"/>
          <p:cNvSpPr>
            <a:spLocks noGrp="1"/>
          </p:cNvSpPr>
          <p:nvPr>
            <p:ph type="ftr" sz="quarter" idx="11"/>
          </p:nvPr>
        </p:nvSpPr>
        <p:spPr/>
        <p:txBody>
          <a:bodyPr/>
          <a:lstStyle/>
          <a:p>
            <a:pPr>
              <a:defRPr/>
            </a:pPr>
            <a:r>
              <a:rPr lang="en-US"/>
              <a:t>ACE Engineering College</a:t>
            </a:r>
          </a:p>
        </p:txBody>
      </p:sp>
      <p:pic>
        <p:nvPicPr>
          <p:cNvPr id="6" name="Picture 2" descr="C:\Users\ace sys\Downloads\acelogo.png"/>
          <p:cNvPicPr>
            <a:picLocks noChangeAspect="1" noChangeArrowheads="1"/>
          </p:cNvPicPr>
          <p:nvPr/>
        </p:nvPicPr>
        <p:blipFill>
          <a:blip r:embed="rId2"/>
          <a:srcRect/>
          <a:stretch>
            <a:fillRect/>
          </a:stretch>
        </p:blipFill>
        <p:spPr bwMode="auto">
          <a:xfrm>
            <a:off x="350837" y="429181"/>
            <a:ext cx="1039812" cy="6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animEffect transition="in" filter="fade">
                                      <p:cBhvr>
                                        <p:cTn id="7" dur="2000"/>
                                        <p:tgtEl>
                                          <p:spTgt spid="1167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738">
                                            <p:txEl>
                                              <p:pRg st="2" end="2"/>
                                            </p:txEl>
                                          </p:spTgt>
                                        </p:tgtEl>
                                        <p:attrNameLst>
                                          <p:attrName>style.visibility</p:attrName>
                                        </p:attrNameLst>
                                      </p:cBhvr>
                                      <p:to>
                                        <p:strVal val="visible"/>
                                      </p:to>
                                    </p:set>
                                    <p:animEffect transition="in" filter="fade">
                                      <p:cBhvr>
                                        <p:cTn id="12" dur="2000"/>
                                        <p:tgtEl>
                                          <p:spTgt spid="1167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738">
                                            <p:txEl>
                                              <p:pRg st="3" end="3"/>
                                            </p:txEl>
                                          </p:spTgt>
                                        </p:tgtEl>
                                        <p:attrNameLst>
                                          <p:attrName>style.visibility</p:attrName>
                                        </p:attrNameLst>
                                      </p:cBhvr>
                                      <p:to>
                                        <p:strVal val="visible"/>
                                      </p:to>
                                    </p:set>
                                    <p:animEffect transition="in" filter="fade">
                                      <p:cBhvr>
                                        <p:cTn id="17" dur="2000"/>
                                        <p:tgtEl>
                                          <p:spTgt spid="1167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738">
                                            <p:txEl>
                                              <p:pRg st="4" end="4"/>
                                            </p:txEl>
                                          </p:spTgt>
                                        </p:tgtEl>
                                        <p:attrNameLst>
                                          <p:attrName>style.visibility</p:attrName>
                                        </p:attrNameLst>
                                      </p:cBhvr>
                                      <p:to>
                                        <p:strVal val="visible"/>
                                      </p:to>
                                    </p:set>
                                    <p:animEffect transition="in" filter="fade">
                                      <p:cBhvr>
                                        <p:cTn id="22" dur="2000"/>
                                        <p:tgtEl>
                                          <p:spTgt spid="1167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6738">
                                            <p:txEl>
                                              <p:pRg st="6" end="6"/>
                                            </p:txEl>
                                          </p:spTgt>
                                        </p:tgtEl>
                                        <p:attrNameLst>
                                          <p:attrName>style.visibility</p:attrName>
                                        </p:attrNameLst>
                                      </p:cBhvr>
                                      <p:to>
                                        <p:strVal val="visible"/>
                                      </p:to>
                                    </p:set>
                                    <p:animEffect transition="in" filter="fade">
                                      <p:cBhvr>
                                        <p:cTn id="27" dur="2000"/>
                                        <p:tgtEl>
                                          <p:spTgt spid="1167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4D8610A31A5874A92A7AD9AF3A33251" ma:contentTypeVersion="4" ma:contentTypeDescription="Create a new document." ma:contentTypeScope="" ma:versionID="d60e9c6ddd1e4cc908da322982beb0c6">
  <xsd:schema xmlns:xsd="http://www.w3.org/2001/XMLSchema" xmlns:xs="http://www.w3.org/2001/XMLSchema" xmlns:p="http://schemas.microsoft.com/office/2006/metadata/properties" xmlns:ns2="5f0500f7-38e4-45c6-a77e-5114cae5ff0b" targetNamespace="http://schemas.microsoft.com/office/2006/metadata/properties" ma:root="true" ma:fieldsID="cdf8bef0d65394294e17ffe5afee722b" ns2:_="">
    <xsd:import namespace="5f0500f7-38e4-45c6-a77e-5114cae5ff0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0500f7-38e4-45c6-a77e-5114cae5f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3D4B31-4AD9-42D6-B3F4-A2281BF66B51}">
  <ds:schemaRefs>
    <ds:schemaRef ds:uri="http://schemas.openxmlformats.org/package/2006/metadata/core-properties"/>
    <ds:schemaRef ds:uri="http://purl.org/dc/dcmitype/"/>
    <ds:schemaRef ds:uri="http://schemas.microsoft.com/office/2006/documentManagement/types"/>
    <ds:schemaRef ds:uri="5f0500f7-38e4-45c6-a77e-5114cae5ff0b"/>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6F5CD20-2541-42D3-83BF-01A5B91264AF}">
  <ds:schemaRefs>
    <ds:schemaRef ds:uri="http://schemas.microsoft.com/sharepoint/v3/contenttype/forms"/>
  </ds:schemaRefs>
</ds:datastoreItem>
</file>

<file path=customXml/itemProps3.xml><?xml version="1.0" encoding="utf-8"?>
<ds:datastoreItem xmlns:ds="http://schemas.openxmlformats.org/officeDocument/2006/customXml" ds:itemID="{040664C2-4A1D-4BCE-B1B2-D29F9B49F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0500f7-38e4-45c6-a77e-5114cae5ff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Civic</Template>
  <TotalTime>6087</TotalTime>
  <Words>3513</Words>
  <Application>Microsoft Office PowerPoint</Application>
  <PresentationFormat>Custom</PresentationFormat>
  <Paragraphs>1541</Paragraphs>
  <Slides>125</Slides>
  <Notes>1</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Civic</vt:lpstr>
      <vt:lpstr>Books</vt:lpstr>
      <vt:lpstr>Father of Java </vt:lpstr>
      <vt:lpstr>Java History</vt:lpstr>
      <vt:lpstr>Java Features/Buzzwords</vt:lpstr>
      <vt:lpstr>Java Language Features</vt:lpstr>
      <vt:lpstr>Java Language Features</vt:lpstr>
      <vt:lpstr>Java Language Features</vt:lpstr>
      <vt:lpstr>Java Program Execution</vt:lpstr>
      <vt:lpstr>Java is Compiled and Interpreted</vt:lpstr>
      <vt:lpstr>Compiled Languages</vt:lpstr>
      <vt:lpstr>Java Virtual Machine (JVM)</vt:lpstr>
      <vt:lpstr>Java Development Kit (JDK)</vt:lpstr>
      <vt:lpstr>JAVA</vt:lpstr>
      <vt:lpstr>A Simple Java Program</vt:lpstr>
      <vt:lpstr>A Simple Java Program</vt:lpstr>
      <vt:lpstr>A Simple Java Program</vt:lpstr>
      <vt:lpstr>A Simple Java Program</vt:lpstr>
      <vt:lpstr>A Simple Java Program</vt:lpstr>
      <vt:lpstr>Comments</vt:lpstr>
      <vt:lpstr>Slide 20</vt:lpstr>
      <vt:lpstr>Java Keywords</vt:lpstr>
      <vt:lpstr>Primitive Data Types</vt:lpstr>
      <vt:lpstr>Primitive Type: byte</vt:lpstr>
      <vt:lpstr>Primitive Type: short</vt:lpstr>
      <vt:lpstr>Primitive Type: int</vt:lpstr>
      <vt:lpstr>Primitive Type: long</vt:lpstr>
      <vt:lpstr>Example: Long</vt:lpstr>
      <vt:lpstr>Primitive Type: float</vt:lpstr>
      <vt:lpstr>Primitive Type: double</vt:lpstr>
      <vt:lpstr>Example: double</vt:lpstr>
      <vt:lpstr>Primitive Type: char</vt:lpstr>
      <vt:lpstr>Example char</vt:lpstr>
      <vt:lpstr>Primitive Type: boolean</vt:lpstr>
      <vt:lpstr>Example boolean</vt:lpstr>
      <vt:lpstr> Java Literals</vt:lpstr>
      <vt:lpstr>Variables</vt:lpstr>
      <vt:lpstr>Variable Declaration</vt:lpstr>
      <vt:lpstr>Outputting Variable Data</vt:lpstr>
      <vt:lpstr>Operators</vt:lpstr>
      <vt:lpstr>Assignment Operator</vt:lpstr>
      <vt:lpstr>Arithmetic Operators</vt:lpstr>
      <vt:lpstr>Arithmetic Operators</vt:lpstr>
      <vt:lpstr>Increment and Decrement Operators </vt:lpstr>
      <vt:lpstr>Increment and Decrement Operators</vt:lpstr>
      <vt:lpstr>Increment and Decrement Operators</vt:lpstr>
      <vt:lpstr>Example: Increment/Decrement</vt:lpstr>
      <vt:lpstr>Question</vt:lpstr>
      <vt:lpstr>Relational Operators</vt:lpstr>
      <vt:lpstr>Relational Operator</vt:lpstr>
      <vt:lpstr>Slide 50</vt:lpstr>
      <vt:lpstr>Slide 51</vt:lpstr>
      <vt:lpstr>Logical Operator</vt:lpstr>
      <vt:lpstr>Logical Operator</vt:lpstr>
      <vt:lpstr>Example: Logical Operators</vt:lpstr>
      <vt:lpstr>Example: Logical Operators</vt:lpstr>
      <vt:lpstr>Bitwise Operators</vt:lpstr>
      <vt:lpstr>Bitwise Operators</vt:lpstr>
      <vt:lpstr>Example: Bitwise Operators</vt:lpstr>
      <vt:lpstr>Other Operators</vt:lpstr>
      <vt:lpstr>Conditional Operator</vt:lpstr>
      <vt:lpstr>Example: Conditional Operator</vt:lpstr>
      <vt:lpstr>           Dot Operator</vt:lpstr>
      <vt:lpstr>        instanceof Operator</vt:lpstr>
      <vt:lpstr>    instanceof Operator</vt:lpstr>
      <vt:lpstr>          instanceof Operator</vt:lpstr>
      <vt:lpstr>Operator Precedence</vt:lpstr>
      <vt:lpstr>Operator Precedence</vt:lpstr>
      <vt:lpstr>Type Differences</vt:lpstr>
      <vt:lpstr>Type Compatibility</vt:lpstr>
      <vt:lpstr>Widening Type Conversion</vt:lpstr>
      <vt:lpstr>Narrowing Type Conversion</vt:lpstr>
      <vt:lpstr>Type Casting</vt:lpstr>
      <vt:lpstr>Example: Type Casting</vt:lpstr>
      <vt:lpstr>Type Promotion</vt:lpstr>
      <vt:lpstr>Type Promotion Rules</vt:lpstr>
      <vt:lpstr>Example: Type Promotion</vt:lpstr>
      <vt:lpstr>Exercise: Operators</vt:lpstr>
      <vt:lpstr>Control Flow</vt:lpstr>
      <vt:lpstr>Control Flow</vt:lpstr>
      <vt:lpstr>Control Flow Statements</vt:lpstr>
      <vt:lpstr>Selection Statements</vt:lpstr>
      <vt:lpstr>if Statements</vt:lpstr>
      <vt:lpstr>Simple/Compound Statements</vt:lpstr>
      <vt:lpstr>if-else Statements</vt:lpstr>
      <vt:lpstr>if-else-if Statements</vt:lpstr>
      <vt:lpstr>Example: if-else-if</vt:lpstr>
      <vt:lpstr>switch Statements</vt:lpstr>
      <vt:lpstr>switch Assumptions/Semantics</vt:lpstr>
      <vt:lpstr>Example: switch</vt:lpstr>
      <vt:lpstr>Nested switch Statements</vt:lpstr>
      <vt:lpstr>Comparing switch and if</vt:lpstr>
      <vt:lpstr>iteration Statements</vt:lpstr>
      <vt:lpstr>while Statements</vt:lpstr>
      <vt:lpstr>Example: while</vt:lpstr>
      <vt:lpstr>do-while Statements</vt:lpstr>
      <vt:lpstr>Example: do-while</vt:lpstr>
      <vt:lpstr>for Statements</vt:lpstr>
      <vt:lpstr>for Statements</vt:lpstr>
      <vt:lpstr>Loop Control Variable</vt:lpstr>
      <vt:lpstr>Example: for</vt:lpstr>
      <vt:lpstr>Many Initialization/Iteration parts</vt:lpstr>
      <vt:lpstr>for Statement Variations</vt:lpstr>
      <vt:lpstr>Empty for</vt:lpstr>
      <vt:lpstr>Jump Statements</vt:lpstr>
      <vt:lpstr>break Statements</vt:lpstr>
      <vt:lpstr>Loop Exit with break</vt:lpstr>
      <vt:lpstr>break in Nested Loop</vt:lpstr>
      <vt:lpstr>Control Transfer with break</vt:lpstr>
      <vt:lpstr>Labeled break</vt:lpstr>
      <vt:lpstr>Example: Labeled break</vt:lpstr>
      <vt:lpstr>Example: Nested Loop break</vt:lpstr>
      <vt:lpstr>continue Statement</vt:lpstr>
      <vt:lpstr>Example: Unlabeled continue</vt:lpstr>
      <vt:lpstr>Example: Labeled continue</vt:lpstr>
      <vt:lpstr>return Statement</vt:lpstr>
      <vt:lpstr>Example: return</vt:lpstr>
      <vt:lpstr>Exercise: Control Flow</vt:lpstr>
      <vt:lpstr>Arrays</vt:lpstr>
      <vt:lpstr>Array Declaration</vt:lpstr>
      <vt:lpstr>Array Creation</vt:lpstr>
      <vt:lpstr>Array Indexing</vt:lpstr>
      <vt:lpstr>Array Use</vt:lpstr>
      <vt:lpstr>Array Initialization</vt:lpstr>
      <vt:lpstr>Multidimensional Arrays</vt:lpstr>
      <vt:lpstr>Example: Multidimensional Arrays</vt:lpstr>
    </vt:vector>
  </TitlesOfParts>
  <Company>Simpson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A.Ramesh</dc:creator>
  <cp:lastModifiedBy>ACE</cp:lastModifiedBy>
  <cp:revision>263</cp:revision>
  <cp:lastPrinted>1601-01-01T00:00:00Z</cp:lastPrinted>
  <dcterms:created xsi:type="dcterms:W3CDTF">2002-09-16T22:28:30Z</dcterms:created>
  <dcterms:modified xsi:type="dcterms:W3CDTF">2023-06-08T09:12:01Z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0x01010034D8610A31A5874A92A7AD9AF3A33251</vt:lpwstr>
  </property>
</Properties>
</file>