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0" r:id="rId7"/>
    <p:sldId id="273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7F3DD-5871-C627-844C-C268FE4AE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9959E0-39EC-D334-AAAF-782595D63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8FF89C-9A4C-8487-CC52-7D923A5C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31D24-F835-86BF-0DAA-7D0F448C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2105A-B394-F5B5-D7EE-D1130CE5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57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0EC74-4905-5CBD-8A02-7F3D4548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D62898-62DF-2F22-93B3-6ADAB3D7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0C348A-4990-2DE9-F418-EB744EC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9B6887-0136-AD63-EA98-FC9022DD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EEB77D-2693-4FCC-B946-B54B821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997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00469F6-4E18-4894-4096-BB154B7C4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620222-A615-81BD-2D9D-CCC63996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2CF9AD-F341-1C31-E5B7-7125C1F5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45C4F0-0FF2-05B9-EFC5-17C004A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011DD1-6408-358D-5F83-AB3F2FB3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746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F31458-B3E2-0F40-A150-0A57DDD9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B72D3-2B7B-5685-653A-6AAC4A68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D87569-064D-735E-17D0-0A4431BC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6AE9CE-D3BE-3019-B379-48A2C8B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C73DD7-DC2E-9B4E-13DD-1D4B6B61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27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CB13A-F81E-A23B-AF5D-F6E7F4D4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228EBA-D66C-3C6C-A123-4C61C39A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03F2C7-3C7A-7847-938E-EA03F6FD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FC52AC-BBE1-301E-043F-49B4152F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B78204-2257-8385-400B-90D725A1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7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AAF5D-2E8A-EF6C-A2B5-438D805C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47F848-8C44-898F-9573-CC29A248C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B26D06-F4D6-50F6-4157-DA1E90A3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2B7F4C-E89B-AAEB-D564-6D0780A7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9AB9F2-8D73-29AD-637E-C7B5259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ADC31B-16E9-9B69-F752-B9E376B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077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73F49-5F93-111A-2C14-B4B4BE94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C25D87-D129-9029-C0AE-2C6862DF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4E0779-573D-A474-E485-D48047C3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744700C-9C65-2F56-4956-BC208EAC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D45A49C-BBD0-85E8-6C5C-142CDBA89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773141-4C78-1D0B-EE56-D43A1B35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C339147-B461-5C51-F45B-D56FB438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7CB29B-3377-A3BD-BD41-ED1F35AA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21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085FF0-80BE-A8B8-8258-027FEA85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D1C313-A4AF-0250-EDE2-158C98DC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C34393F-63AF-2BAD-C405-6C1CC9B0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7F8ACF-D461-8B28-BE86-643606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879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CF5C9CC-B2DA-58DA-DF06-E7239CC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A8E918-9956-D90D-625F-4CBC9848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6DE53B-5B20-89AD-7E65-B35005FC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09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F2A3CE-55EE-1BB4-1A99-528EA7FF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E8DF3-75D9-75B8-D13A-D6623918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C2F87E-6774-C0CB-D5EA-FE1DB35A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0962E8-AEE0-1765-04DF-42F4E8EC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E20E40-7832-77CB-A1E1-055FB242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E7EDA7-2BE9-1EEC-C8F3-13CFF15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821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9BA4D-EFF9-490E-CFF4-C4FFC89D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FFBD04-2F7D-66DE-D9BA-99985BACB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74F4E7-BB1A-3364-AD52-8CBCFF08D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F30C83-FDD1-653C-7A59-680F178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DADBC9-CE93-0094-8E64-29C08E9F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DDD8AD-C360-9851-7BE8-A7DB69A3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133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7D87C04-8C4E-4C92-D8C4-055CA3B1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49D62C-77CC-684C-774A-1617078D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61CEC7-42C0-406E-20FB-E3F71552B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C915-472C-4DAE-AA01-73B74354270D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4722BA-8199-82EE-FA60-C3CA07FA8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A06700-53EE-28B1-3822-315C2F1D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62E4-0C3C-41F4-BA2E-467B1F19E3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299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73964-7722-8646-C435-676B17BA4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Arial-BoldMT"/>
              </a:rPr>
              <a:t>INTRODUCTION TO DATA SCIENCE</a:t>
            </a:r>
            <a:r>
              <a:rPr lang="en-IN" sz="8000" dirty="0">
                <a:solidFill>
                  <a:srgbClr val="FF0000"/>
                </a:solidFill>
              </a:rPr>
              <a:t> </a:t>
            </a:r>
            <a:br>
              <a:rPr lang="en-IN" sz="8000" dirty="0">
                <a:solidFill>
                  <a:srgbClr val="FF0000"/>
                </a:solidFill>
              </a:rPr>
            </a:b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BAC89B-AECC-F7BC-1307-F632AA154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UNIT-I</a:t>
            </a:r>
          </a:p>
        </p:txBody>
      </p:sp>
    </p:spTree>
    <p:extLst>
      <p:ext uri="{BB962C8B-B14F-4D97-AF65-F5344CB8AC3E}">
        <p14:creationId xmlns="" xmlns:p14="http://schemas.microsoft.com/office/powerpoint/2010/main" val="131210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BA794-19E8-E76E-BB3A-B27DFD5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190D3E-6998-CCC1-F0F5-D5756D49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E7580F3-60A4-FB44-6F0E-F6498D5D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19" y="267856"/>
            <a:ext cx="11386490" cy="61329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000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87B6B5-5936-B309-61AB-1014A86A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3FEC9B-D50D-CE35-54B8-EF15ED45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48DAE0-9EEF-5B7D-FFE3-0B88B677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18" y="365125"/>
            <a:ext cx="11333899" cy="6213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038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3681B-4FE1-8C91-ABE8-AEF09B9A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73D8D6-88AD-6B1B-36B3-723B25C7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EBAA84-421A-FCE2-A763-B23EC85C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5" y="254678"/>
            <a:ext cx="11473338" cy="63503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407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8654C-71A1-1FAB-0E3A-FB49C6EF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0114"/>
          </a:xfrm>
        </p:spPr>
        <p:txBody>
          <a:bodyPr>
            <a:normAutofit/>
          </a:bodyPr>
          <a:lstStyle/>
          <a:p>
            <a:r>
              <a:rPr lang="en-US" b="1" dirty="0"/>
              <a:t>Data Modeling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49C4C0-398B-03F4-745D-377D5D9F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CB4CFC-30D4-2DB7-C313-0D2AEEF1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7" y="907742"/>
            <a:ext cx="10974703" cy="5750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95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1F1B7-0AAE-73CF-44DA-44A46C9E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585EA8-D268-3976-BA35-55D6C5C8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8FF6E6-5DD6-C768-72FC-81EE2EB2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073631" cy="6791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88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8612B2-4A65-9931-C06D-0A67B931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4B1838-0197-7583-B03A-30EA750A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E872F0-DA25-1627-368B-2FD92463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2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593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A4C6A-D865-C5BE-A172-3EA03DD7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AE463-5CA7-BF28-4F92-E57BD1C6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03C2C4-59BA-0E91-4EBF-4E99A67D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18"/>
            <a:ext cx="12192001" cy="68557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293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75" y="153298"/>
            <a:ext cx="11887200" cy="64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3E4C33-502F-4475-3966-8E8F9BC0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872F32-8F17-CE41-F757-B0A03641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C2F0D8-AE8B-D4D4-D59A-5CC926CE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153490"/>
            <a:ext cx="12129856" cy="6602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802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7E103-25EE-DB4F-76A5-35DF72B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B210F-3F13-ED90-56D9-03580EA0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7CA096-1AD8-F294-9AAB-21103792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85939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108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C3FF1C-6F91-6C63-1078-331665A3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253EBC-C14E-ACA2-1C29-DA7CF956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6A4EFE-FC8B-E408-E0F9-F04F5855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344194"/>
            <a:ext cx="11700769" cy="5941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48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33722-91C5-B0E6-63E9-670236A0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21EA6E-825B-4BA9-3A13-5D9A476B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F05E44-8A3E-E998-4AB1-D043D2D2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603849"/>
            <a:ext cx="11944486" cy="6133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3260" y="0"/>
            <a:ext cx="424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Various Sources of Data</a:t>
            </a:r>
            <a:endParaRPr lang="en-US" sz="28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8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9BE9A-7965-0FDB-52BE-214019A7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What is Data? </a:t>
            </a:r>
            <a:r>
              <a:rPr lang="en-IN" sz="3600" b="1" dirty="0" smtClean="0">
                <a:solidFill>
                  <a:srgbClr val="FF0000"/>
                </a:solidFill>
              </a:rPr>
              <a:t/>
            </a:r>
            <a:br>
              <a:rPr lang="en-IN" sz="3600" b="1" dirty="0" smtClean="0">
                <a:solidFill>
                  <a:srgbClr val="FF0000"/>
                </a:solidFill>
              </a:rPr>
            </a:br>
            <a:r>
              <a:rPr lang="en-IN" sz="3600" b="1" dirty="0" smtClean="0">
                <a:solidFill>
                  <a:srgbClr val="FF0000"/>
                </a:solidFill>
              </a:rPr>
              <a:t>What is Information?</a:t>
            </a:r>
            <a:r>
              <a:rPr lang="en-IN" sz="3600" b="1" dirty="0">
                <a:solidFill>
                  <a:srgbClr val="FF0000"/>
                </a:solidFill>
              </a:rPr>
              <a:t/>
            </a:r>
            <a:br>
              <a:rPr lang="en-IN" sz="3600" b="1" dirty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What is Knowledge? </a:t>
            </a:r>
            <a:br>
              <a:rPr lang="en-IN" sz="3600" b="1" dirty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What is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1352D-D835-D78C-22F0-EC4137C6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25" y="1949570"/>
            <a:ext cx="10640627" cy="463874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Data: </a:t>
            </a:r>
            <a:r>
              <a:rPr lang="en-IN" dirty="0"/>
              <a:t>The raw facts/set of records/Any real world business fact</a:t>
            </a:r>
          </a:p>
          <a:p>
            <a:pPr lvl="1"/>
            <a:r>
              <a:rPr lang="en-IN" dirty="0"/>
              <a:t>Types of Data</a:t>
            </a:r>
          </a:p>
          <a:p>
            <a:pPr lvl="2"/>
            <a:r>
              <a:rPr lang="en-IN" dirty="0">
                <a:solidFill>
                  <a:srgbClr val="00B050"/>
                </a:solidFill>
              </a:rPr>
              <a:t>Structured data: </a:t>
            </a:r>
            <a:r>
              <a:rPr lang="en-IN" dirty="0"/>
              <a:t>The data is in some format </a:t>
            </a:r>
          </a:p>
          <a:p>
            <a:pPr marL="914400" lvl="2" indent="0">
              <a:buNone/>
            </a:pPr>
            <a:r>
              <a:rPr lang="en-IN" dirty="0"/>
              <a:t>Ex: RDBMS </a:t>
            </a:r>
            <a:r>
              <a:rPr lang="en-IN" dirty="0" smtClean="0"/>
              <a:t>Table</a:t>
            </a:r>
            <a:endParaRPr lang="en-IN" dirty="0"/>
          </a:p>
          <a:p>
            <a:pPr lvl="2"/>
            <a:r>
              <a:rPr lang="en-IN" dirty="0">
                <a:solidFill>
                  <a:srgbClr val="00B050"/>
                </a:solidFill>
              </a:rPr>
              <a:t>Unstructured data: </a:t>
            </a:r>
            <a:r>
              <a:rPr lang="en-IN" dirty="0"/>
              <a:t>Data is not in structure</a:t>
            </a:r>
          </a:p>
          <a:p>
            <a:pPr marL="914400" lvl="2" indent="0">
              <a:buNone/>
            </a:pPr>
            <a:r>
              <a:rPr lang="en-IN" dirty="0"/>
              <a:t>Ex: Media </a:t>
            </a:r>
            <a:r>
              <a:rPr lang="en-IN" dirty="0" smtClean="0"/>
              <a:t>and </a:t>
            </a:r>
            <a:r>
              <a:rPr lang="en-IN" dirty="0"/>
              <a:t>Entertainment, Surveillance data, Geo spatial data, Audio, Weather data etc</a:t>
            </a:r>
          </a:p>
          <a:p>
            <a:pPr lvl="2"/>
            <a:r>
              <a:rPr lang="en-IN" dirty="0">
                <a:solidFill>
                  <a:srgbClr val="00B050"/>
                </a:solidFill>
              </a:rPr>
              <a:t>Semi-structured data: </a:t>
            </a:r>
            <a:r>
              <a:rPr lang="en-IN" dirty="0" smtClean="0"/>
              <a:t>Combination of both structured </a:t>
            </a:r>
            <a:r>
              <a:rPr lang="en-IN" dirty="0"/>
              <a:t>and un-structured</a:t>
            </a:r>
          </a:p>
          <a:p>
            <a:pPr marL="914400" lvl="2" indent="0">
              <a:buNone/>
            </a:pPr>
            <a:r>
              <a:rPr lang="en-IN" dirty="0"/>
              <a:t>Ex: All markup languages like HTML,XML etc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Information: </a:t>
            </a:r>
            <a:r>
              <a:rPr lang="en-IN" dirty="0" smtClean="0"/>
              <a:t>The meaning of data/what you understand by reading data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Knowledge</a:t>
            </a:r>
            <a:r>
              <a:rPr lang="en-IN" dirty="0">
                <a:solidFill>
                  <a:srgbClr val="00B0F0"/>
                </a:solidFill>
              </a:rPr>
              <a:t>: </a:t>
            </a:r>
            <a:r>
              <a:rPr lang="en-US" dirty="0" smtClean="0"/>
              <a:t>Skills acquired through experience or education; the theoretical or practical understanding of a subject give knowledge </a:t>
            </a:r>
            <a:endParaRPr lang="en-IN" dirty="0"/>
          </a:p>
          <a:p>
            <a:r>
              <a:rPr lang="en-IN" dirty="0">
                <a:solidFill>
                  <a:srgbClr val="00B0F0"/>
                </a:solidFill>
              </a:rPr>
              <a:t>Intelligence: </a:t>
            </a:r>
            <a:r>
              <a:rPr lang="en-IN" dirty="0"/>
              <a:t>The ability to solve a new problem using existing knowledge is known as Intelligence.</a:t>
            </a:r>
          </a:p>
        </p:txBody>
      </p:sp>
    </p:spTree>
    <p:extLst>
      <p:ext uri="{BB962C8B-B14F-4D97-AF65-F5344CB8AC3E}">
        <p14:creationId xmlns="" xmlns:p14="http://schemas.microsoft.com/office/powerpoint/2010/main" val="21361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B9BD4-5004-AF78-778D-AC2BA4F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94"/>
            <a:ext cx="10515600" cy="1118394"/>
          </a:xfrm>
        </p:spPr>
        <p:txBody>
          <a:bodyPr>
            <a:normAutofit fontScale="90000"/>
          </a:bodyPr>
          <a:lstStyle/>
          <a:p>
            <a:r>
              <a:rPr lang="en-US" b="0" i="0" cap="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AI, MACHINE LEARNING, DEEP LEARNING &amp; DATA SCIENCE?</a:t>
            </a:r>
            <a:br>
              <a:rPr lang="en-US" b="0" i="0" cap="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3CF3C4-8B96-E9AA-9328-055A9428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A37A57-F65E-32F2-8952-B4947E6A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98041" cy="57396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850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Data Science?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017917"/>
            <a:ext cx="11602529" cy="51590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Past Few year, lot of </a:t>
            </a:r>
            <a:r>
              <a:rPr lang="en-US" b="1" dirty="0" smtClean="0"/>
              <a:t>hype</a:t>
            </a:r>
            <a:r>
              <a:rPr lang="en-US" dirty="0" smtClean="0"/>
              <a:t> in the media about “data science” and “Big Data.” Today, </a:t>
            </a:r>
            <a:r>
              <a:rPr lang="en-US" dirty="0" smtClean="0">
                <a:solidFill>
                  <a:srgbClr val="00B0F0"/>
                </a:solidFill>
              </a:rPr>
              <a:t>Data rules the world</a:t>
            </a:r>
            <a:r>
              <a:rPr lang="en-US" dirty="0" smtClean="0"/>
              <a:t>. This has resulted in a huge demand for Data Scientists.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 Scientist </a:t>
            </a:r>
            <a:r>
              <a:rPr lang="en-US" dirty="0" smtClean="0"/>
              <a:t>helps companies with data-driven decisions, to make their business better. </a:t>
            </a:r>
          </a:p>
          <a:p>
            <a:endParaRPr lang="en-US" dirty="0" smtClean="0"/>
          </a:p>
          <a:p>
            <a:r>
              <a:rPr lang="en-US" b="1" dirty="0" smtClean="0"/>
              <a:t>Data science </a:t>
            </a:r>
            <a:r>
              <a:rPr lang="en-US" dirty="0" smtClean="0"/>
              <a:t>is a field that deals with unstructured, structured data, and semi-structured data.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Data science </a:t>
            </a:r>
            <a:r>
              <a:rPr lang="en-US" dirty="0" smtClean="0"/>
              <a:t>is the combination of: statistics, mathematics, programming, and problem-solving</a:t>
            </a:r>
            <a:r>
              <a:rPr lang="en-US" smtClean="0"/>
              <a:t>;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0EEDD-FCF5-9EA0-F939-C3FE431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81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F07CE4-6013-D9A9-0D79-071B208F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 smtClean="0"/>
              <a:t>What is the role of  the Data Scientist Job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Define </a:t>
            </a:r>
            <a:r>
              <a:rPr lang="en-IN" dirty="0"/>
              <a:t>Business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</a:t>
            </a:r>
            <a:r>
              <a:rPr lang="en-IN" dirty="0" smtClean="0"/>
              <a:t>Acquisition/Data Collection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Visualization and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Deployment </a:t>
            </a:r>
            <a:r>
              <a:rPr lang="en-IN" dirty="0"/>
              <a:t>and Maintains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949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D32BE-8D78-00C3-A9F5-9EA1BF95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804FC-4A84-6196-4884-8AFA78C0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C96C8B6-AE1D-0D77-04BC-748E2362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8" y="442634"/>
            <a:ext cx="11712714" cy="6162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63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223</Words>
  <Application>Microsoft Office PowerPoint</Application>
  <PresentationFormat>Custom</PresentationFormat>
  <Paragraphs>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DATA SCIENCE  </vt:lpstr>
      <vt:lpstr>Slide 2</vt:lpstr>
      <vt:lpstr>Slide 3</vt:lpstr>
      <vt:lpstr>Applications of Data Science</vt:lpstr>
      <vt:lpstr>What is Data?  What is Information? What is Knowledge?  What is Intelligence?</vt:lpstr>
      <vt:lpstr>RELATIONSHIP BETWEEN AI, MACHINE LEARNING, DEEP LEARNING &amp; DATA SCIENCE? </vt:lpstr>
      <vt:lpstr>What is Data Science?</vt:lpstr>
      <vt:lpstr>DATA SCIENCE PROCESS</vt:lpstr>
      <vt:lpstr>Slide 9</vt:lpstr>
      <vt:lpstr>Slide 10</vt:lpstr>
      <vt:lpstr>Slide 11</vt:lpstr>
      <vt:lpstr>Slide 12</vt:lpstr>
      <vt:lpstr>Data Modeling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 .P</dc:creator>
  <cp:lastModifiedBy>Ashok</cp:lastModifiedBy>
  <cp:revision>35</cp:revision>
  <dcterms:created xsi:type="dcterms:W3CDTF">2022-09-12T08:10:46Z</dcterms:created>
  <dcterms:modified xsi:type="dcterms:W3CDTF">2023-10-16T08:58:47Z</dcterms:modified>
</cp:coreProperties>
</file>