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335" r:id="rId20"/>
    <p:sldId id="289" r:id="rId21"/>
    <p:sldId id="290" r:id="rId22"/>
    <p:sldId id="291" r:id="rId23"/>
    <p:sldId id="292" r:id="rId24"/>
    <p:sldId id="293" r:id="rId25"/>
    <p:sldId id="294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23" r:id="rId51"/>
    <p:sldId id="324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270" r:id="rId62"/>
    <p:sldId id="336" r:id="rId63"/>
    <p:sldId id="337" r:id="rId64"/>
  </p:sldIdLst>
  <p:sldSz cx="9144000" cy="6858000" type="screen4x3"/>
  <p:notesSz cx="7099300" cy="10234613"/>
  <p:custDataLst>
    <p:tags r:id="rId67"/>
  </p:custData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E4"/>
    <a:srgbClr val="7F7F7F"/>
    <a:srgbClr val="68B1F4"/>
    <a:srgbClr val="6699FF"/>
    <a:srgbClr val="0066FF"/>
    <a:srgbClr val="FFFDD9"/>
    <a:srgbClr val="B3CCFF"/>
    <a:srgbClr val="00CC99"/>
    <a:srgbClr val="FFA7A7"/>
    <a:srgbClr val="0D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87016" autoAdjust="0"/>
  </p:normalViewPr>
  <p:slideViewPr>
    <p:cSldViewPr>
      <p:cViewPr varScale="1">
        <p:scale>
          <a:sx n="98" d="100"/>
          <a:sy n="98" d="100"/>
        </p:scale>
        <p:origin x="2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B3BE4E0D-3600-4D81-83C8-7599A234500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E04D026-3745-4CCB-B8EE-F687623560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41393" y="4861441"/>
            <a:ext cx="6691701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fld id="{5662412C-1C77-4187-AC0A-E90316108D4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F0EE9F6-9066-4DA1-9755-DBBC36A6A69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737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54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76FC70-DF36-47B9-AE36-09A0F2033A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39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13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5CBBA34-6EF1-4D23-8A2E-AF7A2CC4A3C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969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3C291A2-056C-44EB-8225-F5AF6DD2ED0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805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2938D0-CF3D-4B36-84D9-FF4A53E98D9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266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DDAE847-7F3C-447E-86C6-B807DC7A41E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551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E03C4F-2959-4BA2-BEFD-B225B39B377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27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209023-1946-42CB-A9A0-05E5F1EC33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460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6494F4B-5DA5-4E08-8D38-36D385315A6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413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6494F4B-5DA5-4E08-8D38-36D385315A6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4172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E258FEC-9642-41A7-8D2A-6683461DED4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460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8EA761-4344-435A-B52F-384409F0DA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480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1B94555-DDF4-4479-AEEB-1D9910526F1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3512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7497CDA-27A4-4CA7-AEC7-E62CF2807ED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0672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DF274F-D92E-41B9-8562-AA6F7B194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136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6EAE8B-1E1D-4611-9FD1-681791E27C3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136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A872433-4E9D-46FD-B90A-4A6034966AF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2046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68555BB-CEE1-4D9D-88DD-6A736A9398F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904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DC1E895-A1ED-4DA6-AE64-400BDF23456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1013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976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A40596-13FF-44F1-8460-72419B0ED0A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0841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1ED3A7-A452-4ECB-BFCB-491E98C1D8B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391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198734-5D70-42EE-A596-9DB3D07B56E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238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EE23A7-6F32-40FE-A03A-A428A3ED104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73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070B107-19B1-44C8-B5CE-FAE46C355AC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3630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B83E616-4609-45D5-A48A-BDDAE24E8D3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897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24B7818-D1EA-43AF-92A3-C83CE5F0F4E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7014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5B3F42-8324-4B33-9C4D-21859F09F3E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7736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424229-1AC0-40EE-A779-7E046C6BDA0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8377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1343893-4EA0-4B85-B163-37DE9EA3C77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937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A6C392-75BF-413F-A912-02378A8835D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350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036144-AC03-4B51-A309-A93797149DC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024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69BEFA1-FA42-407C-8FA9-1D11E9E78D3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7030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E25A11-149C-4797-BAF0-FC4E11C6722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74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2DFFF9-12F8-4E95-83CB-B4A3523447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76905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0E729D-035B-4AF5-A3E6-226ECBA882E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7387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8D78846-FCEA-431B-9AD4-D445334A1F8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583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3E32FD0-0F2E-45E6-9A3C-071EEBA5092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6903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6C663E-9EB3-40EB-A16B-BD2F53329A8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79931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CDA5556-4E9B-4F93-A80E-D2351D7D4B2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7231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FF2BE2E-9556-4288-A162-B4C32FD22DD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33665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86E14D-09CE-4435-887B-A68C8BA5165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87158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0CF0A9-37BC-4139-8061-6752D8DDAB4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976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417363-E3F3-45E0-839B-0ED0FF9C33A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84942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355338-54FA-4769-9C25-B8D0C5229CB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83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617BA1-6C0A-4B6A-B1E9-59E909D23E8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7397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62FAEEE-67BF-413D-9EFB-C42DD197398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85863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014642-6E51-470F-8B7A-635F7BB19301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1446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2E460F-6BAF-47C6-8707-DE00E7452BE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07669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866A971-94FB-4A4B-8F9C-77A11247F5C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65331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7D122B-4EE7-41BA-AD98-920D73DCD58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8293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3D02807-D49B-4A27-9772-CBCD4ED236B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6667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B290BE-90EC-4427-9AB4-17DC9B86B0B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61277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C5DE79F-3765-49A7-ABD9-E149E84E98B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4872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7898024-466E-4104-8896-E4611601C02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314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28E06C0-2248-4951-B008-CB1A57BDC8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004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75976B-028C-4816-8E1B-D060E6C89E8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179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7E6C43-0AB8-4ACD-AC7D-D600979358D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934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08474E-F8A7-4591-8A12-4C95A7B1292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672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4813" y="1309689"/>
            <a:ext cx="82931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dirty="0"/>
          </a:p>
        </p:txBody>
      </p:sp>
      <p:sp>
        <p:nvSpPr>
          <p:cNvPr id="7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467430" y="1491166"/>
            <a:ext cx="8209140" cy="1469794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="0" baseline="0">
                <a:latin typeface="+mn-lt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5420" y="692620"/>
            <a:ext cx="4392610" cy="50407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2000" b="0" baseline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주제</a:t>
            </a:r>
          </a:p>
        </p:txBody>
      </p:sp>
      <p:sp>
        <p:nvSpPr>
          <p:cNvPr id="13" name="텍스트 개체 틀 21"/>
          <p:cNvSpPr>
            <a:spLocks noGrp="1"/>
          </p:cNvSpPr>
          <p:nvPr>
            <p:ph type="body" sz="quarter" idx="14" hasCustomPrompt="1"/>
          </p:nvPr>
        </p:nvSpPr>
        <p:spPr>
          <a:xfrm>
            <a:off x="2418491" y="3501010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000" b="0"/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. mm. dd.)</a:t>
            </a:r>
            <a:endParaRPr lang="ko-KR" altLang="en-US" dirty="0" smtClean="0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2418491" y="4149100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="1"/>
            </a:lvl1pPr>
          </a:lstStyle>
          <a:p>
            <a:pPr lvl="0"/>
            <a:r>
              <a:rPr lang="en-US" altLang="ko-KR" dirty="0" smtClean="0"/>
              <a:t>(Name)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3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467430" y="1700760"/>
            <a:ext cx="7883083" cy="468065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7430" y="1700760"/>
            <a:ext cx="7883083" cy="468065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2312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9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611450" y="2204830"/>
            <a:ext cx="7739063" cy="424859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2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611450" y="2204830"/>
            <a:ext cx="7739063" cy="424859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6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323410" y="1412720"/>
            <a:ext cx="8820590" cy="4941512"/>
          </a:xfrm>
          <a:prstGeom prst="rect">
            <a:avLst/>
          </a:prstGeom>
        </p:spPr>
        <p:txBody>
          <a:bodyPr/>
          <a:lstStyle>
            <a:lvl1pPr marL="0" indent="-360000" algn="l">
              <a:spcBef>
                <a:spcPts val="600"/>
              </a:spcBef>
              <a:buFont typeface="+mj-lt"/>
              <a:buAutoNum type="arabicPeriod"/>
              <a:defRPr sz="2400" b="1" baseline="0">
                <a:solidFill>
                  <a:schemeClr val="accent2"/>
                </a:solidFill>
                <a:latin typeface="+mn-lt"/>
              </a:defRPr>
            </a:lvl1pPr>
            <a:lvl2pPr marL="997200" indent="-457200" algn="l">
              <a:spcBef>
                <a:spcPts val="600"/>
              </a:spcBef>
              <a:buFont typeface="+mj-lt"/>
              <a:buAutoNum type="arabicPeriod"/>
              <a:defRPr sz="2000" baseline="0">
                <a:solidFill>
                  <a:schemeClr val="tx1"/>
                </a:solidFill>
                <a:latin typeface="+mn-lt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(1.1 Subsection title)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번호는 직접 수정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31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323410" y="1412720"/>
            <a:ext cx="8820590" cy="4941512"/>
          </a:xfrm>
          <a:prstGeom prst="rect">
            <a:avLst/>
          </a:prstGeom>
        </p:spPr>
        <p:txBody>
          <a:bodyPr/>
          <a:lstStyle>
            <a:lvl1pPr marL="0" indent="-360000" algn="l">
              <a:spcBef>
                <a:spcPts val="600"/>
              </a:spcBef>
              <a:buFont typeface="+mj-lt"/>
              <a:buAutoNum type="arabicPeriod"/>
              <a:defRPr sz="2400" b="1" baseline="0">
                <a:solidFill>
                  <a:schemeClr val="accent2"/>
                </a:solidFill>
                <a:latin typeface="+mn-lt"/>
              </a:defRPr>
            </a:lvl1pPr>
            <a:lvl2pPr marL="997200" indent="-457200" algn="l">
              <a:spcBef>
                <a:spcPts val="600"/>
              </a:spcBef>
              <a:buFont typeface="+mj-lt"/>
              <a:buAutoNum type="arabicPeriod"/>
              <a:defRPr sz="2000" baseline="0">
                <a:solidFill>
                  <a:schemeClr val="tx1"/>
                </a:solidFill>
                <a:latin typeface="+mn-lt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(1.1 Subsection title)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번호는 직접 수정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556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793488" y="1412720"/>
            <a:ext cx="7557025" cy="4941512"/>
          </a:xfrm>
          <a:prstGeom prst="rect">
            <a:avLst/>
          </a:prstGeom>
        </p:spPr>
        <p:txBody>
          <a:bodyPr/>
          <a:lstStyle>
            <a:lvl1pPr marL="0" indent="-288000" algn="l">
              <a:spcBef>
                <a:spcPts val="600"/>
              </a:spcBef>
              <a:buFont typeface="Wingdings" pitchFamily="2" charset="2"/>
              <a:buChar char="q"/>
              <a:defRPr sz="1600" b="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825750" indent="-252000" algn="l">
              <a:spcBef>
                <a:spcPts val="600"/>
              </a:spcBef>
              <a:buFont typeface="Wingdings" pitchFamily="2" charset="2"/>
              <a:buChar char="Ø"/>
              <a:defRPr sz="1600" b="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(Comments)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(Answers)</a:t>
            </a:r>
          </a:p>
        </p:txBody>
      </p:sp>
    </p:spTree>
    <p:extLst>
      <p:ext uri="{BB962C8B-B14F-4D97-AF65-F5344CB8AC3E}">
        <p14:creationId xmlns:p14="http://schemas.microsoft.com/office/powerpoint/2010/main" val="309068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55469" y="17007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55469" y="31409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793488" y="1772198"/>
            <a:ext cx="7557025" cy="140391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lvl1pPr marL="342900" marR="0" indent="-342900" algn="l" defTabSz="914400" rtl="0" eaLnBrk="0" fontAlgn="base" latinLnBrk="1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3" y="3573020"/>
            <a:ext cx="5040627" cy="40011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(Subsection title)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33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9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2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467430" y="1268700"/>
            <a:ext cx="7883083" cy="518472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spcBef>
                <a:spcPts val="600"/>
              </a:spcBef>
              <a:buFont typeface="Wingdings" pitchFamily="2" charset="2"/>
              <a:buChar char="q"/>
              <a:defRPr sz="18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l">
              <a:spcBef>
                <a:spcPts val="600"/>
              </a:spcBef>
              <a:buFont typeface="Times New Roman" pitchFamily="18" charset="0"/>
              <a:buChar char="-"/>
              <a:defRPr sz="16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 algn="l">
              <a:buFont typeface="Arial" panose="020B0604020202020204" pitchFamily="34" charset="0"/>
              <a:buChar char="•"/>
              <a:defRPr sz="14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916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467430" y="1268700"/>
            <a:ext cx="7883083" cy="518472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18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6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8643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636" y="116540"/>
            <a:ext cx="8312728" cy="7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38200" y="1447800"/>
            <a:ext cx="736758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89913" y="872500"/>
            <a:ext cx="185737" cy="134937"/>
            <a:chOff x="5162" y="909"/>
            <a:chExt cx="116" cy="181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5256" y="909"/>
              <a:ext cx="2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5162" y="909"/>
              <a:ext cx="5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696200" y="872500"/>
            <a:ext cx="404813" cy="134937"/>
            <a:chOff x="4852" y="909"/>
            <a:chExt cx="255" cy="181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5022" y="909"/>
              <a:ext cx="85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852" y="909"/>
              <a:ext cx="118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7015163" y="872500"/>
            <a:ext cx="598487" cy="134937"/>
            <a:chOff x="4422" y="909"/>
            <a:chExt cx="378" cy="181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654" y="909"/>
              <a:ext cx="146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4422" y="909"/>
              <a:ext cx="181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134100" y="872500"/>
            <a:ext cx="798513" cy="134937"/>
            <a:chOff x="3868" y="909"/>
            <a:chExt cx="502" cy="181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4160" y="909"/>
              <a:ext cx="210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868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5053013" y="872500"/>
            <a:ext cx="979487" cy="134937"/>
            <a:chOff x="3187" y="909"/>
            <a:chExt cx="617" cy="181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562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187" y="909"/>
              <a:ext cx="306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0" y="872500"/>
            <a:ext cx="4976813" cy="134937"/>
            <a:chOff x="4" y="909"/>
            <a:chExt cx="3135" cy="181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802" y="909"/>
              <a:ext cx="337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4" y="909"/>
              <a:ext cx="2748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72525" y="6545263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 eaLnBrk="0" latinLnBrk="0" hangingPunct="0">
              <a:spcBef>
                <a:spcPct val="0"/>
              </a:spcBef>
              <a:buFontTx/>
              <a:buNone/>
            </a:pPr>
            <a:fld id="{38D00567-43C2-45A2-9ADE-63DFA1B962D3}" type="slidenum">
              <a:rPr lang="en-US" altLang="ko-KR" sz="1400" smtClean="0">
                <a:solidFill>
                  <a:srgbClr val="000000"/>
                </a:solidFill>
                <a:ea typeface="굴림체" pitchFamily="49" charset="-127"/>
              </a:rPr>
              <a:pPr algn="r" eaLnBrk="0" latinLnBrk="0" hangingPunct="0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1400" dirty="0" smtClean="0">
              <a:solidFill>
                <a:srgbClr val="000000"/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7" r:id="rId6"/>
    <p:sldLayoutId id="2147484010" r:id="rId7"/>
    <p:sldLayoutId id="2147484011" r:id="rId8"/>
    <p:sldLayoutId id="2147484012" r:id="rId9"/>
    <p:sldLayoutId id="2147484009" r:id="rId10"/>
    <p:sldLayoutId id="2147484006" r:id="rId11"/>
    <p:sldLayoutId id="2147483998" r:id="rId12"/>
    <p:sldLayoutId id="2147484005" r:id="rId13"/>
    <p:sldLayoutId id="2147484015" r:id="rId14"/>
    <p:sldLayoutId id="2147484016" r:id="rId15"/>
    <p:sldLayoutId id="2147484013" r:id="rId16"/>
    <p:sldLayoutId id="2147484014" r:id="rId17"/>
    <p:sldLayoutId id="2147484008" r:id="rId18"/>
    <p:sldLayoutId id="2147484017" r:id="rId19"/>
    <p:sldLayoutId id="214748401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67430" y="1484730"/>
            <a:ext cx="8209140" cy="1476230"/>
          </a:xfrm>
        </p:spPr>
        <p:txBody>
          <a:bodyPr/>
          <a:lstStyle/>
          <a:p>
            <a:r>
              <a:rPr lang="en-US" altLang="ko-KR" sz="3200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965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SQL is based on set and relational operations with certain modifications and enhancements.</a:t>
            </a:r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 typical SQL query has the form: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P</a:t>
            </a:r>
            <a:br>
              <a:rPr lang="en-US" altLang="en-US" i="1" dirty="0" smtClean="0"/>
            </a:b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i </a:t>
            </a:r>
            <a:r>
              <a:rPr lang="en-US" altLang="en-US" dirty="0" smtClean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The result of an SQL query is a relation.</a:t>
            </a:r>
          </a:p>
        </p:txBody>
      </p:sp>
    </p:spTree>
    <p:extLst>
      <p:ext uri="{BB962C8B-B14F-4D97-AF65-F5344CB8AC3E}">
        <p14:creationId xmlns:p14="http://schemas.microsoft.com/office/powerpoint/2010/main" val="1426177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/>
              <a:t>select</a:t>
            </a:r>
            <a:r>
              <a:rPr lang="en-US" altLang="en-US" smtClean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mtClean="0"/>
              <a:t>Example: find the names of all instructors: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select </a:t>
            </a:r>
            <a:r>
              <a:rPr lang="en-US" altLang="en-US" i="1" smtClean="0"/>
              <a:t>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E.g.,  </a:t>
            </a:r>
            <a:r>
              <a:rPr lang="en-US" altLang="en-US" i="1" smtClean="0"/>
              <a:t>Name</a:t>
            </a:r>
            <a:r>
              <a:rPr lang="en-US" altLang="en-US" smtClean="0"/>
              <a:t> ≡ </a:t>
            </a:r>
            <a:r>
              <a:rPr lang="en-US" altLang="en-US" i="1" smtClean="0"/>
              <a:t>NAME</a:t>
            </a:r>
            <a:r>
              <a:rPr lang="en-US" altLang="en-US" smtClean="0"/>
              <a:t> ≡ </a:t>
            </a:r>
            <a:r>
              <a:rPr lang="en-US" altLang="en-US" i="1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2433512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To force the elimination of duplicates, insert the keyword </a:t>
            </a:r>
            <a:r>
              <a:rPr lang="en-US" altLang="en-US" b="1" smtClean="0">
                <a:solidFill>
                  <a:srgbClr val="000099"/>
                </a:solidFill>
              </a:rPr>
              <a:t>distinct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after select</a:t>
            </a:r>
            <a:r>
              <a:rPr lang="en-US" altLang="en-US" b="1" smtClean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department names of all instructors, and remove duplicates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distinct </a:t>
            </a:r>
            <a:r>
              <a:rPr lang="en-US" altLang="en-US" i="1" smtClean="0"/>
              <a:t>dept_name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mtClean="0"/>
              <a:t>The keyword </a:t>
            </a:r>
            <a:r>
              <a:rPr lang="en-US" altLang="en-US" b="1" smtClean="0"/>
              <a:t>all </a:t>
            </a:r>
            <a:r>
              <a:rPr lang="en-US" altLang="en-US" smtClean="0"/>
              <a:t>specifies that duplicates should not be removed.</a:t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all</a:t>
            </a:r>
            <a:r>
              <a:rPr lang="en-US" altLang="en-US" smtClean="0"/>
              <a:t> </a:t>
            </a:r>
            <a:r>
              <a:rPr lang="en-US" altLang="en-US" i="1" smtClean="0"/>
              <a:t>dept_name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044688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An asterisk in the select clause denotes “all attributes”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</a:t>
            </a:r>
            <a:r>
              <a:rPr lang="en-US" altLang="en-US" dirty="0" smtClean="0"/>
              <a:t>*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give the column a name using: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 smtClean="0"/>
              <a:t>                    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‘437’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FOO</a:t>
            </a:r>
            <a:r>
              <a:rPr lang="en-US" altLang="en-US" dirty="0" smtClean="0"/>
              <a:t>	</a:t>
            </a:r>
            <a:endParaRPr lang="en-US" altLang="en-US" i="1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with </a:t>
            </a:r>
            <a:r>
              <a:rPr lang="en-US" altLang="en-US" b="1" dirty="0" smtClean="0"/>
              <a:t>from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‘A’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 is a table with one column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rows (number of tuples in the </a:t>
            </a:r>
            <a:r>
              <a:rPr lang="en-US" altLang="en-US" i="1" dirty="0" smtClean="0"/>
              <a:t>instructors</a:t>
            </a:r>
            <a:r>
              <a:rPr lang="en-US" altLang="en-US" dirty="0" smtClean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2985319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select</a:t>
            </a:r>
            <a:r>
              <a:rPr lang="en-US" altLang="en-US" smtClean="0"/>
              <a:t> clause can contain arithmetic expressions involving the operation, +, –, </a:t>
            </a:r>
            <a:r>
              <a:rPr lang="en-US" altLang="en-US" smtClean="0">
                <a:latin typeface="Symbol" panose="05050102010706020507" pitchFamily="18" charset="2"/>
              </a:rPr>
              <a:t></a:t>
            </a:r>
            <a:r>
              <a:rPr lang="en-US" altLang="en-US" smtClean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The query: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smtClean="0"/>
              <a:t>	                  select</a:t>
            </a:r>
            <a:r>
              <a:rPr lang="en-US" altLang="en-US" smtClean="0"/>
              <a:t> </a:t>
            </a:r>
            <a:r>
              <a:rPr lang="en-US" altLang="en-US" i="1" smtClean="0"/>
              <a:t>ID, name, salary/12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smtClean="0"/>
              <a:t>	</a:t>
            </a:r>
            <a:r>
              <a:rPr lang="en-US" altLang="en-US" smtClean="0"/>
              <a:t>would return a relation that is the same as the </a:t>
            </a:r>
            <a:r>
              <a:rPr lang="en-US" altLang="en-US" i="1" smtClean="0"/>
              <a:t>instructor </a:t>
            </a:r>
            <a:r>
              <a:rPr lang="en-US" altLang="en-US" smtClean="0"/>
              <a:t>relation, except that the value of the attribute </a:t>
            </a:r>
            <a:r>
              <a:rPr lang="en-US" altLang="en-US" i="1" smtClean="0"/>
              <a:t>salary </a:t>
            </a:r>
            <a:r>
              <a:rPr lang="en-US" altLang="en-US" smtClean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Can rename “s</a:t>
            </a:r>
            <a:r>
              <a:rPr lang="en-US" altLang="en-US" i="1" smtClean="0"/>
              <a:t>alary/12” </a:t>
            </a:r>
            <a:r>
              <a:rPr lang="en-US" altLang="en-US" smtClean="0"/>
              <a:t>using the </a:t>
            </a:r>
            <a:r>
              <a:rPr lang="en-US" altLang="en-US" b="1" smtClean="0"/>
              <a:t>as </a:t>
            </a:r>
            <a:r>
              <a:rPr lang="en-US" altLang="en-US" smtClean="0"/>
              <a:t>clause: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smtClean="0"/>
              <a:t>	   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ID, name, salary/12  </a:t>
            </a:r>
            <a:r>
              <a:rPr lang="en-US" altLang="en-US" b="1" smtClean="0"/>
              <a:t>as </a:t>
            </a:r>
            <a:r>
              <a:rPr lang="en-US" altLang="en-US" i="1" smtClean="0"/>
              <a:t>monthly_salary</a:t>
            </a:r>
            <a:br>
              <a:rPr lang="en-US" altLang="en-US" i="1" smtClean="0"/>
            </a:br>
            <a:endParaRPr lang="en-US" altLang="en-US" smtClean="0"/>
          </a:p>
          <a:p>
            <a:pPr lvl="1">
              <a:tabLst>
                <a:tab pos="2055813" algn="l"/>
              </a:tabLst>
            </a:pPr>
            <a:endParaRPr lang="en-US" altLang="en-US" smtClean="0"/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183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where</a:t>
            </a:r>
            <a:r>
              <a:rPr lang="en-US" altLang="en-US" b="1" smtClean="0"/>
              <a:t> </a:t>
            </a:r>
            <a:r>
              <a:rPr lang="en-US" altLang="en-US" smtClean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mtClean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mtClean="0"/>
              <a:t>To find all instructors in Comp. Sci. dept</a:t>
            </a:r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smtClean="0"/>
              <a:t>		select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 =</a:t>
            </a:r>
            <a:r>
              <a:rPr lang="en-US" altLang="en-US" smtClean="0"/>
              <a:t> </a:t>
            </a:r>
            <a:r>
              <a:rPr lang="en-US" altLang="en-US" i="1" smtClean="0"/>
              <a:t>‘</a:t>
            </a:r>
            <a:r>
              <a:rPr lang="en-US" altLang="en-US" smtClean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mtClean="0"/>
              <a:t>Comparison results can be combined using the logical connectives </a:t>
            </a:r>
            <a:r>
              <a:rPr lang="en-US" altLang="en-US" b="1" smtClean="0"/>
              <a:t>and, or, </a:t>
            </a:r>
            <a:r>
              <a:rPr lang="en-US" altLang="en-US" smtClean="0"/>
              <a:t>and </a:t>
            </a:r>
            <a:r>
              <a:rPr lang="en-US" altLang="en-US" b="1" smtClean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smtClean="0"/>
              <a:t>To find all instructors in Comp. Sci. dept with salary &gt; 80000</a:t>
            </a:r>
          </a:p>
          <a:p>
            <a:pPr lvl="1"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smtClean="0"/>
              <a:t>		select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 =</a:t>
            </a:r>
            <a:r>
              <a:rPr lang="en-US" altLang="en-US" smtClean="0"/>
              <a:t> </a:t>
            </a:r>
            <a:r>
              <a:rPr lang="en-US" altLang="en-US" i="1" smtClean="0"/>
              <a:t>‘</a:t>
            </a:r>
            <a:r>
              <a:rPr lang="en-US" altLang="en-US" smtClean="0"/>
              <a:t>Comp. Sci.'</a:t>
            </a:r>
            <a:r>
              <a:rPr lang="en-US" altLang="en-US" i="1" smtClean="0"/>
              <a:t>  </a:t>
            </a:r>
            <a:r>
              <a:rPr lang="en-US" altLang="en-US" b="1" smtClean="0"/>
              <a:t>and </a:t>
            </a:r>
            <a:r>
              <a:rPr lang="en-US" altLang="en-US" i="1" smtClean="0"/>
              <a:t>salary </a:t>
            </a:r>
            <a:r>
              <a:rPr lang="en-US" altLang="en-US" smtClean="0"/>
              <a:t>&gt; 80000</a:t>
            </a:r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endParaRPr lang="en-US" altLang="en-US" smtClean="0"/>
          </a:p>
          <a:p>
            <a:pPr>
              <a:tabLst>
                <a:tab pos="1311275" algn="l"/>
              </a:tabLst>
            </a:pPr>
            <a:r>
              <a:rPr lang="en-US" altLang="en-US" smtClean="0"/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3818730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from</a:t>
            </a:r>
            <a:r>
              <a:rPr lang="en-US" altLang="en-US" b="1" smtClean="0"/>
              <a:t> </a:t>
            </a:r>
            <a:r>
              <a:rPr lang="en-US" altLang="en-US" smtClean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Find the Cartesian product </a:t>
            </a:r>
            <a:r>
              <a:rPr lang="en-US" altLang="en-US" i="1" smtClean="0"/>
              <a:t>instructor X teaches</a:t>
            </a: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smtClean="0"/>
              <a:t>			select </a:t>
            </a:r>
            <a:r>
              <a:rPr lang="en-US" altLang="en-US" smtClean="0">
                <a:latin typeface="Symbol" panose="05050102010706020507" pitchFamily="18" charset="2"/>
              </a:rPr>
              <a:t>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mtClean="0"/>
              <a:t>For common attributes (e.g., </a:t>
            </a:r>
            <a:r>
              <a:rPr lang="en-US" altLang="en-US" i="1" smtClean="0"/>
              <a:t>ID</a:t>
            </a:r>
            <a:r>
              <a:rPr lang="en-US" altLang="en-US" smtClean="0"/>
              <a:t>), the attributes  in the resulting table are renamed using the  relation name (e.g., </a:t>
            </a:r>
            <a:r>
              <a:rPr lang="en-US" altLang="en-US" i="1" smtClean="0"/>
              <a:t>instructor.ID</a:t>
            </a:r>
            <a:r>
              <a:rPr lang="en-US" altLang="en-US" smtClean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mtClean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8619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 Product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411617" y="1518282"/>
            <a:ext cx="7883083" cy="518472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2531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665412" y="1405282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720600" y="1083020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i="1"/>
              <a:t>instructor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079875" y="1049682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i="1"/>
              <a:t>teaches</a:t>
            </a:r>
          </a:p>
        </p:txBody>
      </p:sp>
      <p:pic>
        <p:nvPicPr>
          <p:cNvPr id="22534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458537" y="1479895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37" y="2973732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in the Art department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 </a:t>
            </a:r>
            <a:r>
              <a:rPr lang="en-US" altLang="en-US" b="1" i="1" dirty="0" smtClean="0"/>
              <a:t>and</a:t>
            </a:r>
            <a:r>
              <a:rPr lang="en-US" altLang="en-US" i="1" dirty="0" smtClean="0"/>
              <a:t>  instructor.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 </a:t>
            </a:r>
            <a:r>
              <a:rPr lang="en-US" altLang="en-US" dirty="0" smtClean="0"/>
              <a:t>‘Art’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810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Joins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For the course ID, semester, year and title of each course offered by the Comp. sci. department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, semester, year, title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 smtClean="0"/>
              <a:t>section, course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err="1" smtClean="0"/>
              <a:t>section.course_id</a:t>
            </a:r>
            <a:r>
              <a:rPr lang="en-US" altLang="en-US" i="1" dirty="0" smtClean="0"/>
              <a:t>=</a:t>
            </a:r>
            <a:r>
              <a:rPr lang="en-US" altLang="en-US" i="1" dirty="0" err="1" smtClean="0"/>
              <a:t>course.course_id</a:t>
            </a:r>
            <a:r>
              <a:rPr lang="en-US" altLang="en-US" i="1" dirty="0" smtClean="0"/>
              <a:t> and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=“</a:t>
            </a:r>
            <a:r>
              <a:rPr lang="en-US" altLang="en-US" i="1" dirty="0" err="1" smtClean="0"/>
              <a:t>Comp.Sci</a:t>
            </a:r>
            <a:r>
              <a:rPr lang="en-US" altLang="en-US" i="1" dirty="0" smtClean="0"/>
              <a:t>.” </a:t>
            </a:r>
            <a:endParaRPr lang="en-US" altLang="en-US" i="1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5" y="3356990"/>
            <a:ext cx="5948332" cy="17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8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mtClean="0"/>
              <a:t>Overview of The SQL Query Language</a:t>
            </a:r>
          </a:p>
          <a:p>
            <a:r>
              <a:rPr lang="en-US" altLang="en-US" smtClean="0"/>
              <a:t>Data Definition</a:t>
            </a:r>
          </a:p>
          <a:p>
            <a:r>
              <a:rPr lang="en-US" altLang="en-US" smtClean="0"/>
              <a:t>Basic Query Structure</a:t>
            </a:r>
          </a:p>
          <a:p>
            <a:r>
              <a:rPr lang="en-US" altLang="en-US" smtClean="0"/>
              <a:t>Additional Basic Operations</a:t>
            </a:r>
          </a:p>
          <a:p>
            <a:r>
              <a:rPr lang="en-US" altLang="en-US" smtClean="0"/>
              <a:t>Set Operations</a:t>
            </a:r>
          </a:p>
          <a:p>
            <a:r>
              <a:rPr lang="en-US" altLang="en-US" smtClean="0"/>
              <a:t>Null Values</a:t>
            </a:r>
          </a:p>
          <a:p>
            <a:r>
              <a:rPr lang="en-US" altLang="en-US" smtClean="0"/>
              <a:t>Aggregate Functions</a:t>
            </a:r>
          </a:p>
          <a:p>
            <a:r>
              <a:rPr lang="en-US" altLang="en-US" smtClean="0"/>
              <a:t>Nested Subqueries</a:t>
            </a:r>
          </a:p>
          <a:p>
            <a:r>
              <a:rPr lang="en-US" altLang="en-US" smtClean="0"/>
              <a:t>Modification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2389114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The SQL allows renaming relations and attributes using the </a:t>
            </a:r>
            <a:r>
              <a:rPr lang="en-US" altLang="en-US" b="1" smtClean="0"/>
              <a:t>as </a:t>
            </a:r>
            <a:r>
              <a:rPr lang="en-US" altLang="en-US" smtClean="0"/>
              <a:t>clause: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smtClean="0"/>
              <a:t>		old-name </a:t>
            </a:r>
            <a:r>
              <a:rPr lang="en-US" altLang="en-US" b="1" smtClean="0"/>
              <a:t>as</a:t>
            </a:r>
            <a:r>
              <a:rPr lang="en-US" altLang="en-US" i="1" smtClean="0"/>
              <a:t> new-name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names of all instructors who have a higher salary than </a:t>
            </a:r>
            <a:br>
              <a:rPr lang="en-US" altLang="en-US" smtClean="0"/>
            </a:br>
            <a:r>
              <a:rPr lang="en-US" altLang="en-US" smtClean="0"/>
              <a:t>some instructor in ‘Comp. Sci’.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T.name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T, 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T.salary &gt; S.salary </a:t>
            </a:r>
            <a:r>
              <a:rPr lang="en-US" altLang="en-US" b="1" smtClean="0"/>
              <a:t>and </a:t>
            </a:r>
            <a:r>
              <a:rPr lang="en-US" altLang="en-US" i="1" smtClean="0"/>
              <a:t>S.dept_name = ‘Comp. Sci.’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Keyword </a:t>
            </a:r>
            <a:r>
              <a:rPr lang="en-US" altLang="en-US" b="1" smtClean="0"/>
              <a:t>as</a:t>
            </a:r>
            <a:r>
              <a:rPr lang="en-US" altLang="en-US" smtClean="0"/>
              <a:t> is optional and may be omitted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 ≡ instructor</a:t>
            </a:r>
            <a:r>
              <a:rPr lang="en-US" altLang="en-US" b="1" smtClean="0"/>
              <a:t> </a:t>
            </a:r>
            <a:r>
              <a:rPr lang="en-US" altLang="en-US" i="1" smtClean="0"/>
              <a:t>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9748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Self Join Example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3460" y="162875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100000"/>
              <a:buFont typeface="Monotype Sorts" pitchFamily="2" charset="2"/>
              <a:buChar char="n"/>
            </a:pPr>
            <a:r>
              <a:rPr kumimoji="1" lang="en-US" altLang="en-US" dirty="0"/>
              <a:t> Relation </a:t>
            </a:r>
            <a:r>
              <a:rPr kumimoji="1" lang="en-US" altLang="en-US" i="1" dirty="0" err="1"/>
              <a:t>emp</a:t>
            </a:r>
            <a:r>
              <a:rPr kumimoji="1" lang="en-US" altLang="en-US" i="1" dirty="0"/>
              <a:t>-super</a:t>
            </a:r>
            <a:endParaRPr kumimoji="1" lang="en-US" altLang="en-US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01688" y="3671888"/>
            <a:ext cx="82915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/>
              <a:t>   Find the supervisor of “Bob”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/>
              <a:t>   Find the supervisor of the supervisor of “Bob”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/>
              <a:t>   Find  ALL the supervisors (direct and indirect) of “Bob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20" y="1805331"/>
            <a:ext cx="2246075" cy="16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SQL includes a string-matching operator for comparisons on character strings.  The operator </a:t>
            </a:r>
            <a:r>
              <a:rPr lang="en-US" altLang="en-US" b="1" smtClean="0"/>
              <a:t>like</a:t>
            </a:r>
            <a:r>
              <a:rPr lang="en-US" altLang="en-US" smtClean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Find the names of all instructors whose name includes the substring “dar”.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en-US" b="1" smtClean="0"/>
              <a:t>		se</a:t>
            </a:r>
            <a:r>
              <a:rPr lang="en-US" altLang="en-US" smtClean="0"/>
              <a:t>le</a:t>
            </a:r>
            <a:r>
              <a:rPr lang="en-US" altLang="en-US" b="1" smtClean="0"/>
              <a:t>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</a:t>
            </a:r>
            <a:r>
              <a:rPr lang="en-US" altLang="en-US" b="1" i="1" smtClean="0"/>
              <a:t> </a:t>
            </a:r>
            <a:r>
              <a:rPr lang="en-US" altLang="en-US" i="1" smtClean="0"/>
              <a:t>name </a:t>
            </a:r>
            <a:r>
              <a:rPr lang="en-US" altLang="en-US" b="1" smtClean="0"/>
              <a:t>like </a:t>
            </a:r>
            <a:r>
              <a:rPr lang="en-US" altLang="en-US" b="1" smtClean="0">
                <a:latin typeface="Century Gothic" pitchFamily="34" charset="0"/>
              </a:rPr>
              <a:t>'</a:t>
            </a:r>
            <a:r>
              <a:rPr lang="en-US" altLang="en-US" smtClean="0"/>
              <a:t>%dar%</a:t>
            </a:r>
            <a:r>
              <a:rPr lang="en-US" altLang="en-US" smtClean="0">
                <a:latin typeface="Century Gothic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Match the string “100%”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en-US" smtClean="0"/>
              <a:t>			</a:t>
            </a:r>
            <a:r>
              <a:rPr lang="en-US" altLang="en-US" b="1" smtClean="0"/>
              <a:t>like </a:t>
            </a:r>
            <a:r>
              <a:rPr lang="en-US" altLang="en-US" b="1" smtClean="0">
                <a:latin typeface="Century Gothic" pitchFamily="34" charset="0"/>
              </a:rPr>
              <a:t>‘</a:t>
            </a:r>
            <a:r>
              <a:rPr lang="en-US" altLang="en-US" smtClean="0"/>
              <a:t>100 \%</a:t>
            </a:r>
            <a:r>
              <a:rPr lang="en-US" altLang="en-US" smtClean="0">
                <a:latin typeface="Century Gothic" pitchFamily="34" charset="0"/>
              </a:rPr>
              <a:t>' </a:t>
            </a:r>
            <a:r>
              <a:rPr lang="en-US" altLang="en-US" smtClean="0"/>
              <a:t> </a:t>
            </a:r>
            <a:r>
              <a:rPr lang="en-US" altLang="en-US" b="1" smtClean="0"/>
              <a:t>escape  </a:t>
            </a:r>
            <a:r>
              <a:rPr lang="en-US" altLang="en-US" b="1" smtClean="0">
                <a:latin typeface="Century Gothic" pitchFamily="34" charset="0"/>
              </a:rPr>
              <a:t>'</a:t>
            </a:r>
            <a:r>
              <a:rPr lang="en-US" altLang="en-US" smtClean="0"/>
              <a:t>\</a:t>
            </a:r>
            <a:r>
              <a:rPr lang="en-US" altLang="en-US" smtClean="0">
                <a:latin typeface="Century Gothic" pitchFamily="34" charset="0"/>
              </a:rPr>
              <a:t>' </a:t>
            </a: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en-US" smtClean="0"/>
              <a:t>      in that above we use backslash (\) as the escape character.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2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30728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mtClean="0"/>
              <a:t>List in alphabetic order the names of all instructors 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altLang="en-US" smtClean="0"/>
              <a:t>              </a:t>
            </a:r>
            <a:r>
              <a:rPr lang="en-US" altLang="en-US" b="1" smtClean="0"/>
              <a:t>select distinct </a:t>
            </a:r>
            <a:r>
              <a:rPr lang="en-US" altLang="en-US" i="1" smtClean="0"/>
              <a:t>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   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	</a:t>
            </a:r>
            <a:r>
              <a:rPr lang="en-US" altLang="en-US" b="1" smtClean="0"/>
              <a:t>order by </a:t>
            </a:r>
            <a:r>
              <a:rPr lang="en-US" altLang="en-US" i="1" smtClean="0"/>
              <a:t>name</a:t>
            </a:r>
            <a:endParaRPr lang="en-US" altLang="en-US" smtClean="0"/>
          </a:p>
          <a:p>
            <a:pPr>
              <a:tabLst>
                <a:tab pos="906463" algn="l"/>
              </a:tabLst>
            </a:pPr>
            <a:r>
              <a:rPr lang="en-US" altLang="en-US" smtClean="0"/>
              <a:t>We may specify </a:t>
            </a:r>
            <a:r>
              <a:rPr lang="en-US" altLang="en-US" b="1" smtClean="0">
                <a:solidFill>
                  <a:srgbClr val="000099"/>
                </a:solidFill>
              </a:rPr>
              <a:t>desc</a:t>
            </a:r>
            <a:r>
              <a:rPr lang="en-US" altLang="en-US" smtClean="0"/>
              <a:t> for descending order or </a:t>
            </a:r>
            <a:r>
              <a:rPr lang="en-US" altLang="en-US" b="1" smtClean="0">
                <a:solidFill>
                  <a:srgbClr val="000099"/>
                </a:solidFill>
              </a:rPr>
              <a:t>asc</a:t>
            </a:r>
            <a:r>
              <a:rPr lang="en-US" altLang="en-US" smtClean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mtClean="0"/>
              <a:t>Example:  </a:t>
            </a:r>
            <a:r>
              <a:rPr lang="en-US" altLang="en-US" b="1" smtClean="0"/>
              <a:t>order by</a:t>
            </a:r>
            <a:r>
              <a:rPr lang="en-US" altLang="en-US" smtClean="0"/>
              <a:t> </a:t>
            </a:r>
            <a:r>
              <a:rPr lang="en-US" altLang="en-US" i="1" smtClean="0"/>
              <a:t>name</a:t>
            </a:r>
            <a:r>
              <a:rPr lang="en-US" altLang="en-US" smtClean="0"/>
              <a:t> </a:t>
            </a:r>
            <a:r>
              <a:rPr lang="en-US" altLang="en-US" b="1" smtClean="0"/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en-US" smtClean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mtClean="0"/>
              <a:t>Example: </a:t>
            </a:r>
            <a:r>
              <a:rPr lang="en-US" altLang="en-US" b="1" smtClean="0"/>
              <a:t>order by </a:t>
            </a:r>
            <a:r>
              <a:rPr lang="en-US" altLang="en-US" smtClean="0"/>
              <a:t> </a:t>
            </a:r>
            <a:r>
              <a:rPr lang="en-US" altLang="en-US" i="1" smtClean="0"/>
              <a:t>dept_name, name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9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mtClean="0"/>
              <a:t>SQL includes a </a:t>
            </a:r>
            <a:r>
              <a:rPr lang="en-US" altLang="en-US" b="1" smtClean="0">
                <a:solidFill>
                  <a:srgbClr val="000099"/>
                </a:solidFill>
              </a:rPr>
              <a:t>between</a:t>
            </a:r>
            <a:r>
              <a:rPr lang="en-US" altLang="en-US" smtClean="0"/>
              <a:t> comparison operator</a:t>
            </a:r>
          </a:p>
          <a:p>
            <a:r>
              <a:rPr lang="en-US" altLang="en-US" smtClean="0"/>
              <a:t>Example:  Find the names of all instructors with salary between $90,000 and $100,000 (that is, </a:t>
            </a:r>
            <a:r>
              <a:rPr lang="en-US" altLang="en-US" smtClean="0">
                <a:latin typeface="Symbol" panose="05050102010706020507" pitchFamily="18" charset="2"/>
              </a:rPr>
              <a:t> </a:t>
            </a:r>
            <a:r>
              <a:rPr lang="en-US" altLang="en-US" smtClean="0"/>
              <a:t>$90,000 and </a:t>
            </a:r>
            <a:r>
              <a:rPr lang="en-US" altLang="en-US" smtClean="0">
                <a:latin typeface="Symbol" panose="05050102010706020507" pitchFamily="18" charset="2"/>
              </a:rPr>
              <a:t> </a:t>
            </a:r>
            <a:r>
              <a:rPr lang="en-US" altLang="en-US" smtClean="0"/>
              <a:t>$100,000)</a:t>
            </a:r>
          </a:p>
          <a:p>
            <a:pPr lvl="1"/>
            <a:r>
              <a:rPr lang="en-US" altLang="en-US" b="1" smtClean="0"/>
              <a:t>select</a:t>
            </a:r>
            <a:r>
              <a:rPr lang="en-US" altLang="en-US" i="1" smtClean="0"/>
              <a:t> name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salary </a:t>
            </a:r>
            <a:r>
              <a:rPr lang="en-US" altLang="en-US" b="1" smtClean="0"/>
              <a:t>between </a:t>
            </a:r>
            <a:r>
              <a:rPr lang="en-US" altLang="en-US" smtClean="0"/>
              <a:t>90000 </a:t>
            </a:r>
            <a:r>
              <a:rPr lang="en-US" altLang="en-US" b="1" smtClean="0"/>
              <a:t>and </a:t>
            </a:r>
            <a:r>
              <a:rPr lang="en-US" altLang="en-US" smtClean="0"/>
              <a:t>100000</a:t>
            </a:r>
          </a:p>
          <a:p>
            <a:r>
              <a:rPr lang="en-US" altLang="en-US" smtClean="0"/>
              <a:t>Tuple comparison</a:t>
            </a:r>
          </a:p>
          <a:p>
            <a:pPr lvl="1"/>
            <a:r>
              <a:rPr kumimoji="0" lang="en-US" altLang="en-US" b="1" smtClean="0"/>
              <a:t>select </a:t>
            </a:r>
            <a:r>
              <a:rPr kumimoji="0" lang="en-US" altLang="en-US" i="1" smtClean="0"/>
              <a:t>name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course_id</a:t>
            </a:r>
            <a:br>
              <a:rPr kumimoji="0" lang="en-US" altLang="en-US" i="1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instructor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teaches</a:t>
            </a:r>
            <a:br>
              <a:rPr kumimoji="0" lang="en-US" altLang="en-US" i="1" smtClean="0"/>
            </a:br>
            <a:r>
              <a:rPr kumimoji="0" lang="en-US" altLang="en-US" b="1" smtClean="0"/>
              <a:t>where </a:t>
            </a:r>
            <a:r>
              <a:rPr kumimoji="0" lang="en-US" altLang="en-US" smtClean="0"/>
              <a:t>(</a:t>
            </a:r>
            <a:r>
              <a:rPr kumimoji="0" lang="en-US" altLang="en-US" i="1" smtClean="0"/>
              <a:t>instructor</a:t>
            </a:r>
            <a:r>
              <a:rPr kumimoji="0" lang="en-US" altLang="en-US" smtClean="0"/>
              <a:t>.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, </a:t>
            </a:r>
            <a:r>
              <a:rPr kumimoji="0" lang="en-US" altLang="en-US" i="1" smtClean="0"/>
              <a:t>dept_name</a:t>
            </a:r>
            <a:r>
              <a:rPr kumimoji="0" lang="en-US" altLang="en-US" smtClean="0"/>
              <a:t>) = (</a:t>
            </a:r>
            <a:r>
              <a:rPr kumimoji="0" lang="en-US" altLang="en-US" i="1" smtClean="0"/>
              <a:t>teaches</a:t>
            </a:r>
            <a:r>
              <a:rPr kumimoji="0" lang="en-US" altLang="en-US" smtClean="0"/>
              <a:t>.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, ’Biology’);</a:t>
            </a:r>
          </a:p>
          <a:p>
            <a:pPr lvl="1"/>
            <a:endParaRPr kumimoji="0" lang="en-US" altLang="en-US" sz="2000" smtClean="0">
              <a:latin typeface="Times New Roman" panose="02020603050405020304" pitchFamily="18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1465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en-US" smtClean="0"/>
              <a:t>Find courses that ran in Fall 2009 or in Spring 2010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19150" y="4222750"/>
            <a:ext cx="6210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</a:t>
            </a:r>
            <a:r>
              <a:rPr kumimoji="1" lang="en-US" altLang="en-US" sz="1600"/>
              <a:t> </a:t>
            </a:r>
            <a:r>
              <a:rPr kumimoji="1" lang="en-US" altLang="en-US"/>
              <a:t>Find courses that ran in Fall 2009 but not in Spring 2010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/>
              <a:t>(</a:t>
            </a:r>
            <a:r>
              <a:rPr kumimoji="1" lang="en-US" altLang="en-US" b="1" dirty="0"/>
              <a:t>select</a:t>
            </a:r>
            <a:r>
              <a:rPr kumimoji="1" lang="en-US" altLang="en-US" dirty="0"/>
              <a:t> </a:t>
            </a:r>
            <a:r>
              <a:rPr kumimoji="1" lang="en-US" altLang="en-US" i="1" dirty="0" err="1"/>
              <a:t>course_id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section 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sem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‘Fall’ </a:t>
            </a:r>
            <a:r>
              <a:rPr kumimoji="1" lang="en-US" altLang="en-US" b="1" dirty="0"/>
              <a:t>and </a:t>
            </a:r>
            <a:r>
              <a:rPr kumimoji="1" lang="en-US" altLang="en-US" i="1" dirty="0"/>
              <a:t>year = </a:t>
            </a:r>
            <a:r>
              <a:rPr kumimoji="1" lang="en-US" altLang="en-US" dirty="0"/>
              <a:t>2009)</a:t>
            </a:r>
            <a:br>
              <a:rPr kumimoji="1" lang="en-US" altLang="en-US" dirty="0"/>
            </a:br>
            <a:r>
              <a:rPr kumimoji="1" lang="en-US" altLang="en-US" dirty="0"/>
              <a:t> </a:t>
            </a:r>
            <a:r>
              <a:rPr kumimoji="1" lang="en-US" altLang="en-US" b="1" dirty="0"/>
              <a:t>union</a:t>
            </a:r>
            <a:br>
              <a:rPr kumimoji="1" lang="en-US" altLang="en-US" b="1" dirty="0"/>
            </a:br>
            <a:r>
              <a:rPr kumimoji="1" lang="en-US" altLang="en-US" dirty="0"/>
              <a:t>(</a:t>
            </a:r>
            <a:r>
              <a:rPr kumimoji="1" lang="en-US" altLang="en-US" b="1" dirty="0"/>
              <a:t>select</a:t>
            </a:r>
            <a:r>
              <a:rPr kumimoji="1" lang="en-US" altLang="en-US" dirty="0"/>
              <a:t> </a:t>
            </a:r>
            <a:r>
              <a:rPr kumimoji="1" lang="en-US" altLang="en-US" i="1" dirty="0" err="1"/>
              <a:t>course_id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section 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sem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‘Spring’ </a:t>
            </a:r>
            <a:r>
              <a:rPr kumimoji="1" lang="en-US" altLang="en-US" b="1" dirty="0"/>
              <a:t>and </a:t>
            </a:r>
            <a:r>
              <a:rPr kumimoji="1" lang="en-US" altLang="en-US" i="1" dirty="0"/>
              <a:t>year = </a:t>
            </a:r>
            <a:r>
              <a:rPr kumimoji="1" lang="en-US" altLang="en-US" dirty="0"/>
              <a:t>2010)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47725" y="2678113"/>
            <a:ext cx="583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Find courses that ran in Fall 2009 and in Spring 2010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150938" y="3094038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/>
              <a:t>(</a:t>
            </a:r>
            <a:r>
              <a:rPr kumimoji="1" lang="en-US" altLang="en-US" b="1" dirty="0"/>
              <a:t>select</a:t>
            </a:r>
            <a:r>
              <a:rPr kumimoji="1" lang="en-US" altLang="en-US" dirty="0"/>
              <a:t> </a:t>
            </a:r>
            <a:r>
              <a:rPr kumimoji="1" lang="en-US" altLang="en-US" i="1" dirty="0" err="1"/>
              <a:t>course_id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section 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sem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‘Fall’ </a:t>
            </a:r>
            <a:r>
              <a:rPr kumimoji="1" lang="en-US" altLang="en-US" b="1" dirty="0"/>
              <a:t>and </a:t>
            </a:r>
            <a:r>
              <a:rPr kumimoji="1" lang="en-US" altLang="en-US" i="1" dirty="0"/>
              <a:t>year = </a:t>
            </a:r>
            <a:r>
              <a:rPr kumimoji="1" lang="en-US" altLang="en-US" dirty="0"/>
              <a:t>2009)</a:t>
            </a:r>
            <a:br>
              <a:rPr kumimoji="1" lang="en-US" altLang="en-US" dirty="0"/>
            </a:br>
            <a:r>
              <a:rPr kumimoji="1" lang="en-US" altLang="en-US" dirty="0"/>
              <a:t> </a:t>
            </a:r>
            <a:r>
              <a:rPr kumimoji="1" lang="en-US" altLang="en-US" b="1" dirty="0"/>
              <a:t>intersect</a:t>
            </a:r>
            <a:br>
              <a:rPr kumimoji="1" lang="en-US" altLang="en-US" b="1" dirty="0"/>
            </a:br>
            <a:r>
              <a:rPr kumimoji="1" lang="en-US" altLang="en-US" dirty="0"/>
              <a:t>(</a:t>
            </a:r>
            <a:r>
              <a:rPr kumimoji="1" lang="en-US" altLang="en-US" b="1" dirty="0"/>
              <a:t>select</a:t>
            </a:r>
            <a:r>
              <a:rPr kumimoji="1" lang="en-US" altLang="en-US" dirty="0"/>
              <a:t> </a:t>
            </a:r>
            <a:r>
              <a:rPr kumimoji="1" lang="en-US" altLang="en-US" i="1" dirty="0" err="1"/>
              <a:t>course_id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section 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sem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‘Spring’ </a:t>
            </a:r>
            <a:r>
              <a:rPr kumimoji="1" lang="en-US" altLang="en-US" b="1" dirty="0"/>
              <a:t>and </a:t>
            </a:r>
            <a:r>
              <a:rPr kumimoji="1" lang="en-US" altLang="en-US" i="1" dirty="0"/>
              <a:t>year = </a:t>
            </a:r>
            <a:r>
              <a:rPr kumimoji="1" lang="en-US" altLang="en-US" dirty="0"/>
              <a:t>2010)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166813" y="46593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‘Fall’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2009)</a:t>
            </a:r>
            <a:br>
              <a:rPr kumimoji="1" lang="en-US" altLang="en-US"/>
            </a:br>
            <a:r>
              <a:rPr kumimoji="1" lang="en-US" altLang="en-US"/>
              <a:t> </a:t>
            </a:r>
            <a:r>
              <a:rPr kumimoji="1" lang="en-US" altLang="en-US" b="1"/>
              <a:t>except</a:t>
            </a:r>
            <a:br>
              <a:rPr kumimoji="1" lang="en-US" altLang="en-US" b="1"/>
            </a:br>
            <a:r>
              <a:rPr kumimoji="1" lang="en-US" altLang="en-US"/>
              <a:t>(</a:t>
            </a:r>
            <a:r>
              <a:rPr kumimoji="1" lang="en-US" altLang="en-US" b="1"/>
              <a:t>select</a:t>
            </a:r>
            <a:r>
              <a:rPr kumimoji="1" lang="en-US" altLang="en-US"/>
              <a:t> </a:t>
            </a:r>
            <a:r>
              <a:rPr kumimoji="1" lang="en-US" altLang="en-US" i="1"/>
              <a:t>course_id </a:t>
            </a:r>
            <a:r>
              <a:rPr kumimoji="1" lang="en-US" altLang="en-US" b="1"/>
              <a:t>from </a:t>
            </a:r>
            <a:r>
              <a:rPr kumimoji="1" lang="en-US" altLang="en-US" i="1"/>
              <a:t>section </a:t>
            </a:r>
            <a:r>
              <a:rPr kumimoji="1" lang="en-US" altLang="en-US" b="1"/>
              <a:t>where </a:t>
            </a:r>
            <a:r>
              <a:rPr kumimoji="1" lang="en-US" altLang="en-US" i="1"/>
              <a:t>sem = </a:t>
            </a:r>
            <a:r>
              <a:rPr kumimoji="1" lang="en-US" altLang="en-US"/>
              <a:t>‘Spring’ </a:t>
            </a:r>
            <a:r>
              <a:rPr kumimoji="1" lang="en-US" altLang="en-US" b="1"/>
              <a:t>and </a:t>
            </a:r>
            <a:r>
              <a:rPr kumimoji="1" lang="en-US" altLang="en-US" i="1"/>
              <a:t>year = </a:t>
            </a:r>
            <a:r>
              <a:rPr kumimoji="1" lang="en-US" altLang="en-US"/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4170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mtClean="0"/>
              <a:t>Find the salaries of all instructors that are less than the largest salary.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T.salary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T, instructor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T.salary &lt; S.salary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i="1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all the salaries of all instructors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smtClean="0"/>
              <a:t>select distinct </a:t>
            </a:r>
            <a:r>
              <a:rPr lang="en-US" altLang="en-US" i="1" smtClean="0"/>
              <a:t>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smtClean="0"/>
          </a:p>
          <a:p>
            <a:pPr>
              <a:tabLst>
                <a:tab pos="2055813" algn="l"/>
              </a:tabLst>
            </a:pPr>
            <a:r>
              <a:rPr lang="en-US" altLang="en-US" smtClean="0"/>
              <a:t>Find the largest salary of all instructors.</a:t>
            </a:r>
          </a:p>
          <a:p>
            <a:pPr lvl="1">
              <a:tabLst>
                <a:tab pos="2055813" algn="l"/>
              </a:tabLst>
            </a:pPr>
            <a:r>
              <a:rPr lang="en-US" altLang="en-US" smtClean="0"/>
              <a:t>  (</a:t>
            </a:r>
            <a:r>
              <a:rPr lang="en-US" altLang="en-US" b="1" smtClean="0"/>
              <a:t>select</a:t>
            </a:r>
            <a:r>
              <a:rPr lang="en-US" altLang="en-US" smtClean="0"/>
              <a:t>  “second query” )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b="1" smtClean="0"/>
              <a:t>except</a:t>
            </a:r>
            <a:br>
              <a:rPr lang="en-US" altLang="en-US" b="1" smtClean="0"/>
            </a:br>
            <a:r>
              <a:rPr lang="en-US" altLang="en-US" b="1" smtClean="0"/>
              <a:t>   </a:t>
            </a:r>
            <a:r>
              <a:rPr lang="en-US" altLang="en-US" smtClean="0"/>
              <a:t>(</a:t>
            </a:r>
            <a:r>
              <a:rPr lang="en-US" altLang="en-US" b="1" smtClean="0"/>
              <a:t>select</a:t>
            </a:r>
            <a:r>
              <a:rPr lang="en-US" altLang="en-US" smtClean="0"/>
              <a:t> “first query”)</a:t>
            </a:r>
          </a:p>
        </p:txBody>
      </p:sp>
    </p:spTree>
    <p:extLst>
      <p:ext uri="{BB962C8B-B14F-4D97-AF65-F5344CB8AC3E}">
        <p14:creationId xmlns:p14="http://schemas.microsoft.com/office/powerpoint/2010/main" val="9346673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Set operations </a:t>
            </a:r>
            <a:r>
              <a:rPr lang="en-US" altLang="en-US" b="1" smtClean="0">
                <a:solidFill>
                  <a:srgbClr val="000099"/>
                </a:solidFill>
              </a:rPr>
              <a:t>union</a:t>
            </a:r>
            <a:r>
              <a:rPr lang="en-US" altLang="en-US" b="1" smtClean="0"/>
              <a:t>, </a:t>
            </a:r>
            <a:r>
              <a:rPr lang="en-US" altLang="en-US" b="1" smtClean="0">
                <a:solidFill>
                  <a:srgbClr val="000099"/>
                </a:solidFill>
              </a:rPr>
              <a:t>intersect</a:t>
            </a:r>
            <a:r>
              <a:rPr lang="en-US" altLang="en-US" b="1" smtClean="0"/>
              <a:t>,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000099"/>
                </a:solidFill>
              </a:rPr>
              <a:t>except</a:t>
            </a:r>
            <a:r>
              <a:rPr lang="en-US" altLang="en-US" b="1" smtClean="0"/>
              <a:t> 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en-US" b="1" smtClean="0">
                <a:solidFill>
                  <a:srgbClr val="000099"/>
                </a:solidFill>
                <a:sym typeface="Symbol" panose="05050102010706020507" pitchFamily="18" charset="2"/>
              </a:rPr>
              <a:t>union all, intersect all</a:t>
            </a:r>
            <a:r>
              <a:rPr lang="en-US" altLang="en-US" b="1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and </a:t>
            </a:r>
            <a:r>
              <a:rPr lang="en-US" altLang="en-US" b="1" smtClean="0">
                <a:solidFill>
                  <a:srgbClr val="000099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b="1" smtClean="0">
                <a:sym typeface="Symbol" panose="05050102010706020507" pitchFamily="18" charset="2"/>
              </a:rPr>
              <a:t>.</a:t>
            </a:r>
            <a:br>
              <a:rPr lang="en-US" altLang="en-US" b="1" smtClean="0">
                <a:sym typeface="Symbol" panose="05050102010706020507" pitchFamily="18" charset="2"/>
              </a:rPr>
            </a:br>
            <a:endParaRPr lang="en-US" altLang="en-US" sz="80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sym typeface="Symbol" panose="05050102010706020507" pitchFamily="18" charset="2"/>
              </a:rPr>
              <a:t>Suppose a tuple occurs </a:t>
            </a:r>
            <a:r>
              <a:rPr lang="en-US" altLang="en-US" i="1" smtClean="0">
                <a:sym typeface="Symbol" panose="05050102010706020507" pitchFamily="18" charset="2"/>
              </a:rPr>
              <a:t>m</a:t>
            </a:r>
            <a:r>
              <a:rPr lang="en-US" altLang="en-US" smtClean="0">
                <a:sym typeface="Symbol" panose="05050102010706020507" pitchFamily="18" charset="2"/>
              </a:rPr>
              <a:t> times in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  <a:r>
              <a:rPr lang="en-US" altLang="en-US" i="1" smtClean="0">
                <a:sym typeface="Symbol" panose="05050102010706020507" pitchFamily="18" charset="2"/>
              </a:rPr>
              <a:t>n </a:t>
            </a:r>
            <a:r>
              <a:rPr lang="en-US" altLang="en-US" smtClean="0">
                <a:sym typeface="Symbol" panose="05050102010706020507" pitchFamily="18" charset="2"/>
              </a:rPr>
              <a:t>times in </a:t>
            </a:r>
            <a:r>
              <a:rPr lang="en-US" altLang="en-US" i="1" smtClean="0">
                <a:sym typeface="Symbol" panose="05050102010706020507" pitchFamily="18" charset="2"/>
              </a:rPr>
              <a:t>s, </a:t>
            </a:r>
            <a:r>
              <a:rPr lang="en-US" altLang="en-US" smtClean="0">
                <a:sym typeface="Symbol" panose="05050102010706020507" pitchFamily="18" charset="2"/>
              </a:rPr>
              <a:t>then, it occurs:</a:t>
            </a:r>
          </a:p>
          <a:p>
            <a:pPr lvl="1"/>
            <a:r>
              <a:rPr lang="en-US" altLang="en-US" i="1" smtClean="0"/>
              <a:t>m </a:t>
            </a:r>
            <a:r>
              <a:rPr lang="en-US" altLang="en-US" i="1" baseline="-25000" smtClean="0"/>
              <a:t> </a:t>
            </a:r>
            <a:r>
              <a:rPr lang="en-US" altLang="en-US" i="1" smtClean="0"/>
              <a:t>+ n </a:t>
            </a:r>
            <a:r>
              <a:rPr lang="en-US" altLang="en-US" smtClean="0"/>
              <a:t>times in </a:t>
            </a:r>
            <a:r>
              <a:rPr lang="en-US" altLang="en-US" i="1" smtClean="0"/>
              <a:t>r </a:t>
            </a:r>
            <a:r>
              <a:rPr lang="en-US" altLang="en-US" b="1" smtClean="0"/>
              <a:t>union all </a:t>
            </a:r>
            <a:r>
              <a:rPr lang="en-US" altLang="en-US" i="1" smtClean="0"/>
              <a:t>s</a:t>
            </a:r>
          </a:p>
          <a:p>
            <a:pPr lvl="1"/>
            <a:r>
              <a:rPr lang="en-US" altLang="en-US" smtClean="0"/>
              <a:t>min(</a:t>
            </a:r>
            <a:r>
              <a:rPr lang="en-US" altLang="en-US" i="1" smtClean="0"/>
              <a:t>m,n)</a:t>
            </a:r>
            <a:r>
              <a:rPr lang="en-US" altLang="en-US" smtClean="0"/>
              <a:t> times in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b="1" smtClean="0"/>
              <a:t>intersect all </a:t>
            </a:r>
            <a:r>
              <a:rPr lang="en-US" altLang="en-US" i="1" smtClean="0"/>
              <a:t>s</a:t>
            </a:r>
          </a:p>
          <a:p>
            <a:pPr lvl="1"/>
            <a:r>
              <a:rPr lang="en-US" altLang="en-US" smtClean="0"/>
              <a:t>max(0, </a:t>
            </a:r>
            <a:r>
              <a:rPr lang="en-US" altLang="en-US" i="1" smtClean="0"/>
              <a:t>m – n)</a:t>
            </a:r>
            <a:r>
              <a:rPr lang="en-US" altLang="en-US" smtClean="0"/>
              <a:t> times in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b="1" smtClean="0"/>
              <a:t>except all </a:t>
            </a:r>
            <a:r>
              <a:rPr lang="en-US" altLang="en-US" i="1" smtClean="0"/>
              <a:t>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13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It is possible for tuples to have a null value, denoted by </a:t>
            </a:r>
            <a:r>
              <a:rPr lang="en-US" altLang="en-US" i="1" smtClean="0"/>
              <a:t>null</a:t>
            </a:r>
            <a:r>
              <a:rPr lang="en-US" altLang="en-US" smtClean="0"/>
              <a:t>, for some of their attributes</a:t>
            </a:r>
          </a:p>
          <a:p>
            <a:r>
              <a:rPr lang="en-US" altLang="en-US" i="1" smtClean="0"/>
              <a:t>null</a:t>
            </a:r>
            <a:r>
              <a:rPr lang="en-US" altLang="en-US" smtClean="0"/>
              <a:t> signifies an unknown value or that a value does not exist.</a:t>
            </a:r>
          </a:p>
          <a:p>
            <a:r>
              <a:rPr lang="en-US" altLang="en-US" smtClean="0"/>
              <a:t>The result of any arithmetic expression involving </a:t>
            </a:r>
            <a:r>
              <a:rPr lang="en-US" altLang="en-US" i="1" smtClean="0"/>
              <a:t>null</a:t>
            </a:r>
            <a:r>
              <a:rPr lang="en-US" altLang="en-US" smtClean="0"/>
              <a:t> is </a:t>
            </a:r>
            <a:r>
              <a:rPr lang="en-US" altLang="en-US" i="1" smtClean="0"/>
              <a:t>null</a:t>
            </a:r>
          </a:p>
          <a:p>
            <a:pPr lvl="1"/>
            <a:r>
              <a:rPr lang="en-US" altLang="en-US" smtClean="0"/>
              <a:t>Example:  5 + </a:t>
            </a:r>
            <a:r>
              <a:rPr lang="en-US" altLang="en-US" i="1" smtClean="0"/>
              <a:t>null</a:t>
            </a:r>
            <a:r>
              <a:rPr lang="en-US" altLang="en-US" smtClean="0"/>
              <a:t>  returns null</a:t>
            </a:r>
          </a:p>
          <a:p>
            <a:r>
              <a:rPr lang="en-US" altLang="en-US" smtClean="0"/>
              <a:t>The predicate  </a:t>
            </a:r>
            <a:r>
              <a:rPr lang="en-US" altLang="en-US" b="1" smtClean="0"/>
              <a:t>is null</a:t>
            </a:r>
            <a:r>
              <a:rPr lang="en-US" altLang="en-US" smtClean="0"/>
              <a:t> can be used to check for null values.</a:t>
            </a:r>
          </a:p>
          <a:p>
            <a:pPr lvl="1"/>
            <a:r>
              <a:rPr lang="en-US" altLang="en-US" smtClean="0"/>
              <a:t>Example: Find all instructors whose salary is null</a:t>
            </a:r>
            <a:r>
              <a:rPr lang="en-US" altLang="en-US" i="1" smtClean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	select</a:t>
            </a:r>
            <a:r>
              <a:rPr lang="en-US" altLang="en-US" i="1" smtClean="0"/>
              <a:t> 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salary </a:t>
            </a:r>
            <a:r>
              <a:rPr lang="en-US" altLang="en-US" b="1" smtClean="0"/>
              <a:t>is null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47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dirty="0"/>
              <a:t>The SQL </a:t>
            </a:r>
            <a:r>
              <a:rPr lang="en-US" altLang="en-US" sz="2000" dirty="0"/>
              <a:t>data-definition language (DDL)</a:t>
            </a:r>
            <a:r>
              <a:rPr lang="en-US" altLang="en-US" dirty="0"/>
              <a:t> allows the specification of information about relations, including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r>
              <a:rPr lang="en-US" altLang="en-US" dirty="0" smtClean="0"/>
              <a:t>The schema for each relation.</a:t>
            </a:r>
          </a:p>
          <a:p>
            <a:r>
              <a:rPr lang="en-US" altLang="en-US" dirty="0" smtClean="0"/>
              <a:t>The domain of values associated with each attribute.</a:t>
            </a:r>
          </a:p>
          <a:p>
            <a:r>
              <a:rPr lang="en-US" altLang="en-US" dirty="0" smtClean="0"/>
              <a:t>Integrity constraints</a:t>
            </a:r>
          </a:p>
          <a:p>
            <a:r>
              <a:rPr lang="en-US" altLang="en-US" dirty="0" smtClean="0"/>
              <a:t>And as we will see later, also other information such as </a:t>
            </a:r>
          </a:p>
          <a:p>
            <a:pPr lvl="1"/>
            <a:r>
              <a:rPr lang="en-US" altLang="en-US" dirty="0" smtClean="0"/>
              <a:t>The set of indices to be maintained for each relations.</a:t>
            </a:r>
          </a:p>
          <a:p>
            <a:pPr lvl="1"/>
            <a:r>
              <a:rPr lang="en-US" altLang="en-US" dirty="0" smtClean="0"/>
              <a:t>Security and authorization information for each relation.</a:t>
            </a:r>
          </a:p>
          <a:p>
            <a:pPr lvl="1"/>
            <a:r>
              <a:rPr lang="en-US" altLang="en-US" dirty="0" smtClean="0"/>
              <a:t>The physical storage structure of each relation on disk.</a:t>
            </a:r>
          </a:p>
        </p:txBody>
      </p:sp>
    </p:spTree>
    <p:extLst>
      <p:ext uri="{BB962C8B-B14F-4D97-AF65-F5344CB8AC3E}">
        <p14:creationId xmlns:p14="http://schemas.microsoft.com/office/powerpoint/2010/main" val="3350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Three values – </a:t>
            </a:r>
            <a:r>
              <a:rPr lang="en-US" altLang="en-US" i="1" smtClean="0"/>
              <a:t>true</a:t>
            </a:r>
            <a:r>
              <a:rPr lang="en-US" altLang="en-US" smtClean="0"/>
              <a:t>, </a:t>
            </a:r>
            <a:r>
              <a:rPr lang="en-US" altLang="en-US" i="1" smtClean="0"/>
              <a:t>false</a:t>
            </a:r>
            <a:r>
              <a:rPr lang="en-US" altLang="en-US" smtClean="0"/>
              <a:t>,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Any comparison with </a:t>
            </a:r>
            <a:r>
              <a:rPr lang="en-US" altLang="en-US" i="1" smtClean="0"/>
              <a:t>null</a:t>
            </a:r>
            <a:r>
              <a:rPr lang="en-US" altLang="en-US" smtClean="0"/>
              <a:t> returns </a:t>
            </a:r>
            <a:r>
              <a:rPr lang="en-US" altLang="en-US" i="1" smtClean="0"/>
              <a:t>unknown</a:t>
            </a:r>
          </a:p>
          <a:p>
            <a:pPr lvl="1"/>
            <a:r>
              <a:rPr lang="en-US" altLang="en-US" smtClean="0"/>
              <a:t>Example</a:t>
            </a:r>
            <a:r>
              <a:rPr lang="en-US" altLang="en-US" i="1" smtClean="0"/>
              <a:t>: 5 &lt; null   or   null &lt;&gt; null    or    null = null</a:t>
            </a:r>
          </a:p>
          <a:p>
            <a:r>
              <a:rPr lang="en-US" altLang="en-US" smtClean="0"/>
              <a:t>Three-valued logic using the value </a:t>
            </a:r>
            <a:r>
              <a:rPr lang="en-US" altLang="en-US" i="1" smtClean="0"/>
              <a:t>unknown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OR: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true</a:t>
            </a:r>
            <a:r>
              <a:rPr lang="en-US" altLang="en-US" smtClean="0"/>
              <a:t>)   = </a:t>
            </a:r>
            <a:r>
              <a:rPr lang="en-US" altLang="en-US" i="1" smtClean="0"/>
              <a:t>true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false</a:t>
            </a:r>
            <a:r>
              <a:rPr lang="en-US" altLang="en-US" smtClean="0"/>
              <a:t>)  = </a:t>
            </a:r>
            <a:r>
              <a:rPr lang="en-US" altLang="en-US" i="1" smtClean="0"/>
              <a:t>unknown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 </a:t>
            </a:r>
            <a:r>
              <a:rPr lang="en-US" altLang="en-US" b="1" smtClean="0"/>
              <a:t>or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AND:</a:t>
            </a:r>
            <a:r>
              <a:rPr lang="en-US" altLang="en-US" i="1" smtClean="0"/>
              <a:t> (true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 = unknown,    </a:t>
            </a:r>
            <a:br>
              <a:rPr lang="en-US" altLang="en-US" i="1" smtClean="0"/>
            </a:br>
            <a:r>
              <a:rPr lang="en-US" altLang="en-US" i="1" smtClean="0"/>
              <a:t>         (false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= false,</a:t>
            </a:r>
            <a:br>
              <a:rPr lang="en-US" altLang="en-US" i="1" smtClean="0"/>
            </a:br>
            <a:r>
              <a:rPr lang="en-US" altLang="en-US" i="1" smtClean="0"/>
              <a:t>         (unknown </a:t>
            </a:r>
            <a:r>
              <a:rPr lang="en-US" altLang="en-US" b="1" smtClean="0"/>
              <a:t>and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NOT</a:t>
            </a:r>
            <a:r>
              <a:rPr lang="en-US" altLang="en-US" i="1" smtClean="0"/>
              <a:t>:  (</a:t>
            </a:r>
            <a:r>
              <a:rPr lang="en-US" altLang="en-US" b="1" smtClean="0"/>
              <a:t>not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“</a:t>
            </a:r>
            <a:r>
              <a:rPr lang="en-US" altLang="en-US" i="1" smtClean="0"/>
              <a:t>P</a:t>
            </a:r>
            <a:r>
              <a:rPr lang="en-US" altLang="en-US" b="1" smtClean="0"/>
              <a:t>  is unknown</a:t>
            </a:r>
            <a:r>
              <a:rPr lang="en-US" altLang="en-US" smtClean="0"/>
              <a:t>”</a:t>
            </a:r>
            <a:r>
              <a:rPr lang="en-US" altLang="en-US" b="1" smtClean="0"/>
              <a:t> </a:t>
            </a:r>
            <a:r>
              <a:rPr lang="en-US" altLang="en-US" smtClean="0"/>
              <a:t>evaluates to true if predicate </a:t>
            </a:r>
            <a:r>
              <a:rPr lang="en-US" altLang="en-US" i="1" smtClean="0"/>
              <a:t>P</a:t>
            </a:r>
            <a:r>
              <a:rPr lang="en-US" altLang="en-US" smtClean="0"/>
              <a:t> evaluates to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Result of </a:t>
            </a:r>
            <a:r>
              <a:rPr lang="en-US" altLang="en-US" b="1" smtClean="0"/>
              <a:t>where </a:t>
            </a:r>
            <a:r>
              <a:rPr lang="en-US" altLang="en-US" smtClean="0"/>
              <a:t>clause predicate is treated as </a:t>
            </a:r>
            <a:r>
              <a:rPr lang="en-US" altLang="en-US" i="1" smtClean="0"/>
              <a:t>false </a:t>
            </a:r>
            <a:r>
              <a:rPr lang="en-US" altLang="en-US" smtClean="0"/>
              <a:t>if it evaluates to </a:t>
            </a:r>
            <a:r>
              <a:rPr lang="en-US" altLang="en-US" i="1" smtClean="0"/>
              <a:t>unknown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7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mtClean="0"/>
              <a:t>These functions operate on the multiset of values 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avg: </a:t>
            </a:r>
            <a:r>
              <a:rPr lang="en-US" altLang="en-US" smtClean="0"/>
              <a:t>average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min:  </a:t>
            </a:r>
            <a:r>
              <a:rPr lang="en-US" altLang="en-US" smtClean="0"/>
              <a:t>minimum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max:  </a:t>
            </a:r>
            <a:r>
              <a:rPr lang="en-US" altLang="en-US" smtClean="0"/>
              <a:t>maximum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sum:  </a:t>
            </a:r>
            <a:r>
              <a:rPr lang="en-US" altLang="en-US" smtClean="0"/>
              <a:t>sum of values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count:  </a:t>
            </a:r>
            <a:r>
              <a:rPr lang="en-US" altLang="en-US" smtClean="0"/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10471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smtClean="0"/>
              <a:t>select 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dept_name</a:t>
            </a:r>
            <a:r>
              <a:rPr lang="en-US" altLang="en-US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</a:t>
            </a:r>
            <a:r>
              <a:rPr kumimoji="0" lang="en-US" altLang="en-US" b="1" smtClean="0"/>
              <a:t>distinct 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teaches</a:t>
            </a:r>
            <a:br>
              <a:rPr kumimoji="0" lang="en-US" altLang="en-US" i="1" smtClean="0"/>
            </a:br>
            <a:r>
              <a:rPr kumimoji="0" lang="en-US" altLang="en-US" b="1" smtClean="0"/>
              <a:t>where </a:t>
            </a:r>
            <a:r>
              <a:rPr kumimoji="0" lang="en-US" altLang="en-US" i="1" smtClean="0"/>
              <a:t>semester </a:t>
            </a:r>
            <a:r>
              <a:rPr kumimoji="0" lang="en-US" altLang="en-US" smtClean="0"/>
              <a:t>= ’Spring’ </a:t>
            </a:r>
            <a:r>
              <a:rPr kumimoji="0" lang="en-US" altLang="en-US" b="1" smtClean="0"/>
              <a:t>and </a:t>
            </a:r>
            <a:r>
              <a:rPr kumimoji="0" lang="en-US" altLang="en-US" i="1" smtClean="0"/>
              <a:t>year </a:t>
            </a:r>
            <a:r>
              <a:rPr kumimoji="0" lang="en-US" altLang="en-US" smtClean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number of tuples in the </a:t>
            </a:r>
            <a:r>
              <a:rPr kumimoji="0" lang="en-US" altLang="en-US" i="1" smtClean="0"/>
              <a:t>course </a:t>
            </a:r>
            <a:r>
              <a:rPr kumimoji="0" lang="en-US" altLang="en-US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(*)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course</a:t>
            </a:r>
            <a:r>
              <a:rPr kumimoji="0" lang="en-US" altLang="en-US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smtClean="0"/>
          </a:p>
          <a:p>
            <a:pPr lvl="1">
              <a:tabLst>
                <a:tab pos="1711325" algn="l"/>
              </a:tabLst>
            </a:pPr>
            <a:endParaRPr kumimoji="0" lang="en-US" altLang="en-US" smtClean="0"/>
          </a:p>
          <a:p>
            <a:pPr>
              <a:tabLst>
                <a:tab pos="1711325" algn="l"/>
              </a:tabLst>
            </a:pPr>
            <a:endParaRPr lang="en-US" altLang="en-US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kumimoji="1" lang="en-US" altLang="en-US"/>
              <a:t>  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9452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b="1" smtClean="0"/>
              <a:t>as</a:t>
            </a:r>
            <a:r>
              <a:rPr lang="en-US" altLang="en-US" smtClean="0"/>
              <a:t> </a:t>
            </a:r>
            <a:r>
              <a:rPr lang="en-US" altLang="en-US" i="1" smtClean="0"/>
              <a:t>avg_salary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smtClean="0"/>
          </a:p>
          <a:p>
            <a:pPr lvl="1">
              <a:tabLst>
                <a:tab pos="625475" algn="l"/>
              </a:tabLst>
            </a:pPr>
            <a:endParaRPr lang="en-US" altLang="en-US" smtClean="0"/>
          </a:p>
        </p:txBody>
      </p:sp>
      <p:pic>
        <p:nvPicPr>
          <p:cNvPr id="389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400" i="1"/>
              <a:t>avg_salary</a:t>
            </a:r>
          </a:p>
        </p:txBody>
      </p:sp>
    </p:spTree>
    <p:extLst>
      <p:ext uri="{BB962C8B-B14F-4D97-AF65-F5344CB8AC3E}">
        <p14:creationId xmlns:p14="http://schemas.microsoft.com/office/powerpoint/2010/main" val="11252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39939" name="Text Box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Attributes in </a:t>
            </a:r>
            <a:r>
              <a:rPr lang="en-US" altLang="en-US" b="1" smtClean="0"/>
              <a:t>select </a:t>
            </a:r>
            <a:r>
              <a:rPr lang="en-US" altLang="en-US" smtClean="0"/>
              <a:t>clause outside of aggregate functions must appear in </a:t>
            </a:r>
            <a:r>
              <a:rPr lang="en-US" altLang="en-US" b="1" smtClean="0"/>
              <a:t>group by</a:t>
            </a:r>
            <a:r>
              <a:rPr lang="en-US" altLang="en-US" smtClean="0"/>
              <a:t> list</a:t>
            </a:r>
          </a:p>
          <a:p>
            <a:pPr lvl="1"/>
            <a:r>
              <a:rPr lang="en-US" altLang="en-US" smtClean="0"/>
              <a:t>/* erroneous query */</a:t>
            </a:r>
            <a:br>
              <a:rPr lang="en-US" altLang="en-US" smtClean="0"/>
            </a:b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ID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88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Aggregate Functions – Having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mtClean="0"/>
              <a:t>Find the names and average salaries of all departments whose average salary is greater than 42000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>
                <a:solidFill>
                  <a:schemeClr val="tx2"/>
                </a:solidFill>
              </a:rPr>
              <a:t>       </a:t>
            </a:r>
            <a:r>
              <a:rPr kumimoji="1" lang="en-US" altLang="en-US"/>
              <a:t>Note:  predicates in the </a:t>
            </a:r>
            <a:r>
              <a:rPr kumimoji="1" lang="en-US" altLang="en-US" b="1"/>
              <a:t>having</a:t>
            </a:r>
            <a:r>
              <a:rPr kumimoji="1" lang="en-US" altLang="en-US"/>
              <a:t> clause are applied after the </a:t>
            </a:r>
            <a:br>
              <a:rPr kumimoji="1" lang="en-US" altLang="en-US"/>
            </a:br>
            <a:r>
              <a:rPr kumimoji="1" lang="en-US" altLang="en-US"/>
              <a:t>                 formation of groups whereas predicates in the </a:t>
            </a:r>
            <a:r>
              <a:rPr kumimoji="1" lang="en-US" altLang="en-US" b="1"/>
              <a:t>where</a:t>
            </a:r>
            <a:r>
              <a:rPr kumimoji="1" lang="en-US" altLang="en-US"/>
              <a:t> </a:t>
            </a:r>
            <a:br>
              <a:rPr kumimoji="1" lang="en-US" altLang="en-US"/>
            </a:br>
            <a:r>
              <a:rPr kumimoji="1" lang="en-US" altLang="en-US"/>
              <a:t>                 clause are applied before forming groups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/>
              <a:t>select </a:t>
            </a:r>
            <a:r>
              <a:rPr lang="en-US" altLang="en-US" sz="1600" i="1" dirty="0" err="1"/>
              <a:t>dept_name</a:t>
            </a:r>
            <a:r>
              <a:rPr lang="en-US" altLang="en-US" sz="1600" dirty="0"/>
              <a:t>, </a:t>
            </a:r>
            <a:r>
              <a:rPr lang="en-US" altLang="en-US" sz="1600" b="1" dirty="0" err="1"/>
              <a:t>avg</a:t>
            </a:r>
            <a:r>
              <a:rPr lang="en-US" altLang="en-US" sz="1600" b="1" dirty="0"/>
              <a:t> </a:t>
            </a:r>
            <a:r>
              <a:rPr lang="en-US" altLang="en-US" sz="1600" dirty="0"/>
              <a:t>(</a:t>
            </a:r>
            <a:r>
              <a:rPr lang="en-US" altLang="en-US" sz="1600" i="1" dirty="0"/>
              <a:t>salary</a:t>
            </a:r>
            <a:r>
              <a:rPr lang="en-US" altLang="en-US" sz="1600" dirty="0"/>
              <a:t>)</a:t>
            </a:r>
          </a:p>
          <a:p>
            <a:pPr algn="l">
              <a:buNone/>
            </a:pPr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pPr algn="l">
              <a:buNone/>
            </a:pPr>
            <a:r>
              <a:rPr lang="en-US" altLang="en-US" sz="1600" b="1" dirty="0"/>
              <a:t>group by </a:t>
            </a:r>
            <a:r>
              <a:rPr lang="en-US" altLang="en-US" sz="1600" i="1" dirty="0" err="1"/>
              <a:t>dept_name</a:t>
            </a:r>
            <a:endParaRPr lang="en-US" altLang="en-US" sz="1600" i="1" dirty="0"/>
          </a:p>
          <a:p>
            <a:pPr algn="l">
              <a:buNone/>
            </a:pPr>
            <a:r>
              <a:rPr lang="en-US" altLang="en-US" sz="1600" b="1" dirty="0"/>
              <a:t>having </a:t>
            </a:r>
            <a:r>
              <a:rPr lang="en-US" altLang="en-US" sz="1600" b="1" dirty="0" err="1"/>
              <a:t>avg</a:t>
            </a:r>
            <a:r>
              <a:rPr lang="en-US" altLang="en-US" sz="1600" b="1" dirty="0"/>
              <a:t> </a:t>
            </a:r>
            <a:r>
              <a:rPr lang="en-US" altLang="en-US" sz="1600" dirty="0"/>
              <a:t>(</a:t>
            </a:r>
            <a:r>
              <a:rPr lang="en-US" altLang="en-US" sz="1600" i="1" dirty="0"/>
              <a:t>salary</a:t>
            </a:r>
            <a:r>
              <a:rPr lang="en-US" altLang="en-US" sz="16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3059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Total all salaries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sum</a:t>
            </a:r>
            <a:r>
              <a:rPr lang="en-US" altLang="en-US" smtClean="0"/>
              <a:t> (</a:t>
            </a:r>
            <a:r>
              <a:rPr lang="en-US" altLang="en-US" i="1" smtClean="0"/>
              <a:t>salary </a:t>
            </a:r>
            <a:r>
              <a:rPr lang="en-US" altLang="en-US" smtClean="0"/>
              <a:t>)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endParaRPr lang="en-US" altLang="en-US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Result is </a:t>
            </a:r>
            <a:r>
              <a:rPr lang="en-US" altLang="en-US" i="1" smtClean="0"/>
              <a:t>null</a:t>
            </a:r>
            <a:r>
              <a:rPr lang="en-US" altLang="en-US" smtClean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All aggregate operations except </a:t>
            </a:r>
            <a:r>
              <a:rPr lang="en-US" altLang="en-US" b="1" smtClean="0"/>
              <a:t>count(*)</a:t>
            </a:r>
            <a:r>
              <a:rPr lang="en-US" altLang="en-US" smtClean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38890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SQL provides a mechanism for the nesting of subqueries. A </a:t>
            </a:r>
            <a:r>
              <a:rPr lang="en-US" altLang="en-US" b="1" smtClean="0">
                <a:solidFill>
                  <a:srgbClr val="000099"/>
                </a:solidFill>
              </a:rPr>
              <a:t>subquery</a:t>
            </a:r>
            <a:r>
              <a:rPr lang="en-US" altLang="en-US" smtClean="0"/>
              <a:t> is a </a:t>
            </a:r>
            <a:r>
              <a:rPr lang="en-US" altLang="en-US" b="1" smtClean="0"/>
              <a:t>select-from-where</a:t>
            </a:r>
            <a:r>
              <a:rPr lang="en-US" altLang="en-US" smtClean="0"/>
              <a:t> expression that is nested within another query.</a:t>
            </a:r>
          </a:p>
          <a:p>
            <a:r>
              <a:rPr lang="en-US" altLang="en-US" smtClean="0"/>
              <a:t>The nesting can be done in the following SQL query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smtClean="0"/>
              <a:t>as follows:</a:t>
            </a:r>
          </a:p>
          <a:p>
            <a:pPr lvl="1"/>
            <a:r>
              <a:rPr lang="en-US" altLang="en-US" i="1" smtClean="0"/>
              <a:t>A</a:t>
            </a:r>
            <a:r>
              <a:rPr lang="en-US" altLang="en-US" i="1" baseline="-25000" smtClean="0"/>
              <a:t>i   </a:t>
            </a:r>
            <a:r>
              <a:rPr lang="en-US" altLang="en-US" smtClean="0"/>
              <a:t>can be replaced be a subquery that generates a single value.</a:t>
            </a:r>
          </a:p>
          <a:p>
            <a:pPr lvl="1"/>
            <a:r>
              <a:rPr lang="en-US" altLang="en-US" i="1" smtClean="0"/>
              <a:t>r</a:t>
            </a:r>
            <a:r>
              <a:rPr lang="en-US" altLang="en-US" i="1" baseline="-25000" smtClean="0"/>
              <a:t>i </a:t>
            </a:r>
            <a:r>
              <a:rPr lang="en-US" altLang="en-US" smtClean="0"/>
              <a:t> can be replaced by any valid subquery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smtClean="0"/>
              <a:t> can be replaced with an expression of the form: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mtClean="0"/>
              <a:t>                </a:t>
            </a:r>
            <a:r>
              <a:rPr lang="en-US" altLang="en-US" i="1" smtClean="0"/>
              <a:t>B</a:t>
            </a:r>
            <a:r>
              <a:rPr lang="en-US" altLang="en-US" smtClean="0"/>
              <a:t> &lt;operation&gt; (subquery)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mtClean="0"/>
              <a:t>     Where </a:t>
            </a:r>
            <a:r>
              <a:rPr lang="en-US" altLang="en-US" i="1" smtClean="0"/>
              <a:t>B</a:t>
            </a:r>
            <a:r>
              <a:rPr lang="en-US" altLang="en-US" smtClean="0"/>
              <a:t> is an attribute and &lt;operation&gt; to be defined later.</a:t>
            </a:r>
          </a:p>
        </p:txBody>
      </p:sp>
    </p:spTree>
    <p:extLst>
      <p:ext uri="{BB962C8B-B14F-4D97-AF65-F5344CB8AC3E}">
        <p14:creationId xmlns:p14="http://schemas.microsoft.com/office/powerpoint/2010/main" val="26149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Where Clause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dirty="0" smtClean="0"/>
              <a:t>A common use of subqueries is to perform tests:</a:t>
            </a:r>
          </a:p>
          <a:p>
            <a:pPr lvl="1"/>
            <a:r>
              <a:rPr lang="en-US" altLang="en-US" dirty="0" smtClean="0"/>
              <a:t> For set membership</a:t>
            </a:r>
          </a:p>
          <a:p>
            <a:pPr lvl="1"/>
            <a:r>
              <a:rPr lang="en-US" altLang="en-US" dirty="0" smtClean="0"/>
              <a:t> For set comparisons</a:t>
            </a:r>
          </a:p>
          <a:p>
            <a:pPr lvl="1"/>
            <a:r>
              <a:rPr lang="en-US" altLang="en-US" dirty="0" smtClean="0"/>
              <a:t> For set cardinality.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7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2009 and in Spring 2010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64839" y="3877177"/>
            <a:ext cx="7688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 smtClean="0"/>
              <a:t>  </a:t>
            </a:r>
            <a:r>
              <a:rPr lang="en-US" altLang="en-US" dirty="0">
                <a:latin typeface="+mn-lt"/>
                <a:ea typeface="맑은 고딕" pitchFamily="50" charset="-127"/>
              </a:rPr>
              <a:t>Find courses offered in Fall 2009 but not in Spring 2010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12900" y="1698625"/>
            <a:ext cx="62166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pPr algn="l">
              <a:buNone/>
            </a:pPr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pPr algn="l">
              <a:buNone/>
            </a:pPr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’Fall’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2009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pPr algn="l">
              <a:buNone/>
            </a:pPr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pPr algn="l">
              <a:buNone/>
            </a:pPr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’Spring’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2010);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25600" y="4225925"/>
            <a:ext cx="658653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/>
              <a:t>select distinct </a:t>
            </a:r>
            <a:r>
              <a:rPr lang="en-US" altLang="en-US" sz="1600" i="1"/>
              <a:t>course_id</a:t>
            </a:r>
          </a:p>
          <a:p>
            <a:pPr algn="l">
              <a:buNone/>
            </a:pPr>
            <a:r>
              <a:rPr lang="en-US" altLang="en-US" sz="1600" b="1"/>
              <a:t>from </a:t>
            </a:r>
            <a:r>
              <a:rPr lang="en-US" altLang="en-US" sz="1600" i="1"/>
              <a:t>section</a:t>
            </a:r>
          </a:p>
          <a:p>
            <a:pPr algn="l">
              <a:buNone/>
            </a:pPr>
            <a:r>
              <a:rPr lang="en-US" altLang="en-US" sz="1600" b="1"/>
              <a:t>where </a:t>
            </a:r>
            <a:r>
              <a:rPr lang="en-US" altLang="en-US" sz="1600" i="1"/>
              <a:t>semester </a:t>
            </a:r>
            <a:r>
              <a:rPr lang="en-US" altLang="en-US" sz="1600"/>
              <a:t>= ’Fall’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2009 </a:t>
            </a:r>
            <a:r>
              <a:rPr lang="en-US" altLang="en-US" sz="1600" b="1"/>
              <a:t>and </a:t>
            </a:r>
            <a:br>
              <a:rPr lang="en-US" altLang="en-US" sz="1600" b="1"/>
            </a:br>
            <a:r>
              <a:rPr lang="en-US" altLang="en-US" sz="1600" b="1"/>
              <a:t>           </a:t>
            </a:r>
            <a:r>
              <a:rPr lang="en-US" altLang="en-US" sz="1600" i="1"/>
              <a:t>course_id  </a:t>
            </a:r>
            <a:r>
              <a:rPr lang="en-US" altLang="en-US" sz="1600" b="1"/>
              <a:t>not in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course_id</a:t>
            </a:r>
          </a:p>
          <a:p>
            <a:pPr algn="l">
              <a:buNone/>
            </a:pPr>
            <a:r>
              <a:rPr lang="en-US" altLang="en-US" sz="1600" b="1"/>
              <a:t>                                        from </a:t>
            </a:r>
            <a:r>
              <a:rPr lang="en-US" altLang="en-US" sz="1600" i="1"/>
              <a:t>section</a:t>
            </a:r>
          </a:p>
          <a:p>
            <a:pPr algn="l">
              <a:buNone/>
            </a:pPr>
            <a:r>
              <a:rPr lang="en-US" altLang="en-US" sz="1600" b="1"/>
              <a:t>                                        where </a:t>
            </a:r>
            <a:r>
              <a:rPr lang="en-US" altLang="en-US" sz="1600" i="1"/>
              <a:t>semester </a:t>
            </a:r>
            <a:r>
              <a:rPr lang="en-US" altLang="en-US" sz="1600"/>
              <a:t>= ’Spring’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2010);</a:t>
            </a:r>
          </a:p>
        </p:txBody>
      </p:sp>
    </p:spTree>
    <p:extLst>
      <p:ext uri="{BB962C8B-B14F-4D97-AF65-F5344CB8AC3E}">
        <p14:creationId xmlns:p14="http://schemas.microsoft.com/office/powerpoint/2010/main" val="30640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char(n).</a:t>
            </a:r>
            <a:r>
              <a:rPr lang="en-US" altLang="en-US" dirty="0" smtClean="0"/>
              <a:t>  Fixed length character string, with user-specified length </a:t>
            </a:r>
            <a:r>
              <a:rPr lang="en-US" altLang="en-US" i="1" dirty="0" smtClean="0"/>
              <a:t>n.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varchar(n).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 Variable length character strings, with user-specified maximum length </a:t>
            </a:r>
            <a:r>
              <a:rPr lang="en-US" altLang="en-US" i="1" dirty="0" smtClean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int.</a:t>
            </a:r>
            <a:r>
              <a:rPr lang="en-US" altLang="en-US" b="1" dirty="0" smtClean="0"/>
              <a:t>  </a:t>
            </a:r>
            <a:r>
              <a:rPr lang="en-US" altLang="en-US" dirty="0" smtClean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000099"/>
                </a:solidFill>
              </a:rPr>
              <a:t>smallint</a:t>
            </a:r>
            <a:r>
              <a:rPr lang="en-US" altLang="en-US" b="1" dirty="0" smtClean="0">
                <a:solidFill>
                  <a:srgbClr val="000099"/>
                </a:solidFill>
              </a:rPr>
              <a:t>.</a:t>
            </a:r>
            <a:r>
              <a:rPr lang="en-US" altLang="en-US" dirty="0" smtClean="0"/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numeric(</a:t>
            </a:r>
            <a:r>
              <a:rPr lang="en-US" altLang="en-US" b="1" dirty="0" err="1" smtClean="0">
                <a:solidFill>
                  <a:srgbClr val="000099"/>
                </a:solidFill>
              </a:rPr>
              <a:t>p,d</a:t>
            </a:r>
            <a:r>
              <a:rPr lang="en-US" altLang="en-US" b="1" dirty="0" smtClean="0">
                <a:solidFill>
                  <a:srgbClr val="000099"/>
                </a:solidFill>
              </a:rPr>
              <a:t>).</a:t>
            </a:r>
            <a:r>
              <a:rPr lang="en-US" altLang="en-US" dirty="0" smtClean="0"/>
              <a:t>  Fixed point number, with user-specified precision of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digits, with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digits to the right of decimal point.  (ex., </a:t>
            </a:r>
            <a:r>
              <a:rPr lang="en-US" altLang="en-US" b="1" dirty="0" smtClean="0"/>
              <a:t>numeric</a:t>
            </a:r>
            <a:r>
              <a:rPr lang="en-US" altLang="en-US" dirty="0" smtClean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real, double precision.</a:t>
            </a:r>
            <a:r>
              <a:rPr lang="en-US" altLang="en-US" dirty="0" smtClean="0"/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99"/>
                </a:solidFill>
              </a:rPr>
              <a:t>float(n).</a:t>
            </a:r>
            <a:r>
              <a:rPr lang="en-US" altLang="en-US" dirty="0" smtClean="0"/>
              <a:t>  Floating point number, with user-specified precision of at least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digits.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096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mtClean="0"/>
              <a:t>Find the total number of (distinct) students who have taken course sections taught by the instructor with </a:t>
            </a:r>
            <a:r>
              <a:rPr lang="en-US" altLang="en-US" i="1" smtClean="0"/>
              <a:t>ID </a:t>
            </a:r>
            <a:r>
              <a:rPr lang="en-US" altLang="en-US" smtClean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i="1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90252" y="4027278"/>
            <a:ext cx="743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dirty="0">
                <a:solidFill>
                  <a:schemeClr val="tx2"/>
                </a:solidFill>
              </a:rPr>
              <a:t>  </a:t>
            </a:r>
            <a:r>
              <a:rPr kumimoji="1" lang="en-US" altLang="en-US" dirty="0"/>
              <a:t>Note: Above query can be written in a much simpler manner.  </a:t>
            </a:r>
            <a:br>
              <a:rPr kumimoji="1" lang="en-US" altLang="en-US" dirty="0"/>
            </a:br>
            <a:r>
              <a:rPr kumimoji="1" lang="en-US" altLang="en-US" dirty="0"/>
              <a:t>     The formulation above is simply to illustrate SQL features.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87525" y="1933575"/>
            <a:ext cx="580960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 dirty="0"/>
              <a:t>select count </a:t>
            </a:r>
            <a:r>
              <a:rPr lang="en-US" altLang="en-US" sz="1600" dirty="0"/>
              <a:t>(</a:t>
            </a:r>
            <a:r>
              <a:rPr lang="en-US" altLang="en-US" sz="1600" b="1" dirty="0"/>
              <a:t>distinct </a:t>
            </a:r>
            <a:r>
              <a:rPr lang="en-US" altLang="en-US" sz="1600" i="1" dirty="0"/>
              <a:t>ID</a:t>
            </a:r>
            <a:r>
              <a:rPr lang="en-US" altLang="en-US" sz="1600" dirty="0"/>
              <a:t>)</a:t>
            </a:r>
          </a:p>
          <a:p>
            <a:pPr algn="l">
              <a:buNone/>
            </a:pPr>
            <a:r>
              <a:rPr lang="en-US" altLang="en-US" sz="1600" b="1" dirty="0"/>
              <a:t>from </a:t>
            </a:r>
            <a:r>
              <a:rPr lang="en-US" altLang="en-US" sz="1600" i="1" dirty="0"/>
              <a:t>takes</a:t>
            </a:r>
          </a:p>
          <a:p>
            <a:pPr algn="l">
              <a:buNone/>
            </a:pPr>
            <a:r>
              <a:rPr lang="en-US" altLang="en-US" sz="1600" b="1" dirty="0"/>
              <a:t>where </a:t>
            </a:r>
            <a:r>
              <a:rPr lang="en-US" altLang="en-US" sz="1600" dirty="0"/>
              <a:t>(</a:t>
            </a:r>
            <a:r>
              <a:rPr lang="en-US" altLang="en-US" sz="1600" i="1" dirty="0" err="1"/>
              <a:t>course_id</a:t>
            </a:r>
            <a:r>
              <a:rPr lang="en-US" altLang="en-US" sz="1600" dirty="0"/>
              <a:t>, </a:t>
            </a:r>
            <a:r>
              <a:rPr lang="en-US" altLang="en-US" sz="1600" i="1" dirty="0" err="1"/>
              <a:t>sec_id</a:t>
            </a:r>
            <a:r>
              <a:rPr lang="en-US" altLang="en-US" sz="1600" dirty="0"/>
              <a:t>, </a:t>
            </a:r>
            <a:r>
              <a:rPr lang="en-US" altLang="en-US" sz="1600" i="1" dirty="0"/>
              <a:t>semester</a:t>
            </a:r>
            <a:r>
              <a:rPr lang="en-US" altLang="en-US" sz="1600" dirty="0"/>
              <a:t>,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) </a:t>
            </a:r>
            <a:r>
              <a:rPr lang="en-US" altLang="en-US" sz="1600" b="1" dirty="0"/>
              <a:t>in </a:t>
            </a:r>
            <a:br>
              <a:rPr lang="en-US" altLang="en-US" sz="1600" b="1" dirty="0"/>
            </a:br>
            <a:r>
              <a:rPr lang="en-US" altLang="en-US" sz="1600" b="1" dirty="0"/>
              <a:t>                     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r>
              <a:rPr lang="en-US" altLang="en-US" sz="1600" dirty="0"/>
              <a:t>, </a:t>
            </a:r>
            <a:r>
              <a:rPr lang="en-US" altLang="en-US" sz="1600" i="1" dirty="0" err="1"/>
              <a:t>sec_id</a:t>
            </a:r>
            <a:r>
              <a:rPr lang="en-US" altLang="en-US" sz="1600" dirty="0"/>
              <a:t>, </a:t>
            </a:r>
            <a:r>
              <a:rPr lang="en-US" altLang="en-US" sz="1600" i="1" dirty="0"/>
              <a:t>semester</a:t>
            </a:r>
            <a:r>
              <a:rPr lang="en-US" altLang="en-US" sz="1600" dirty="0"/>
              <a:t>, </a:t>
            </a:r>
            <a:r>
              <a:rPr lang="en-US" altLang="en-US" sz="1600" i="1" dirty="0"/>
              <a:t>year</a:t>
            </a:r>
          </a:p>
          <a:p>
            <a:pPr algn="l">
              <a:buNone/>
            </a:pPr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teaches</a:t>
            </a:r>
          </a:p>
          <a:p>
            <a:pPr algn="l">
              <a:buNone/>
            </a:pPr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teaches</a:t>
            </a:r>
            <a:r>
              <a:rPr lang="en-US" altLang="en-US" sz="1600" dirty="0"/>
              <a:t>.</a:t>
            </a:r>
            <a:r>
              <a:rPr lang="en-US" altLang="en-US" sz="1600" i="1" dirty="0"/>
              <a:t>ID</a:t>
            </a:r>
            <a:r>
              <a:rPr lang="en-US" altLang="en-US" sz="1600" dirty="0"/>
              <a:t>= 10101);</a:t>
            </a:r>
          </a:p>
        </p:txBody>
      </p:sp>
    </p:spTree>
    <p:extLst>
      <p:ext uri="{BB962C8B-B14F-4D97-AF65-F5344CB8AC3E}">
        <p14:creationId xmlns:p14="http://schemas.microsoft.com/office/powerpoint/2010/main" val="2971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“some”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smtClean="0"/>
              <a:t>Find names of instructors with salary greater than that of some (at least one) instructor in the Biology department.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39440" y="3283310"/>
            <a:ext cx="723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 smtClean="0"/>
              <a:t>Same </a:t>
            </a:r>
            <a:r>
              <a:rPr kumimoji="1" lang="en-US" altLang="en-US" dirty="0"/>
              <a:t>query using &gt; </a:t>
            </a:r>
            <a:r>
              <a:rPr kumimoji="1" lang="en-US" altLang="en-US" b="1" dirty="0"/>
              <a:t>some</a:t>
            </a:r>
            <a:r>
              <a:rPr kumimoji="1" lang="en-US" altLang="en-US" dirty="0"/>
              <a:t> clause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957388" y="3597275"/>
            <a:ext cx="5657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/>
              <a:t>select </a:t>
            </a:r>
            <a:r>
              <a:rPr lang="en-US" altLang="en-US" sz="1600" i="1"/>
              <a:t>name</a:t>
            </a:r>
          </a:p>
          <a:p>
            <a:pPr algn="l">
              <a:buNone/>
            </a:pPr>
            <a:r>
              <a:rPr lang="en-US" altLang="en-US" sz="1600" b="1"/>
              <a:t>from </a:t>
            </a:r>
            <a:r>
              <a:rPr lang="en-US" altLang="en-US" sz="1600" i="1"/>
              <a:t>instructor</a:t>
            </a:r>
          </a:p>
          <a:p>
            <a:pPr algn="l">
              <a:buNone/>
            </a:pPr>
            <a:r>
              <a:rPr lang="en-US" altLang="en-US" sz="1600" b="1"/>
              <a:t>where </a:t>
            </a:r>
            <a:r>
              <a:rPr lang="en-US" altLang="en-US" sz="1600" i="1"/>
              <a:t>salary </a:t>
            </a:r>
            <a:r>
              <a:rPr lang="en-US" altLang="en-US" sz="1600"/>
              <a:t>&gt; </a:t>
            </a:r>
            <a:r>
              <a:rPr lang="en-US" altLang="en-US" sz="1600" b="1"/>
              <a:t>some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salary</a:t>
            </a:r>
          </a:p>
          <a:p>
            <a:pPr algn="l">
              <a:buNone/>
            </a:pPr>
            <a:r>
              <a:rPr lang="en-US" altLang="en-US" sz="1600" b="1"/>
              <a:t>                                     from </a:t>
            </a:r>
            <a:r>
              <a:rPr lang="en-US" altLang="en-US" sz="1600" i="1"/>
              <a:t>instructor</a:t>
            </a:r>
          </a:p>
          <a:p>
            <a:pPr algn="l">
              <a:buNone/>
            </a:pPr>
            <a:r>
              <a:rPr lang="en-US" altLang="en-US" sz="1600" b="1"/>
              <a:t>                                     where </a:t>
            </a:r>
            <a:r>
              <a:rPr lang="en-US" altLang="en-US" sz="1600" i="1"/>
              <a:t>dept name </a:t>
            </a:r>
            <a:r>
              <a:rPr lang="en-US" altLang="en-US" sz="1600"/>
              <a:t>= ’Biology’);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5275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pPr algn="l">
              <a:buNone/>
            </a:pPr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pPr algn="l">
              <a:buNone/>
            </a:pPr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24063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of  “some” Clause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F &lt;comp&gt; </a:t>
            </a:r>
            <a:r>
              <a:rPr lang="en-US" altLang="en-US" b="1" smtClean="0"/>
              <a:t>some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anose="05050102010706020507" pitchFamily="18" charset="2"/>
              </a:rPr>
              <a:t></a:t>
            </a:r>
            <a:r>
              <a:rPr lang="en-US" altLang="en-US" i="1" smtClean="0">
                <a:sym typeface="Symbol" panose="05050102010706020507" pitchFamily="18" charset="2"/>
              </a:rPr>
              <a:t>t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i="1" smtClean="0">
                <a:sym typeface="Symbol" panose="05050102010706020507" pitchFamily="18" charset="2"/>
              </a:rPr>
              <a:t>r </a:t>
            </a:r>
            <a:r>
              <a:rPr lang="en-US" altLang="en-US" smtClean="0">
                <a:sym typeface="Symbol" panose="05050102010706020507" pitchFamily="18" charset="2"/>
              </a:rPr>
              <a:t>such that (F &lt;comp&gt; </a:t>
            </a:r>
            <a:r>
              <a:rPr lang="en-US" altLang="en-US" i="1" smtClean="0">
                <a:sym typeface="Symbol" panose="05050102010706020507" pitchFamily="18" charset="2"/>
              </a:rPr>
              <a:t>t 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  <a:r>
              <a:rPr lang="en-US" altLang="en-US" i="1" smtClean="0">
                <a:sym typeface="Symbol" panose="05050102010706020507" pitchFamily="18" charset="2"/>
              </a:rPr>
              <a:t/>
            </a:r>
            <a:br>
              <a:rPr lang="en-US" altLang="en-US" i="1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76" y="2060810"/>
            <a:ext cx="7106637" cy="40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“all”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0180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pPr algn="l">
              <a:buNone/>
            </a:pPr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pPr algn="l">
              <a:buNone/>
            </a:pPr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all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pPr algn="l">
              <a:buNone/>
            </a:pPr>
            <a:r>
              <a:rPr lang="en-US" altLang="en-US" sz="1600" b="1" dirty="0"/>
              <a:t>                                from </a:t>
            </a:r>
            <a:r>
              <a:rPr lang="en-US" altLang="en-US" sz="1600" i="1" dirty="0"/>
              <a:t>instructor</a:t>
            </a:r>
          </a:p>
          <a:p>
            <a:pPr algn="l">
              <a:buNone/>
            </a:pPr>
            <a:r>
              <a:rPr lang="en-US" altLang="en-US" sz="1600" b="1" dirty="0"/>
              <a:t>                                where </a:t>
            </a:r>
            <a:r>
              <a:rPr lang="en-US" altLang="en-US" sz="1600" i="1" dirty="0" err="1"/>
              <a:t>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3344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of “all” Clause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dirty="0" smtClean="0"/>
              <a:t>F &lt;comp&gt; </a:t>
            </a:r>
            <a:r>
              <a:rPr lang="en-US" altLang="en-US" b="1" dirty="0" smtClean="0"/>
              <a:t>all </a:t>
            </a:r>
            <a:r>
              <a:rPr lang="en-US" altLang="en-US" i="1" dirty="0" smtClean="0"/>
              <a:t>r </a:t>
            </a:r>
            <a:r>
              <a:rPr lang="en-US" altLang="en-US" dirty="0" smtClean="0">
                <a:sym typeface="Symbol" panose="05050102010706020507" pitchFamily="18" charset="2"/>
              </a:rPr>
              <a:t></a:t>
            </a:r>
            <a:r>
              <a:rPr lang="en-US" altLang="en-US" i="1" dirty="0" smtClean="0">
                <a:sym typeface="Symbol" panose="05050102010706020507" pitchFamily="18" charset="2"/>
              </a:rPr>
              <a:t>t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i="1" dirty="0" smtClean="0">
                <a:sym typeface="Symbol" panose="05050102010706020507" pitchFamily="18" charset="2"/>
              </a:rPr>
              <a:t>r</a:t>
            </a:r>
            <a:r>
              <a:rPr lang="en-US" altLang="en-US" dirty="0" smtClean="0">
                <a:sym typeface="Symbol" panose="05050102010706020507" pitchFamily="18" charset="2"/>
              </a:rPr>
              <a:t> (F &lt;comp&gt; </a:t>
            </a:r>
            <a:r>
              <a:rPr lang="en-US" altLang="en-US" i="1" dirty="0" smtClean="0">
                <a:sym typeface="Symbol" panose="05050102010706020507" pitchFamily="18" charset="2"/>
              </a:rPr>
              <a:t>t)</a:t>
            </a:r>
            <a:endParaRPr lang="en-US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0" y="1713576"/>
            <a:ext cx="6968342" cy="47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Empty Relations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exists</a:t>
            </a:r>
            <a:r>
              <a:rPr lang="en-US" altLang="en-US" smtClean="0"/>
              <a:t> construct returns the value </a:t>
            </a:r>
            <a:r>
              <a:rPr lang="en-US" altLang="en-US" b="1" smtClean="0"/>
              <a:t>true</a:t>
            </a:r>
            <a:r>
              <a:rPr lang="en-US" altLang="en-US" smtClean="0"/>
              <a:t> if the argument subquery is nonempty.</a:t>
            </a:r>
          </a:p>
          <a:p>
            <a:r>
              <a:rPr lang="en-US" altLang="en-US" b="1" smtClean="0"/>
              <a:t>exists </a:t>
            </a:r>
            <a:r>
              <a:rPr lang="en-US" altLang="en-US" i="1" smtClean="0"/>
              <a:t> r </a:t>
            </a:r>
            <a:r>
              <a:rPr lang="en-US" altLang="en-US" smtClean="0">
                <a:sym typeface="Symbol" panose="05050102010706020507" pitchFamily="18" charset="2"/>
              </a:rPr>
              <a:t> </a:t>
            </a:r>
            <a:r>
              <a:rPr lang="en-US" altLang="en-US" i="1" smtClean="0">
                <a:sym typeface="Symbol" panose="05050102010706020507" pitchFamily="18" charset="2"/>
              </a:rPr>
              <a:t>r </a:t>
            </a:r>
            <a:r>
              <a:rPr lang="en-US" altLang="en-US" smtClean="0">
                <a:sym typeface="Symbol" panose="05050102010706020507" pitchFamily="18" charset="2"/>
              </a:rPr>
              <a:t> </a:t>
            </a:r>
            <a:r>
              <a:rPr lang="en-US" altLang="en-US" i="1" smtClean="0"/>
              <a:t>Ø</a:t>
            </a: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b="1" smtClean="0">
                <a:sym typeface="Symbol" panose="05050102010706020507" pitchFamily="18" charset="2"/>
              </a:rPr>
              <a:t>not exists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anose="05050102010706020507" pitchFamily="18" charset="2"/>
              </a:rPr>
              <a:t> </a:t>
            </a:r>
            <a:r>
              <a:rPr lang="en-US" altLang="en-US" i="1" smtClean="0">
                <a:sym typeface="Symbol" panose="05050102010706020507" pitchFamily="18" charset="2"/>
              </a:rPr>
              <a:t>r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840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“exists” Clause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   select 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i="1" smtClean="0"/>
              <a:t>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i="1" smtClean="0"/>
              <a:t>   </a:t>
            </a:r>
            <a:r>
              <a:rPr lang="en-US" altLang="en-US" b="1" smtClean="0"/>
              <a:t>where </a:t>
            </a:r>
            <a:r>
              <a:rPr lang="en-US" altLang="en-US" i="1" smtClean="0"/>
              <a:t>semester </a:t>
            </a:r>
            <a:r>
              <a:rPr lang="en-US" altLang="en-US" smtClean="0"/>
              <a:t>= ’Fall’ </a:t>
            </a:r>
            <a:r>
              <a:rPr lang="en-US" altLang="en-US" b="1" smtClean="0"/>
              <a:t>and </a:t>
            </a:r>
            <a:r>
              <a:rPr lang="en-US" altLang="en-US" i="1" smtClean="0"/>
              <a:t>year </a:t>
            </a:r>
            <a:r>
              <a:rPr lang="en-US" altLang="en-US" smtClean="0"/>
              <a:t>= 2009 </a:t>
            </a:r>
            <a:r>
              <a:rPr lang="en-US" altLang="en-US" b="1" smtClean="0"/>
              <a:t>and </a:t>
            </a:r>
            <a:br>
              <a:rPr lang="en-US" altLang="en-US" b="1" smtClean="0"/>
            </a:br>
            <a:r>
              <a:rPr lang="en-US" altLang="en-US" b="1" smtClean="0"/>
              <a:t>               exists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smtClean="0"/>
              <a:t>*</a:t>
            </a:r>
            <a:br>
              <a:rPr lang="en-US" altLang="en-US" smtClean="0"/>
            </a:br>
            <a:r>
              <a:rPr lang="en-US" altLang="en-US" smtClean="0"/>
              <a:t>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T</a:t>
            </a:r>
            <a:br>
              <a:rPr lang="en-US" altLang="en-US" i="1" smtClean="0"/>
            </a:br>
            <a:r>
              <a:rPr lang="en-US" altLang="en-US" i="1" smtClean="0"/>
              <a:t>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semester </a:t>
            </a:r>
            <a:r>
              <a:rPr lang="en-US" altLang="en-US" smtClean="0"/>
              <a:t>= ’Spring’ </a:t>
            </a:r>
            <a:r>
              <a:rPr lang="en-US" altLang="en-US" b="1" smtClean="0"/>
              <a:t>and </a:t>
            </a:r>
            <a:r>
              <a:rPr lang="en-US" altLang="en-US" i="1" smtClean="0"/>
              <a:t>year</a:t>
            </a:r>
            <a:r>
              <a:rPr lang="en-US" altLang="en-US" smtClean="0"/>
              <a:t>= 2010 </a:t>
            </a:r>
            <a:br>
              <a:rPr lang="en-US" altLang="en-US" smtClean="0"/>
            </a:br>
            <a:r>
              <a:rPr lang="en-US" altLang="en-US" smtClean="0"/>
              <a:t>                                        </a:t>
            </a:r>
            <a:r>
              <a:rPr lang="en-US" altLang="en-US" b="1" smtClean="0"/>
              <a:t>and </a:t>
            </a:r>
            <a:r>
              <a:rPr lang="en-US" altLang="en-US" i="1" smtClean="0"/>
              <a:t>S</a:t>
            </a:r>
            <a:r>
              <a:rPr lang="en-US" altLang="en-US" smtClean="0"/>
              <a:t>.</a:t>
            </a:r>
            <a:r>
              <a:rPr lang="en-US" altLang="en-US" i="1" smtClean="0"/>
              <a:t>course_id </a:t>
            </a:r>
            <a:r>
              <a:rPr lang="en-US" altLang="en-US" smtClean="0"/>
              <a:t>=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r>
              <a:rPr lang="en-US" altLang="en-US" smtClean="0"/>
              <a:t>);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r>
              <a:rPr lang="en-US" altLang="en-US" b="1" smtClean="0">
                <a:solidFill>
                  <a:srgbClr val="000099"/>
                </a:solidFill>
              </a:rPr>
              <a:t>Correlation name</a:t>
            </a:r>
            <a:r>
              <a:rPr lang="en-US" altLang="en-US" smtClean="0"/>
              <a:t> – variable S  in the outer query</a:t>
            </a:r>
            <a:endParaRPr lang="en-US" altLang="en-US" b="1" smtClean="0">
              <a:solidFill>
                <a:srgbClr val="000099"/>
              </a:solidFill>
            </a:endParaRPr>
          </a:p>
          <a:p>
            <a:r>
              <a:rPr lang="en-US" altLang="en-US" b="1" smtClean="0">
                <a:solidFill>
                  <a:srgbClr val="000099"/>
                </a:solidFill>
              </a:rPr>
              <a:t>Correlated subquery </a:t>
            </a:r>
            <a:r>
              <a:rPr lang="en-US" altLang="en-US" smtClean="0"/>
              <a:t>– the inner query</a:t>
            </a:r>
          </a:p>
          <a:p>
            <a:pPr>
              <a:buFont typeface="Monotype Sorts" pitchFamily="2" charset="2"/>
              <a:buNone/>
            </a:pPr>
            <a:endParaRPr lang="en-US" altLang="en-US" b="1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“not exists” Clause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mtClean="0"/>
              <a:t>Find all students who have taken all courses offered in the Biology department.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16267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pPr algn="l">
              <a:buNone/>
            </a:pPr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pPr algn="l">
              <a:buNone/>
            </a:pPr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pPr algn="l">
              <a:buNone/>
            </a:pPr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pPr algn="l">
              <a:buNone/>
            </a:pPr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’Biology’)</a:t>
            </a:r>
          </a:p>
          <a:p>
            <a:pPr algn="l">
              <a:buNone/>
            </a:pPr>
            <a:r>
              <a:rPr kumimoji="1" lang="en-US" altLang="en-US" sz="1600" b="1" dirty="0"/>
              <a:t>                               except</a:t>
            </a:r>
          </a:p>
          <a:p>
            <a:pPr algn="l">
              <a:buNone/>
            </a:pPr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pPr algn="l">
              <a:buNone/>
            </a:pPr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pPr algn="l">
              <a:buNone/>
            </a:pPr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 smtClean="0"/>
              <a:t>));</a:t>
            </a:r>
          </a:p>
          <a:p>
            <a:pPr algn="l">
              <a:buNone/>
            </a:pPr>
            <a:endParaRPr lang="en-US" altLang="en-US" sz="1600" dirty="0"/>
          </a:p>
          <a:p>
            <a:pPr algn="l">
              <a:buNone/>
            </a:pPr>
            <a:r>
              <a:rPr kumimoji="1" lang="en-US" altLang="en-US" sz="1600" dirty="0" smtClean="0"/>
              <a:t>    </a:t>
            </a:r>
            <a:r>
              <a:rPr kumimoji="1" lang="en-US" altLang="en-US" sz="1600" dirty="0"/>
              <a:t>First nested query lists all courses offered in Biology</a:t>
            </a:r>
          </a:p>
          <a:p>
            <a:pPr algn="l">
              <a:buNone/>
            </a:pPr>
            <a:r>
              <a:rPr kumimoji="1" lang="en-US" altLang="en-US" sz="1600" dirty="0"/>
              <a:t>    Second nested query lists all courses a particular student took</a:t>
            </a:r>
          </a:p>
          <a:p>
            <a:pPr algn="l">
              <a:buNone/>
            </a:pPr>
            <a:endParaRPr kumimoji="1" lang="en-US" altLang="en-US" sz="16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372250" y="3861060"/>
            <a:ext cx="2646973" cy="16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/>
              <a:t>   Note that </a:t>
            </a:r>
            <a:r>
              <a:rPr kumimoji="1" lang="en-US" altLang="en-US" i="1" dirty="0"/>
              <a:t>X – Y = Ø   </a:t>
            </a:r>
            <a:r>
              <a:rPr kumimoji="1" lang="en-US" altLang="en-US" dirty="0">
                <a:sym typeface="Symbol" panose="05050102010706020507" pitchFamily="18" charset="2"/>
              </a:rPr>
              <a:t>   </a:t>
            </a:r>
            <a:r>
              <a:rPr kumimoji="1" lang="en-US" altLang="en-US" i="1" dirty="0">
                <a:sym typeface="Symbol" panose="05050102010706020507" pitchFamily="18" charset="2"/>
              </a:rPr>
              <a:t>X</a:t>
            </a:r>
            <a:r>
              <a:rPr kumimoji="1" lang="en-US" altLang="en-US" dirty="0">
                <a:sym typeface="Symbol" panose="05050102010706020507" pitchFamily="18" charset="2"/>
              </a:rPr>
              <a:t> </a:t>
            </a:r>
            <a:r>
              <a:rPr kumimoji="1" lang="en-US" altLang="en-US" i="1" dirty="0">
                <a:sym typeface="Symbol" panose="05050102010706020507" pitchFamily="18" charset="2"/>
              </a:rPr>
              <a:t>Y</a:t>
            </a:r>
          </a:p>
          <a:p>
            <a:pPr marL="285750" indent="-285750"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i="1" dirty="0">
                <a:sym typeface="Symbol" panose="05050102010706020507" pitchFamily="18" charset="2"/>
              </a:rPr>
              <a:t>   Note: </a:t>
            </a:r>
            <a:r>
              <a:rPr kumimoji="1" lang="en-US" altLang="en-US" dirty="0">
                <a:sym typeface="Symbol" panose="05050102010706020507" pitchFamily="18" charset="2"/>
              </a:rPr>
              <a:t>Cannot write this query using</a:t>
            </a:r>
            <a:r>
              <a:rPr kumimoji="1" lang="en-US" altLang="en-US" i="1" dirty="0">
                <a:sym typeface="Symbol" panose="05050102010706020507" pitchFamily="18" charset="2"/>
              </a:rPr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=</a:t>
            </a:r>
            <a:r>
              <a:rPr kumimoji="1" lang="en-US" altLang="en-US" b="1" dirty="0">
                <a:sym typeface="Symbol" panose="05050102010706020507" pitchFamily="18" charset="2"/>
              </a:rPr>
              <a:t> all</a:t>
            </a:r>
            <a:r>
              <a:rPr kumimoji="1" lang="en-US" altLang="en-US" i="1" dirty="0">
                <a:sym typeface="Symbol" panose="05050102010706020507" pitchFamily="18" charset="2"/>
              </a:rPr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and its variants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unique</a:t>
            </a:r>
            <a:r>
              <a:rPr lang="en-US" altLang="en-US" smtClean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unique</a:t>
            </a:r>
            <a:r>
              <a:rPr lang="en-US" altLang="en-US" smtClean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Find all courses that were offered at most once 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course </a:t>
            </a:r>
            <a:r>
              <a:rPr lang="en-US" altLang="en-US" b="1" smtClean="0"/>
              <a:t>as </a:t>
            </a:r>
            <a:r>
              <a:rPr lang="en-US" altLang="en-US" i="1" smtClean="0"/>
              <a:t>T</a:t>
            </a:r>
            <a:br>
              <a:rPr lang="en-US" altLang="en-US" i="1" smtClean="0"/>
            </a:br>
            <a:r>
              <a:rPr lang="en-US" altLang="en-US" b="1" smtClean="0"/>
              <a:t>where unique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i="1" smtClean="0"/>
              <a:t>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R</a:t>
            </a:r>
            <a:br>
              <a:rPr lang="en-US" altLang="en-US" i="1" smtClean="0"/>
            </a:br>
            <a:r>
              <a:rPr lang="en-US" altLang="en-US" i="1" smtClean="0"/>
              <a:t>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r>
              <a:rPr lang="en-US" altLang="en-US" smtClean="0"/>
              <a:t>=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course_id 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</a:t>
            </a:r>
            <a:r>
              <a:rPr lang="en-US" altLang="en-US" b="1" smtClean="0"/>
              <a:t>and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year </a:t>
            </a:r>
            <a:r>
              <a:rPr lang="en-US" altLang="en-US" smtClean="0"/>
              <a:t>= 2009);</a:t>
            </a:r>
          </a:p>
        </p:txBody>
      </p:sp>
    </p:spTree>
    <p:extLst>
      <p:ext uri="{BB962C8B-B14F-4D97-AF65-F5344CB8AC3E}">
        <p14:creationId xmlns:p14="http://schemas.microsoft.com/office/powerpoint/2010/main" val="223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From Clause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SQL allows a subquery expression to be used in the </a:t>
            </a:r>
            <a:r>
              <a:rPr lang="en-US" altLang="en-US" b="1" smtClean="0"/>
              <a:t>from </a:t>
            </a:r>
            <a:r>
              <a:rPr lang="en-US" altLang="en-US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avg_salary </a:t>
            </a:r>
            <a:r>
              <a:rPr lang="en-US" altLang="en-US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Note that we do not need to use the </a:t>
            </a:r>
            <a:r>
              <a:rPr lang="en-US" altLang="en-US" b="1" smtClean="0"/>
              <a:t>having </a:t>
            </a:r>
            <a:r>
              <a:rPr lang="en-US" altLang="en-US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Another way to write above query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r>
              <a:rPr lang="en-US" altLang="en-US" i="1" smtClean="0"/>
              <a:t>dept_avg </a:t>
            </a:r>
            <a:r>
              <a:rPr lang="en-US" altLang="en-US" smtClean="0"/>
              <a:t>(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r>
              <a:rPr lang="en-US" altLang="en-US" smtClean="0"/>
              <a:t>)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where </a:t>
            </a:r>
            <a:r>
              <a:rPr lang="en-US" altLang="en-US" i="1" smtClean="0"/>
              <a:t>avg_salary </a:t>
            </a:r>
            <a:r>
              <a:rPr lang="en-US" altLang="en-US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35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mtClean="0"/>
              <a:t>An SQL relation is defined using the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99"/>
                </a:solidFill>
              </a:rPr>
              <a:t>create table</a:t>
            </a:r>
            <a:r>
              <a:rPr lang="en-US" altLang="en-US" b="1" smtClean="0"/>
              <a:t> </a:t>
            </a:r>
            <a:r>
              <a:rPr kumimoji="0" lang="en-US" altLang="en-US" smtClean="0"/>
              <a:t>command</a:t>
            </a:r>
            <a:r>
              <a:rPr lang="en-US" altLang="en-US" smtClean="0"/>
              <a:t>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create table </a:t>
            </a:r>
            <a:r>
              <a:rPr lang="en-US" altLang="en-US" i="1" smtClean="0"/>
              <a:t>r 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i="1" smtClean="0"/>
              <a:t> D</a:t>
            </a:r>
            <a:r>
              <a:rPr lang="en-US" altLang="en-US" i="1" baseline="-25000" smtClean="0"/>
              <a:t>n</a:t>
            </a:r>
            <a:r>
              <a:rPr lang="en-US" altLang="en-US" i="1" smtClean="0"/>
              <a:t>,</a:t>
            </a:r>
            <a:br>
              <a:rPr lang="en-US" altLang="en-US" i="1" smtClean="0"/>
            </a:br>
            <a:r>
              <a:rPr lang="en-US" altLang="en-US" i="1" smtClean="0"/>
              <a:t>			</a:t>
            </a:r>
            <a:r>
              <a:rPr lang="en-US" altLang="en-US" smtClean="0"/>
              <a:t>(integrity-constraint</a:t>
            </a:r>
            <a:r>
              <a:rPr lang="en-US" altLang="en-US" baseline="-25000" smtClean="0"/>
              <a:t>1</a:t>
            </a:r>
            <a:r>
              <a:rPr lang="en-US" altLang="en-US" smtClean="0"/>
              <a:t>),</a:t>
            </a:r>
            <a:br>
              <a:rPr lang="en-US" altLang="en-US" smtClean="0"/>
            </a:br>
            <a:r>
              <a:rPr lang="en-US" altLang="en-US" smtClean="0"/>
              <a:t>			...,</a:t>
            </a:r>
            <a:br>
              <a:rPr lang="en-US" altLang="en-US" smtClean="0"/>
            </a:br>
            <a:r>
              <a:rPr lang="en-US" altLang="en-US" smtClean="0"/>
              <a:t>			(integrity-constraint</a:t>
            </a:r>
            <a:r>
              <a:rPr lang="en-US" altLang="en-US" baseline="-25000" smtClean="0"/>
              <a:t>k</a:t>
            </a:r>
            <a:r>
              <a:rPr lang="en-US" altLang="en-US" smtClean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smtClean="0"/>
              <a:t>r</a:t>
            </a:r>
            <a:r>
              <a:rPr lang="en-US" altLang="en-US" smtClean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each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an attribute name in the schema of relation </a:t>
            </a:r>
            <a:r>
              <a:rPr lang="en-US" altLang="en-US" i="1" smtClean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smtClean="0"/>
              <a:t>D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the data type of values in the domain of attribute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</a:t>
            </a:r>
          </a:p>
          <a:p>
            <a:pPr lvl="1"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smtClean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mtClean="0"/>
              <a:t>Example</a:t>
            </a:r>
            <a:r>
              <a:rPr lang="en-US" altLang="en-US" smtClean="0"/>
              <a:t>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mtClean="0"/>
              <a:t>		 </a:t>
            </a:r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instructor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ID</a:t>
            </a:r>
            <a:r>
              <a:rPr lang="en-US" altLang="en-US" smtClean="0"/>
              <a:t>                </a:t>
            </a:r>
            <a:r>
              <a:rPr lang="en-US" altLang="en-US" b="1" smtClean="0"/>
              <a:t>char</a:t>
            </a:r>
            <a:r>
              <a:rPr lang="en-US" altLang="en-US" smtClean="0"/>
              <a:t>(5),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name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(20)</a:t>
            </a:r>
            <a:r>
              <a:rPr lang="en-US" altLang="en-US" b="1" smtClean="0"/>
              <a:t>,</a:t>
            </a:r>
            <a:r>
              <a:rPr lang="en-US" altLang="en-US" b="1" i="1" smtClean="0"/>
              <a:t/>
            </a:r>
            <a:br>
              <a:rPr lang="en-US" altLang="en-US" b="1" i="1" smtClean="0"/>
            </a:br>
            <a:r>
              <a:rPr lang="en-US" altLang="en-US" b="1" i="1" smtClean="0"/>
              <a:t>                             </a:t>
            </a:r>
            <a:r>
              <a:rPr lang="en-US" altLang="en-US" i="1" smtClean="0"/>
              <a:t>dept_name  </a:t>
            </a:r>
            <a:r>
              <a:rPr lang="en-US" altLang="en-US" b="1" smtClean="0"/>
              <a:t>varchar</a:t>
            </a:r>
            <a:r>
              <a:rPr lang="en-US" altLang="en-US" smtClean="0"/>
              <a:t>(20),</a:t>
            </a:r>
            <a:br>
              <a:rPr lang="en-US" altLang="en-US" smtClean="0"/>
            </a:br>
            <a:r>
              <a:rPr lang="en-US" altLang="en-US" smtClean="0"/>
              <a:t>                             </a:t>
            </a:r>
            <a:r>
              <a:rPr lang="en-US" altLang="en-US" i="1" smtClean="0"/>
              <a:t>salary</a:t>
            </a:r>
            <a:r>
              <a:rPr lang="en-US" altLang="en-US" smtClean="0"/>
              <a:t>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(8,2))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26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with</a:t>
            </a:r>
            <a:r>
              <a:rPr lang="en-US" altLang="en-US" smtClean="0"/>
              <a:t> clause provides a way of defining a temporary relation whose definition is available only to the query in which the </a:t>
            </a:r>
            <a:r>
              <a:rPr lang="en-US" altLang="en-US" b="1" smtClean="0"/>
              <a:t>with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clause occurs. </a:t>
            </a:r>
          </a:p>
          <a:p>
            <a:r>
              <a:rPr lang="en-US" altLang="en-US" smtClean="0"/>
              <a:t>Find all departments with the maximum budget </a:t>
            </a:r>
            <a:br>
              <a:rPr lang="en-US" altLang="en-US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     with </a:t>
            </a:r>
            <a:r>
              <a:rPr lang="en-US" altLang="en-US" i="1" smtClean="0"/>
              <a:t>max_budget </a:t>
            </a: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br>
              <a:rPr lang="en-US" altLang="en-US" b="1" smtClean="0"/>
            </a:br>
            <a:r>
              <a:rPr lang="en-US" altLang="en-US" b="1" smtClean="0"/>
              <a:t>             </a:t>
            </a:r>
            <a:r>
              <a:rPr lang="en-US" altLang="en-US" smtClean="0"/>
              <a:t>(</a:t>
            </a:r>
            <a:r>
              <a:rPr lang="en-US" altLang="en-US" b="1" smtClean="0"/>
              <a:t>select max</a:t>
            </a:r>
            <a:r>
              <a:rPr lang="en-US" altLang="en-US" smtClean="0"/>
              <a:t>(</a:t>
            </a:r>
            <a:r>
              <a:rPr lang="en-US" altLang="en-US" i="1" smtClean="0"/>
              <a:t>budget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department.name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, </a:t>
            </a:r>
            <a:r>
              <a:rPr lang="en-US" altLang="en-US" i="1" smtClean="0"/>
              <a:t>max_budget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budget </a:t>
            </a:r>
            <a:r>
              <a:rPr lang="en-US" altLang="en-US" smtClean="0"/>
              <a:t>= </a:t>
            </a:r>
            <a:r>
              <a:rPr lang="en-US" altLang="en-US" i="1" smtClean="0"/>
              <a:t>max_budget.value</a:t>
            </a:r>
            <a:r>
              <a:rPr lang="en-US" altLang="en-US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0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z="20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01738" y="2073275"/>
            <a:ext cx="7659687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sz="2000" b="1" dirty="0"/>
              <a:t>with </a:t>
            </a:r>
            <a:r>
              <a:rPr lang="en-US" altLang="en-US" sz="2000" i="1" dirty="0" err="1"/>
              <a:t>dept</a:t>
            </a:r>
            <a:r>
              <a:rPr lang="en-US" altLang="en-US" sz="2000" i="1" dirty="0"/>
              <a:t> _total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) </a:t>
            </a:r>
            <a:r>
              <a:rPr lang="en-US" altLang="en-US" sz="2000" b="1" dirty="0"/>
              <a:t>as</a:t>
            </a:r>
          </a:p>
          <a:p>
            <a:pPr algn="l">
              <a:buNone/>
            </a:pPr>
            <a:r>
              <a:rPr lang="en-US" altLang="en-US" sz="2000" dirty="0"/>
              <a:t>        (</a:t>
            </a:r>
            <a:r>
              <a:rPr lang="en-US" altLang="en-US" sz="2000" b="1" dirty="0"/>
              <a:t>select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</a:t>
            </a:r>
          </a:p>
          <a:p>
            <a:pPr algn="l">
              <a:buNone/>
            </a:pPr>
            <a:r>
              <a:rPr lang="en-US" altLang="en-US" sz="2000" b="1" dirty="0"/>
              <a:t>         from </a:t>
            </a:r>
            <a:r>
              <a:rPr lang="en-US" altLang="en-US" sz="2000" i="1" dirty="0"/>
              <a:t>instructor</a:t>
            </a:r>
          </a:p>
          <a:p>
            <a:pPr algn="l">
              <a:buNone/>
            </a:pPr>
            <a:r>
              <a:rPr lang="en-US" altLang="en-US" sz="2000" b="1" dirty="0"/>
              <a:t>         group by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),</a:t>
            </a:r>
          </a:p>
          <a:p>
            <a:pPr algn="l">
              <a:buNone/>
            </a:pPr>
            <a:r>
              <a:rPr lang="en-US" altLang="en-US" sz="2000" i="1" dirty="0" err="1"/>
              <a:t>dept_total_avg</a:t>
            </a:r>
            <a:r>
              <a:rPr lang="en-US" altLang="en-US" sz="2000" dirty="0"/>
              <a:t>(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) </a:t>
            </a:r>
            <a:r>
              <a:rPr lang="en-US" altLang="en-US" sz="2000" b="1" dirty="0"/>
              <a:t>as</a:t>
            </a:r>
          </a:p>
          <a:p>
            <a:pPr algn="l">
              <a:buNone/>
            </a:pPr>
            <a:r>
              <a:rPr lang="en-US" altLang="en-US" sz="2000" dirty="0"/>
              <a:t>       (</a:t>
            </a: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dirty="0"/>
              <a:t>(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)</a:t>
            </a:r>
          </a:p>
          <a:p>
            <a:pPr algn="l">
              <a:buNone/>
            </a:pPr>
            <a:r>
              <a:rPr lang="en-US" altLang="en-US" sz="2000" b="1" dirty="0"/>
              <a:t>       from </a:t>
            </a:r>
            <a:r>
              <a:rPr lang="en-US" altLang="en-US" sz="2000" i="1" dirty="0" err="1"/>
              <a:t>dept_total</a:t>
            </a:r>
            <a:r>
              <a:rPr lang="en-US" altLang="en-US" sz="2000" dirty="0"/>
              <a:t>)</a:t>
            </a:r>
          </a:p>
          <a:p>
            <a:pPr algn="l">
              <a:buNone/>
            </a:pPr>
            <a:r>
              <a:rPr lang="en-US" altLang="en-US" sz="2000" b="1" dirty="0"/>
              <a:t>select </a:t>
            </a:r>
            <a:r>
              <a:rPr lang="en-US" altLang="en-US" sz="2000" i="1" dirty="0" err="1"/>
              <a:t>dept_name</a:t>
            </a:r>
            <a:endParaRPr lang="en-US" altLang="en-US" sz="2000" i="1" dirty="0"/>
          </a:p>
          <a:p>
            <a:pPr algn="l">
              <a:buNone/>
            </a:pPr>
            <a:r>
              <a:rPr lang="en-US" altLang="en-US" sz="2000" b="1" dirty="0"/>
              <a:t>from </a:t>
            </a:r>
            <a:r>
              <a:rPr lang="en-US" altLang="en-US" sz="2000" i="1" dirty="0" err="1"/>
              <a:t>dept_total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dept_total_avg</a:t>
            </a:r>
            <a:endParaRPr lang="en-US" altLang="en-US" sz="2000" i="1" dirty="0"/>
          </a:p>
          <a:p>
            <a:pPr algn="l">
              <a:buNone/>
            </a:pPr>
            <a:r>
              <a:rPr lang="en-US" altLang="en-US" sz="2000" b="1" dirty="0"/>
              <a:t>where </a:t>
            </a:r>
            <a:r>
              <a:rPr lang="en-US" altLang="en-US" sz="2000" i="1" dirty="0" err="1"/>
              <a:t>dept_total.value</a:t>
            </a:r>
            <a:r>
              <a:rPr lang="en-US" altLang="en-US" sz="2000" i="1" dirty="0"/>
              <a:t> </a:t>
            </a:r>
            <a:r>
              <a:rPr lang="en-US" altLang="en-US" sz="2000" dirty="0"/>
              <a:t>&gt; </a:t>
            </a:r>
            <a:r>
              <a:rPr lang="en-US" altLang="en-US" sz="2000" i="1" dirty="0" err="1"/>
              <a:t>dept_total_avg.value</a:t>
            </a:r>
            <a:r>
              <a:rPr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69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z="2000" smtClean="0"/>
              <a:t>Scalar subquery is one which is used where a single value is expected</a:t>
            </a:r>
          </a:p>
          <a:p>
            <a:r>
              <a:rPr lang="en-US" altLang="en-US" sz="2000" smtClean="0"/>
              <a:t>List all departments along with the number of instructors in each department</a:t>
            </a:r>
            <a:endParaRPr lang="en-US" altLang="en-US" smtClean="0"/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</a:t>
            </a:r>
            <a:r>
              <a:rPr lang="en-US" altLang="en-US" sz="2000" b="1" smtClean="0"/>
              <a:t>select 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, </a:t>
            </a:r>
            <a:br>
              <a:rPr lang="en-US" altLang="en-US" sz="2000" smtClean="0"/>
            </a:br>
            <a:r>
              <a:rPr lang="en-US" altLang="en-US" sz="2000" smtClean="0"/>
              <a:t>             (</a:t>
            </a:r>
            <a:r>
              <a:rPr lang="en-US" altLang="en-US" sz="2000" b="1" smtClean="0"/>
              <a:t>select count</a:t>
            </a:r>
            <a:r>
              <a:rPr lang="en-US" altLang="en-US" sz="2000" smtClean="0"/>
              <a:t>(*) </a:t>
            </a:r>
            <a:br>
              <a:rPr lang="en-US" altLang="en-US" sz="2000" smtClean="0"/>
            </a:br>
            <a:r>
              <a:rPr lang="en-US" altLang="en-US" sz="2000" smtClean="0"/>
              <a:t>                 </a:t>
            </a:r>
            <a:r>
              <a:rPr lang="en-US" altLang="en-US" sz="2000" b="1" smtClean="0"/>
              <a:t>from </a:t>
            </a:r>
            <a:r>
              <a:rPr lang="en-US" altLang="en-US" sz="2000" i="1" smtClean="0"/>
              <a:t>instructor </a:t>
            </a:r>
            <a:br>
              <a:rPr lang="en-US" altLang="en-US" sz="2000" i="1" smtClean="0"/>
            </a:br>
            <a:r>
              <a:rPr lang="en-US" altLang="en-US" sz="2000" i="1" smtClean="0"/>
              <a:t>                </a:t>
            </a:r>
            <a:r>
              <a:rPr lang="en-US" altLang="en-US" sz="2000" b="1" smtClean="0"/>
              <a:t>where </a:t>
            </a:r>
            <a:r>
              <a:rPr lang="en-US" altLang="en-US" sz="2000" i="1" smtClean="0"/>
              <a:t>department</a:t>
            </a:r>
            <a:r>
              <a:rPr lang="en-US" altLang="en-US" sz="2000" smtClean="0"/>
              <a:t>.</a:t>
            </a:r>
            <a:r>
              <a:rPr lang="en-US" altLang="en-US" sz="2000" i="1" smtClean="0"/>
              <a:t>dept_name </a:t>
            </a:r>
            <a:r>
              <a:rPr lang="en-US" altLang="en-US" sz="2000" smtClean="0"/>
              <a:t>= </a:t>
            </a:r>
            <a:r>
              <a:rPr lang="en-US" altLang="en-US" sz="2000" i="1" smtClean="0"/>
              <a:t>instructor</a:t>
            </a:r>
            <a:r>
              <a:rPr lang="en-US" altLang="en-US" sz="2000" smtClean="0"/>
              <a:t>.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)</a:t>
            </a:r>
            <a:br>
              <a:rPr lang="en-US" altLang="en-US" sz="2000" smtClean="0"/>
            </a:br>
            <a:r>
              <a:rPr lang="en-US" altLang="en-US" sz="2000" smtClean="0"/>
              <a:t>             </a:t>
            </a:r>
            <a:r>
              <a:rPr lang="en-US" altLang="en-US" sz="2000" b="1" smtClean="0"/>
              <a:t>as </a:t>
            </a:r>
            <a:r>
              <a:rPr lang="en-US" altLang="en-US" sz="2000" i="1" smtClean="0"/>
              <a:t>num_instructors</a:t>
            </a:r>
            <a:br>
              <a:rPr lang="en-US" altLang="en-US" sz="2000" i="1" smtClean="0"/>
            </a:br>
            <a:r>
              <a:rPr lang="en-US" altLang="en-US" sz="2000" b="1" smtClean="0"/>
              <a:t>from </a:t>
            </a:r>
            <a:r>
              <a:rPr lang="en-US" altLang="en-US" sz="2000" i="1" smtClean="0"/>
              <a:t>department</a:t>
            </a:r>
            <a:r>
              <a:rPr lang="en-US" altLang="en-US" sz="2000" smtClean="0"/>
              <a:t>;</a:t>
            </a:r>
          </a:p>
          <a:p>
            <a:r>
              <a:rPr lang="en-US" altLang="en-US" sz="2000" smtClean="0"/>
              <a:t>Runtime error if subquery returns more than one result tuple</a:t>
            </a:r>
          </a:p>
        </p:txBody>
      </p:sp>
    </p:spTree>
    <p:extLst>
      <p:ext uri="{BB962C8B-B14F-4D97-AF65-F5344CB8AC3E}">
        <p14:creationId xmlns:p14="http://schemas.microsoft.com/office/powerpoint/2010/main" val="23298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Deletion of tuples from a given relation.</a:t>
            </a:r>
            <a:endParaRPr lang="en-US" altLang="en-US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Updating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17059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instructors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delete from </a:t>
            </a:r>
            <a:r>
              <a:rPr lang="en-US" altLang="en-US" i="1" smtClean="0"/>
              <a:t>instructor</a:t>
            </a:r>
            <a:r>
              <a:rPr lang="en-US" altLang="en-US" smtClean="0">
                <a:latin typeface="Century Gothic" pitchFamily="34" charset="0"/>
              </a:rPr>
              <a:t> 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endParaRPr lang="en-US" altLang="en-US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instructors from the Finance department</a:t>
            </a:r>
            <a:br>
              <a:rPr lang="en-US" altLang="en-US" smtClean="0"/>
            </a:br>
            <a:r>
              <a:rPr lang="en-US" altLang="en-US" smtClean="0"/>
              <a:t>                     </a:t>
            </a:r>
            <a:r>
              <a:rPr lang="en-US" altLang="en-US" b="1" smtClean="0"/>
              <a:t>delete 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</a:t>
            </a:r>
            <a:r>
              <a:rPr lang="en-US" altLang="en-US" smtClean="0"/>
              <a:t>= ’Finance’;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endParaRPr lang="en-US" altLang="en-US" smtClean="0"/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tuples in the </a:t>
            </a:r>
            <a:r>
              <a:rPr lang="en-US" altLang="en-US" i="1" smtClean="0"/>
              <a:t>instructor </a:t>
            </a:r>
            <a:r>
              <a:rPr lang="en-US" altLang="en-US" smtClean="0"/>
              <a:t>relation for those instructors associated with a department located in the Watson building.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 smtClean="0"/>
              <a:t>		delete 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dept name </a:t>
            </a:r>
            <a:r>
              <a:rPr lang="en-US" altLang="en-US" b="1" smtClean="0"/>
              <a:t>in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 name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building </a:t>
            </a:r>
            <a:r>
              <a:rPr lang="en-US" altLang="en-US" smtClean="0"/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57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mtClean="0"/>
              <a:t>Delete all instructors whose salary is less than the average salary of instructors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49400" y="1924050"/>
            <a:ext cx="74152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kumimoji="1" lang="en-US" altLang="en-US" sz="2000" b="1"/>
              <a:t>delete from </a:t>
            </a:r>
            <a:r>
              <a:rPr kumimoji="1" lang="en-US" altLang="en-US" sz="2000" i="1"/>
              <a:t>instructor</a:t>
            </a:r>
          </a:p>
          <a:p>
            <a:pPr algn="l">
              <a:buNone/>
            </a:pPr>
            <a:r>
              <a:rPr kumimoji="1" lang="en-US" altLang="en-US" sz="2000" b="1"/>
              <a:t>where </a:t>
            </a:r>
            <a:r>
              <a:rPr kumimoji="1" lang="en-US" altLang="en-US" sz="2000" i="1"/>
              <a:t>salary </a:t>
            </a:r>
            <a:r>
              <a:rPr kumimoji="1" lang="en-US" altLang="en-US" sz="2000"/>
              <a:t>&lt; (</a:t>
            </a:r>
            <a:r>
              <a:rPr kumimoji="1" lang="en-US" altLang="en-US" sz="2000" b="1"/>
              <a:t>select avg </a:t>
            </a:r>
            <a:r>
              <a:rPr kumimoji="1" lang="en-US" altLang="en-US" sz="2000"/>
              <a:t>(</a:t>
            </a:r>
            <a:r>
              <a:rPr kumimoji="1" lang="en-US" altLang="en-US" sz="2000" i="1"/>
              <a:t>salary</a:t>
            </a:r>
            <a:r>
              <a:rPr kumimoji="1" lang="en-US" altLang="en-US" sz="2000"/>
              <a:t>) </a:t>
            </a:r>
          </a:p>
          <a:p>
            <a:pPr algn="l">
              <a:buNone/>
            </a:pPr>
            <a:r>
              <a:rPr kumimoji="1" lang="en-US" altLang="en-US" sz="2000" b="1"/>
              <a:t>                           from </a:t>
            </a:r>
            <a:r>
              <a:rPr kumimoji="1" lang="en-US" altLang="en-US" sz="2000" i="1"/>
              <a:t>instructor</a:t>
            </a:r>
            <a:r>
              <a:rPr kumimoji="1" lang="en-US" altLang="en-US" sz="2000"/>
              <a:t>);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45008" y="3429000"/>
            <a:ext cx="75279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 algn="l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Problem:  as we delete tuples from deposit, the average salary changes</a:t>
            </a:r>
          </a:p>
          <a:p>
            <a:pPr lvl="1" algn="l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Solution used in SQL: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dirty="0"/>
              <a:t>       1.   First, compute </a:t>
            </a:r>
            <a:r>
              <a:rPr kumimoji="1" lang="en-US" altLang="en-US" b="1" dirty="0" err="1"/>
              <a:t>avg</a:t>
            </a:r>
            <a:r>
              <a:rPr kumimoji="1" lang="en-US" altLang="en-US" dirty="0"/>
              <a:t> (salary) and find all tuples to delete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kumimoji="1" lang="en-US" altLang="en-US" sz="800" dirty="0"/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dirty="0"/>
              <a:t>       2.   Next, delete all tuples found above (without 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dirty="0"/>
              <a:t>             </a:t>
            </a:r>
            <a:r>
              <a:rPr kumimoji="1" lang="en-US" altLang="en-US" dirty="0" err="1"/>
              <a:t>recomputing</a:t>
            </a:r>
            <a:r>
              <a:rPr kumimoji="1" lang="en-US" altLang="en-US" dirty="0"/>
              <a:t>  </a:t>
            </a:r>
            <a:r>
              <a:rPr kumimoji="1" lang="en-US" altLang="en-US" b="1" dirty="0" err="1"/>
              <a:t>avg</a:t>
            </a:r>
            <a:r>
              <a:rPr kumimoji="1" lang="en-US" altLang="en-US" dirty="0"/>
              <a:t> or retesting the tuples)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Add a new tuple to </a:t>
            </a:r>
            <a:r>
              <a:rPr lang="en-US" altLang="en-US" i="1" smtClean="0"/>
              <a:t>course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smtClean="0"/>
              <a:t>	      insert into </a:t>
            </a:r>
            <a:r>
              <a:rPr lang="en-US" altLang="en-US" i="1" smtClean="0"/>
              <a:t>course</a:t>
            </a:r>
            <a:br>
              <a:rPr lang="en-US" altLang="en-US" i="1" smtClean="0"/>
            </a:br>
            <a:r>
              <a:rPr lang="en-US" altLang="en-US" i="1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(’CS-437’, ’Database Systems’, ’Comp. Sci.’, 4);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or equivalently</a:t>
            </a:r>
            <a:br>
              <a:rPr lang="en-US" altLang="en-US" smtClean="0"/>
            </a:br>
            <a:endParaRPr lang="en-US" altLang="en-US" sz="400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smtClean="0"/>
              <a:t>           </a:t>
            </a:r>
            <a:r>
              <a:rPr lang="en-US" altLang="en-US" b="1" smtClean="0"/>
              <a:t>insert into </a:t>
            </a:r>
            <a:r>
              <a:rPr lang="en-US" altLang="en-US" i="1" smtClean="0"/>
              <a:t>course </a:t>
            </a:r>
            <a:r>
              <a:rPr lang="en-US" altLang="en-US" smtClean="0"/>
              <a:t>(</a:t>
            </a:r>
            <a:r>
              <a:rPr lang="en-US" altLang="en-US" i="1" smtClean="0"/>
              <a:t>course_id</a:t>
            </a:r>
            <a:r>
              <a:rPr lang="en-US" altLang="en-US" smtClean="0"/>
              <a:t>, </a:t>
            </a:r>
            <a:r>
              <a:rPr lang="en-US" altLang="en-US" i="1" smtClean="0"/>
              <a:t>title</a:t>
            </a:r>
            <a:r>
              <a:rPr lang="en-US" altLang="en-US" smtClean="0"/>
              <a:t>,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(’CS-437’, ’Database Systems’, ’Comp. Sci.’, 4);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Add a new tuple to </a:t>
            </a:r>
            <a:r>
              <a:rPr lang="en-US" altLang="en-US" i="1" smtClean="0"/>
              <a:t>student  </a:t>
            </a:r>
            <a:r>
              <a:rPr lang="en-US" altLang="en-US" smtClean="0"/>
              <a:t>with </a:t>
            </a:r>
            <a:r>
              <a:rPr lang="en-US" altLang="en-US" i="1" smtClean="0"/>
              <a:t>tot_creds </a:t>
            </a:r>
            <a:r>
              <a:rPr lang="en-US" altLang="en-US" smtClean="0"/>
              <a:t>set to null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smtClean="0"/>
              <a:t>	      insert into </a:t>
            </a:r>
            <a:r>
              <a:rPr lang="en-US" altLang="en-US" i="1" smtClean="0"/>
              <a:t>student</a:t>
            </a:r>
            <a:br>
              <a:rPr lang="en-US" altLang="en-US" i="1" smtClean="0"/>
            </a:br>
            <a:r>
              <a:rPr lang="en-US" altLang="en-US" i="1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(’3003’, ’Green’, ’Finance’, </a:t>
            </a:r>
            <a:r>
              <a:rPr lang="en-US" altLang="en-US" i="1" smtClean="0"/>
              <a:t>null</a:t>
            </a:r>
            <a:r>
              <a:rPr lang="en-US" altLang="en-US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41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mtClean="0"/>
              <a:t>Add all instructors to the </a:t>
            </a:r>
            <a:r>
              <a:rPr lang="en-US" altLang="en-US" i="1" smtClean="0"/>
              <a:t>student</a:t>
            </a:r>
            <a:r>
              <a:rPr lang="en-US" altLang="en-US" smtClean="0"/>
              <a:t>  relation with tot_creds set to 0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smtClean="0"/>
              <a:t>	    </a:t>
            </a:r>
            <a:r>
              <a:rPr lang="en-US" altLang="en-US" b="1" smtClean="0"/>
              <a:t>insert into </a:t>
            </a:r>
            <a:r>
              <a:rPr lang="en-US" altLang="en-US" i="1" smtClean="0"/>
              <a:t>student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ID, name, dept_name, 0</a:t>
            </a:r>
            <a:br>
              <a:rPr lang="en-US" altLang="en-US" i="1" smtClean="0"/>
            </a:br>
            <a:r>
              <a:rPr lang="en-US" altLang="en-US" i="1" smtClean="0"/>
              <a:t>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  instructor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n-US" altLang="en-US" i="1" smtClean="0"/>
          </a:p>
          <a:p>
            <a:pPr>
              <a:tabLst>
                <a:tab pos="908050" algn="l"/>
              </a:tabLst>
            </a:pPr>
            <a:r>
              <a:rPr lang="en-US" altLang="en-US" smtClean="0"/>
              <a:t>The </a:t>
            </a:r>
            <a:r>
              <a:rPr lang="en-US" altLang="en-US" b="1" smtClean="0"/>
              <a:t>select from where</a:t>
            </a:r>
            <a:r>
              <a:rPr lang="en-US" altLang="en-US" smtClean="0"/>
              <a:t> statement is evaluated fully before any of its results are inserted into the relation.  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smtClean="0"/>
              <a:t>     Otherwise queries like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smtClean="0"/>
              <a:t>       	</a:t>
            </a:r>
            <a:r>
              <a:rPr lang="en-US" altLang="en-US" b="1" smtClean="0"/>
              <a:t>insert into</a:t>
            </a:r>
            <a:r>
              <a:rPr lang="en-US" altLang="en-US" smtClean="0"/>
              <a:t> </a:t>
            </a:r>
            <a:r>
              <a:rPr lang="en-US" altLang="en-US" i="1" smtClean="0"/>
              <a:t>table</a:t>
            </a:r>
            <a:r>
              <a:rPr lang="en-US" altLang="en-US" smtClean="0"/>
              <a:t>1 </a:t>
            </a:r>
            <a:r>
              <a:rPr lang="en-US" altLang="en-US" b="1" smtClean="0"/>
              <a:t>select</a:t>
            </a:r>
            <a:r>
              <a:rPr lang="en-US" altLang="en-US" smtClean="0"/>
              <a:t> * 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table</a:t>
            </a:r>
            <a:r>
              <a:rPr lang="en-US" altLang="en-US" smtClean="0"/>
              <a:t>1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smtClean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6173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mtClean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/>
              <a:t>Write two </a:t>
            </a:r>
            <a:r>
              <a:rPr lang="en-US" altLang="en-US" b="1" smtClean="0"/>
              <a:t>update </a:t>
            </a:r>
            <a:r>
              <a:rPr lang="en-US" altLang="en-US" smtClean="0"/>
              <a:t>statements: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altLang="en-US" smtClean="0"/>
              <a:t>	           </a:t>
            </a:r>
            <a:r>
              <a:rPr lang="en-US" altLang="en-US" b="1" smtClean="0">
                <a:sym typeface="Symbol" panose="05050102010706020507" pitchFamily="18" charset="2"/>
              </a:rPr>
              <a:t>update </a:t>
            </a:r>
            <a:r>
              <a:rPr lang="en-US" altLang="en-US" i="1" smtClean="0">
                <a:sym typeface="Symbol" panose="05050102010706020507" pitchFamily="18" charset="2"/>
              </a:rPr>
              <a:t>instructor</a:t>
            </a:r>
            <a:br>
              <a:rPr lang="en-US" altLang="en-US" i="1" smtClean="0">
                <a:sym typeface="Symbol" panose="05050102010706020507" pitchFamily="18" charset="2"/>
              </a:rPr>
            </a:br>
            <a:r>
              <a:rPr lang="en-US" altLang="en-US" i="1" smtClean="0">
                <a:sym typeface="Symbol" panose="05050102010706020507" pitchFamily="18" charset="2"/>
              </a:rPr>
              <a:t>               </a:t>
            </a:r>
            <a:r>
              <a:rPr lang="en-US" altLang="en-US" b="1" smtClean="0">
                <a:sym typeface="Symbol" panose="05050102010706020507" pitchFamily="18" charset="2"/>
              </a:rPr>
              <a:t>set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* 1.03</a:t>
            </a:r>
            <a:br>
              <a:rPr lang="en-US" altLang="en-US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               </a:t>
            </a:r>
            <a:r>
              <a:rPr lang="en-US" altLang="en-US" b="1" smtClean="0">
                <a:sym typeface="Symbol" panose="05050102010706020507" pitchFamily="18" charset="2"/>
              </a:rPr>
              <a:t>where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&gt; 100000;</a:t>
            </a:r>
            <a:br>
              <a:rPr lang="en-US" altLang="en-US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           </a:t>
            </a:r>
            <a:r>
              <a:rPr lang="en-US" altLang="en-US" b="1" smtClean="0">
                <a:sym typeface="Symbol" panose="05050102010706020507" pitchFamily="18" charset="2"/>
              </a:rPr>
              <a:t>update </a:t>
            </a:r>
            <a:r>
              <a:rPr lang="en-US" altLang="en-US" i="1" smtClean="0">
                <a:sym typeface="Symbol" panose="05050102010706020507" pitchFamily="18" charset="2"/>
              </a:rPr>
              <a:t>instructor</a:t>
            </a:r>
            <a:br>
              <a:rPr lang="en-US" altLang="en-US" i="1" smtClean="0">
                <a:sym typeface="Symbol" panose="05050102010706020507" pitchFamily="18" charset="2"/>
              </a:rPr>
            </a:br>
            <a:r>
              <a:rPr lang="en-US" altLang="en-US" i="1" smtClean="0">
                <a:sym typeface="Symbol" panose="05050102010706020507" pitchFamily="18" charset="2"/>
              </a:rPr>
              <a:t>                </a:t>
            </a:r>
            <a:r>
              <a:rPr lang="en-US" altLang="en-US" b="1" smtClean="0">
                <a:sym typeface="Symbol" panose="05050102010706020507" pitchFamily="18" charset="2"/>
              </a:rPr>
              <a:t>set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* 1.05</a:t>
            </a:r>
            <a:br>
              <a:rPr lang="en-US" altLang="en-US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                </a:t>
            </a:r>
            <a:r>
              <a:rPr lang="en-US" altLang="en-US" b="1" smtClean="0">
                <a:sym typeface="Symbol" panose="05050102010706020507" pitchFamily="18" charset="2"/>
              </a:rPr>
              <a:t>where </a:t>
            </a:r>
            <a:r>
              <a:rPr lang="en-US" altLang="en-US" i="1" smtClean="0">
                <a:sym typeface="Symbol" panose="05050102010706020507" pitchFamily="18" charset="2"/>
              </a:rPr>
              <a:t>salary </a:t>
            </a:r>
            <a:r>
              <a:rPr lang="en-US" altLang="en-US" smtClean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>
                <a:sym typeface="Symbol" panose="05050102010706020507" pitchFamily="18" charset="2"/>
              </a:rPr>
              <a:t>Can be done better using the </a:t>
            </a:r>
            <a:r>
              <a:rPr lang="en-US" altLang="en-US" b="1" smtClean="0">
                <a:sym typeface="Symbol" panose="05050102010706020507" pitchFamily="18" charset="2"/>
              </a:rPr>
              <a:t>case </a:t>
            </a:r>
            <a:r>
              <a:rPr lang="en-US" altLang="en-US" smtClean="0">
                <a:sym typeface="Symbol" panose="05050102010706020507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4115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Same query as before but with case statement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		 </a:t>
            </a:r>
            <a:r>
              <a:rPr lang="en-US" altLang="en-US" b="1" smtClean="0"/>
              <a:t>update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</a:t>
            </a:r>
            <a:r>
              <a:rPr lang="en-US" altLang="en-US" b="1" smtClean="0"/>
              <a:t>set </a:t>
            </a:r>
            <a:r>
              <a:rPr lang="en-US" altLang="en-US" i="1" smtClean="0"/>
              <a:t>salary </a:t>
            </a:r>
            <a:r>
              <a:rPr lang="en-US" altLang="en-US" smtClean="0"/>
              <a:t>= </a:t>
            </a:r>
            <a:r>
              <a:rPr lang="en-US" altLang="en-US" b="1" smtClean="0"/>
              <a:t>case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when </a:t>
            </a:r>
            <a:r>
              <a:rPr lang="en-US" altLang="en-US" i="1" smtClean="0"/>
              <a:t>salary </a:t>
            </a:r>
            <a:r>
              <a:rPr lang="en-US" altLang="en-US" smtClean="0"/>
              <a:t>&lt;= 100000 </a:t>
            </a:r>
            <a:r>
              <a:rPr lang="en-US" altLang="en-US" b="1" smtClean="0"/>
              <a:t>then </a:t>
            </a:r>
            <a:r>
              <a:rPr lang="en-US" altLang="en-US" i="1" smtClean="0"/>
              <a:t>salary </a:t>
            </a:r>
            <a:r>
              <a:rPr lang="en-US" altLang="en-US" smtClean="0"/>
              <a:t>* 1.05</a:t>
            </a:r>
            <a:br>
              <a:rPr lang="en-US" altLang="en-US" smtClean="0"/>
            </a:br>
            <a:r>
              <a:rPr lang="en-US" altLang="en-US" smtClean="0"/>
              <a:t>                                      </a:t>
            </a:r>
            <a:r>
              <a:rPr lang="en-US" altLang="en-US" b="1" smtClean="0"/>
              <a:t>else </a:t>
            </a:r>
            <a:r>
              <a:rPr lang="en-US" altLang="en-US" i="1" smtClean="0"/>
              <a:t>salary </a:t>
            </a:r>
            <a:r>
              <a:rPr lang="en-US" altLang="en-US" smtClean="0"/>
              <a:t>* 1.03</a:t>
            </a:r>
            <a:br>
              <a:rPr lang="en-US" altLang="en-US" smtClean="0"/>
            </a:br>
            <a:r>
              <a:rPr lang="en-US" altLang="en-US" smtClean="0"/>
              <a:t>                                     </a:t>
            </a:r>
            <a:r>
              <a:rPr lang="en-US" altLang="en-US" b="1" smtClean="0"/>
              <a:t>end</a:t>
            </a: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29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b="1" smtClean="0"/>
              <a:t>not null</a:t>
            </a:r>
          </a:p>
          <a:p>
            <a:r>
              <a:rPr lang="en-US" altLang="en-US" b="1" smtClean="0"/>
              <a:t>primary key</a:t>
            </a:r>
            <a:r>
              <a:rPr lang="en-US" altLang="en-US" smtClean="0"/>
              <a:t> 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 </a:t>
            </a:r>
            <a:r>
              <a:rPr lang="en-US" altLang="en-US" smtClean="0"/>
              <a:t>)</a:t>
            </a:r>
          </a:p>
          <a:p>
            <a:r>
              <a:rPr lang="en-US" altLang="en-US" b="1" smtClean="0"/>
              <a:t>foreign key 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m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 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r</a:t>
            </a:r>
            <a:endParaRPr lang="en-US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71525" y="2395538"/>
            <a:ext cx="73199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en-US" i="1" dirty="0"/>
              <a:t>Example</a:t>
            </a:r>
            <a:r>
              <a:rPr lang="en-US" altLang="en-US" i="1" dirty="0" smtClean="0"/>
              <a:t>:</a:t>
            </a:r>
            <a:endParaRPr lang="en-US" altLang="en-US" b="1" dirty="0"/>
          </a:p>
          <a:p>
            <a:pPr algn="l">
              <a:buNone/>
            </a:pPr>
            <a:r>
              <a:rPr lang="en-US" altLang="en-US" dirty="0"/>
              <a:t>	</a:t>
            </a:r>
            <a:r>
              <a:rPr kumimoji="1" lang="en-US" altLang="en-US" b="1" dirty="0"/>
              <a:t>create table</a:t>
            </a:r>
            <a:r>
              <a:rPr kumimoji="1" lang="en-US" altLang="en-US" dirty="0"/>
              <a:t> </a:t>
            </a:r>
            <a:r>
              <a:rPr kumimoji="1" lang="en-US" altLang="en-US" i="1" dirty="0"/>
              <a:t>instructor</a:t>
            </a:r>
            <a:r>
              <a:rPr kumimoji="1" lang="en-US" altLang="en-US" dirty="0"/>
              <a:t> (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ID</a:t>
            </a:r>
            <a:r>
              <a:rPr kumimoji="1" lang="en-US" altLang="en-US" dirty="0"/>
              <a:t>                </a:t>
            </a:r>
            <a:r>
              <a:rPr kumimoji="1" lang="en-US" altLang="en-US" b="1" dirty="0"/>
              <a:t>char</a:t>
            </a:r>
            <a:r>
              <a:rPr kumimoji="1" lang="en-US" altLang="en-US" dirty="0"/>
              <a:t>(5),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name           </a:t>
            </a:r>
            <a:r>
              <a:rPr kumimoji="1" lang="en-US" altLang="en-US" b="1" dirty="0"/>
              <a:t>varchar</a:t>
            </a:r>
            <a:r>
              <a:rPr kumimoji="1" lang="en-US" altLang="en-US" dirty="0"/>
              <a:t>(20) </a:t>
            </a:r>
            <a:r>
              <a:rPr kumimoji="1" lang="en-US" altLang="en-US" b="1" dirty="0"/>
              <a:t>not null,</a:t>
            </a:r>
            <a:r>
              <a:rPr kumimoji="1" lang="en-US" altLang="en-US" b="1" i="1" dirty="0"/>
              <a:t/>
            </a:r>
            <a:br>
              <a:rPr kumimoji="1" lang="en-US" altLang="en-US" b="1" i="1" dirty="0"/>
            </a:br>
            <a:r>
              <a:rPr kumimoji="1" lang="en-US" altLang="en-US" b="1" i="1" dirty="0"/>
              <a:t>                             </a:t>
            </a:r>
            <a:r>
              <a:rPr kumimoji="1" lang="en-US" altLang="en-US" i="1" dirty="0" err="1"/>
              <a:t>dept_name</a:t>
            </a:r>
            <a:r>
              <a:rPr kumimoji="1" lang="en-US" altLang="en-US" i="1" dirty="0"/>
              <a:t>  </a:t>
            </a:r>
            <a:r>
              <a:rPr kumimoji="1" lang="en-US" altLang="en-US" b="1" dirty="0"/>
              <a:t>varchar</a:t>
            </a:r>
            <a:r>
              <a:rPr kumimoji="1" lang="en-US" altLang="en-US" dirty="0"/>
              <a:t>(20),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salary</a:t>
            </a:r>
            <a:r>
              <a:rPr kumimoji="1" lang="en-US" altLang="en-US" dirty="0"/>
              <a:t>           </a:t>
            </a:r>
            <a:r>
              <a:rPr kumimoji="1" lang="en-US" altLang="en-US" b="1" dirty="0"/>
              <a:t>numeric</a:t>
            </a:r>
            <a:r>
              <a:rPr kumimoji="1" lang="en-US" altLang="en-US" dirty="0"/>
              <a:t>(8,2),</a:t>
            </a:r>
            <a:br>
              <a:rPr kumimoji="1" lang="en-US" altLang="en-US" dirty="0"/>
            </a:br>
            <a:r>
              <a:rPr kumimoji="1" lang="en-US" altLang="en-US" sz="1600" dirty="0"/>
              <a:t>                                </a:t>
            </a:r>
            <a:r>
              <a:rPr lang="en-US" altLang="en-US" b="1" dirty="0"/>
              <a:t>primary key </a:t>
            </a:r>
            <a:r>
              <a:rPr kumimoji="1" lang="en-US" altLang="en-US" dirty="0"/>
              <a:t>(</a:t>
            </a:r>
            <a:r>
              <a:rPr lang="en-US" altLang="en-US" i="1" dirty="0"/>
              <a:t>ID</a:t>
            </a:r>
            <a:r>
              <a:rPr kumimoji="1" lang="en-US" altLang="en-US" dirty="0"/>
              <a:t>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b="1" dirty="0"/>
              <a:t>foreign key </a:t>
            </a:r>
            <a:r>
              <a:rPr kumimoji="1" lang="en-US" altLang="en-US" i="1" dirty="0"/>
              <a:t>(</a:t>
            </a:r>
            <a:r>
              <a:rPr kumimoji="1" lang="en-US" altLang="en-US" i="1" dirty="0" err="1"/>
              <a:t>dept_name</a:t>
            </a:r>
            <a:r>
              <a:rPr kumimoji="1" lang="en-US" altLang="en-US" dirty="0"/>
              <a:t>) </a:t>
            </a:r>
            <a:r>
              <a:rPr kumimoji="1" lang="en-US" altLang="en-US" b="1" dirty="0"/>
              <a:t>references </a:t>
            </a:r>
            <a:r>
              <a:rPr kumimoji="1" lang="en-US" altLang="en-US" i="1" dirty="0"/>
              <a:t>department</a:t>
            </a:r>
            <a:r>
              <a:rPr lang="en-US" altLang="en-US" i="1" dirty="0"/>
              <a:t>);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04863" y="5229225"/>
            <a:ext cx="7410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b="1"/>
              <a:t>primary key </a:t>
            </a:r>
            <a:r>
              <a:rPr kumimoji="1" lang="en-US" altLang="en-US"/>
              <a:t>declaration on an attribute automatically ensures</a:t>
            </a:r>
            <a:r>
              <a:rPr kumimoji="1" lang="en-US" altLang="en-US" b="1"/>
              <a:t> not null</a:t>
            </a:r>
          </a:p>
        </p:txBody>
      </p:sp>
    </p:spTree>
    <p:extLst>
      <p:ext uri="{BB962C8B-B14F-4D97-AF65-F5344CB8AC3E}">
        <p14:creationId xmlns:p14="http://schemas.microsoft.com/office/powerpoint/2010/main" val="25105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smtClean="0"/>
              <a:t>Recompute and update tot_creds value for all students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       update </a:t>
            </a:r>
            <a:r>
              <a:rPr lang="en-US" altLang="en-US" i="1" smtClean="0"/>
              <a:t>student S 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set </a:t>
            </a:r>
            <a:r>
              <a:rPr lang="en-US" altLang="en-US" i="1" smtClean="0"/>
              <a:t>tot_cred </a:t>
            </a:r>
            <a:r>
              <a:rPr lang="en-US" altLang="en-US" smtClean="0"/>
              <a:t>= (</a:t>
            </a:r>
            <a:r>
              <a:rPr lang="en-US" altLang="en-US" b="1" smtClean="0"/>
              <a:t>select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takes, course</a:t>
            </a:r>
            <a:br>
              <a:rPr lang="en-US" altLang="en-US" i="1" smtClean="0"/>
            </a:br>
            <a:r>
              <a:rPr lang="en-US" altLang="en-US" i="1" smtClean="0"/>
              <a:t>  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takes.course_id </a:t>
            </a:r>
            <a:r>
              <a:rPr lang="en-US" altLang="en-US" smtClean="0"/>
              <a:t>= </a:t>
            </a:r>
            <a:r>
              <a:rPr lang="en-US" altLang="en-US" i="1" smtClean="0"/>
              <a:t>course.course_id </a:t>
            </a:r>
            <a:r>
              <a:rPr lang="en-US" altLang="en-US" b="1" smtClean="0"/>
              <a:t>and 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   </a:t>
            </a:r>
            <a:r>
              <a:rPr lang="en-US" altLang="en-US" i="1" smtClean="0"/>
              <a:t>S</a:t>
            </a:r>
            <a:r>
              <a:rPr lang="en-US" altLang="en-US" smtClean="0"/>
              <a:t>.</a:t>
            </a:r>
            <a:r>
              <a:rPr lang="en-US" altLang="en-US" i="1" smtClean="0"/>
              <a:t>ID</a:t>
            </a:r>
            <a:r>
              <a:rPr lang="en-US" altLang="en-US" smtClean="0"/>
              <a:t>=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ID.</a:t>
            </a:r>
            <a:r>
              <a:rPr lang="en-US" altLang="en-US" b="1" smtClean="0"/>
              <a:t>and                             				  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grade </a:t>
            </a:r>
            <a:r>
              <a:rPr lang="en-US" altLang="en-US" smtClean="0"/>
              <a:t>&lt;&gt; ’F’ </a:t>
            </a:r>
            <a:r>
              <a:rPr lang="en-US" altLang="en-US" b="1" smtClean="0"/>
              <a:t>and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  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grade </a:t>
            </a:r>
            <a:r>
              <a:rPr lang="en-US" altLang="en-US" b="1" smtClean="0"/>
              <a:t>is not null</a:t>
            </a:r>
            <a:r>
              <a:rPr lang="en-US" altLang="en-US" smtClean="0"/>
              <a:t>);</a:t>
            </a:r>
          </a:p>
          <a:p>
            <a:r>
              <a:rPr lang="en-US" altLang="en-US" smtClean="0"/>
              <a:t>Sets </a:t>
            </a:r>
            <a:r>
              <a:rPr lang="en-US" altLang="en-US" i="1" smtClean="0"/>
              <a:t>tot_creds</a:t>
            </a:r>
            <a:r>
              <a:rPr lang="en-US" altLang="en-US" smtClean="0"/>
              <a:t> to null for students who have not taken any course</a:t>
            </a:r>
          </a:p>
          <a:p>
            <a:r>
              <a:rPr lang="en-US" altLang="en-US" smtClean="0"/>
              <a:t>Instead of </a:t>
            </a:r>
            <a:r>
              <a:rPr lang="en-US" altLang="en-US" b="1" smtClean="0"/>
              <a:t>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), use: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                  case </a:t>
            </a:r>
            <a:br>
              <a:rPr lang="en-US" altLang="en-US" b="1" smtClean="0"/>
            </a:br>
            <a:r>
              <a:rPr lang="en-US" altLang="en-US" b="1" smtClean="0"/>
              <a:t>                 when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 </a:t>
            </a:r>
            <a:r>
              <a:rPr lang="en-US" altLang="en-US" b="1" smtClean="0"/>
              <a:t>is not null then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   </a:t>
            </a:r>
            <a:r>
              <a:rPr lang="en-US" altLang="en-US" b="1" smtClean="0"/>
              <a:t>else </a:t>
            </a:r>
            <a:r>
              <a:rPr lang="en-US" altLang="en-US" smtClean="0"/>
              <a:t>0</a:t>
            </a:r>
            <a:br>
              <a:rPr lang="en-US" altLang="en-US" smtClean="0"/>
            </a:br>
            <a:r>
              <a:rPr lang="en-US" altLang="en-US" smtClean="0"/>
              <a:t>             </a:t>
            </a:r>
            <a:r>
              <a:rPr lang="en-US" altLang="en-US" b="1" smtClean="0"/>
              <a:t>end</a:t>
            </a: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35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Many slides </a:t>
            </a:r>
            <a:r>
              <a:rPr lang="en-US" altLang="ko-KR" dirty="0"/>
              <a:t>from Database System Concepts, 6th Ed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See </a:t>
            </a:r>
            <a:r>
              <a:rPr lang="en-US" altLang="ko-KR" dirty="0"/>
              <a:t>www.db-book.com for conditions on </a:t>
            </a:r>
            <a:r>
              <a:rPr lang="en-US" altLang="ko-KR" dirty="0" smtClean="0"/>
              <a:t>re-use</a:t>
            </a:r>
          </a:p>
          <a:p>
            <a:r>
              <a:rPr lang="en-US" altLang="ko-KR" dirty="0" smtClean="0"/>
              <a:t>Some </a:t>
            </a:r>
            <a:r>
              <a:rPr lang="en-US" altLang="ko-KR" dirty="0"/>
              <a:t>slides (figures in Korean) from </a:t>
            </a:r>
            <a:r>
              <a:rPr lang="ko-KR" altLang="en-US" dirty="0"/>
              <a:t>한빛아카데미 데이터베이스 개론</a:t>
            </a:r>
            <a:endParaRPr lang="en-US" altLang="ko-KR" dirty="0"/>
          </a:p>
          <a:p>
            <a:pPr marL="5400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53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Find the titles of courses in the Comp. Sci. department that have 3 credits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the IDs of all students who were taught by an instructor named Einstein; make sure there are no duplicates in the result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the highest salary of any </a:t>
            </a:r>
            <a:r>
              <a:rPr lang="en-US" altLang="ko-KR" dirty="0" smtClean="0"/>
              <a:t>instructor.</a:t>
            </a:r>
          </a:p>
          <a:p>
            <a:endParaRPr lang="en-US" altLang="ko-KR" dirty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all instructors earning the highest salary (there may be more than one with the same salary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the enrollment of each section that was offered in Autumn 2009.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the maximum enrollment, across all sections, in Autumn 2009.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the sections that had the maximum enrollment in Autumn 2009.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600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Find the total grade-points earned by the student with ID 12345, across all courses taken by the student.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Find the grade-point average (GPA) for the above student, that is, the total grade-points divided by the total credits for the associated </a:t>
            </a:r>
            <a:r>
              <a:rPr lang="en-US" altLang="ko-KR" dirty="0" smtClean="0"/>
              <a:t>courses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Find the ID and the grade-point average of every student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Increase </a:t>
            </a:r>
            <a:r>
              <a:rPr lang="en-US" altLang="ko-KR" dirty="0"/>
              <a:t>the salary of each instructor in the Comp. Sci. department by 10</a:t>
            </a:r>
            <a:r>
              <a:rPr lang="en-US" altLang="ko-KR" dirty="0" smtClean="0"/>
              <a:t>%.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/>
              <a:t>Insert every student whose tot cred attribute is greater than 100 as an instructor in the same department, with a salary of $10,000.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5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student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ID</a:t>
            </a:r>
            <a:r>
              <a:rPr lang="en-US" altLang="en-US" smtClean="0"/>
              <a:t>         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(5),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name</a:t>
            </a:r>
            <a:r>
              <a:rPr lang="en-US" altLang="en-US" smtClean="0"/>
              <a:t>    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(20) not null,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dept_name</a:t>
            </a:r>
            <a:r>
              <a:rPr lang="en-US" altLang="en-US" smtClean="0"/>
              <a:t>      </a:t>
            </a:r>
            <a:r>
              <a:rPr lang="en-US" altLang="en-US" b="1" smtClean="0"/>
              <a:t>varchar</a:t>
            </a:r>
            <a:r>
              <a:rPr lang="en-US" altLang="en-US" smtClean="0"/>
              <a:t>(20),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tot_cred</a:t>
            </a:r>
            <a:r>
              <a:rPr lang="en-US" altLang="en-US" smtClean="0"/>
              <a:t>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(3,0),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b="1" smtClean="0"/>
              <a:t>primary key </a:t>
            </a:r>
            <a:r>
              <a:rPr lang="en-US" altLang="en-US" i="1" smtClean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smtClean="0"/>
              <a:t>             foreign key </a:t>
            </a:r>
            <a:r>
              <a:rPr lang="en-US" altLang="en-US" i="1" smtClean="0"/>
              <a:t>(dept_name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department</a:t>
            </a:r>
            <a:r>
              <a:rPr lang="en-US" altLang="en-US" smtClean="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takes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ID</a:t>
            </a:r>
            <a:r>
              <a:rPr lang="en-US" altLang="en-US" smtClean="0"/>
              <a:t>        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(5),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course_id</a:t>
            </a:r>
            <a:r>
              <a:rPr lang="en-US" altLang="en-US" smtClean="0"/>
              <a:t>       </a:t>
            </a:r>
            <a:r>
              <a:rPr lang="en-US" altLang="en-US" b="1" smtClean="0"/>
              <a:t>varchar</a:t>
            </a:r>
            <a:r>
              <a:rPr lang="en-US" altLang="en-US" smtClean="0"/>
              <a:t>(8),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sec_id</a:t>
            </a:r>
            <a:r>
              <a:rPr lang="en-US" altLang="en-US" smtClean="0"/>
              <a:t> 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(8),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semester</a:t>
            </a:r>
            <a:r>
              <a:rPr lang="en-US" altLang="en-US" smtClean="0"/>
              <a:t>        </a:t>
            </a:r>
            <a:r>
              <a:rPr lang="en-US" altLang="en-US" b="1" smtClean="0"/>
              <a:t>varchar</a:t>
            </a:r>
            <a:r>
              <a:rPr lang="en-US" altLang="en-US" smtClean="0"/>
              <a:t>(6),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year</a:t>
            </a:r>
            <a:r>
              <a:rPr lang="en-US" altLang="en-US" smtClean="0"/>
              <a:t>     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(4,0),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grade</a:t>
            </a:r>
            <a:r>
              <a:rPr lang="en-US" altLang="en-US" smtClean="0"/>
              <a:t>              </a:t>
            </a:r>
            <a:r>
              <a:rPr lang="en-US" altLang="en-US" b="1" smtClean="0"/>
              <a:t>varchar</a:t>
            </a:r>
            <a:r>
              <a:rPr lang="en-US" altLang="en-US" smtClean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smtClean="0"/>
              <a:t>             primary key </a:t>
            </a:r>
            <a:r>
              <a:rPr lang="en-US" altLang="en-US" i="1" smtClean="0"/>
              <a:t>(ID, course_id, sec_id, semester, year)</a:t>
            </a:r>
            <a:r>
              <a:rPr lang="en-US" altLang="en-US" smtClean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smtClean="0"/>
              <a:t>             foreign key </a:t>
            </a:r>
            <a:r>
              <a:rPr lang="en-US" altLang="en-US" smtClean="0"/>
              <a:t>(</a:t>
            </a:r>
            <a:r>
              <a:rPr lang="en-US" altLang="en-US" i="1" smtClean="0"/>
              <a:t>ID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b="1" i="1" smtClean="0"/>
              <a:t> </a:t>
            </a:r>
            <a:r>
              <a:rPr lang="en-US" altLang="en-US" i="1" smtClean="0"/>
              <a:t>student,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b="1" smtClean="0"/>
              <a:t>foreign key </a:t>
            </a:r>
            <a:r>
              <a:rPr lang="en-US" altLang="en-US" smtClean="0"/>
              <a:t>(</a:t>
            </a:r>
            <a:r>
              <a:rPr lang="en-US" altLang="en-US" i="1" smtClean="0"/>
              <a:t>course_id, sec_id, semester, year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section</a:t>
            </a:r>
            <a:r>
              <a:rPr lang="en-US" altLang="en-US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Note: </a:t>
            </a:r>
            <a:r>
              <a:rPr lang="en-US" altLang="en-US" i="1" smtClean="0"/>
              <a:t>sec_id</a:t>
            </a:r>
            <a:r>
              <a:rPr lang="en-US" altLang="en-US" smtClean="0"/>
              <a:t> can be dropped from primary key above, to ensure a student cannot be registered for two sections of the same course in the same semester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61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course</a:t>
            </a:r>
            <a:r>
              <a:rPr lang="en-US" altLang="en-US" smtClean="0"/>
              <a:t> (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course_id</a:t>
            </a:r>
            <a:r>
              <a:rPr lang="en-US" altLang="en-US" smtClean="0"/>
              <a:t>        </a:t>
            </a:r>
            <a:r>
              <a:rPr lang="en-US" altLang="en-US" b="1" smtClean="0"/>
              <a:t>varchar</a:t>
            </a:r>
            <a:r>
              <a:rPr lang="en-US" altLang="en-US" smtClean="0"/>
              <a:t>(8),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title</a:t>
            </a:r>
            <a:r>
              <a:rPr lang="en-US" altLang="en-US" smtClean="0"/>
              <a:t>                  </a:t>
            </a:r>
            <a:r>
              <a:rPr lang="en-US" altLang="en-US" b="1" smtClean="0"/>
              <a:t>varchar(</a:t>
            </a:r>
            <a:r>
              <a:rPr lang="en-US" altLang="en-US" smtClean="0"/>
              <a:t>50),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dept_name</a:t>
            </a:r>
            <a:r>
              <a:rPr lang="en-US" altLang="en-US" smtClean="0"/>
              <a:t>      </a:t>
            </a:r>
            <a:r>
              <a:rPr lang="en-US" altLang="en-US" b="1" smtClean="0"/>
              <a:t>varchar</a:t>
            </a:r>
            <a:r>
              <a:rPr lang="en-US" altLang="en-US" smtClean="0"/>
              <a:t>(20),</a:t>
            </a:r>
            <a:br>
              <a:rPr lang="en-US" altLang="en-US" smtClean="0"/>
            </a:br>
            <a:r>
              <a:rPr lang="en-US" altLang="en-US" smtClean="0"/>
              <a:t>        </a:t>
            </a:r>
            <a:r>
              <a:rPr lang="en-US" altLang="en-US" i="1" smtClean="0"/>
              <a:t>credits</a:t>
            </a:r>
            <a:r>
              <a:rPr lang="en-US" altLang="en-US" smtClean="0"/>
              <a:t>             </a:t>
            </a:r>
            <a:r>
              <a:rPr lang="en-US" altLang="en-US" b="1" smtClean="0"/>
              <a:t>numeric</a:t>
            </a:r>
            <a:r>
              <a:rPr lang="en-US" altLang="en-US" smtClean="0"/>
              <a:t>(2,0),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mtClean="0"/>
              <a:t>             </a:t>
            </a:r>
            <a:r>
              <a:rPr lang="en-US" altLang="en-US" b="1" smtClean="0"/>
              <a:t>primary key </a:t>
            </a:r>
            <a:r>
              <a:rPr lang="en-US" altLang="en-US" i="1" smtClean="0"/>
              <a:t>(course_id),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smtClean="0"/>
              <a:t>     </a:t>
            </a:r>
            <a:r>
              <a:rPr lang="en-US" altLang="en-US" smtClean="0"/>
              <a:t>        </a:t>
            </a:r>
            <a:r>
              <a:rPr lang="en-US" altLang="en-US" b="1" smtClean="0"/>
              <a:t>foreign key </a:t>
            </a:r>
            <a:r>
              <a:rPr lang="en-US" altLang="en-US" i="1" smtClean="0"/>
              <a:t>(dept_name</a:t>
            </a:r>
            <a:r>
              <a:rPr lang="en-US" altLang="en-US" smtClean="0"/>
              <a:t>) </a:t>
            </a:r>
            <a:r>
              <a:rPr lang="en-US" altLang="en-US" b="1" smtClean="0"/>
              <a:t>references </a:t>
            </a:r>
            <a:r>
              <a:rPr lang="en-US" altLang="en-US" i="1" smtClean="0"/>
              <a:t>department</a:t>
            </a:r>
            <a:r>
              <a:rPr lang="en-US" altLang="en-US" smtClean="0"/>
              <a:t>);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13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to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Insert  </a:t>
            </a:r>
            <a:endParaRPr lang="en-US" altLang="en-US" smtClean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insert into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values </a:t>
            </a:r>
            <a:r>
              <a:rPr lang="en-US" altLang="en-US" smtClean="0"/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Delete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 </a:t>
            </a:r>
            <a:r>
              <a:rPr lang="en-US" altLang="en-US" smtClean="0"/>
              <a:t>Remove all tuples from the </a:t>
            </a:r>
            <a:r>
              <a:rPr lang="en-US" altLang="en-US" i="1" smtClean="0"/>
              <a:t>student</a:t>
            </a:r>
            <a:r>
              <a:rPr lang="en-US" altLang="en-US" smtClean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delete from </a:t>
            </a:r>
            <a:r>
              <a:rPr lang="en-US" altLang="en-US" i="1" smtClean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drop table </a:t>
            </a:r>
            <a:r>
              <a:rPr lang="en-US" altLang="en-US" i="1" smtClean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Alter </a:t>
            </a:r>
            <a:r>
              <a:rPr lang="en-US" altLang="en-US" smtClean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smtClean="0"/>
              <a:t>alter table </a:t>
            </a:r>
            <a:r>
              <a:rPr lang="en-US" altLang="en-US" i="1" smtClean="0"/>
              <a:t>r </a:t>
            </a:r>
            <a:r>
              <a:rPr lang="en-US" altLang="en-US" b="1" smtClean="0"/>
              <a:t>add </a:t>
            </a:r>
            <a:r>
              <a:rPr lang="en-US" altLang="en-US" i="1" smtClean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i="1" smtClean="0"/>
              <a:t> </a:t>
            </a:r>
            <a:r>
              <a:rPr lang="en-US" altLang="en-US" smtClean="0"/>
              <a:t>where </a:t>
            </a:r>
            <a:r>
              <a:rPr lang="en-US" altLang="en-US" i="1" smtClean="0"/>
              <a:t>A</a:t>
            </a:r>
            <a:r>
              <a:rPr lang="en-US" altLang="en-US" smtClean="0"/>
              <a:t> is the name of the attribute to be added to relation </a:t>
            </a:r>
            <a:r>
              <a:rPr lang="en-US" altLang="en-US" i="1" smtClean="0"/>
              <a:t>r </a:t>
            </a:r>
            <a:r>
              <a:rPr lang="en-US" altLang="en-US" smtClean="0"/>
              <a:t> and </a:t>
            </a:r>
            <a:r>
              <a:rPr lang="en-US" altLang="en-US" i="1" smtClean="0"/>
              <a:t>D</a:t>
            </a:r>
            <a:r>
              <a:rPr lang="en-US" altLang="en-US" smtClean="0"/>
              <a:t> is the domain of </a:t>
            </a:r>
            <a:r>
              <a:rPr lang="en-US" altLang="en-US" i="1" smtClean="0"/>
              <a:t>A.</a:t>
            </a:r>
            <a:endParaRPr lang="en-US" altLang="en-US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mtClean="0"/>
              <a:t>All exiting tuples in the relation are assigned </a:t>
            </a:r>
            <a:r>
              <a:rPr lang="en-US" altLang="en-US" i="1" smtClean="0"/>
              <a:t>null</a:t>
            </a:r>
            <a:r>
              <a:rPr lang="en-US" altLang="en-US" smtClean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b="1" smtClean="0"/>
              <a:t>alter table </a:t>
            </a:r>
            <a:r>
              <a:rPr lang="en-US" altLang="en-US" i="1" smtClean="0"/>
              <a:t>r</a:t>
            </a:r>
            <a:r>
              <a:rPr lang="en-US" altLang="en-US" b="1" smtClean="0"/>
              <a:t> drop</a:t>
            </a:r>
            <a:r>
              <a:rPr lang="en-US" altLang="en-US" i="1" smtClean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mtClean="0"/>
              <a:t>where </a:t>
            </a:r>
            <a:r>
              <a:rPr lang="en-US" altLang="en-US" i="1" smtClean="0"/>
              <a:t>A</a:t>
            </a:r>
            <a:r>
              <a:rPr lang="en-US" altLang="en-US" smtClean="0"/>
              <a:t> is the name of an attribute of relation</a:t>
            </a:r>
            <a:r>
              <a:rPr lang="en-US" altLang="en-US" i="1" smtClean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mtClean="0"/>
              <a:t>Dropping of attributes not supported by many databases.</a:t>
            </a:r>
          </a:p>
        </p:txBody>
      </p:sp>
    </p:spTree>
    <p:extLst>
      <p:ext uri="{BB962C8B-B14F-4D97-AF65-F5344CB8AC3E}">
        <p14:creationId xmlns:p14="http://schemas.microsoft.com/office/powerpoint/2010/main" val="101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0"/>
  <p:tag name="EMBEDFONTS" val="0"/>
  <p:tag name="USEBOLDAMS" val="0"/>
  <p:tag name="DEFAULTDISPLAYSOURCE" val="\documentclass{slides}\pagestyle{empty}&#10;\usepackage{amsmath}&#10;\begin{document}&#10;\begin{equation*}&#10;&#10;\end{equation*}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FONTSIZE" val="10"/>
  <p:tag name="DEFAULTWORDWRAP" val="0"/>
  <p:tag name="DEFAULTWIDTH" val="348"/>
  <p:tag name="DEFAULTHEIGHT" val="250"/>
</p:tagLst>
</file>

<file path=ppt/theme/theme1.xml><?xml version="1.0" encoding="utf-8"?>
<a:theme xmlns:a="http://schemas.openxmlformats.org/drawingml/2006/main" name="RIT Lab, Dept. of EECS, KAIST (학위논문)">
  <a:themeElements>
    <a:clrScheme name="RIT Lab, Dept. of EECS, KA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T Lab, Dept. of EECS, KAIST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None/>
          <a:tabLst/>
          <a:defRPr sz="1600" dirty="0" smtClean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  <a:txDef>
      <a:spPr>
        <a:noFill/>
      </a:spPr>
      <a:bodyPr wrap="square" rtlCol="0" anchor="ctr" anchorCtr="0">
        <a:spAutoFit/>
      </a:bodyPr>
      <a:lstStyle>
        <a:defPPr>
          <a:buNone/>
          <a:defRPr sz="1600" dirty="0" smtClean="0">
            <a:latin typeface="+mn-lt"/>
          </a:defRPr>
        </a:defPPr>
      </a:lstStyle>
    </a:txDef>
  </a:objectDefaults>
  <a:extraClrSchemeLst>
    <a:extraClrScheme>
      <a:clrScheme name="RIT Lab, Dept. of EECS, KA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T Lab, Dept. of EECS, KA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Phd_proposal_2004_11_29_발표용5</Template>
  <TotalTime>68942</TotalTime>
  <Words>2626</Words>
  <Application>Microsoft Office PowerPoint</Application>
  <PresentationFormat>화면 슬라이드 쇼(4:3)</PresentationFormat>
  <Paragraphs>541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Century Gothic</vt:lpstr>
      <vt:lpstr>Monotype Sorts</vt:lpstr>
      <vt:lpstr>굴림</vt:lpstr>
      <vt:lpstr>굴림체</vt:lpstr>
      <vt:lpstr>맑은 고딕</vt:lpstr>
      <vt:lpstr>Arial</vt:lpstr>
      <vt:lpstr>Helvetica</vt:lpstr>
      <vt:lpstr>Symbol</vt:lpstr>
      <vt:lpstr>Times</vt:lpstr>
      <vt:lpstr>Times New Roman</vt:lpstr>
      <vt:lpstr>Wingdings</vt:lpstr>
      <vt:lpstr>RIT Lab, Dept. of EECS, KAIST (학위논문)</vt:lpstr>
      <vt:lpstr>PowerPoint 프레젠테이션</vt:lpstr>
      <vt:lpstr>Outline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Cartesian Product</vt:lpstr>
      <vt:lpstr>Examples</vt:lpstr>
      <vt:lpstr>Joins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Set Operations (Cont.)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Subqueries in the Where Clause</vt:lpstr>
      <vt:lpstr>Set Membership </vt:lpstr>
      <vt:lpstr>Set Membership (Cont.)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Reference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ydhong</dc:creator>
  <cp:lastModifiedBy>박 재휘</cp:lastModifiedBy>
  <cp:revision>4952</cp:revision>
  <cp:lastPrinted>2013-05-03T04:55:43Z</cp:lastPrinted>
  <dcterms:created xsi:type="dcterms:W3CDTF">1601-01-01T00:00:00Z</dcterms:created>
  <dcterms:modified xsi:type="dcterms:W3CDTF">2019-03-31T23:32:46Z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