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301" r:id="rId29"/>
    <p:sldId id="306" r:id="rId30"/>
    <p:sldId id="307" r:id="rId31"/>
    <p:sldId id="308" r:id="rId32"/>
    <p:sldId id="309" r:id="rId33"/>
    <p:sldId id="270" r:id="rId34"/>
  </p:sldIdLst>
  <p:sldSz cx="9144000" cy="6858000" type="screen4x3"/>
  <p:notesSz cx="7099300" cy="10234613"/>
  <p:custDataLst>
    <p:tags r:id="rId37"/>
  </p:custDataLst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buFont typeface="Wingdings" pitchFamily="2" charset="2"/>
      <a:buChar char="q"/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buFont typeface="Wingdings" pitchFamily="2" charset="2"/>
      <a:buChar char="q"/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buFont typeface="Wingdings" pitchFamily="2" charset="2"/>
      <a:buChar char="q"/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buFont typeface="Wingdings" pitchFamily="2" charset="2"/>
      <a:buChar char="q"/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buFont typeface="Wingdings" pitchFamily="2" charset="2"/>
      <a:buChar char="q"/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E4"/>
    <a:srgbClr val="7F7F7F"/>
    <a:srgbClr val="68B1F4"/>
    <a:srgbClr val="6699FF"/>
    <a:srgbClr val="0066FF"/>
    <a:srgbClr val="FFFDD9"/>
    <a:srgbClr val="B3CCFF"/>
    <a:srgbClr val="00CC99"/>
    <a:srgbClr val="FFA7A7"/>
    <a:srgbClr val="0D5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87016" autoAdjust="0"/>
  </p:normalViewPr>
  <p:slideViewPr>
    <p:cSldViewPr>
      <p:cViewPr varScale="1">
        <p:scale>
          <a:sx n="146" d="100"/>
          <a:sy n="146" d="100"/>
        </p:scale>
        <p:origin x="380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3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42" y="-90"/>
      </p:cViewPr>
      <p:guideLst>
        <p:guide orient="horz" pos="3224"/>
        <p:guide pos="2237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B3BE4E0D-3600-4D81-83C8-7599A2345009}" type="datetimeFigureOut">
              <a:rPr lang="ko-KR" altLang="en-US" smtClean="0"/>
              <a:pPr/>
              <a:t>2019-04-11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0E04D026-3745-4CCB-B8EE-F687623560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619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1" tIns="47370" rIns="94741" bIns="4737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1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1" tIns="47370" rIns="94741" bIns="4737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41393" y="4861441"/>
            <a:ext cx="6691701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1" tIns="47370" rIns="94741" bIns="473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107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1" tIns="47370" rIns="94741" bIns="4737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7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1" tIns="47370" rIns="94741" bIns="4737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굴림" pitchFamily="50" charset="-127"/>
              </a:defRPr>
            </a:lvl1pPr>
          </a:lstStyle>
          <a:p>
            <a:pPr>
              <a:defRPr/>
            </a:pPr>
            <a:fld id="{5662412C-1C77-4187-AC0A-E90316108D4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2891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5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05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05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05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05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8133C0F-6AD8-4863-BB6D-1BC23BDB002A}" type="slidenum">
              <a:rPr lang="en-US" altLang="ko-KR" sz="1200"/>
              <a:pPr/>
              <a:t>2</a:t>
            </a:fld>
            <a:endParaRPr lang="en-US" altLang="ko-KR" sz="120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ko-KR" altLang="ko-KR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ko-KR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ko-KR" altLang="ko-KR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ko-KR" altLang="ko-KR"/>
          </a:p>
        </p:txBody>
      </p:sp>
      <p:sp>
        <p:nvSpPr>
          <p:cNvPr id="184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184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ko-KR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19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82B235C-AFF5-4F82-8A42-28565FAED5E0}" type="slidenum">
              <a:rPr lang="en-US" altLang="ko-KR" sz="1200"/>
              <a:pPr/>
              <a:t>11</a:t>
            </a:fld>
            <a:endParaRPr lang="en-US" altLang="ko-KR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240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9CDB70C-73B1-4D63-9B17-74E0AFBF6115}" type="slidenum">
              <a:rPr lang="en-US" altLang="ko-KR" sz="1200"/>
              <a:pPr/>
              <a:t>12</a:t>
            </a:fld>
            <a:endParaRPr lang="en-US" altLang="ko-KR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120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98F4A4-0DDB-421B-AC8D-9BF70C587BE4}" type="slidenum">
              <a:rPr lang="en-US" altLang="ko-KR" sz="1200"/>
              <a:pPr/>
              <a:t>13</a:t>
            </a:fld>
            <a:endParaRPr lang="en-US" altLang="ko-K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483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C7D2D22-9CC0-4BB1-AF3A-E309C80D50BA}" type="slidenum">
              <a:rPr lang="en-US" altLang="ko-KR" sz="1200"/>
              <a:pPr/>
              <a:t>14</a:t>
            </a:fld>
            <a:endParaRPr lang="en-US" altLang="ko-KR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915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9AD490B-DE50-4661-8416-F0798F3C8157}" type="slidenum">
              <a:rPr lang="en-US" altLang="ko-KR" sz="1200"/>
              <a:pPr/>
              <a:t>17</a:t>
            </a:fld>
            <a:endParaRPr lang="en-US" altLang="ko-KR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792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C08C7E1-0D2A-48A3-BDBC-B0F770630EA5}" type="slidenum">
              <a:rPr lang="en-US" altLang="ko-KR" sz="1200"/>
              <a:pPr/>
              <a:t>18</a:t>
            </a:fld>
            <a:endParaRPr lang="en-US" altLang="ko-KR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478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D91766D-3587-4BA0-AD61-D4D0B938D1D8}" type="slidenum">
              <a:rPr lang="en-US" altLang="ko-KR" sz="1200"/>
              <a:pPr/>
              <a:t>22</a:t>
            </a:fld>
            <a:endParaRPr lang="en-US" altLang="ko-KR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065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3038C01-6560-45AE-8FCD-432E6D7D826A}" type="slidenum">
              <a:rPr lang="en-US" altLang="ko-KR" sz="1200"/>
              <a:pPr/>
              <a:t>23</a:t>
            </a:fld>
            <a:endParaRPr lang="en-US" altLang="ko-KR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478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8C8F35B-963A-4645-BFA7-B84719D01428}" type="slidenum">
              <a:rPr lang="en-US" altLang="ko-KR" sz="1200"/>
              <a:pPr/>
              <a:t>24</a:t>
            </a:fld>
            <a:endParaRPr lang="en-US" altLang="ko-KR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928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14E43EE-3E74-4A18-AC70-9F36E24C7049}" type="slidenum">
              <a:rPr lang="en-US" altLang="ko-KR" sz="1200"/>
              <a:pPr/>
              <a:t>25</a:t>
            </a:fld>
            <a:endParaRPr lang="en-US" altLang="ko-KR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09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9A265C-BF96-45BA-820A-F02288E22C1E}" type="slidenum">
              <a:rPr lang="en-US" altLang="ko-KR" sz="1200"/>
              <a:pPr/>
              <a:t>3</a:t>
            </a:fld>
            <a:endParaRPr lang="en-US" altLang="ko-KR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0227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1A412D1-53D6-4B58-930E-013B28EF6FD0}" type="slidenum">
              <a:rPr lang="en-US" altLang="ko-KR" sz="1200"/>
              <a:pPr/>
              <a:t>26</a:t>
            </a:fld>
            <a:endParaRPr lang="en-US" altLang="ko-KR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934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333AC9E-DEC4-4129-B21F-7C24CD1F3D08}" type="slidenum">
              <a:rPr lang="en-US" altLang="ko-KR" sz="1200"/>
              <a:pPr/>
              <a:t>27</a:t>
            </a:fld>
            <a:endParaRPr lang="en-US" altLang="ko-KR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706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0FC61B-812C-41BB-9483-513D81FC65AE}" type="slidenum">
              <a:rPr lang="en-US" altLang="ko-KR" sz="1200"/>
              <a:pPr/>
              <a:t>28</a:t>
            </a:fld>
            <a:endParaRPr lang="en-US" altLang="ko-K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4588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1B0C8E-D9F8-4AB0-81CC-EE19DFFA404A}" type="slidenum">
              <a:rPr lang="en-US" altLang="ko-KR" sz="1200"/>
              <a:pPr/>
              <a:t>29</a:t>
            </a:fld>
            <a:endParaRPr lang="en-US" altLang="ko-KR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6855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F73F0A-9F60-4138-9667-F6ADF72022A7}" type="slidenum">
              <a:rPr lang="en-US" altLang="ko-KR" sz="1200"/>
              <a:pPr/>
              <a:t>30</a:t>
            </a:fld>
            <a:endParaRPr lang="en-US" altLang="ko-KR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267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02315F7-A4DA-46DA-B0F2-8405F5F544FC}" type="slidenum">
              <a:rPr lang="en-US" altLang="ko-KR" sz="1200"/>
              <a:pPr/>
              <a:t>31</a:t>
            </a:fld>
            <a:endParaRPr lang="en-US" altLang="ko-KR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260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3D65003-54E2-432F-AD4D-E7EE8553209B}" type="slidenum">
              <a:rPr lang="en-US" altLang="ko-KR" sz="1200"/>
              <a:pPr/>
              <a:t>32</a:t>
            </a:fld>
            <a:endParaRPr lang="en-US" altLang="ko-KR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924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F328D32-3C56-48DA-BFA3-81EDF3956F3A}" type="slidenum">
              <a:rPr lang="en-US" altLang="ko-KR" sz="1200"/>
              <a:pPr/>
              <a:t>4</a:t>
            </a:fld>
            <a:endParaRPr lang="en-US" altLang="ko-KR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30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F737764-AFF4-4807-99A7-E8229D99C570}" type="slidenum">
              <a:rPr lang="en-US" altLang="ko-KR" sz="1200"/>
              <a:pPr/>
              <a:t>5</a:t>
            </a:fld>
            <a:endParaRPr lang="en-US" altLang="ko-KR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953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797EA2B-1328-44CA-B887-D874B9BA23DC}" type="slidenum">
              <a:rPr lang="en-US" altLang="ko-KR" sz="1200"/>
              <a:pPr/>
              <a:t>6</a:t>
            </a:fld>
            <a:endParaRPr lang="en-US" altLang="ko-KR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807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2FE4082-8634-477F-AC6D-39A953BE4D06}" type="slidenum">
              <a:rPr lang="en-US" altLang="ko-KR" sz="1200"/>
              <a:pPr/>
              <a:t>7</a:t>
            </a:fld>
            <a:endParaRPr lang="en-US" altLang="ko-KR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702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9DCD6A-54BB-4091-9195-B3578EF39BFB}" type="slidenum">
              <a:rPr lang="en-US" altLang="ko-KR" sz="1200"/>
              <a:pPr/>
              <a:t>8</a:t>
            </a:fld>
            <a:endParaRPr lang="en-US" altLang="ko-KR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082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070B75-57F5-40C3-9C9E-4CE532D4E622}" type="slidenum">
              <a:rPr lang="en-US" altLang="ko-KR" sz="1200"/>
              <a:pPr/>
              <a:t>9</a:t>
            </a:fld>
            <a:endParaRPr lang="en-US" altLang="ko-KR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913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EA5D85-6A5F-4312-9FE3-61B8E1A78390}" type="slidenum">
              <a:rPr lang="en-US" altLang="ko-KR" sz="1200"/>
              <a:pPr/>
              <a:t>10</a:t>
            </a:fld>
            <a:endParaRPr lang="en-US" altLang="ko-KR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81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4813" y="1309689"/>
            <a:ext cx="8293100" cy="180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accent2"/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  <a:defRPr/>
            </a:pPr>
            <a:endParaRPr lang="en-US" sz="2400" dirty="0"/>
          </a:p>
        </p:txBody>
      </p:sp>
      <p:sp>
        <p:nvSpPr>
          <p:cNvPr id="7" name="텍스트 개체 틀 21"/>
          <p:cNvSpPr>
            <a:spLocks noGrp="1"/>
          </p:cNvSpPr>
          <p:nvPr>
            <p:ph type="body" sz="quarter" idx="11" hasCustomPrompt="1"/>
          </p:nvPr>
        </p:nvSpPr>
        <p:spPr>
          <a:xfrm>
            <a:off x="467430" y="1491166"/>
            <a:ext cx="8209140" cy="1469794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2400" b="0" baseline="0">
                <a:latin typeface="+mn-lt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제목</a:t>
            </a:r>
          </a:p>
        </p:txBody>
      </p:sp>
      <p:sp>
        <p:nvSpPr>
          <p:cNvPr id="9" name="텍스트 개체 틀 21"/>
          <p:cNvSpPr>
            <a:spLocks noGrp="1"/>
          </p:cNvSpPr>
          <p:nvPr>
            <p:ph type="body" sz="quarter" idx="13" hasCustomPrompt="1"/>
          </p:nvPr>
        </p:nvSpPr>
        <p:spPr>
          <a:xfrm>
            <a:off x="395420" y="692620"/>
            <a:ext cx="4392610" cy="504070"/>
          </a:xfrm>
          <a:prstGeom prst="rect">
            <a:avLst/>
          </a:prstGeom>
        </p:spPr>
        <p:txBody>
          <a:bodyPr anchor="ctr" anchorCtr="0"/>
          <a:lstStyle>
            <a:lvl1pPr algn="l">
              <a:buNone/>
              <a:defRPr sz="2000" b="0" baseline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주제</a:t>
            </a:r>
          </a:p>
        </p:txBody>
      </p:sp>
      <p:sp>
        <p:nvSpPr>
          <p:cNvPr id="13" name="텍스트 개체 틀 21"/>
          <p:cNvSpPr>
            <a:spLocks noGrp="1"/>
          </p:cNvSpPr>
          <p:nvPr>
            <p:ph type="body" sz="quarter" idx="14" hasCustomPrompt="1"/>
          </p:nvPr>
        </p:nvSpPr>
        <p:spPr>
          <a:xfrm>
            <a:off x="2418491" y="3501010"/>
            <a:ext cx="4265744" cy="432269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2000" b="0"/>
            </a:lvl1pPr>
          </a:lstStyle>
          <a:p>
            <a:pPr lvl="0"/>
            <a:r>
              <a:rPr lang="en-US" altLang="ko-KR" dirty="0" smtClean="0"/>
              <a:t>(</a:t>
            </a:r>
            <a:r>
              <a:rPr lang="en-US" altLang="ko-KR" dirty="0" err="1" smtClean="0"/>
              <a:t>yyyy</a:t>
            </a:r>
            <a:r>
              <a:rPr lang="en-US" altLang="ko-KR" dirty="0" smtClean="0"/>
              <a:t>. mm. dd.)</a:t>
            </a:r>
            <a:endParaRPr lang="ko-KR" altLang="en-US" dirty="0" smtClean="0"/>
          </a:p>
        </p:txBody>
      </p:sp>
      <p:sp>
        <p:nvSpPr>
          <p:cNvPr id="14" name="텍스트 개체 틀 21"/>
          <p:cNvSpPr>
            <a:spLocks noGrp="1"/>
          </p:cNvSpPr>
          <p:nvPr>
            <p:ph type="body" sz="quarter" idx="15" hasCustomPrompt="1"/>
          </p:nvPr>
        </p:nvSpPr>
        <p:spPr>
          <a:xfrm>
            <a:off x="2418491" y="4149100"/>
            <a:ext cx="4265744" cy="432269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2400" b="1"/>
            </a:lvl1pPr>
          </a:lstStyle>
          <a:p>
            <a:pPr lvl="0"/>
            <a:r>
              <a:rPr lang="en-US" altLang="ko-KR" dirty="0" smtClean="0"/>
              <a:t>(Name)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ubTitle" sz="quarter" idx="12" hasCustomPrompt="1"/>
          </p:nvPr>
        </p:nvSpPr>
        <p:spPr>
          <a:xfrm>
            <a:off x="323410" y="1156630"/>
            <a:ext cx="7200000" cy="400110"/>
          </a:xfrm>
          <a:prstGeom prst="rect">
            <a:avLst/>
          </a:prstGeom>
          <a:solidFill>
            <a:srgbClr val="FFECB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just">
              <a:buFontTx/>
              <a:buNone/>
              <a:defRPr sz="2000" b="1">
                <a:solidFill>
                  <a:srgbClr val="C00000"/>
                </a:solidFill>
                <a:latin typeface="+mj-lt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(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415636" y="116540"/>
            <a:ext cx="8312728" cy="720100"/>
          </a:xfrm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큰 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785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(2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r">
              <a:defRPr sz="2000"/>
            </a:lvl1pPr>
          </a:lstStyle>
          <a:p>
            <a:r>
              <a:rPr lang="en-US" altLang="ko-KR" dirty="0" smtClean="0"/>
              <a:t>(</a:t>
            </a:r>
            <a:r>
              <a:rPr lang="ko-KR" altLang="en-US" dirty="0" smtClean="0"/>
              <a:t>큰 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sz="quarter" idx="12" hasCustomPrompt="1"/>
          </p:nvPr>
        </p:nvSpPr>
        <p:spPr>
          <a:xfrm>
            <a:off x="323410" y="1156630"/>
            <a:ext cx="7200000" cy="400110"/>
          </a:xfrm>
          <a:prstGeom prst="rect">
            <a:avLst/>
          </a:prstGeom>
          <a:solidFill>
            <a:srgbClr val="FFECB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just">
              <a:buFontTx/>
              <a:buNone/>
              <a:defRPr sz="2000" b="1">
                <a:solidFill>
                  <a:srgbClr val="C00000"/>
                </a:solidFill>
                <a:latin typeface="+mj-lt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(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83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+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ubTitle" sz="quarter" idx="12" hasCustomPrompt="1"/>
          </p:nvPr>
        </p:nvSpPr>
        <p:spPr>
          <a:xfrm>
            <a:off x="323410" y="1156630"/>
            <a:ext cx="7200000" cy="400110"/>
          </a:xfrm>
          <a:prstGeom prst="rect">
            <a:avLst/>
          </a:prstGeom>
          <a:solidFill>
            <a:srgbClr val="FFECB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just">
              <a:buFontTx/>
              <a:buNone/>
              <a:defRPr sz="2000" b="1">
                <a:solidFill>
                  <a:srgbClr val="C00000"/>
                </a:solidFill>
                <a:latin typeface="+mj-lt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(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3"/>
          </p:nvPr>
        </p:nvSpPr>
        <p:spPr>
          <a:xfrm>
            <a:off x="467430" y="1700760"/>
            <a:ext cx="7883083" cy="4680650"/>
          </a:xfrm>
          <a:prstGeom prst="rect">
            <a:avLst/>
          </a:prstGeom>
        </p:spPr>
        <p:txBody>
          <a:bodyPr/>
          <a:lstStyle>
            <a:lvl1pPr marL="360000" indent="-360000" algn="just">
              <a:spcBef>
                <a:spcPts val="600"/>
              </a:spcBef>
              <a:buFont typeface="Wingdings" pitchFamily="2" charset="2"/>
              <a:buChar char="q"/>
              <a:defRPr sz="2000" b="0">
                <a:solidFill>
                  <a:schemeClr val="tx1"/>
                </a:solidFill>
                <a:latin typeface="+mn-lt"/>
                <a:ea typeface="맑은 고딕" pitchFamily="50" charset="-127"/>
              </a:defRPr>
            </a:lvl1pPr>
            <a:lvl2pPr marL="720000" indent="-180000" algn="just">
              <a:spcBef>
                <a:spcPts val="600"/>
              </a:spcBef>
              <a:buFont typeface="Times New Roman" pitchFamily="18" charset="0"/>
              <a:buChar char="-"/>
              <a:defRPr sz="1800" b="0" baseline="0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1143000" indent="-228600">
              <a:buFont typeface="Arial" panose="020B0604020202020204" pitchFamily="34" charset="0"/>
              <a:buChar char="•"/>
              <a:defRPr sz="1600" b="0">
                <a:latin typeface="+mn-lt"/>
                <a:ea typeface="맑은 고딕" pitchFamily="50" charset="-127"/>
              </a:defRPr>
            </a:lvl3pPr>
            <a:lvl4pPr>
              <a:buFont typeface="Wingdings" pitchFamily="2" charset="2"/>
              <a:buNone/>
              <a:defRPr/>
            </a:lvl4pPr>
            <a:lvl5pPr>
              <a:buFont typeface="Wingdings" pitchFamily="2" charset="2"/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415636" y="116540"/>
            <a:ext cx="8312728" cy="720100"/>
          </a:xfrm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큰 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+ 내용 (2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r">
              <a:defRPr sz="2000"/>
            </a:lvl1pPr>
          </a:lstStyle>
          <a:p>
            <a:r>
              <a:rPr lang="en-US" altLang="ko-KR" dirty="0" smtClean="0"/>
              <a:t>(</a:t>
            </a:r>
            <a:r>
              <a:rPr lang="ko-KR" altLang="en-US" dirty="0" smtClean="0"/>
              <a:t>큰 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ubTitle" sz="quarter" idx="12" hasCustomPrompt="1"/>
          </p:nvPr>
        </p:nvSpPr>
        <p:spPr>
          <a:xfrm>
            <a:off x="323410" y="1156630"/>
            <a:ext cx="7200000" cy="400110"/>
          </a:xfrm>
          <a:prstGeom prst="rect">
            <a:avLst/>
          </a:prstGeom>
          <a:solidFill>
            <a:srgbClr val="FFECB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just">
              <a:buFontTx/>
              <a:buNone/>
              <a:defRPr sz="2000" b="1">
                <a:solidFill>
                  <a:srgbClr val="C00000"/>
                </a:solidFill>
                <a:latin typeface="+mj-lt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(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467430" y="1700760"/>
            <a:ext cx="7883083" cy="4680650"/>
          </a:xfrm>
          <a:prstGeom prst="rect">
            <a:avLst/>
          </a:prstGeom>
        </p:spPr>
        <p:txBody>
          <a:bodyPr/>
          <a:lstStyle>
            <a:lvl1pPr marL="360000" indent="-360000" algn="just">
              <a:spcBef>
                <a:spcPts val="600"/>
              </a:spcBef>
              <a:buFont typeface="Wingdings" pitchFamily="2" charset="2"/>
              <a:buChar char="q"/>
              <a:defRPr sz="2000" b="0">
                <a:solidFill>
                  <a:schemeClr val="tx1"/>
                </a:solidFill>
                <a:latin typeface="+mn-lt"/>
                <a:ea typeface="맑은 고딕" pitchFamily="50" charset="-127"/>
              </a:defRPr>
            </a:lvl1pPr>
            <a:lvl2pPr marL="720000" indent="-180000" algn="just">
              <a:spcBef>
                <a:spcPts val="600"/>
              </a:spcBef>
              <a:buFont typeface="Times New Roman" pitchFamily="18" charset="0"/>
              <a:buChar char="-"/>
              <a:defRPr sz="1800" b="0" baseline="0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1143000" indent="-228600">
              <a:buFont typeface="Arial" panose="020B0604020202020204" pitchFamily="34" charset="0"/>
              <a:buChar char="•"/>
              <a:defRPr sz="1600" b="0">
                <a:latin typeface="+mn-lt"/>
                <a:ea typeface="맑은 고딕" pitchFamily="50" charset="-127"/>
              </a:defRPr>
            </a:lvl3pPr>
            <a:lvl4pPr>
              <a:buFont typeface="Wingdings" pitchFamily="2" charset="2"/>
              <a:buNone/>
              <a:defRPr/>
            </a:lvl4pPr>
            <a:lvl5pPr>
              <a:buFont typeface="Wingdings" pitchFamily="2" charset="2"/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023124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작은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ubTitle" sz="quarter" idx="12" hasCustomPrompt="1"/>
          </p:nvPr>
        </p:nvSpPr>
        <p:spPr>
          <a:xfrm>
            <a:off x="323410" y="1156630"/>
            <a:ext cx="7200000" cy="400110"/>
          </a:xfrm>
          <a:prstGeom prst="rect">
            <a:avLst/>
          </a:prstGeom>
          <a:solidFill>
            <a:srgbClr val="FFECB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just">
              <a:buFontTx/>
              <a:buNone/>
              <a:defRPr sz="2000" b="1">
                <a:solidFill>
                  <a:srgbClr val="C00000"/>
                </a:solidFill>
                <a:latin typeface="+mj-lt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(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415636" y="116540"/>
            <a:ext cx="8312728" cy="720100"/>
          </a:xfrm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큰 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467430" y="1700760"/>
            <a:ext cx="7200000" cy="3595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/>
          <a:lstStyle>
            <a:lvl1pPr marL="0" indent="0">
              <a:buNone/>
              <a:defRPr sz="1800" b="1">
                <a:solidFill>
                  <a:schemeClr val="accent2"/>
                </a:solidFill>
                <a:latin typeface="+mj-lt"/>
                <a:ea typeface="맑은 고딕" pitchFamily="50" charset="-127"/>
                <a:cs typeface="Times" pitchFamily="18" charset="0"/>
              </a:defRPr>
            </a:lvl1pPr>
          </a:lstStyle>
          <a:p>
            <a:pPr lvl="0"/>
            <a:r>
              <a:rPr lang="en-US" altLang="ko-KR" dirty="0" smtClean="0"/>
              <a:t>(</a:t>
            </a:r>
            <a:r>
              <a:rPr lang="ko-KR" altLang="en-US" dirty="0" smtClean="0"/>
              <a:t>작은 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592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작은 제목 (2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r">
              <a:defRPr sz="2000"/>
            </a:lvl1pPr>
          </a:lstStyle>
          <a:p>
            <a:r>
              <a:rPr lang="en-US" altLang="ko-KR" dirty="0" smtClean="0"/>
              <a:t>(</a:t>
            </a:r>
            <a:r>
              <a:rPr lang="ko-KR" altLang="en-US" dirty="0" smtClean="0"/>
              <a:t>큰 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ubTitle" sz="quarter" idx="12" hasCustomPrompt="1"/>
          </p:nvPr>
        </p:nvSpPr>
        <p:spPr>
          <a:xfrm>
            <a:off x="323410" y="1156630"/>
            <a:ext cx="7200000" cy="400110"/>
          </a:xfrm>
          <a:prstGeom prst="rect">
            <a:avLst/>
          </a:prstGeom>
          <a:solidFill>
            <a:srgbClr val="FFECB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just">
              <a:buFontTx/>
              <a:buNone/>
              <a:defRPr sz="2000" b="1">
                <a:solidFill>
                  <a:srgbClr val="C00000"/>
                </a:solidFill>
                <a:latin typeface="+mj-lt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(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467430" y="1700760"/>
            <a:ext cx="7200000" cy="3595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/>
          <a:lstStyle>
            <a:lvl1pPr marL="0" indent="0">
              <a:buNone/>
              <a:defRPr sz="1800" b="1">
                <a:solidFill>
                  <a:schemeClr val="accent2"/>
                </a:solidFill>
                <a:latin typeface="+mj-lt"/>
                <a:ea typeface="맑은 고딕" pitchFamily="50" charset="-127"/>
                <a:cs typeface="Times" pitchFamily="18" charset="0"/>
              </a:defRPr>
            </a:lvl1pPr>
          </a:lstStyle>
          <a:p>
            <a:pPr lvl="0"/>
            <a:r>
              <a:rPr lang="en-US" altLang="ko-KR" dirty="0" smtClean="0"/>
              <a:t>(</a:t>
            </a:r>
            <a:r>
              <a:rPr lang="ko-KR" altLang="en-US" dirty="0" smtClean="0"/>
              <a:t>작은 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68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작은 제목 +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ubTitle" sz="quarter" idx="12" hasCustomPrompt="1"/>
          </p:nvPr>
        </p:nvSpPr>
        <p:spPr>
          <a:xfrm>
            <a:off x="323410" y="1156630"/>
            <a:ext cx="7200000" cy="400110"/>
          </a:xfrm>
          <a:prstGeom prst="rect">
            <a:avLst/>
          </a:prstGeom>
          <a:solidFill>
            <a:srgbClr val="FFECB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just">
              <a:buFontTx/>
              <a:buNone/>
              <a:defRPr sz="2000" b="1">
                <a:solidFill>
                  <a:srgbClr val="C00000"/>
                </a:solidFill>
                <a:latin typeface="+mj-lt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(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3"/>
          </p:nvPr>
        </p:nvSpPr>
        <p:spPr>
          <a:xfrm>
            <a:off x="611450" y="2204830"/>
            <a:ext cx="7739063" cy="4248590"/>
          </a:xfrm>
          <a:prstGeom prst="rect">
            <a:avLst/>
          </a:prstGeom>
        </p:spPr>
        <p:txBody>
          <a:bodyPr/>
          <a:lstStyle>
            <a:lvl1pPr marL="360000" indent="-360000" algn="just">
              <a:spcBef>
                <a:spcPts val="600"/>
              </a:spcBef>
              <a:buFont typeface="Wingdings" pitchFamily="2" charset="2"/>
              <a:buChar char="q"/>
              <a:defRPr sz="2000" b="0">
                <a:solidFill>
                  <a:schemeClr val="tx1"/>
                </a:solidFill>
                <a:latin typeface="+mn-lt"/>
                <a:ea typeface="맑은 고딕" pitchFamily="50" charset="-127"/>
              </a:defRPr>
            </a:lvl1pPr>
            <a:lvl2pPr marL="720000" indent="-180000" algn="just">
              <a:spcBef>
                <a:spcPts val="600"/>
              </a:spcBef>
              <a:buFont typeface="Times New Roman" pitchFamily="18" charset="0"/>
              <a:buChar char="-"/>
              <a:defRPr sz="1800" b="0" baseline="0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1143000" indent="-228600">
              <a:buFont typeface="Arial" panose="020B0604020202020204" pitchFamily="34" charset="0"/>
              <a:buChar char="•"/>
              <a:defRPr sz="1600" b="0">
                <a:latin typeface="+mn-lt"/>
                <a:ea typeface="맑은 고딕" pitchFamily="50" charset="-127"/>
              </a:defRPr>
            </a:lvl3pPr>
            <a:lvl4pPr>
              <a:buFont typeface="Wingdings" pitchFamily="2" charset="2"/>
              <a:buNone/>
              <a:defRPr/>
            </a:lvl4pPr>
            <a:lvl5pPr>
              <a:buFont typeface="Wingdings" pitchFamily="2" charset="2"/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415636" y="116540"/>
            <a:ext cx="8312728" cy="720100"/>
          </a:xfrm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큰 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467430" y="1700760"/>
            <a:ext cx="7200000" cy="3595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/>
          <a:lstStyle>
            <a:lvl1pPr marL="0" indent="0">
              <a:buNone/>
              <a:defRPr sz="1800" b="1">
                <a:solidFill>
                  <a:schemeClr val="accent2"/>
                </a:solidFill>
                <a:latin typeface="+mj-lt"/>
                <a:ea typeface="맑은 고딕" pitchFamily="50" charset="-127"/>
                <a:cs typeface="Times" pitchFamily="18" charset="0"/>
              </a:defRPr>
            </a:lvl1pPr>
          </a:lstStyle>
          <a:p>
            <a:pPr lvl="0"/>
            <a:r>
              <a:rPr lang="en-US" altLang="ko-KR" dirty="0" smtClean="0"/>
              <a:t>(</a:t>
            </a:r>
            <a:r>
              <a:rPr lang="ko-KR" altLang="en-US" dirty="0" smtClean="0"/>
              <a:t>작은 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20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작은 제목 + 내용 (2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r">
              <a:defRPr sz="2000"/>
            </a:lvl1pPr>
          </a:lstStyle>
          <a:p>
            <a:r>
              <a:rPr lang="en-US" altLang="ko-KR" dirty="0" smtClean="0"/>
              <a:t>(</a:t>
            </a:r>
            <a:r>
              <a:rPr lang="ko-KR" altLang="en-US" dirty="0" smtClean="0"/>
              <a:t>큰 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ubTitle" sz="quarter" idx="12" hasCustomPrompt="1"/>
          </p:nvPr>
        </p:nvSpPr>
        <p:spPr>
          <a:xfrm>
            <a:off x="323410" y="1156630"/>
            <a:ext cx="7200000" cy="400110"/>
          </a:xfrm>
          <a:prstGeom prst="rect">
            <a:avLst/>
          </a:prstGeom>
          <a:solidFill>
            <a:srgbClr val="FFECB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just">
              <a:buFontTx/>
              <a:buNone/>
              <a:defRPr sz="2000" b="1">
                <a:solidFill>
                  <a:srgbClr val="C00000"/>
                </a:solidFill>
                <a:latin typeface="+mj-lt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(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611450" y="2204830"/>
            <a:ext cx="7739063" cy="4248590"/>
          </a:xfrm>
          <a:prstGeom prst="rect">
            <a:avLst/>
          </a:prstGeom>
        </p:spPr>
        <p:txBody>
          <a:bodyPr/>
          <a:lstStyle>
            <a:lvl1pPr marL="360000" indent="-360000" algn="just">
              <a:spcBef>
                <a:spcPts val="600"/>
              </a:spcBef>
              <a:buFont typeface="Wingdings" pitchFamily="2" charset="2"/>
              <a:buChar char="q"/>
              <a:defRPr sz="2000" b="0">
                <a:solidFill>
                  <a:schemeClr val="tx1"/>
                </a:solidFill>
                <a:latin typeface="+mn-lt"/>
                <a:ea typeface="맑은 고딕" pitchFamily="50" charset="-127"/>
              </a:defRPr>
            </a:lvl1pPr>
            <a:lvl2pPr marL="720000" indent="-180000" algn="just">
              <a:spcBef>
                <a:spcPts val="600"/>
              </a:spcBef>
              <a:buFont typeface="Times New Roman" pitchFamily="18" charset="0"/>
              <a:buChar char="-"/>
              <a:defRPr sz="1800" b="0" baseline="0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1143000" indent="-228600">
              <a:buFont typeface="Arial" panose="020B0604020202020204" pitchFamily="34" charset="0"/>
              <a:buChar char="•"/>
              <a:defRPr sz="1600" b="0">
                <a:latin typeface="+mn-lt"/>
                <a:ea typeface="맑은 고딕" pitchFamily="50" charset="-127"/>
              </a:defRPr>
            </a:lvl3pPr>
            <a:lvl4pPr>
              <a:buFont typeface="Wingdings" pitchFamily="2" charset="2"/>
              <a:buNone/>
              <a:defRPr/>
            </a:lvl4pPr>
            <a:lvl5pPr>
              <a:buFont typeface="Wingdings" pitchFamily="2" charset="2"/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467430" y="1700760"/>
            <a:ext cx="7200000" cy="3595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/>
          <a:lstStyle>
            <a:lvl1pPr marL="0" indent="0">
              <a:buNone/>
              <a:defRPr sz="1800" b="1">
                <a:solidFill>
                  <a:schemeClr val="accent2"/>
                </a:solidFill>
                <a:latin typeface="+mj-lt"/>
                <a:ea typeface="맑은 고딕" pitchFamily="50" charset="-127"/>
                <a:cs typeface="Times" pitchFamily="18" charset="0"/>
              </a:defRPr>
            </a:lvl1pPr>
          </a:lstStyle>
          <a:p>
            <a:pPr lvl="0"/>
            <a:r>
              <a:rPr lang="en-US" altLang="ko-KR" dirty="0" smtClean="0"/>
              <a:t>(</a:t>
            </a:r>
            <a:r>
              <a:rPr lang="ko-KR" altLang="en-US" dirty="0" smtClean="0"/>
              <a:t>작은 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667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5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155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ko-KR" dirty="0" smtClean="0"/>
              <a:t>(</a:t>
            </a:r>
            <a:r>
              <a:rPr lang="ko-KR" altLang="en-US" dirty="0" smtClean="0"/>
              <a:t>큰 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3" hasCustomPrompt="1"/>
          </p:nvPr>
        </p:nvSpPr>
        <p:spPr>
          <a:xfrm>
            <a:off x="323410" y="1412720"/>
            <a:ext cx="8820590" cy="4941512"/>
          </a:xfrm>
          <a:prstGeom prst="rect">
            <a:avLst/>
          </a:prstGeom>
        </p:spPr>
        <p:txBody>
          <a:bodyPr/>
          <a:lstStyle>
            <a:lvl1pPr marL="0" indent="-360000" algn="l">
              <a:spcBef>
                <a:spcPts val="600"/>
              </a:spcBef>
              <a:buFont typeface="+mj-lt"/>
              <a:buAutoNum type="arabicPeriod"/>
              <a:defRPr sz="2400" b="1" baseline="0">
                <a:solidFill>
                  <a:schemeClr val="accent2"/>
                </a:solidFill>
                <a:latin typeface="+mn-lt"/>
              </a:defRPr>
            </a:lvl1pPr>
            <a:lvl2pPr marL="997200" indent="-457200" algn="l">
              <a:spcBef>
                <a:spcPts val="600"/>
              </a:spcBef>
              <a:buFont typeface="+mj-lt"/>
              <a:buAutoNum type="arabicPeriod"/>
              <a:defRPr sz="2000" baseline="0">
                <a:solidFill>
                  <a:schemeClr val="tx1"/>
                </a:solidFill>
                <a:latin typeface="+mn-lt"/>
              </a:defRPr>
            </a:lvl2pPr>
            <a:lvl3pPr>
              <a:buFont typeface="Times New Roman" pitchFamily="18" charset="0"/>
              <a:buChar char="-"/>
              <a:defRPr sz="1600"/>
            </a:lvl3pPr>
            <a:lvl4pPr>
              <a:buFont typeface="Wingdings" pitchFamily="2" charset="2"/>
              <a:buNone/>
              <a:defRPr/>
            </a:lvl4pPr>
            <a:lvl5pPr>
              <a:buFont typeface="Wingdings" pitchFamily="2" charset="2"/>
              <a:buNone/>
              <a:defRPr/>
            </a:lvl5pPr>
          </a:lstStyle>
          <a:p>
            <a:pPr lvl="0"/>
            <a:r>
              <a:rPr lang="en-US" altLang="ko-KR" dirty="0" smtClean="0"/>
              <a:t>(Section title)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(1.1 Subsection title)</a:t>
            </a:r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번호는 직접 수정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1315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091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B0F0EE-C140-4EA4-9E2C-D7B7E4C0C23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903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(2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3" hasCustomPrompt="1"/>
          </p:nvPr>
        </p:nvSpPr>
        <p:spPr>
          <a:xfrm>
            <a:off x="323410" y="1412720"/>
            <a:ext cx="8820590" cy="4941512"/>
          </a:xfrm>
          <a:prstGeom prst="rect">
            <a:avLst/>
          </a:prstGeom>
        </p:spPr>
        <p:txBody>
          <a:bodyPr/>
          <a:lstStyle>
            <a:lvl1pPr marL="0" indent="-360000" algn="l">
              <a:spcBef>
                <a:spcPts val="600"/>
              </a:spcBef>
              <a:buFont typeface="+mj-lt"/>
              <a:buAutoNum type="arabicPeriod"/>
              <a:defRPr sz="2400" b="1" baseline="0">
                <a:solidFill>
                  <a:schemeClr val="accent2"/>
                </a:solidFill>
                <a:latin typeface="+mn-lt"/>
              </a:defRPr>
            </a:lvl1pPr>
            <a:lvl2pPr marL="997200" indent="-457200" algn="l">
              <a:spcBef>
                <a:spcPts val="600"/>
              </a:spcBef>
              <a:buFont typeface="+mj-lt"/>
              <a:buAutoNum type="arabicPeriod"/>
              <a:defRPr sz="2000" baseline="0">
                <a:solidFill>
                  <a:schemeClr val="tx1"/>
                </a:solidFill>
                <a:latin typeface="+mn-lt"/>
              </a:defRPr>
            </a:lvl2pPr>
            <a:lvl3pPr>
              <a:buFont typeface="Times New Roman" pitchFamily="18" charset="0"/>
              <a:buChar char="-"/>
              <a:defRPr sz="1600"/>
            </a:lvl3pPr>
            <a:lvl4pPr>
              <a:buFont typeface="Wingdings" pitchFamily="2" charset="2"/>
              <a:buNone/>
              <a:defRPr/>
            </a:lvl4pPr>
            <a:lvl5pPr>
              <a:buFont typeface="Wingdings" pitchFamily="2" charset="2"/>
              <a:buNone/>
              <a:defRPr/>
            </a:lvl5pPr>
          </a:lstStyle>
          <a:p>
            <a:pPr lvl="0"/>
            <a:r>
              <a:rPr lang="en-US" altLang="ko-KR" dirty="0" smtClean="0"/>
              <a:t>(Section title)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(1.1 Subsection title)</a:t>
            </a:r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번호는 직접 수정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05561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ko-KR" dirty="0" smtClean="0"/>
              <a:t>(</a:t>
            </a:r>
            <a:r>
              <a:rPr lang="ko-KR" altLang="en-US" dirty="0" smtClean="0"/>
              <a:t>큰 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3" hasCustomPrompt="1"/>
          </p:nvPr>
        </p:nvSpPr>
        <p:spPr>
          <a:xfrm>
            <a:off x="793488" y="1412720"/>
            <a:ext cx="7557025" cy="4941512"/>
          </a:xfrm>
          <a:prstGeom prst="rect">
            <a:avLst/>
          </a:prstGeom>
        </p:spPr>
        <p:txBody>
          <a:bodyPr/>
          <a:lstStyle>
            <a:lvl1pPr marL="0" indent="-288000" algn="l">
              <a:spcBef>
                <a:spcPts val="600"/>
              </a:spcBef>
              <a:buFont typeface="Wingdings" pitchFamily="2" charset="2"/>
              <a:buChar char="q"/>
              <a:defRPr sz="1600" b="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825750" indent="-252000" algn="l">
              <a:spcBef>
                <a:spcPts val="600"/>
              </a:spcBef>
              <a:buFont typeface="Wingdings" pitchFamily="2" charset="2"/>
              <a:buChar char="Ø"/>
              <a:defRPr sz="1600" b="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buFont typeface="Times New Roman" pitchFamily="18" charset="0"/>
              <a:buChar char="-"/>
              <a:defRPr sz="1600"/>
            </a:lvl3pPr>
            <a:lvl4pPr>
              <a:buFont typeface="Wingdings" pitchFamily="2" charset="2"/>
              <a:buNone/>
              <a:defRPr/>
            </a:lvl4pPr>
            <a:lvl5pPr>
              <a:buFont typeface="Wingdings" pitchFamily="2" charset="2"/>
              <a:buNone/>
              <a:defRPr/>
            </a:lvl5pPr>
          </a:lstStyle>
          <a:p>
            <a:pPr lvl="0"/>
            <a:r>
              <a:rPr lang="en-US" altLang="ko-KR" dirty="0" smtClean="0"/>
              <a:t>(Comments)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(Answers)</a:t>
            </a:r>
          </a:p>
        </p:txBody>
      </p:sp>
    </p:spTree>
    <p:extLst>
      <p:ext uri="{BB962C8B-B14F-4D97-AF65-F5344CB8AC3E}">
        <p14:creationId xmlns:p14="http://schemas.microsoft.com/office/powerpoint/2010/main" val="3090682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755469" y="1700760"/>
            <a:ext cx="7632000" cy="714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755469" y="3140960"/>
            <a:ext cx="7632000" cy="714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텍스트 개체 틀 16"/>
          <p:cNvSpPr>
            <a:spLocks noGrp="1"/>
          </p:cNvSpPr>
          <p:nvPr>
            <p:ph type="body" sz="quarter" idx="12" hasCustomPrompt="1"/>
          </p:nvPr>
        </p:nvSpPr>
        <p:spPr>
          <a:xfrm>
            <a:off x="793488" y="1772198"/>
            <a:ext cx="7557025" cy="1403914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>
            <a:lvl1pPr marL="342900" marR="0" indent="-342900" algn="l" defTabSz="914400" rtl="0" eaLnBrk="0" fontAlgn="base" latinLnBrk="1" hangingPunct="0">
              <a:lnSpc>
                <a:spcPts val="27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altLang="ko-KR" dirty="0" smtClean="0"/>
              <a:t>(Section title)</a:t>
            </a:r>
            <a:endParaRPr lang="ko-KR" altLang="en-US" dirty="0" smtClean="0"/>
          </a:p>
        </p:txBody>
      </p:sp>
      <p:sp>
        <p:nvSpPr>
          <p:cNvPr id="9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1979713" y="3573020"/>
            <a:ext cx="5040627" cy="400110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ko-KR" dirty="0" smtClean="0"/>
              <a:t>(Subsection title)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3339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415636" y="116540"/>
            <a:ext cx="8312728" cy="720100"/>
          </a:xfrm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큰 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291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 제목 (2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415636" y="116540"/>
            <a:ext cx="8312728" cy="720100"/>
          </a:xfrm>
        </p:spPr>
        <p:txBody>
          <a:bodyPr/>
          <a:lstStyle>
            <a:lvl1pPr algn="r">
              <a:defRPr sz="2000"/>
            </a:lvl1pPr>
          </a:lstStyle>
          <a:p>
            <a:r>
              <a:rPr lang="en-US" altLang="ko-KR" dirty="0" smtClean="0"/>
              <a:t>(</a:t>
            </a:r>
            <a:r>
              <a:rPr lang="ko-KR" altLang="en-US" dirty="0" smtClean="0"/>
              <a:t>큰 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427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 제목 +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415636" y="116540"/>
            <a:ext cx="8312728" cy="720100"/>
          </a:xfrm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큰 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467430" y="1268700"/>
            <a:ext cx="7883083" cy="5184720"/>
          </a:xfrm>
          <a:prstGeom prst="rect">
            <a:avLst/>
          </a:prstGeom>
        </p:spPr>
        <p:txBody>
          <a:bodyPr>
            <a:normAutofit/>
          </a:bodyPr>
          <a:lstStyle>
            <a:lvl1pPr marL="360000" indent="-360000" algn="l">
              <a:spcBef>
                <a:spcPts val="600"/>
              </a:spcBef>
              <a:buFont typeface="Wingdings" pitchFamily="2" charset="2"/>
              <a:buChar char="q"/>
              <a:defRPr sz="1800" b="0">
                <a:solidFill>
                  <a:schemeClr val="tx1"/>
                </a:solidFill>
                <a:latin typeface="+mn-lt"/>
                <a:ea typeface="맑은 고딕" pitchFamily="50" charset="-127"/>
              </a:defRPr>
            </a:lvl1pPr>
            <a:lvl2pPr marL="720000" indent="-180000" algn="l">
              <a:spcBef>
                <a:spcPts val="600"/>
              </a:spcBef>
              <a:buFont typeface="Times New Roman" pitchFamily="18" charset="0"/>
              <a:buChar char="-"/>
              <a:defRPr sz="1600" b="0" baseline="0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1143000" indent="-228600" algn="l">
              <a:buFont typeface="Arial" panose="020B0604020202020204" pitchFamily="34" charset="0"/>
              <a:buChar char="•"/>
              <a:defRPr sz="1400" b="0">
                <a:latin typeface="+mn-lt"/>
                <a:ea typeface="맑은 고딕" pitchFamily="50" charset="-127"/>
              </a:defRPr>
            </a:lvl3pPr>
            <a:lvl4pPr>
              <a:buFont typeface="Wingdings" pitchFamily="2" charset="2"/>
              <a:buNone/>
              <a:defRPr/>
            </a:lvl4pPr>
            <a:lvl5pPr>
              <a:buFont typeface="Wingdings" pitchFamily="2" charset="2"/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79169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 제목 + 내용 (2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415636" y="116540"/>
            <a:ext cx="8312728" cy="720100"/>
          </a:xfrm>
        </p:spPr>
        <p:txBody>
          <a:bodyPr/>
          <a:lstStyle>
            <a:lvl1pPr algn="r">
              <a:defRPr sz="2000"/>
            </a:lvl1pPr>
          </a:lstStyle>
          <a:p>
            <a:r>
              <a:rPr lang="en-US" altLang="ko-KR" dirty="0" smtClean="0"/>
              <a:t>(</a:t>
            </a:r>
            <a:r>
              <a:rPr lang="ko-KR" altLang="en-US" dirty="0" smtClean="0"/>
              <a:t>큰 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467430" y="1268700"/>
            <a:ext cx="7883083" cy="5184720"/>
          </a:xfrm>
          <a:prstGeom prst="rect">
            <a:avLst/>
          </a:prstGeom>
        </p:spPr>
        <p:txBody>
          <a:bodyPr/>
          <a:lstStyle>
            <a:lvl1pPr marL="360000" indent="-360000" algn="just">
              <a:spcBef>
                <a:spcPts val="600"/>
              </a:spcBef>
              <a:buFont typeface="Wingdings" pitchFamily="2" charset="2"/>
              <a:buChar char="q"/>
              <a:defRPr sz="1800" b="0">
                <a:solidFill>
                  <a:schemeClr val="tx1"/>
                </a:solidFill>
                <a:latin typeface="+mn-lt"/>
                <a:ea typeface="맑은 고딕" pitchFamily="50" charset="-127"/>
              </a:defRPr>
            </a:lvl1pPr>
            <a:lvl2pPr marL="720000" indent="-180000" algn="just">
              <a:spcBef>
                <a:spcPts val="600"/>
              </a:spcBef>
              <a:buFont typeface="Times New Roman" pitchFamily="18" charset="0"/>
              <a:buChar char="-"/>
              <a:defRPr sz="1600" b="0" baseline="0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1143000" indent="-228600">
              <a:buFont typeface="Arial" panose="020B0604020202020204" pitchFamily="34" charset="0"/>
              <a:buChar char="•"/>
              <a:defRPr sz="1400" b="0">
                <a:latin typeface="+mn-lt"/>
                <a:ea typeface="맑은 고딕" pitchFamily="50" charset="-127"/>
              </a:defRPr>
            </a:lvl3pPr>
            <a:lvl4pPr>
              <a:buFont typeface="Wingdings" pitchFamily="2" charset="2"/>
              <a:buNone/>
              <a:defRPr/>
            </a:lvl4pPr>
            <a:lvl5pPr>
              <a:buFont typeface="Wingdings" pitchFamily="2" charset="2"/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986432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5636" y="116540"/>
            <a:ext cx="8312728" cy="72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(</a:t>
            </a:r>
            <a:r>
              <a:rPr lang="ko-KR" altLang="en-US" dirty="0" smtClean="0"/>
              <a:t>큰 제목</a:t>
            </a:r>
            <a:r>
              <a:rPr lang="en-US" altLang="ko-KR" dirty="0" smtClean="0"/>
              <a:t>)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838200" y="1447800"/>
            <a:ext cx="7367588" cy="427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endParaRPr lang="en-US" sz="2400" dirty="0"/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8189913" y="872500"/>
            <a:ext cx="185737" cy="134937"/>
            <a:chOff x="5162" y="909"/>
            <a:chExt cx="116" cy="181"/>
          </a:xfrm>
        </p:grpSpPr>
        <p:sp>
          <p:nvSpPr>
            <p:cNvPr id="8" name="AutoShape 3"/>
            <p:cNvSpPr>
              <a:spLocks noChangeArrowheads="1"/>
            </p:cNvSpPr>
            <p:nvPr/>
          </p:nvSpPr>
          <p:spPr bwMode="auto">
            <a:xfrm>
              <a:off x="5256" y="909"/>
              <a:ext cx="22" cy="181"/>
            </a:xfrm>
            <a:prstGeom prst="cube">
              <a:avLst>
                <a:gd name="adj" fmla="val 2499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>
              <a:off x="5162" y="909"/>
              <a:ext cx="52" cy="181"/>
            </a:xfrm>
            <a:prstGeom prst="cube">
              <a:avLst>
                <a:gd name="adj" fmla="val 2499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7696200" y="872500"/>
            <a:ext cx="404813" cy="134937"/>
            <a:chOff x="4852" y="909"/>
            <a:chExt cx="255" cy="181"/>
          </a:xfrm>
        </p:grpSpPr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5022" y="909"/>
              <a:ext cx="85" cy="181"/>
            </a:xfrm>
            <a:prstGeom prst="cube">
              <a:avLst>
                <a:gd name="adj" fmla="val 24995"/>
              </a:avLst>
            </a:prstGeom>
            <a:solidFill>
              <a:srgbClr val="33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852" y="909"/>
              <a:ext cx="118" cy="181"/>
            </a:xfrm>
            <a:prstGeom prst="cube">
              <a:avLst>
                <a:gd name="adj" fmla="val 24995"/>
              </a:avLst>
            </a:prstGeom>
            <a:solidFill>
              <a:srgbClr val="33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7015163" y="872500"/>
            <a:ext cx="598487" cy="134937"/>
            <a:chOff x="4422" y="909"/>
            <a:chExt cx="378" cy="181"/>
          </a:xfrm>
        </p:grpSpPr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4654" y="909"/>
              <a:ext cx="146" cy="181"/>
            </a:xfrm>
            <a:prstGeom prst="cube">
              <a:avLst>
                <a:gd name="adj" fmla="val 24995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AutoShape 10"/>
            <p:cNvSpPr>
              <a:spLocks noChangeArrowheads="1"/>
            </p:cNvSpPr>
            <p:nvPr/>
          </p:nvSpPr>
          <p:spPr bwMode="auto">
            <a:xfrm>
              <a:off x="4422" y="909"/>
              <a:ext cx="181" cy="181"/>
            </a:xfrm>
            <a:prstGeom prst="cube">
              <a:avLst>
                <a:gd name="adj" fmla="val 24995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6" name="Group 11"/>
          <p:cNvGrpSpPr>
            <a:grpSpLocks/>
          </p:cNvGrpSpPr>
          <p:nvPr/>
        </p:nvGrpSpPr>
        <p:grpSpPr bwMode="auto">
          <a:xfrm>
            <a:off x="6134100" y="872500"/>
            <a:ext cx="798513" cy="134937"/>
            <a:chOff x="3868" y="909"/>
            <a:chExt cx="502" cy="181"/>
          </a:xfrm>
        </p:grpSpPr>
        <p:sp>
          <p:nvSpPr>
            <p:cNvPr id="17" name="AutoShape 12"/>
            <p:cNvSpPr>
              <a:spLocks noChangeArrowheads="1"/>
            </p:cNvSpPr>
            <p:nvPr/>
          </p:nvSpPr>
          <p:spPr bwMode="auto">
            <a:xfrm>
              <a:off x="4160" y="909"/>
              <a:ext cx="210" cy="181"/>
            </a:xfrm>
            <a:prstGeom prst="cube">
              <a:avLst>
                <a:gd name="adj" fmla="val 24995"/>
              </a:avLst>
            </a:prstGeom>
            <a:solidFill>
              <a:srgbClr val="66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AutoShape 13"/>
            <p:cNvSpPr>
              <a:spLocks noChangeArrowheads="1"/>
            </p:cNvSpPr>
            <p:nvPr/>
          </p:nvSpPr>
          <p:spPr bwMode="auto">
            <a:xfrm>
              <a:off x="3868" y="909"/>
              <a:ext cx="242" cy="181"/>
            </a:xfrm>
            <a:prstGeom prst="cube">
              <a:avLst>
                <a:gd name="adj" fmla="val 24995"/>
              </a:avLst>
            </a:prstGeom>
            <a:solidFill>
              <a:srgbClr val="66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5053013" y="872500"/>
            <a:ext cx="979487" cy="134937"/>
            <a:chOff x="3187" y="909"/>
            <a:chExt cx="617" cy="181"/>
          </a:xfrm>
        </p:grpSpPr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3562" y="909"/>
              <a:ext cx="242" cy="181"/>
            </a:xfrm>
            <a:prstGeom prst="cube">
              <a:avLst>
                <a:gd name="adj" fmla="val 24995"/>
              </a:avLst>
            </a:prstGeom>
            <a:solidFill>
              <a:srgbClr val="66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AutoShape 16"/>
            <p:cNvSpPr>
              <a:spLocks noChangeArrowheads="1"/>
            </p:cNvSpPr>
            <p:nvPr/>
          </p:nvSpPr>
          <p:spPr bwMode="auto">
            <a:xfrm>
              <a:off x="3187" y="909"/>
              <a:ext cx="306" cy="181"/>
            </a:xfrm>
            <a:prstGeom prst="cube">
              <a:avLst>
                <a:gd name="adj" fmla="val 24995"/>
              </a:avLst>
            </a:prstGeom>
            <a:solidFill>
              <a:srgbClr val="66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0" y="872500"/>
            <a:ext cx="4976813" cy="134937"/>
            <a:chOff x="4" y="909"/>
            <a:chExt cx="3135" cy="181"/>
          </a:xfrm>
        </p:grpSpPr>
        <p:sp>
          <p:nvSpPr>
            <p:cNvPr id="23" name="AutoShape 18"/>
            <p:cNvSpPr>
              <a:spLocks noChangeArrowheads="1"/>
            </p:cNvSpPr>
            <p:nvPr/>
          </p:nvSpPr>
          <p:spPr bwMode="auto">
            <a:xfrm>
              <a:off x="2802" y="909"/>
              <a:ext cx="337" cy="181"/>
            </a:xfrm>
            <a:prstGeom prst="cube">
              <a:avLst>
                <a:gd name="adj" fmla="val 24995"/>
              </a:avLst>
            </a:prstGeom>
            <a:solidFill>
              <a:srgbClr val="66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AutoShape 19"/>
            <p:cNvSpPr>
              <a:spLocks noChangeArrowheads="1"/>
            </p:cNvSpPr>
            <p:nvPr/>
          </p:nvSpPr>
          <p:spPr bwMode="auto">
            <a:xfrm>
              <a:off x="4" y="909"/>
              <a:ext cx="2748" cy="181"/>
            </a:xfrm>
            <a:prstGeom prst="cube">
              <a:avLst>
                <a:gd name="adj" fmla="val 24995"/>
              </a:avLst>
            </a:prstGeom>
            <a:solidFill>
              <a:srgbClr val="66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772525" y="6545263"/>
            <a:ext cx="390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r" eaLnBrk="0" latinLnBrk="0" hangingPunct="0">
              <a:spcBef>
                <a:spcPct val="0"/>
              </a:spcBef>
              <a:buFontTx/>
              <a:buNone/>
            </a:pPr>
            <a:fld id="{38D00567-43C2-45A2-9ADE-63DFA1B962D3}" type="slidenum">
              <a:rPr lang="en-US" altLang="ko-KR" sz="1400" smtClean="0">
                <a:solidFill>
                  <a:srgbClr val="000000"/>
                </a:solidFill>
                <a:ea typeface="굴림체" pitchFamily="49" charset="-127"/>
              </a:rPr>
              <a:pPr algn="r" eaLnBrk="0" latinLnBrk="0" hangingPunct="0">
                <a:spcBef>
                  <a:spcPct val="0"/>
                </a:spcBef>
                <a:buFontTx/>
                <a:buNone/>
              </a:pPr>
              <a:t>‹#›</a:t>
            </a:fld>
            <a:endParaRPr lang="en-US" altLang="ko-KR" sz="1400" dirty="0" smtClean="0">
              <a:solidFill>
                <a:srgbClr val="000000"/>
              </a:solidFill>
              <a:ea typeface="굴림체" pitchFamily="49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7" r:id="rId6"/>
    <p:sldLayoutId id="2147484010" r:id="rId7"/>
    <p:sldLayoutId id="2147484011" r:id="rId8"/>
    <p:sldLayoutId id="2147484012" r:id="rId9"/>
    <p:sldLayoutId id="2147484009" r:id="rId10"/>
    <p:sldLayoutId id="2147484006" r:id="rId11"/>
    <p:sldLayoutId id="2147483998" r:id="rId12"/>
    <p:sldLayoutId id="2147484005" r:id="rId13"/>
    <p:sldLayoutId id="2147484015" r:id="rId14"/>
    <p:sldLayoutId id="2147484016" r:id="rId15"/>
    <p:sldLayoutId id="2147484013" r:id="rId16"/>
    <p:sldLayoutId id="2147484014" r:id="rId17"/>
    <p:sldLayoutId id="2147484008" r:id="rId18"/>
    <p:sldLayoutId id="2147484017" r:id="rId19"/>
    <p:sldLayoutId id="2147484018" r:id="rId20"/>
    <p:sldLayoutId id="2147484019" r:id="rId2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latin typeface="+mj-lt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67430" y="1484730"/>
            <a:ext cx="8209140" cy="1476230"/>
          </a:xfrm>
        </p:spPr>
        <p:txBody>
          <a:bodyPr/>
          <a:lstStyle/>
          <a:p>
            <a:r>
              <a:rPr lang="en-US" altLang="ko-KR" sz="3200" dirty="0" smtClean="0"/>
              <a:t>Intermediate SQL</a:t>
            </a:r>
          </a:p>
        </p:txBody>
      </p:sp>
    </p:spTree>
    <p:extLst>
      <p:ext uri="{BB962C8B-B14F-4D97-AF65-F5344CB8AC3E}">
        <p14:creationId xmlns:p14="http://schemas.microsoft.com/office/powerpoint/2010/main" val="42965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 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i="1" dirty="0"/>
              <a:t>course </a:t>
            </a:r>
            <a:r>
              <a:rPr lang="en-US" altLang="ko-KR" b="1" dirty="0"/>
              <a:t>inner join </a:t>
            </a:r>
            <a:r>
              <a:rPr lang="en-US" altLang="ko-KR" i="1" dirty="0" err="1"/>
              <a:t>prereq</a:t>
            </a:r>
            <a:r>
              <a:rPr lang="en-US" altLang="ko-KR" i="1" dirty="0"/>
              <a:t> </a:t>
            </a:r>
            <a:r>
              <a:rPr lang="en-US" altLang="ko-KR" b="1" dirty="0"/>
              <a:t>on</a:t>
            </a:r>
            <a:br>
              <a:rPr lang="en-US" altLang="ko-KR" b="1" dirty="0"/>
            </a:br>
            <a:r>
              <a:rPr lang="en-US" altLang="ko-KR" i="1" dirty="0" err="1"/>
              <a:t>course.course_id</a:t>
            </a:r>
            <a:r>
              <a:rPr lang="en-US" altLang="ko-KR" i="1" dirty="0"/>
              <a:t> = </a:t>
            </a:r>
            <a:r>
              <a:rPr lang="en-US" altLang="ko-KR" i="1" dirty="0" err="1" smtClean="0"/>
              <a:t>prereq.course_id</a:t>
            </a:r>
            <a:endParaRPr lang="en-US" altLang="ko-KR" i="1" dirty="0" smtClean="0"/>
          </a:p>
          <a:p>
            <a:endParaRPr lang="en-US" altLang="ko-KR" i="1" dirty="0"/>
          </a:p>
          <a:p>
            <a:endParaRPr lang="en-US" altLang="ko-KR" i="1" dirty="0" smtClean="0"/>
          </a:p>
          <a:p>
            <a:endParaRPr lang="en-US" altLang="ko-KR" i="1" dirty="0"/>
          </a:p>
          <a:p>
            <a:endParaRPr lang="en-US" altLang="ko-KR" i="1" dirty="0" smtClean="0"/>
          </a:p>
          <a:p>
            <a:pPr>
              <a:buClr>
                <a:schemeClr val="tx2"/>
              </a:buClr>
            </a:pPr>
            <a:r>
              <a:rPr lang="en-US" altLang="ko-KR" i="1" dirty="0" smtClean="0"/>
              <a:t>What </a:t>
            </a:r>
            <a:r>
              <a:rPr lang="en-US" altLang="ko-KR" i="1" dirty="0"/>
              <a:t>is the difference between the above, and a natural join? </a:t>
            </a:r>
          </a:p>
          <a:p>
            <a:pPr>
              <a:buClr>
                <a:schemeClr val="tx2"/>
              </a:buClr>
            </a:pPr>
            <a:r>
              <a:rPr lang="en-US" altLang="ko-KR" i="1" dirty="0"/>
              <a:t>course left outer join </a:t>
            </a:r>
            <a:r>
              <a:rPr lang="en-US" altLang="ko-KR" i="1" dirty="0" err="1"/>
              <a:t>prereq</a:t>
            </a:r>
            <a:r>
              <a:rPr lang="en-US" altLang="ko-KR" i="1" dirty="0"/>
              <a:t> on</a:t>
            </a:r>
            <a:br>
              <a:rPr lang="en-US" altLang="ko-KR" i="1" dirty="0"/>
            </a:br>
            <a:r>
              <a:rPr lang="en-US" altLang="ko-KR" i="1" dirty="0" err="1"/>
              <a:t>course.course_id</a:t>
            </a:r>
            <a:r>
              <a:rPr lang="en-US" altLang="ko-KR" i="1" dirty="0"/>
              <a:t> = </a:t>
            </a:r>
            <a:r>
              <a:rPr lang="en-US" altLang="ko-KR" i="1" dirty="0" err="1"/>
              <a:t>prereq.course_id</a:t>
            </a:r>
            <a:endParaRPr lang="en-US" altLang="ko-KR" i="1" dirty="0"/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endParaRPr lang="en-US" altLang="ko-KR" sz="1600" i="1" dirty="0"/>
          </a:p>
          <a:p>
            <a:endParaRPr lang="en-US" altLang="ko-KR" i="1" dirty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757238" y="3300413"/>
            <a:ext cx="791051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endParaRPr kumimoji="1" lang="en-US" altLang="ko-KR" sz="1800" i="1" dirty="0"/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13" y="2065338"/>
            <a:ext cx="64643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4610100"/>
            <a:ext cx="6589712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5864225" y="2127250"/>
            <a:ext cx="9858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5984875" y="4662488"/>
            <a:ext cx="98583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0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i="1" dirty="0"/>
              <a:t>course</a:t>
            </a:r>
            <a:r>
              <a:rPr lang="en-US" altLang="ko-KR" b="1" dirty="0"/>
              <a:t> natural right outer join </a:t>
            </a:r>
            <a:r>
              <a:rPr lang="en-US" altLang="ko-KR" i="1" dirty="0" err="1"/>
              <a:t>prereq</a:t>
            </a:r>
            <a:endParaRPr lang="en-US" altLang="ko-KR" sz="1600" b="1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sz="1600" i="1" dirty="0" smtClean="0"/>
          </a:p>
          <a:p>
            <a:r>
              <a:rPr lang="en-US" altLang="ko-KR" sz="1600" i="1" dirty="0" smtClean="0"/>
              <a:t> </a:t>
            </a:r>
            <a:r>
              <a:rPr lang="en-US" altLang="ko-KR" i="1" dirty="0"/>
              <a:t>course</a:t>
            </a:r>
            <a:r>
              <a:rPr lang="en-US" altLang="ko-KR" b="1" dirty="0"/>
              <a:t> full</a:t>
            </a:r>
            <a:r>
              <a:rPr lang="en-US" altLang="ko-KR" sz="1600" b="1" dirty="0"/>
              <a:t> </a:t>
            </a:r>
            <a:r>
              <a:rPr lang="en-US" altLang="ko-KR" b="1" dirty="0"/>
              <a:t>outer join </a:t>
            </a:r>
            <a:r>
              <a:rPr lang="en-US" altLang="ko-KR" i="1" dirty="0" err="1"/>
              <a:t>prereq</a:t>
            </a:r>
            <a:r>
              <a:rPr lang="en-US" altLang="ko-KR" i="1" dirty="0"/>
              <a:t> </a:t>
            </a:r>
            <a:r>
              <a:rPr lang="en-US" altLang="ko-KR" b="1" dirty="0"/>
              <a:t>using</a:t>
            </a:r>
            <a:r>
              <a:rPr lang="en-US" altLang="ko-KR" sz="1600" b="1" dirty="0"/>
              <a:t> </a:t>
            </a:r>
            <a:r>
              <a:rPr lang="en-US" altLang="ko-KR" dirty="0"/>
              <a:t>(</a:t>
            </a:r>
            <a:r>
              <a:rPr lang="en-US" altLang="ko-KR" i="1" dirty="0" err="1"/>
              <a:t>course_id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42950" y="1047750"/>
            <a:ext cx="68008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endParaRPr kumimoji="1" lang="en-US" altLang="ko-KR" sz="1800" b="1" dirty="0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1776413"/>
            <a:ext cx="625792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904875" y="446405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ko-KR" altLang="ko-KR" sz="1800" b="1"/>
          </a:p>
        </p:txBody>
      </p:sp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4206145"/>
            <a:ext cx="5859463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867525" y="1870075"/>
            <a:ext cx="9858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454908" y="4271350"/>
            <a:ext cx="98583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4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Views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tabLst>
                <a:tab pos="3205163" algn="ctr"/>
              </a:tabLst>
            </a:pPr>
            <a:r>
              <a:rPr lang="en-US" altLang="ko-KR" dirty="0"/>
              <a:t>In some cases, it is not desirable for all users to see the entire logical model (that is, all the actual relations stored in the database.)</a:t>
            </a:r>
          </a:p>
          <a:p>
            <a:pPr>
              <a:tabLst>
                <a:tab pos="3205163" algn="ctr"/>
              </a:tabLst>
            </a:pPr>
            <a:r>
              <a:rPr lang="en-US" altLang="ko-KR" dirty="0"/>
              <a:t>Consider a person who needs to know an instructors name and department, but not the salary.  This person should see a relation described, in SQL, by 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kumimoji="0" lang="en-US" altLang="ko-KR" b="1" dirty="0"/>
              <a:t/>
            </a:r>
            <a:br>
              <a:rPr kumimoji="0" lang="en-US" altLang="ko-KR" b="1" dirty="0"/>
            </a:br>
            <a:r>
              <a:rPr kumimoji="0" lang="en-US" altLang="ko-KR" b="1" dirty="0"/>
              <a:t>             select </a:t>
            </a:r>
            <a:r>
              <a:rPr kumimoji="0" lang="en-US" altLang="ko-KR" i="1" dirty="0"/>
              <a:t>ID</a:t>
            </a:r>
            <a:r>
              <a:rPr kumimoji="0" lang="en-US" altLang="ko-KR" dirty="0"/>
              <a:t>, </a:t>
            </a:r>
            <a:r>
              <a:rPr kumimoji="0" lang="en-US" altLang="ko-KR" i="1" dirty="0"/>
              <a:t>name</a:t>
            </a:r>
            <a:r>
              <a:rPr kumimoji="0" lang="en-US" altLang="ko-KR" dirty="0"/>
              <a:t>, </a:t>
            </a:r>
            <a:r>
              <a:rPr kumimoji="0" lang="en-US" altLang="ko-KR" i="1" dirty="0" err="1"/>
              <a:t>dept_name</a:t>
            </a:r>
            <a:r>
              <a:rPr kumimoji="0" lang="en-US" altLang="ko-KR" i="1" dirty="0"/>
              <a:t/>
            </a:r>
            <a:br>
              <a:rPr kumimoji="0" lang="en-US" altLang="ko-KR" i="1" dirty="0"/>
            </a:br>
            <a:r>
              <a:rPr kumimoji="0" lang="en-US" altLang="ko-KR" i="1" dirty="0"/>
              <a:t>             </a:t>
            </a:r>
            <a:r>
              <a:rPr kumimoji="0" lang="en-US" altLang="ko-KR" b="1" dirty="0"/>
              <a:t>from </a:t>
            </a:r>
            <a:r>
              <a:rPr kumimoji="0" lang="en-US" altLang="ko-KR" i="1" dirty="0"/>
              <a:t>instructor</a:t>
            </a:r>
            <a:endParaRPr kumimoji="0" lang="en-US" altLang="ko-KR" dirty="0"/>
          </a:p>
          <a:p>
            <a:pPr>
              <a:buFont typeface="Monotype Sorts" charset="2"/>
              <a:buNone/>
              <a:tabLst>
                <a:tab pos="3205163" algn="ctr"/>
              </a:tabLst>
            </a:pPr>
            <a:endParaRPr lang="en-US" altLang="ko-KR" dirty="0">
              <a:sym typeface="Symbol" panose="05050102010706020507" pitchFamily="18" charset="2"/>
            </a:endParaRPr>
          </a:p>
          <a:p>
            <a:pPr>
              <a:tabLst>
                <a:tab pos="3205163" algn="ctr"/>
              </a:tabLst>
            </a:pPr>
            <a:r>
              <a:rPr lang="en-US" altLang="ko-KR" dirty="0"/>
              <a:t>A </a:t>
            </a:r>
            <a:r>
              <a:rPr lang="en-US" altLang="ko-KR" b="1" dirty="0">
                <a:solidFill>
                  <a:srgbClr val="000099"/>
                </a:solidFill>
              </a:rPr>
              <a:t>view</a:t>
            </a:r>
            <a:r>
              <a:rPr lang="en-US" altLang="ko-KR" dirty="0"/>
              <a:t> provides a mechanism to hide certain data from the view of certain users. </a:t>
            </a:r>
          </a:p>
          <a:p>
            <a:pPr>
              <a:tabLst>
                <a:tab pos="3205163" algn="ctr"/>
              </a:tabLst>
            </a:pPr>
            <a:r>
              <a:rPr lang="en-US" altLang="ko-KR" dirty="0"/>
              <a:t>Any relation that is not of the conceptual model but is made visible to a user as a “virtual relation” is called a </a:t>
            </a:r>
            <a:r>
              <a:rPr lang="en-US" altLang="ko-KR" b="1" dirty="0">
                <a:solidFill>
                  <a:srgbClr val="000099"/>
                </a:solidFill>
              </a:rPr>
              <a:t>view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9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 Definition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tabLst>
                <a:tab pos="3432175" algn="ctr"/>
              </a:tabLst>
            </a:pPr>
            <a:r>
              <a:rPr lang="en-US" altLang="ko-KR" sz="2000" dirty="0"/>
              <a:t>A view is defined using the </a:t>
            </a:r>
            <a:r>
              <a:rPr lang="en-US" altLang="ko-KR" sz="2000" b="1" dirty="0"/>
              <a:t>create view </a:t>
            </a:r>
            <a:r>
              <a:rPr lang="en-US" altLang="ko-KR" sz="2000" dirty="0"/>
              <a:t>statement which has the form</a:t>
            </a:r>
            <a:endParaRPr lang="en-US" altLang="ko-KR" dirty="0"/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altLang="ko-KR" dirty="0"/>
          </a:p>
          <a:p>
            <a:pPr>
              <a:lnSpc>
                <a:spcPct val="40000"/>
              </a:lnSpc>
              <a:buFont typeface="Monotype Sorts" charset="2"/>
              <a:buNone/>
              <a:tabLst>
                <a:tab pos="3432175" algn="ctr"/>
              </a:tabLst>
            </a:pPr>
            <a:r>
              <a:rPr lang="en-US" altLang="ko-KR" dirty="0"/>
              <a:t>		</a:t>
            </a:r>
            <a:r>
              <a:rPr lang="en-US" altLang="ko-KR" sz="2000" b="1" dirty="0"/>
              <a:t>create view </a:t>
            </a:r>
            <a:r>
              <a:rPr lang="en-US" altLang="ko-KR" sz="2000" i="1" dirty="0"/>
              <a:t>v </a:t>
            </a:r>
            <a:r>
              <a:rPr lang="en-US" altLang="ko-KR" sz="2000" b="1" dirty="0"/>
              <a:t>as </a:t>
            </a:r>
            <a:r>
              <a:rPr lang="en-US" altLang="ko-KR" sz="2000" i="1" dirty="0"/>
              <a:t>&lt; </a:t>
            </a:r>
            <a:r>
              <a:rPr lang="en-US" altLang="ko-KR" sz="2000" dirty="0"/>
              <a:t>query expression &gt;</a:t>
            </a:r>
            <a:endParaRPr lang="en-US" altLang="ko-KR" dirty="0"/>
          </a:p>
          <a:p>
            <a:pPr>
              <a:lnSpc>
                <a:spcPct val="20000"/>
              </a:lnSpc>
              <a:buFont typeface="Monotype Sorts" charset="2"/>
              <a:buNone/>
              <a:tabLst>
                <a:tab pos="3432175" algn="ctr"/>
              </a:tabLst>
            </a:pPr>
            <a:endParaRPr lang="en-US" altLang="ko-KR" dirty="0"/>
          </a:p>
          <a:p>
            <a:pPr>
              <a:buFont typeface="Monotype Sorts" charset="2"/>
              <a:buNone/>
              <a:tabLst>
                <a:tab pos="3432175" algn="ctr"/>
              </a:tabLst>
            </a:pPr>
            <a:r>
              <a:rPr lang="en-US" altLang="ko-KR" dirty="0"/>
              <a:t>	</a:t>
            </a:r>
            <a:r>
              <a:rPr lang="en-US" altLang="ko-KR" sz="2000" dirty="0"/>
              <a:t>where &lt;query expression&gt; is any legal SQL expression.  The view name is represented by </a:t>
            </a:r>
            <a:r>
              <a:rPr lang="en-US" altLang="ko-KR" sz="2000" i="1" dirty="0"/>
              <a:t>v.</a:t>
            </a:r>
            <a:endParaRPr lang="en-US" altLang="ko-KR" dirty="0"/>
          </a:p>
          <a:p>
            <a:pPr>
              <a:tabLst>
                <a:tab pos="3432175" algn="ctr"/>
              </a:tabLst>
            </a:pPr>
            <a:r>
              <a:rPr lang="en-US" altLang="ko-KR" sz="2000" dirty="0"/>
              <a:t>Once a view is defined, the view name can be used to refer to the virtual relation that the view generates.</a:t>
            </a:r>
            <a:endParaRPr lang="en-US" altLang="ko-KR" dirty="0"/>
          </a:p>
          <a:p>
            <a:pPr>
              <a:tabLst>
                <a:tab pos="3432175" algn="ctr"/>
              </a:tabLst>
            </a:pPr>
            <a:r>
              <a:rPr lang="en-US" altLang="ko-KR" sz="2000" dirty="0"/>
              <a:t>View definition is not the same as creating a new relation by evaluating the query expression</a:t>
            </a:r>
            <a:r>
              <a:rPr lang="en-US" altLang="ko-KR" dirty="0"/>
              <a:t>  </a:t>
            </a:r>
          </a:p>
          <a:p>
            <a:pPr lvl="1">
              <a:tabLst>
                <a:tab pos="3432175" algn="ctr"/>
              </a:tabLst>
            </a:pPr>
            <a:r>
              <a:rPr lang="en-US" altLang="ko-KR" sz="2000" dirty="0"/>
              <a:t>Rather, a view definition causes the saving of an expression; the expression is substituted into queries using the view.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696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Views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tabLst>
                <a:tab pos="1370013" algn="l"/>
              </a:tabLst>
            </a:pPr>
            <a:r>
              <a:rPr lang="en-US" altLang="ko-KR" dirty="0"/>
              <a:t>A view of instructors without their salary</a:t>
            </a:r>
            <a:br>
              <a:rPr lang="en-US" altLang="ko-KR" dirty="0"/>
            </a:br>
            <a:r>
              <a:rPr lang="en-US" altLang="ko-KR" sz="2000" dirty="0"/>
              <a:t> </a:t>
            </a:r>
            <a:r>
              <a:rPr kumimoji="0" lang="en-US" altLang="ko-KR" b="1" dirty="0"/>
              <a:t>create view </a:t>
            </a:r>
            <a:r>
              <a:rPr kumimoji="0" lang="en-US" altLang="ko-KR" i="1" dirty="0"/>
              <a:t>faculty </a:t>
            </a:r>
            <a:r>
              <a:rPr kumimoji="0" lang="en-US" altLang="ko-KR" b="1" dirty="0"/>
              <a:t>as</a:t>
            </a:r>
            <a:r>
              <a:rPr lang="en-US" altLang="ko-KR" b="1" dirty="0"/>
              <a:t> </a:t>
            </a:r>
            <a:br>
              <a:rPr lang="en-US" altLang="ko-KR" b="1" dirty="0"/>
            </a:br>
            <a:r>
              <a:rPr lang="en-US" altLang="ko-KR" b="1" dirty="0"/>
              <a:t>    </a:t>
            </a:r>
            <a:r>
              <a:rPr kumimoji="0" lang="en-US" altLang="ko-KR" b="1" dirty="0"/>
              <a:t>select </a:t>
            </a:r>
            <a:r>
              <a:rPr kumimoji="0" lang="en-US" altLang="ko-KR" i="1" dirty="0"/>
              <a:t>ID</a:t>
            </a:r>
            <a:r>
              <a:rPr kumimoji="0" lang="en-US" altLang="ko-KR" dirty="0"/>
              <a:t>, </a:t>
            </a:r>
            <a:r>
              <a:rPr kumimoji="0" lang="en-US" altLang="ko-KR" i="1" dirty="0"/>
              <a:t>name</a:t>
            </a:r>
            <a:r>
              <a:rPr kumimoji="0" lang="en-US" altLang="ko-KR" dirty="0"/>
              <a:t>, </a:t>
            </a:r>
            <a:r>
              <a:rPr kumimoji="0" lang="en-US" altLang="ko-KR" i="1" dirty="0" err="1"/>
              <a:t>dept_name</a:t>
            </a:r>
            <a:r>
              <a:rPr kumimoji="0" lang="en-US" altLang="ko-KR" i="1" dirty="0"/>
              <a:t/>
            </a:r>
            <a:br>
              <a:rPr kumimoji="0" lang="en-US" altLang="ko-KR" i="1" dirty="0"/>
            </a:br>
            <a:r>
              <a:rPr kumimoji="0" lang="en-US" altLang="ko-KR" i="1" dirty="0"/>
              <a:t>    </a:t>
            </a:r>
            <a:r>
              <a:rPr kumimoji="0" lang="en-US" altLang="ko-KR" b="1" dirty="0"/>
              <a:t>from </a:t>
            </a:r>
            <a:r>
              <a:rPr kumimoji="0" lang="en-US" altLang="ko-KR" i="1" dirty="0"/>
              <a:t>instructor</a:t>
            </a:r>
            <a:endParaRPr kumimoji="0" lang="en-US" altLang="ko-KR" dirty="0"/>
          </a:p>
          <a:p>
            <a:pPr>
              <a:tabLst>
                <a:tab pos="1370013" algn="l"/>
              </a:tabLst>
            </a:pPr>
            <a:r>
              <a:rPr lang="en-US" altLang="ko-KR" dirty="0"/>
              <a:t>Find all instructors in the Biology department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b="1" dirty="0"/>
              <a:t>select </a:t>
            </a:r>
            <a:r>
              <a:rPr lang="en-US" altLang="ko-KR" i="1" dirty="0"/>
              <a:t>name</a:t>
            </a:r>
            <a:br>
              <a:rPr lang="en-US" altLang="ko-KR" i="1" dirty="0"/>
            </a:br>
            <a:r>
              <a:rPr lang="en-US" altLang="ko-KR" i="1" dirty="0"/>
              <a:t> </a:t>
            </a:r>
            <a:r>
              <a:rPr lang="en-US" altLang="ko-KR" b="1" dirty="0"/>
              <a:t>from </a:t>
            </a:r>
            <a:r>
              <a:rPr lang="en-US" altLang="ko-KR" i="1" dirty="0"/>
              <a:t>faculty</a:t>
            </a:r>
            <a:br>
              <a:rPr lang="en-US" altLang="ko-KR" i="1" dirty="0"/>
            </a:br>
            <a:r>
              <a:rPr lang="en-US" altLang="ko-KR" i="1" dirty="0"/>
              <a:t> </a:t>
            </a:r>
            <a:r>
              <a:rPr lang="en-US" altLang="ko-KR" b="1" dirty="0"/>
              <a:t>where </a:t>
            </a:r>
            <a:r>
              <a:rPr lang="en-US" altLang="ko-KR" i="1" dirty="0" err="1"/>
              <a:t>dept_name</a:t>
            </a:r>
            <a:r>
              <a:rPr lang="en-US" altLang="ko-KR" i="1" dirty="0"/>
              <a:t> = </a:t>
            </a:r>
            <a:r>
              <a:rPr lang="en-US" altLang="ko-KR" dirty="0"/>
              <a:t>‘Biology’</a:t>
            </a:r>
          </a:p>
          <a:p>
            <a:pPr>
              <a:tabLst>
                <a:tab pos="1370013" algn="l"/>
              </a:tabLst>
            </a:pPr>
            <a:r>
              <a:rPr lang="en-US" altLang="ko-KR" dirty="0"/>
              <a:t>Create a view of department salary totals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b="1" dirty="0"/>
              <a:t>create view </a:t>
            </a:r>
            <a:r>
              <a:rPr lang="en-US" altLang="ko-KR" i="1" dirty="0" err="1"/>
              <a:t>departments_total_salary</a:t>
            </a:r>
            <a:r>
              <a:rPr lang="en-US" altLang="ko-KR" dirty="0"/>
              <a:t>(</a:t>
            </a:r>
            <a:r>
              <a:rPr lang="en-US" altLang="ko-KR" i="1" dirty="0" err="1"/>
              <a:t>dept_name</a:t>
            </a:r>
            <a:r>
              <a:rPr lang="en-US" altLang="ko-KR" dirty="0"/>
              <a:t>, </a:t>
            </a:r>
            <a:r>
              <a:rPr lang="en-US" altLang="ko-KR" i="1" dirty="0" err="1"/>
              <a:t>total_salary</a:t>
            </a:r>
            <a:r>
              <a:rPr lang="en-US" altLang="ko-KR" dirty="0"/>
              <a:t>) </a:t>
            </a:r>
            <a:r>
              <a:rPr lang="en-US" altLang="ko-KR" b="1" dirty="0"/>
              <a:t>as</a:t>
            </a:r>
            <a:br>
              <a:rPr lang="en-US" altLang="ko-KR" b="1" dirty="0"/>
            </a:br>
            <a:r>
              <a:rPr lang="en-US" altLang="ko-KR" b="1" dirty="0"/>
              <a:t>       select </a:t>
            </a:r>
            <a:r>
              <a:rPr lang="en-US" altLang="ko-KR" i="1" dirty="0" err="1"/>
              <a:t>dept_name</a:t>
            </a:r>
            <a:r>
              <a:rPr lang="en-US" altLang="ko-KR" dirty="0"/>
              <a:t>, </a:t>
            </a:r>
            <a:r>
              <a:rPr lang="en-US" altLang="ko-KR" b="1" dirty="0"/>
              <a:t>sum </a:t>
            </a:r>
            <a:r>
              <a:rPr lang="en-US" altLang="ko-KR" dirty="0"/>
              <a:t>(</a:t>
            </a:r>
            <a:r>
              <a:rPr lang="en-US" altLang="ko-KR" i="1" dirty="0"/>
              <a:t>salary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      </a:t>
            </a:r>
            <a:r>
              <a:rPr lang="en-US" altLang="ko-KR" b="1" dirty="0"/>
              <a:t>from </a:t>
            </a:r>
            <a:r>
              <a:rPr lang="en-US" altLang="ko-KR" i="1" dirty="0"/>
              <a:t>instructor</a:t>
            </a:r>
            <a:br>
              <a:rPr lang="en-US" altLang="ko-KR" i="1" dirty="0"/>
            </a:br>
            <a:r>
              <a:rPr lang="en-US" altLang="ko-KR" i="1" dirty="0"/>
              <a:t>      </a:t>
            </a:r>
            <a:r>
              <a:rPr lang="en-US" altLang="ko-KR" b="1" dirty="0"/>
              <a:t>group by </a:t>
            </a:r>
            <a:r>
              <a:rPr lang="en-US" altLang="ko-KR" i="1" dirty="0" err="1"/>
              <a:t>dept_name</a:t>
            </a:r>
            <a:r>
              <a:rPr lang="en-US" altLang="ko-KR" dirty="0"/>
              <a:t>;</a:t>
            </a:r>
            <a:endParaRPr lang="en-US" altLang="ko-KR" sz="2000" dirty="0"/>
          </a:p>
          <a:p>
            <a:pPr>
              <a:tabLst>
                <a:tab pos="1370013" algn="l"/>
              </a:tabLst>
            </a:pPr>
            <a:endParaRPr lang="en-US" altLang="ko-KR" sz="2000" dirty="0"/>
          </a:p>
          <a:p>
            <a:pPr>
              <a:tabLst>
                <a:tab pos="1370013" algn="l"/>
              </a:tabLst>
            </a:pPr>
            <a:endParaRPr lang="en-US" altLang="ko-KR" dirty="0"/>
          </a:p>
          <a:p>
            <a:pPr>
              <a:tabLst>
                <a:tab pos="1370013" algn="l"/>
              </a:tabLst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1060450" y="5232400"/>
            <a:ext cx="755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altLang="ko-KR" sz="2400" b="1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0316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Views Defined Using Other Views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b="1" dirty="0"/>
              <a:t>create view </a:t>
            </a:r>
            <a:r>
              <a:rPr lang="en-US" altLang="ko-KR" i="1" dirty="0">
                <a:solidFill>
                  <a:srgbClr val="000099"/>
                </a:solidFill>
              </a:rPr>
              <a:t>physics_fall_2009</a:t>
            </a:r>
            <a:r>
              <a:rPr lang="en-US" altLang="ko-KR" i="1" dirty="0"/>
              <a:t> </a:t>
            </a:r>
            <a:r>
              <a:rPr lang="en-US" altLang="ko-KR" b="1" dirty="0"/>
              <a:t>as</a:t>
            </a:r>
            <a:br>
              <a:rPr lang="en-US" altLang="ko-KR" b="1" dirty="0"/>
            </a:br>
            <a:r>
              <a:rPr lang="en-US" altLang="ko-KR" b="1" dirty="0"/>
              <a:t>   select </a:t>
            </a:r>
            <a:r>
              <a:rPr lang="en-US" altLang="ko-KR" i="1" dirty="0" err="1"/>
              <a:t>course</a:t>
            </a:r>
            <a:r>
              <a:rPr lang="en-US" altLang="ko-KR" dirty="0" err="1"/>
              <a:t>.</a:t>
            </a:r>
            <a:r>
              <a:rPr lang="en-US" altLang="ko-KR" i="1" dirty="0" err="1"/>
              <a:t>course_id</a:t>
            </a:r>
            <a:r>
              <a:rPr lang="en-US" altLang="ko-KR" dirty="0"/>
              <a:t>, </a:t>
            </a:r>
            <a:r>
              <a:rPr lang="en-US" altLang="ko-KR" i="1" dirty="0" err="1"/>
              <a:t>sec_id</a:t>
            </a:r>
            <a:r>
              <a:rPr lang="en-US" altLang="ko-KR" dirty="0"/>
              <a:t>, </a:t>
            </a:r>
            <a:r>
              <a:rPr lang="en-US" altLang="ko-KR" i="1" dirty="0"/>
              <a:t>building</a:t>
            </a:r>
            <a:r>
              <a:rPr lang="en-US" altLang="ko-KR" dirty="0"/>
              <a:t>, </a:t>
            </a:r>
            <a:r>
              <a:rPr lang="en-US" altLang="ko-KR" i="1" dirty="0" err="1"/>
              <a:t>room_number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i="1" dirty="0"/>
              <a:t>   </a:t>
            </a:r>
            <a:r>
              <a:rPr lang="en-US" altLang="ko-KR" b="1" dirty="0"/>
              <a:t>from </a:t>
            </a:r>
            <a:r>
              <a:rPr lang="en-US" altLang="ko-KR" i="1" dirty="0"/>
              <a:t>course</a:t>
            </a:r>
            <a:r>
              <a:rPr lang="en-US" altLang="ko-KR" dirty="0"/>
              <a:t>, </a:t>
            </a:r>
            <a:r>
              <a:rPr lang="en-US" altLang="ko-KR" i="1" dirty="0"/>
              <a:t>section</a:t>
            </a:r>
            <a:br>
              <a:rPr lang="en-US" altLang="ko-KR" i="1" dirty="0"/>
            </a:br>
            <a:r>
              <a:rPr lang="en-US" altLang="ko-KR" i="1" dirty="0"/>
              <a:t>   </a:t>
            </a:r>
            <a:r>
              <a:rPr lang="en-US" altLang="ko-KR" b="1" dirty="0"/>
              <a:t>where </a:t>
            </a:r>
            <a:r>
              <a:rPr lang="en-US" altLang="ko-KR" i="1" dirty="0" err="1"/>
              <a:t>course</a:t>
            </a:r>
            <a:r>
              <a:rPr lang="en-US" altLang="ko-KR" dirty="0" err="1"/>
              <a:t>.</a:t>
            </a:r>
            <a:r>
              <a:rPr lang="en-US" altLang="ko-KR" i="1" dirty="0" err="1"/>
              <a:t>course_id</a:t>
            </a:r>
            <a:r>
              <a:rPr lang="en-US" altLang="ko-KR" i="1" dirty="0"/>
              <a:t> </a:t>
            </a:r>
            <a:r>
              <a:rPr lang="en-US" altLang="ko-KR" dirty="0"/>
              <a:t>= </a:t>
            </a:r>
            <a:r>
              <a:rPr lang="en-US" altLang="ko-KR" i="1" dirty="0" err="1"/>
              <a:t>section</a:t>
            </a:r>
            <a:r>
              <a:rPr lang="en-US" altLang="ko-KR" dirty="0" err="1"/>
              <a:t>.</a:t>
            </a:r>
            <a:r>
              <a:rPr lang="en-US" altLang="ko-KR" i="1" dirty="0" err="1"/>
              <a:t>course_id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i="1" dirty="0"/>
              <a:t>              </a:t>
            </a:r>
            <a:r>
              <a:rPr lang="en-US" altLang="ko-KR" b="1" dirty="0"/>
              <a:t>and </a:t>
            </a:r>
            <a:r>
              <a:rPr lang="en-US" altLang="ko-KR" i="1" dirty="0" err="1"/>
              <a:t>course</a:t>
            </a:r>
            <a:r>
              <a:rPr lang="en-US" altLang="ko-KR" dirty="0" err="1"/>
              <a:t>.</a:t>
            </a:r>
            <a:r>
              <a:rPr lang="en-US" altLang="ko-KR" i="1" dirty="0" err="1"/>
              <a:t>dept_name</a:t>
            </a:r>
            <a:r>
              <a:rPr lang="en-US" altLang="ko-KR" i="1" dirty="0"/>
              <a:t> </a:t>
            </a:r>
            <a:r>
              <a:rPr lang="en-US" altLang="ko-KR" dirty="0"/>
              <a:t>= ’Physics’</a:t>
            </a:r>
            <a:br>
              <a:rPr lang="en-US" altLang="ko-KR" dirty="0"/>
            </a:br>
            <a:r>
              <a:rPr lang="en-US" altLang="ko-KR" dirty="0"/>
              <a:t>              </a:t>
            </a:r>
            <a:r>
              <a:rPr lang="en-US" altLang="ko-KR" b="1" dirty="0"/>
              <a:t>and </a:t>
            </a:r>
            <a:r>
              <a:rPr lang="en-US" altLang="ko-KR" i="1" dirty="0" err="1"/>
              <a:t>section</a:t>
            </a:r>
            <a:r>
              <a:rPr lang="en-US" altLang="ko-KR" dirty="0" err="1"/>
              <a:t>.</a:t>
            </a:r>
            <a:r>
              <a:rPr lang="en-US" altLang="ko-KR" i="1" dirty="0" err="1"/>
              <a:t>semester</a:t>
            </a:r>
            <a:r>
              <a:rPr lang="en-US" altLang="ko-KR" i="1" dirty="0"/>
              <a:t> </a:t>
            </a:r>
            <a:r>
              <a:rPr lang="en-US" altLang="ko-KR" dirty="0"/>
              <a:t>= ’Fall’</a:t>
            </a:r>
            <a:br>
              <a:rPr lang="en-US" altLang="ko-KR" dirty="0"/>
            </a:br>
            <a:r>
              <a:rPr lang="en-US" altLang="ko-KR" dirty="0"/>
              <a:t>              </a:t>
            </a:r>
            <a:r>
              <a:rPr lang="en-US" altLang="ko-KR" b="1" dirty="0"/>
              <a:t>and </a:t>
            </a:r>
            <a:r>
              <a:rPr lang="en-US" altLang="ko-KR" i="1" dirty="0" err="1"/>
              <a:t>section</a:t>
            </a:r>
            <a:r>
              <a:rPr lang="en-US" altLang="ko-KR" dirty="0" err="1"/>
              <a:t>.</a:t>
            </a:r>
            <a:r>
              <a:rPr lang="en-US" altLang="ko-KR" i="1" dirty="0" err="1"/>
              <a:t>year</a:t>
            </a:r>
            <a:r>
              <a:rPr lang="en-US" altLang="ko-KR" i="1" dirty="0"/>
              <a:t> </a:t>
            </a:r>
            <a:r>
              <a:rPr lang="en-US" altLang="ko-KR" dirty="0"/>
              <a:t>= ’2009’;</a:t>
            </a:r>
          </a:p>
          <a:p>
            <a:r>
              <a:rPr lang="en-US" altLang="ko-KR" b="1" dirty="0"/>
              <a:t>create view </a:t>
            </a:r>
            <a:r>
              <a:rPr lang="en-US" altLang="ko-KR" i="1" dirty="0"/>
              <a:t>physics_fall_2009_watson </a:t>
            </a:r>
            <a:r>
              <a:rPr lang="en-US" altLang="ko-KR" b="1" dirty="0"/>
              <a:t>as</a:t>
            </a:r>
            <a:br>
              <a:rPr lang="en-US" altLang="ko-KR" b="1" dirty="0"/>
            </a:br>
            <a:r>
              <a:rPr lang="en-US" altLang="ko-KR" b="1" dirty="0"/>
              <a:t>    select </a:t>
            </a:r>
            <a:r>
              <a:rPr lang="en-US" altLang="ko-KR" i="1" dirty="0" err="1"/>
              <a:t>course_id</a:t>
            </a:r>
            <a:r>
              <a:rPr lang="en-US" altLang="ko-KR" dirty="0"/>
              <a:t>, </a:t>
            </a:r>
            <a:r>
              <a:rPr lang="en-US" altLang="ko-KR" i="1" dirty="0" err="1"/>
              <a:t>room_number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i="1" dirty="0"/>
              <a:t>    </a:t>
            </a:r>
            <a:r>
              <a:rPr lang="en-US" altLang="ko-KR" b="1" dirty="0"/>
              <a:t>from </a:t>
            </a:r>
            <a:r>
              <a:rPr lang="en-US" altLang="ko-KR" i="1" dirty="0">
                <a:solidFill>
                  <a:srgbClr val="000099"/>
                </a:solidFill>
              </a:rPr>
              <a:t>physics_fall_2009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i="1" dirty="0"/>
              <a:t>    </a:t>
            </a:r>
            <a:r>
              <a:rPr lang="en-US" altLang="ko-KR" b="1" dirty="0"/>
              <a:t>where </a:t>
            </a:r>
            <a:r>
              <a:rPr lang="en-US" altLang="ko-KR" i="1" dirty="0"/>
              <a:t>building</a:t>
            </a:r>
            <a:r>
              <a:rPr lang="en-US" altLang="ko-KR" dirty="0"/>
              <a:t>= ’Watson’;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8342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 Expansion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/>
              <a:t>Expand use of a view in a query/another view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b="1" dirty="0" smtClean="0"/>
              <a:t>          create </a:t>
            </a:r>
            <a:r>
              <a:rPr lang="en-US" altLang="ko-KR" b="1" dirty="0"/>
              <a:t>view </a:t>
            </a:r>
            <a:r>
              <a:rPr lang="en-US" altLang="ko-KR" i="1" dirty="0"/>
              <a:t>physics_fall_2009_watson </a:t>
            </a:r>
            <a:r>
              <a:rPr lang="en-US" altLang="ko-KR" b="1" dirty="0"/>
              <a:t>as</a:t>
            </a:r>
          </a:p>
          <a:p>
            <a:pPr marL="0" indent="0">
              <a:buNone/>
            </a:pPr>
            <a:r>
              <a:rPr lang="en-US" altLang="ko-KR" dirty="0" smtClean="0"/>
              <a:t>	(</a:t>
            </a:r>
            <a:r>
              <a:rPr lang="en-US" altLang="ko-KR" b="1" dirty="0"/>
              <a:t>select </a:t>
            </a:r>
            <a:r>
              <a:rPr lang="en-US" altLang="ko-KR" i="1" dirty="0" err="1"/>
              <a:t>course_id</a:t>
            </a:r>
            <a:r>
              <a:rPr lang="en-US" altLang="ko-KR" dirty="0"/>
              <a:t>, </a:t>
            </a:r>
            <a:r>
              <a:rPr lang="en-US" altLang="ko-KR" i="1" dirty="0" err="1"/>
              <a:t>room_number</a:t>
            </a:r>
            <a:endParaRPr lang="en-US" altLang="ko-KR" i="1" dirty="0"/>
          </a:p>
          <a:p>
            <a:pPr marL="0" indent="0">
              <a:buNone/>
            </a:pPr>
            <a:r>
              <a:rPr lang="en-US" altLang="ko-KR" b="1" dirty="0" smtClean="0"/>
              <a:t>	 from </a:t>
            </a:r>
            <a:r>
              <a:rPr lang="en-US" altLang="ko-KR" dirty="0"/>
              <a:t>(</a:t>
            </a:r>
            <a:r>
              <a:rPr lang="en-US" altLang="ko-KR" b="1" dirty="0"/>
              <a:t>select </a:t>
            </a:r>
            <a:r>
              <a:rPr lang="en-US" altLang="ko-KR" i="1" dirty="0" err="1"/>
              <a:t>course</a:t>
            </a:r>
            <a:r>
              <a:rPr lang="en-US" altLang="ko-KR" dirty="0" err="1"/>
              <a:t>.</a:t>
            </a:r>
            <a:r>
              <a:rPr lang="en-US" altLang="ko-KR" i="1" dirty="0" err="1"/>
              <a:t>course_id</a:t>
            </a:r>
            <a:r>
              <a:rPr lang="en-US" altLang="ko-KR" dirty="0"/>
              <a:t>, </a:t>
            </a:r>
            <a:r>
              <a:rPr lang="en-US" altLang="ko-KR" i="1" dirty="0"/>
              <a:t>building</a:t>
            </a:r>
            <a:r>
              <a:rPr lang="en-US" altLang="ko-KR" dirty="0"/>
              <a:t>, </a:t>
            </a:r>
            <a:r>
              <a:rPr lang="en-US" altLang="ko-KR" i="1" dirty="0" err="1" smtClean="0"/>
              <a:t>room_number</a:t>
            </a:r>
            <a:endParaRPr lang="en-US" altLang="ko-KR" i="1" dirty="0" smtClean="0"/>
          </a:p>
          <a:p>
            <a:pPr marL="0" indent="0">
              <a:buNone/>
            </a:pPr>
            <a:r>
              <a:rPr lang="en-US" altLang="ko-KR" b="1" i="1" dirty="0"/>
              <a:t>	 </a:t>
            </a:r>
            <a:r>
              <a:rPr lang="en-US" altLang="ko-KR" b="1" i="1" dirty="0" smtClean="0"/>
              <a:t>           </a:t>
            </a:r>
            <a:r>
              <a:rPr lang="en-US" altLang="ko-KR" b="1" dirty="0" smtClean="0"/>
              <a:t>from </a:t>
            </a:r>
            <a:r>
              <a:rPr lang="en-US" altLang="ko-KR" i="1" dirty="0"/>
              <a:t>course</a:t>
            </a:r>
            <a:r>
              <a:rPr lang="en-US" altLang="ko-KR" dirty="0"/>
              <a:t>, </a:t>
            </a:r>
            <a:r>
              <a:rPr lang="en-US" altLang="ko-KR" i="1" dirty="0"/>
              <a:t>section</a:t>
            </a:r>
          </a:p>
          <a:p>
            <a:pPr marL="0" indent="0">
              <a:buNone/>
            </a:pPr>
            <a:r>
              <a:rPr lang="en-US" altLang="ko-KR" b="1" dirty="0" smtClean="0"/>
              <a:t>                            where </a:t>
            </a:r>
            <a:r>
              <a:rPr lang="en-US" altLang="ko-KR" i="1" dirty="0" err="1"/>
              <a:t>course</a:t>
            </a:r>
            <a:r>
              <a:rPr lang="en-US" altLang="ko-KR" dirty="0" err="1"/>
              <a:t>.</a:t>
            </a:r>
            <a:r>
              <a:rPr lang="en-US" altLang="ko-KR" i="1" dirty="0" err="1"/>
              <a:t>course_id</a:t>
            </a:r>
            <a:r>
              <a:rPr lang="en-US" altLang="ko-KR" i="1" dirty="0"/>
              <a:t> </a:t>
            </a:r>
            <a:r>
              <a:rPr lang="en-US" altLang="ko-KR" dirty="0"/>
              <a:t>= </a:t>
            </a:r>
            <a:r>
              <a:rPr lang="en-US" altLang="ko-KR" i="1" dirty="0" err="1" smtClean="0"/>
              <a:t>section</a:t>
            </a:r>
            <a:r>
              <a:rPr lang="en-US" altLang="ko-KR" dirty="0" err="1" smtClean="0"/>
              <a:t>.</a:t>
            </a:r>
            <a:r>
              <a:rPr lang="en-US" altLang="ko-KR" i="1" dirty="0" err="1" smtClean="0"/>
              <a:t>course_id</a:t>
            </a:r>
            <a:endParaRPr lang="en-US" altLang="ko-KR" i="1" dirty="0" smtClean="0"/>
          </a:p>
          <a:p>
            <a:pPr marL="0" indent="0">
              <a:buNone/>
            </a:pPr>
            <a:r>
              <a:rPr lang="en-US" altLang="ko-KR" b="1" i="1" dirty="0"/>
              <a:t> </a:t>
            </a:r>
            <a:r>
              <a:rPr lang="en-US" altLang="ko-KR" b="1" i="1" dirty="0" smtClean="0"/>
              <a:t>                           </a:t>
            </a:r>
            <a:r>
              <a:rPr lang="en-US" altLang="ko-KR" b="1" dirty="0" smtClean="0"/>
              <a:t>and </a:t>
            </a:r>
            <a:r>
              <a:rPr lang="en-US" altLang="ko-KR" i="1" dirty="0" err="1"/>
              <a:t>course</a:t>
            </a:r>
            <a:r>
              <a:rPr lang="en-US" altLang="ko-KR" dirty="0" err="1"/>
              <a:t>.</a:t>
            </a:r>
            <a:r>
              <a:rPr lang="en-US" altLang="ko-KR" i="1" dirty="0" err="1"/>
              <a:t>dept_name</a:t>
            </a:r>
            <a:r>
              <a:rPr lang="en-US" altLang="ko-KR" i="1" dirty="0"/>
              <a:t> </a:t>
            </a:r>
            <a:r>
              <a:rPr lang="en-US" altLang="ko-KR" dirty="0"/>
              <a:t>= ’Physics’</a:t>
            </a:r>
          </a:p>
          <a:p>
            <a:pPr marL="0" indent="0">
              <a:buNone/>
            </a:pPr>
            <a:r>
              <a:rPr lang="en-US" altLang="ko-KR" b="1" dirty="0" smtClean="0"/>
              <a:t>                            and </a:t>
            </a:r>
            <a:r>
              <a:rPr lang="en-US" altLang="ko-KR" i="1" dirty="0" err="1"/>
              <a:t>section</a:t>
            </a:r>
            <a:r>
              <a:rPr lang="en-US" altLang="ko-KR" dirty="0" err="1"/>
              <a:t>.</a:t>
            </a:r>
            <a:r>
              <a:rPr lang="en-US" altLang="ko-KR" i="1" dirty="0" err="1"/>
              <a:t>semester</a:t>
            </a:r>
            <a:r>
              <a:rPr lang="en-US" altLang="ko-KR" i="1" dirty="0"/>
              <a:t> </a:t>
            </a:r>
            <a:r>
              <a:rPr lang="en-US" altLang="ko-KR" dirty="0"/>
              <a:t>= ’Fall’</a:t>
            </a:r>
          </a:p>
          <a:p>
            <a:pPr marL="0" indent="0">
              <a:buNone/>
            </a:pPr>
            <a:r>
              <a:rPr lang="en-US" altLang="ko-KR" b="1" dirty="0" smtClean="0"/>
              <a:t>	</a:t>
            </a:r>
            <a:r>
              <a:rPr lang="en-US" altLang="ko-KR" b="1" dirty="0"/>
              <a:t> </a:t>
            </a:r>
            <a:r>
              <a:rPr lang="en-US" altLang="ko-KR" b="1" dirty="0" smtClean="0"/>
              <a:t>           and </a:t>
            </a:r>
            <a:r>
              <a:rPr lang="en-US" altLang="ko-KR" i="1" dirty="0" err="1"/>
              <a:t>section</a:t>
            </a:r>
            <a:r>
              <a:rPr lang="en-US" altLang="ko-KR" dirty="0" err="1"/>
              <a:t>.</a:t>
            </a:r>
            <a:r>
              <a:rPr lang="en-US" altLang="ko-KR" i="1" dirty="0" err="1"/>
              <a:t>year</a:t>
            </a:r>
            <a:r>
              <a:rPr lang="en-US" altLang="ko-KR" i="1" dirty="0"/>
              <a:t> </a:t>
            </a:r>
            <a:r>
              <a:rPr lang="en-US" altLang="ko-KR" dirty="0"/>
              <a:t>= ’2009’)</a:t>
            </a:r>
          </a:p>
          <a:p>
            <a:pPr marL="0" indent="0">
              <a:buNone/>
            </a:pPr>
            <a:r>
              <a:rPr lang="en-US" altLang="ko-KR" b="1" dirty="0" smtClean="0"/>
              <a:t>	  where </a:t>
            </a:r>
            <a:r>
              <a:rPr lang="en-US" altLang="ko-KR" i="1" dirty="0"/>
              <a:t>building</a:t>
            </a:r>
            <a:r>
              <a:rPr lang="en-US" altLang="ko-KR" dirty="0"/>
              <a:t>= ’Watson’;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7667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Update of a View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tabLst>
                <a:tab pos="1085850" algn="l"/>
              </a:tabLst>
            </a:pPr>
            <a:r>
              <a:rPr lang="en-US" altLang="ko-KR" dirty="0"/>
              <a:t>Add a new tuple to </a:t>
            </a:r>
            <a:r>
              <a:rPr lang="en-US" altLang="ko-KR" i="1" dirty="0"/>
              <a:t>faculty </a:t>
            </a:r>
            <a:r>
              <a:rPr lang="en-US" altLang="ko-KR" dirty="0"/>
              <a:t>view which we defined earlier</a:t>
            </a:r>
            <a:endParaRPr lang="en-US" altLang="ko-KR" b="1" dirty="0"/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ko-KR" dirty="0"/>
              <a:t>		</a:t>
            </a:r>
            <a:r>
              <a:rPr lang="en-US" altLang="ko-KR" b="1" dirty="0"/>
              <a:t>insert into </a:t>
            </a:r>
            <a:r>
              <a:rPr lang="en-US" altLang="ko-KR" i="1" dirty="0"/>
              <a:t>faculty </a:t>
            </a:r>
            <a:r>
              <a:rPr lang="en-US" altLang="ko-KR" b="1" dirty="0"/>
              <a:t>values </a:t>
            </a:r>
            <a:r>
              <a:rPr lang="en-US" altLang="ko-KR" dirty="0"/>
              <a:t>(’30765’, ’Green’, ’Music’);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ko-KR" dirty="0"/>
              <a:t>	This insertion must be represented by the insertion of the tuple</a:t>
            </a:r>
            <a:endParaRPr lang="en-US" altLang="ko-KR" b="1" dirty="0"/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ko-KR" dirty="0"/>
              <a:t>			(’30765’, ’Green’, ’Music’, null)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ko-KR" dirty="0"/>
              <a:t>	into the </a:t>
            </a:r>
            <a:r>
              <a:rPr lang="en-US" altLang="ko-KR" i="1" dirty="0"/>
              <a:t>instructor</a:t>
            </a:r>
            <a:r>
              <a:rPr lang="en-US" altLang="ko-KR" dirty="0"/>
              <a:t> relation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0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Some Updates cannot be Translated Uniquely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sz="2000" b="1" dirty="0"/>
              <a:t>create view </a:t>
            </a:r>
            <a:r>
              <a:rPr lang="en-US" altLang="ko-KR" sz="2000" i="1" dirty="0" err="1"/>
              <a:t>instructor_info</a:t>
            </a:r>
            <a:r>
              <a:rPr lang="en-US" altLang="ko-KR" sz="2000" i="1" dirty="0"/>
              <a:t> </a:t>
            </a:r>
            <a:r>
              <a:rPr lang="en-US" altLang="ko-KR" sz="2000" b="1" dirty="0"/>
              <a:t>as</a:t>
            </a:r>
            <a:br>
              <a:rPr lang="en-US" altLang="ko-KR" sz="2000" b="1" dirty="0"/>
            </a:br>
            <a:r>
              <a:rPr lang="en-US" altLang="ko-KR" sz="2000" b="1" dirty="0"/>
              <a:t>      select </a:t>
            </a:r>
            <a:r>
              <a:rPr lang="en-US" altLang="ko-KR" sz="2000" i="1" dirty="0"/>
              <a:t>ID</a:t>
            </a:r>
            <a:r>
              <a:rPr lang="en-US" altLang="ko-KR" sz="2000" dirty="0"/>
              <a:t>, </a:t>
            </a:r>
            <a:r>
              <a:rPr lang="en-US" altLang="ko-KR" sz="2000" i="1" dirty="0"/>
              <a:t>name</a:t>
            </a:r>
            <a:r>
              <a:rPr lang="en-US" altLang="ko-KR" sz="2000" dirty="0"/>
              <a:t>, </a:t>
            </a:r>
            <a:r>
              <a:rPr lang="en-US" altLang="ko-KR" sz="2000" i="1" dirty="0"/>
              <a:t>building</a:t>
            </a:r>
            <a:br>
              <a:rPr lang="en-US" altLang="ko-KR" sz="2000" i="1" dirty="0"/>
            </a:br>
            <a:r>
              <a:rPr lang="en-US" altLang="ko-KR" sz="2000" i="1" dirty="0"/>
              <a:t>       </a:t>
            </a:r>
            <a:r>
              <a:rPr lang="en-US" altLang="ko-KR" sz="2000" b="1" dirty="0"/>
              <a:t>from </a:t>
            </a:r>
            <a:r>
              <a:rPr lang="en-US" altLang="ko-KR" sz="2000" i="1" dirty="0"/>
              <a:t>instructor</a:t>
            </a:r>
            <a:r>
              <a:rPr lang="en-US" altLang="ko-KR" sz="2000" dirty="0"/>
              <a:t>, </a:t>
            </a:r>
            <a:r>
              <a:rPr lang="en-US" altLang="ko-KR" sz="2000" i="1" dirty="0"/>
              <a:t>department</a:t>
            </a:r>
            <a:br>
              <a:rPr lang="en-US" altLang="ko-KR" sz="2000" i="1" dirty="0"/>
            </a:br>
            <a:r>
              <a:rPr lang="en-US" altLang="ko-KR" sz="2000" i="1" dirty="0"/>
              <a:t>       </a:t>
            </a:r>
            <a:r>
              <a:rPr lang="en-US" altLang="ko-KR" sz="2000" b="1" dirty="0"/>
              <a:t>where </a:t>
            </a:r>
            <a:r>
              <a:rPr lang="en-US" altLang="ko-KR" sz="2000" i="1" dirty="0" err="1"/>
              <a:t>instructor</a:t>
            </a:r>
            <a:r>
              <a:rPr lang="en-US" altLang="ko-KR" sz="2000" dirty="0" err="1"/>
              <a:t>.</a:t>
            </a:r>
            <a:r>
              <a:rPr lang="en-US" altLang="ko-KR" sz="2000" i="1" dirty="0" err="1"/>
              <a:t>dept_name</a:t>
            </a:r>
            <a:r>
              <a:rPr lang="en-US" altLang="ko-KR" sz="2000" dirty="0"/>
              <a:t>= </a:t>
            </a:r>
            <a:r>
              <a:rPr lang="en-US" altLang="ko-KR" sz="2000" i="1" dirty="0" err="1"/>
              <a:t>department</a:t>
            </a:r>
            <a:r>
              <a:rPr lang="en-US" altLang="ko-KR" sz="2000" dirty="0" err="1"/>
              <a:t>.</a:t>
            </a:r>
            <a:r>
              <a:rPr lang="en-US" altLang="ko-KR" sz="2000" i="1" dirty="0" err="1"/>
              <a:t>dept_name</a:t>
            </a:r>
            <a:r>
              <a:rPr lang="en-US" altLang="ko-KR" sz="2000" dirty="0"/>
              <a:t>;</a:t>
            </a:r>
            <a:endParaRPr lang="en-US" altLang="ko-KR" dirty="0"/>
          </a:p>
          <a:p>
            <a:r>
              <a:rPr lang="en-US" altLang="ko-KR" sz="2000" b="1" dirty="0">
                <a:sym typeface="Symbol" panose="05050102010706020507" pitchFamily="18" charset="2"/>
              </a:rPr>
              <a:t>insert into</a:t>
            </a:r>
            <a:r>
              <a:rPr lang="en-US" altLang="ko-KR" b="1" dirty="0">
                <a:sym typeface="Symbol" panose="05050102010706020507" pitchFamily="18" charset="2"/>
              </a:rPr>
              <a:t> </a:t>
            </a:r>
            <a:r>
              <a:rPr lang="en-US" altLang="ko-KR" sz="2000" i="1" dirty="0" err="1">
                <a:sym typeface="Symbol" panose="05050102010706020507" pitchFamily="18" charset="2"/>
              </a:rPr>
              <a:t>instructor_info</a:t>
            </a:r>
            <a:r>
              <a:rPr lang="en-US" altLang="ko-KR" sz="2000" i="1" dirty="0">
                <a:sym typeface="Symbol" panose="05050102010706020507" pitchFamily="18" charset="2"/>
              </a:rPr>
              <a:t> </a:t>
            </a:r>
            <a:r>
              <a:rPr lang="en-US" altLang="ko-KR" sz="2000" b="1" dirty="0">
                <a:sym typeface="Symbol" panose="05050102010706020507" pitchFamily="18" charset="2"/>
              </a:rPr>
              <a:t>values </a:t>
            </a:r>
            <a:r>
              <a:rPr lang="en-US" altLang="ko-KR" sz="2000" dirty="0">
                <a:sym typeface="Symbol" panose="05050102010706020507" pitchFamily="18" charset="2"/>
              </a:rPr>
              <a:t>(’69987’, ’White’, ’Taylor’);</a:t>
            </a:r>
            <a:endParaRPr lang="en-US" altLang="ko-KR" dirty="0">
              <a:sym typeface="Symbol" panose="05050102010706020507" pitchFamily="18" charset="2"/>
            </a:endParaRPr>
          </a:p>
          <a:p>
            <a:pPr lvl="2"/>
            <a:r>
              <a:rPr lang="en-US" altLang="ko-KR" sz="2000" dirty="0"/>
              <a:t>which department, if multiple departments in Taylor?</a:t>
            </a:r>
            <a:endParaRPr lang="en-US" altLang="ko-KR" dirty="0"/>
          </a:p>
          <a:p>
            <a:pPr lvl="2"/>
            <a:r>
              <a:rPr lang="en-US" altLang="ko-KR" sz="2000" dirty="0"/>
              <a:t>what if no department is in Taylor?</a:t>
            </a:r>
            <a:endParaRPr lang="en-US" altLang="ko-KR" b="1" dirty="0"/>
          </a:p>
          <a:p>
            <a:r>
              <a:rPr lang="en-US" altLang="ko-KR" sz="2000" dirty="0"/>
              <a:t>Most SQL implementations allow updates only on simple views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sz="2000" dirty="0"/>
              <a:t>The </a:t>
            </a:r>
            <a:r>
              <a:rPr lang="en-US" altLang="ko-KR" sz="2000" b="1" dirty="0"/>
              <a:t>from </a:t>
            </a:r>
            <a:r>
              <a:rPr lang="en-US" altLang="ko-KR" sz="2000" dirty="0"/>
              <a:t>clause has only one database relation.</a:t>
            </a:r>
            <a:endParaRPr lang="en-US" altLang="ko-KR" dirty="0"/>
          </a:p>
          <a:p>
            <a:pPr lvl="1"/>
            <a:r>
              <a:rPr lang="en-US" altLang="ko-KR" sz="2000" dirty="0"/>
              <a:t>The </a:t>
            </a:r>
            <a:r>
              <a:rPr lang="en-US" altLang="ko-KR" sz="2000" b="1" dirty="0"/>
              <a:t>select </a:t>
            </a:r>
            <a:r>
              <a:rPr lang="en-US" altLang="ko-KR" sz="2000" dirty="0"/>
              <a:t>clause contains only attribute names of the relation, and does not have any expressions, aggregates, or </a:t>
            </a:r>
            <a:r>
              <a:rPr lang="en-US" altLang="ko-KR" sz="2000" b="1" dirty="0"/>
              <a:t>distinct </a:t>
            </a:r>
            <a:r>
              <a:rPr lang="en-US" altLang="ko-KR" sz="2000" dirty="0"/>
              <a:t>specification.</a:t>
            </a:r>
            <a:endParaRPr lang="en-US" altLang="ko-KR" dirty="0"/>
          </a:p>
          <a:p>
            <a:pPr lvl="1"/>
            <a:r>
              <a:rPr lang="en-US" altLang="ko-KR" sz="2000" dirty="0"/>
              <a:t>Any attribute not listed in the </a:t>
            </a:r>
            <a:r>
              <a:rPr lang="en-US" altLang="ko-KR" sz="2000" b="1" dirty="0"/>
              <a:t>select </a:t>
            </a:r>
            <a:r>
              <a:rPr lang="en-US" altLang="ko-KR" sz="2000" dirty="0"/>
              <a:t>clause can be set to null</a:t>
            </a:r>
            <a:endParaRPr lang="en-US" altLang="ko-KR" dirty="0"/>
          </a:p>
          <a:p>
            <a:pPr lvl="1"/>
            <a:r>
              <a:rPr lang="en-US" altLang="ko-KR" sz="2000" dirty="0"/>
              <a:t>The query does not have a </a:t>
            </a:r>
            <a:r>
              <a:rPr lang="en-US" altLang="ko-KR" sz="2000" b="1" dirty="0"/>
              <a:t>group </a:t>
            </a:r>
            <a:r>
              <a:rPr lang="en-US" altLang="ko-KR" sz="2000" dirty="0"/>
              <a:t>by or </a:t>
            </a:r>
            <a:r>
              <a:rPr lang="en-US" altLang="ko-KR" sz="2000" b="1" dirty="0"/>
              <a:t>having </a:t>
            </a:r>
            <a:r>
              <a:rPr lang="en-US" altLang="ko-KR" sz="2000" dirty="0"/>
              <a:t>clause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39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And Some Not at All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b="1" dirty="0"/>
              <a:t>create view </a:t>
            </a:r>
            <a:r>
              <a:rPr lang="en-US" altLang="ko-KR" i="1" dirty="0" err="1"/>
              <a:t>history_instructors</a:t>
            </a:r>
            <a:r>
              <a:rPr lang="en-US" altLang="ko-KR" i="1" dirty="0"/>
              <a:t> </a:t>
            </a:r>
            <a:r>
              <a:rPr lang="en-US" altLang="ko-KR" b="1" dirty="0"/>
              <a:t>as</a:t>
            </a:r>
            <a:br>
              <a:rPr lang="en-US" altLang="ko-KR" b="1" dirty="0"/>
            </a:br>
            <a:r>
              <a:rPr lang="en-US" altLang="ko-KR" b="1" dirty="0"/>
              <a:t>   select </a:t>
            </a:r>
            <a:r>
              <a:rPr lang="en-US" altLang="ko-KR" dirty="0"/>
              <a:t>*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en-US" altLang="ko-KR" b="1" dirty="0"/>
              <a:t>from </a:t>
            </a:r>
            <a:r>
              <a:rPr lang="en-US" altLang="ko-KR" i="1" dirty="0"/>
              <a:t>instructor</a:t>
            </a:r>
            <a:br>
              <a:rPr lang="en-US" altLang="ko-KR" i="1" dirty="0"/>
            </a:br>
            <a:r>
              <a:rPr lang="en-US" altLang="ko-KR" i="1" dirty="0"/>
              <a:t>   </a:t>
            </a:r>
            <a:r>
              <a:rPr lang="en-US" altLang="ko-KR" b="1" dirty="0"/>
              <a:t>where </a:t>
            </a:r>
            <a:r>
              <a:rPr lang="en-US" altLang="ko-KR" i="1" dirty="0" err="1"/>
              <a:t>dept_name</a:t>
            </a:r>
            <a:r>
              <a:rPr lang="en-US" altLang="ko-KR" dirty="0"/>
              <a:t>= ’History’;</a:t>
            </a:r>
          </a:p>
          <a:p>
            <a:r>
              <a:rPr lang="en-US" altLang="ko-KR" dirty="0"/>
              <a:t>What happens if we insert (’25566’, ’Brown’, ’Biology’, 100000) into </a:t>
            </a:r>
            <a:r>
              <a:rPr lang="en-US" altLang="ko-KR" i="1" dirty="0" err="1"/>
              <a:t>history_instructors</a:t>
            </a:r>
            <a:r>
              <a:rPr lang="en-US" altLang="ko-KR" i="1" dirty="0"/>
              <a:t>?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9019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>
                <a:ea typeface="+mj-ea"/>
              </a:rPr>
              <a:t>Chapter 4:  Intermediate SQL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/>
              <a:t>Join  Expressions</a:t>
            </a:r>
          </a:p>
          <a:p>
            <a:r>
              <a:rPr lang="en-US" altLang="ko-KR"/>
              <a:t>Views</a:t>
            </a:r>
          </a:p>
          <a:p>
            <a:r>
              <a:rPr lang="en-US" altLang="ko-KR"/>
              <a:t>Transactions</a:t>
            </a:r>
          </a:p>
          <a:p>
            <a:r>
              <a:rPr lang="en-US" altLang="ko-KR"/>
              <a:t>Integrity Constraints</a:t>
            </a:r>
          </a:p>
          <a:p>
            <a:r>
              <a:rPr lang="en-US" altLang="ko-KR"/>
              <a:t>SQL Data Types and Schemas</a:t>
            </a:r>
          </a:p>
          <a:p>
            <a:r>
              <a:rPr lang="en-US" altLang="ko-KR"/>
              <a:t>Authorization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97898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effectLst/>
              </a:rPr>
              <a:t>Materialized Views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99"/>
                </a:solidFill>
              </a:rPr>
              <a:t>Materializing a view</a:t>
            </a:r>
            <a:r>
              <a:rPr lang="en-US" altLang="ko-KR" dirty="0"/>
              <a:t>: create a physical table containing all the tuples in the result of the query defining the view</a:t>
            </a:r>
          </a:p>
          <a:p>
            <a:r>
              <a:rPr lang="en-US" altLang="ko-KR" dirty="0"/>
              <a:t>If relations used in the query are updated, the materialized view result becomes out of date</a:t>
            </a:r>
          </a:p>
          <a:p>
            <a:pPr lvl="1"/>
            <a:r>
              <a:rPr lang="en-US" altLang="ko-KR" dirty="0"/>
              <a:t>Need to </a:t>
            </a:r>
            <a:r>
              <a:rPr lang="en-US" altLang="ko-KR" b="1" dirty="0">
                <a:solidFill>
                  <a:srgbClr val="000099"/>
                </a:solidFill>
              </a:rPr>
              <a:t>maintain</a:t>
            </a:r>
            <a:r>
              <a:rPr lang="en-US" altLang="ko-KR" dirty="0"/>
              <a:t> the view, by updating the view whenever the underlying relations are updated.</a:t>
            </a:r>
          </a:p>
          <a:p>
            <a:endParaRPr lang="ko-KR" altLang="en-US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2292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effectLst/>
              </a:rPr>
              <a:t>Transactions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smtClean="0"/>
              <a:t>Unit of work</a:t>
            </a:r>
          </a:p>
          <a:p>
            <a:r>
              <a:rPr lang="en-US" altLang="ko-KR" smtClean="0"/>
              <a:t>Atomic transaction</a:t>
            </a:r>
          </a:p>
          <a:p>
            <a:pPr lvl="1"/>
            <a:r>
              <a:rPr lang="en-US" altLang="ko-KR" smtClean="0"/>
              <a:t>either fully executed or rolled back as if it never occurred</a:t>
            </a:r>
          </a:p>
          <a:p>
            <a:r>
              <a:rPr lang="en-US" altLang="ko-KR" smtClean="0"/>
              <a:t>Isolation from concurrent transactions</a:t>
            </a:r>
          </a:p>
          <a:p>
            <a:r>
              <a:rPr lang="en-US" altLang="ko-KR" smtClean="0"/>
              <a:t>Transactions begin implicitly</a:t>
            </a:r>
          </a:p>
          <a:p>
            <a:pPr lvl="1"/>
            <a:r>
              <a:rPr lang="en-US" altLang="ko-KR" smtClean="0"/>
              <a:t>Ended by </a:t>
            </a:r>
            <a:r>
              <a:rPr lang="en-US" altLang="ko-KR" b="1" smtClean="0"/>
              <a:t>commit</a:t>
            </a:r>
            <a:r>
              <a:rPr lang="en-US" altLang="ko-KR" smtClean="0"/>
              <a:t> </a:t>
            </a:r>
            <a:r>
              <a:rPr lang="en-US" altLang="ko-KR" b="1" smtClean="0"/>
              <a:t>work</a:t>
            </a:r>
            <a:r>
              <a:rPr lang="en-US" altLang="ko-KR" smtClean="0"/>
              <a:t> or </a:t>
            </a:r>
            <a:r>
              <a:rPr lang="en-US" altLang="ko-KR" b="1" smtClean="0"/>
              <a:t>rollback</a:t>
            </a:r>
            <a:r>
              <a:rPr lang="en-US" altLang="ko-KR" smtClean="0"/>
              <a:t> </a:t>
            </a:r>
            <a:r>
              <a:rPr lang="en-US" altLang="ko-KR" b="1" smtClean="0"/>
              <a:t>work</a:t>
            </a:r>
          </a:p>
          <a:p>
            <a:r>
              <a:rPr lang="en-US" altLang="ko-KR" smtClean="0"/>
              <a:t>But default on most databases: each SQL statement commits automatically</a:t>
            </a:r>
          </a:p>
          <a:p>
            <a:pPr lvl="1"/>
            <a:r>
              <a:rPr lang="en-US" altLang="ko-KR" smtClean="0"/>
              <a:t>Can turn off auto commit for a session (e.g. using API)</a:t>
            </a:r>
          </a:p>
          <a:p>
            <a:pPr lvl="1"/>
            <a:r>
              <a:rPr lang="en-US" altLang="ko-KR" smtClean="0"/>
              <a:t>In SQL:1999, can use:  </a:t>
            </a:r>
            <a:r>
              <a:rPr lang="en-US" altLang="ko-KR" b="1" smtClean="0"/>
              <a:t>begin</a:t>
            </a:r>
            <a:r>
              <a:rPr lang="en-US" altLang="ko-KR" smtClean="0"/>
              <a:t> </a:t>
            </a:r>
            <a:r>
              <a:rPr lang="en-US" altLang="ko-KR" b="1" smtClean="0"/>
              <a:t>atomic</a:t>
            </a:r>
            <a:r>
              <a:rPr lang="en-US" altLang="ko-KR" smtClean="0"/>
              <a:t>  ….  </a:t>
            </a:r>
            <a:r>
              <a:rPr lang="en-US" altLang="ko-KR" b="1" smtClean="0"/>
              <a:t>end</a:t>
            </a:r>
          </a:p>
          <a:p>
            <a:pPr lvl="2"/>
            <a:r>
              <a:rPr lang="en-US" altLang="ko-KR" smtClean="0"/>
              <a:t>Not supported on most databases</a:t>
            </a:r>
          </a:p>
        </p:txBody>
      </p:sp>
    </p:spTree>
    <p:extLst>
      <p:ext uri="{BB962C8B-B14F-4D97-AF65-F5344CB8AC3E}">
        <p14:creationId xmlns:p14="http://schemas.microsoft.com/office/powerpoint/2010/main" val="268124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Integrity Constraints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/>
              <a:t>Integrity constraints guard against accidental damage to the database, by ensuring that authorized changes to the database do not result in a loss of data consistency. </a:t>
            </a:r>
          </a:p>
          <a:p>
            <a:pPr lvl="1"/>
            <a:r>
              <a:rPr lang="en-US" altLang="ko-KR" dirty="0"/>
              <a:t>A checking account must have a balance greater than $10,000.00</a:t>
            </a:r>
          </a:p>
          <a:p>
            <a:pPr lvl="1"/>
            <a:r>
              <a:rPr lang="en-US" altLang="ko-KR" dirty="0"/>
              <a:t>A salary of a bank employee must be at least $4.00 an hour</a:t>
            </a:r>
          </a:p>
          <a:p>
            <a:pPr lvl="1"/>
            <a:r>
              <a:rPr lang="en-US" altLang="ko-KR" dirty="0"/>
              <a:t>A customer must have a (non-null) phone number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00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ko-KR" dirty="0">
                <a:ea typeface="+mj-ea"/>
              </a:rPr>
              <a:t>Integrity Constraints on a Single Relation 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b="1" dirty="0"/>
              <a:t>not null</a:t>
            </a:r>
          </a:p>
          <a:p>
            <a:r>
              <a:rPr lang="en-US" altLang="ko-KR" b="1" dirty="0"/>
              <a:t>primary key</a:t>
            </a:r>
          </a:p>
          <a:p>
            <a:r>
              <a:rPr lang="en-US" altLang="ko-KR" b="1" dirty="0"/>
              <a:t>unique</a:t>
            </a:r>
            <a:endParaRPr lang="en-US" altLang="ko-KR" dirty="0"/>
          </a:p>
          <a:p>
            <a:r>
              <a:rPr lang="en-US" altLang="ko-KR" b="1" dirty="0"/>
              <a:t>check </a:t>
            </a:r>
            <a:r>
              <a:rPr lang="en-US" altLang="ko-KR" dirty="0"/>
              <a:t>(P), where P is a predicate</a:t>
            </a:r>
          </a:p>
          <a:p>
            <a:endParaRPr lang="ko-KR" alt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70038" y="1177925"/>
            <a:ext cx="7573962" cy="2640013"/>
          </a:xfrm>
        </p:spPr>
        <p:txBody>
          <a:bodyPr/>
          <a:lstStyle/>
          <a:p>
            <a:endParaRPr lang="en-US" altLang="ko-KR" dirty="0" smtClean="0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ko-KR" altLang="ko-KR" sz="2000" b="1"/>
          </a:p>
        </p:txBody>
      </p:sp>
    </p:spTree>
    <p:extLst>
      <p:ext uri="{BB962C8B-B14F-4D97-AF65-F5344CB8AC3E}">
        <p14:creationId xmlns:p14="http://schemas.microsoft.com/office/powerpoint/2010/main" val="167993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Not Null and Unique Constraints 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0" lang="en-US" altLang="ko-KR" sz="2000" b="1" dirty="0"/>
              <a:t>not null</a:t>
            </a:r>
            <a:endParaRPr kumimoji="0" lang="en-US" altLang="ko-KR" b="1" dirty="0"/>
          </a:p>
          <a:p>
            <a:pPr lvl="1"/>
            <a:r>
              <a:rPr kumimoji="0" lang="en-US" altLang="ko-KR" sz="2000" dirty="0"/>
              <a:t>Declare </a:t>
            </a:r>
            <a:r>
              <a:rPr kumimoji="0" lang="en-US" altLang="ko-KR" sz="2000" i="1" dirty="0"/>
              <a:t>name</a:t>
            </a:r>
            <a:r>
              <a:rPr kumimoji="0" lang="en-US" altLang="ko-KR" sz="2000" dirty="0"/>
              <a:t> and </a:t>
            </a:r>
            <a:r>
              <a:rPr kumimoji="0" lang="en-US" altLang="ko-KR" sz="2000" i="1" dirty="0"/>
              <a:t>budget</a:t>
            </a:r>
            <a:r>
              <a:rPr kumimoji="0" lang="en-US" altLang="ko-KR" sz="2000" dirty="0"/>
              <a:t> to be </a:t>
            </a:r>
            <a:r>
              <a:rPr lang="en-US" altLang="ko-KR" sz="2000" b="1" dirty="0"/>
              <a:t>not null</a:t>
            </a:r>
            <a:endParaRPr lang="en-US" altLang="ko-KR" b="1" dirty="0"/>
          </a:p>
          <a:p>
            <a:pPr>
              <a:buFont typeface="Monotype Sorts" charset="2"/>
              <a:buNone/>
            </a:pPr>
            <a:r>
              <a:rPr kumimoji="0" lang="en-US" altLang="ko-KR" i="1" dirty="0"/>
              <a:t>	          </a:t>
            </a:r>
            <a:r>
              <a:rPr kumimoji="0" lang="en-US" altLang="ko-KR" sz="2000" i="1" dirty="0"/>
              <a:t>name </a:t>
            </a:r>
            <a:r>
              <a:rPr kumimoji="0" lang="en-US" altLang="ko-KR" sz="2000" b="1" dirty="0"/>
              <a:t>varchar</a:t>
            </a:r>
            <a:r>
              <a:rPr kumimoji="0" lang="en-US" altLang="ko-KR" sz="2000" dirty="0"/>
              <a:t>(20) </a:t>
            </a:r>
            <a:r>
              <a:rPr kumimoji="0" lang="en-US" altLang="ko-KR" sz="2000" b="1" dirty="0"/>
              <a:t>not null</a:t>
            </a:r>
            <a:br>
              <a:rPr kumimoji="0" lang="en-US" altLang="ko-KR" sz="2000" b="1" dirty="0"/>
            </a:br>
            <a:r>
              <a:rPr kumimoji="0" lang="en-US" altLang="ko-KR" sz="2000" b="1" dirty="0"/>
              <a:t>         </a:t>
            </a:r>
            <a:r>
              <a:rPr kumimoji="0" lang="en-US" altLang="ko-KR" sz="2000" i="1" dirty="0" smtClean="0"/>
              <a:t>budget </a:t>
            </a:r>
            <a:r>
              <a:rPr kumimoji="0" lang="en-US" altLang="ko-KR" sz="2000" b="1" dirty="0"/>
              <a:t>numeric</a:t>
            </a:r>
            <a:r>
              <a:rPr kumimoji="0" lang="en-US" altLang="ko-KR" sz="2000" dirty="0"/>
              <a:t>(12,2) </a:t>
            </a:r>
            <a:r>
              <a:rPr kumimoji="0" lang="en-US" altLang="ko-KR" sz="2000" b="1" dirty="0"/>
              <a:t>not </a:t>
            </a:r>
            <a:r>
              <a:rPr kumimoji="0" lang="en-US" altLang="ko-KR" sz="2000" b="1" dirty="0" smtClean="0"/>
              <a:t>null</a:t>
            </a:r>
          </a:p>
          <a:p>
            <a:pPr>
              <a:buFont typeface="Monotype Sorts" charset="2"/>
              <a:buNone/>
            </a:pPr>
            <a:endParaRPr kumimoji="0" lang="en-US" altLang="ko-KR" b="1" dirty="0"/>
          </a:p>
          <a:p>
            <a:r>
              <a:rPr lang="en-US" altLang="ko-KR" sz="2000" b="1" dirty="0"/>
              <a:t>unique</a:t>
            </a:r>
            <a:r>
              <a:rPr kumimoji="0" lang="en-US" altLang="ko-KR" sz="2000" dirty="0"/>
              <a:t> ( </a:t>
            </a:r>
            <a:r>
              <a:rPr kumimoji="0" lang="en-US" altLang="ko-KR" sz="2000" i="1" dirty="0"/>
              <a:t>A</a:t>
            </a:r>
            <a:r>
              <a:rPr kumimoji="0" lang="en-US" altLang="ko-KR" sz="2800" baseline="-25000" dirty="0"/>
              <a:t>1</a:t>
            </a:r>
            <a:r>
              <a:rPr kumimoji="0" lang="en-US" altLang="ko-KR" sz="2000" dirty="0"/>
              <a:t>, </a:t>
            </a:r>
            <a:r>
              <a:rPr kumimoji="0" lang="en-US" altLang="ko-KR" sz="2000" i="1" dirty="0"/>
              <a:t>A</a:t>
            </a:r>
            <a:r>
              <a:rPr kumimoji="0" lang="en-US" altLang="ko-KR" sz="2400" baseline="-25000" dirty="0"/>
              <a:t>2</a:t>
            </a:r>
            <a:r>
              <a:rPr kumimoji="0" lang="en-US" altLang="ko-KR" sz="2000" dirty="0"/>
              <a:t>, …, </a:t>
            </a:r>
            <a:r>
              <a:rPr kumimoji="0" lang="en-US" altLang="ko-KR" sz="2000" i="1" dirty="0"/>
              <a:t>A</a:t>
            </a:r>
            <a:r>
              <a:rPr kumimoji="0" lang="en-US" altLang="ko-KR" sz="2400" baseline="-25000" dirty="0"/>
              <a:t>m</a:t>
            </a:r>
            <a:r>
              <a:rPr kumimoji="0" lang="en-US" altLang="ko-KR" sz="2000" dirty="0"/>
              <a:t>)</a:t>
            </a:r>
            <a:endParaRPr kumimoji="0" lang="en-US" altLang="ko-KR" dirty="0"/>
          </a:p>
          <a:p>
            <a:pPr lvl="1"/>
            <a:r>
              <a:rPr kumimoji="0" lang="en-US" altLang="ko-KR" sz="2000" dirty="0"/>
              <a:t>The unique specification states that the attributes </a:t>
            </a:r>
            <a:r>
              <a:rPr kumimoji="0" lang="en-US" altLang="ko-KR" sz="2000" i="1" dirty="0"/>
              <a:t>A</a:t>
            </a:r>
            <a:r>
              <a:rPr kumimoji="0" lang="en-US" altLang="ko-KR" sz="2000" dirty="0"/>
              <a:t>1, </a:t>
            </a:r>
            <a:r>
              <a:rPr kumimoji="0" lang="en-US" altLang="ko-KR" sz="2000" i="1" dirty="0"/>
              <a:t>A</a:t>
            </a:r>
            <a:r>
              <a:rPr kumimoji="0" lang="en-US" altLang="ko-KR" sz="2000" dirty="0"/>
              <a:t>2, … </a:t>
            </a:r>
            <a:r>
              <a:rPr kumimoji="0" lang="en-US" altLang="ko-KR" sz="2000" i="1" dirty="0"/>
              <a:t>A</a:t>
            </a:r>
            <a:r>
              <a:rPr kumimoji="0" lang="en-US" altLang="ko-KR" sz="2000" dirty="0"/>
              <a:t>m</a:t>
            </a:r>
            <a:br>
              <a:rPr kumimoji="0" lang="en-US" altLang="ko-KR" sz="2000" dirty="0"/>
            </a:br>
            <a:r>
              <a:rPr kumimoji="0" lang="en-US" altLang="ko-KR" sz="2000" dirty="0"/>
              <a:t>form a candidate key.</a:t>
            </a:r>
            <a:endParaRPr kumimoji="0" lang="en-US" altLang="ko-KR" dirty="0"/>
          </a:p>
          <a:p>
            <a:pPr lvl="1"/>
            <a:r>
              <a:rPr kumimoji="0" lang="en-US" altLang="ko-KR" sz="2000" dirty="0"/>
              <a:t>Candidate keys are permitted to be null (in contrast to primary keys).</a:t>
            </a:r>
            <a:endParaRPr kumimoji="0" lang="en-US" altLang="ko-KR" dirty="0"/>
          </a:p>
          <a:p>
            <a:endParaRPr kumimoji="0" lang="en-US" altLang="ko-KR" dirty="0"/>
          </a:p>
          <a:p>
            <a:endParaRPr lang="en-US" altLang="ko-KR" b="1" dirty="0"/>
          </a:p>
          <a:p>
            <a:pPr>
              <a:buFont typeface="Monotype Sorts" charset="2"/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ko-KR" altLang="ko-KR" sz="2000" b="1"/>
          </a:p>
        </p:txBody>
      </p:sp>
    </p:spTree>
    <p:extLst>
      <p:ext uri="{BB962C8B-B14F-4D97-AF65-F5344CB8AC3E}">
        <p14:creationId xmlns:p14="http://schemas.microsoft.com/office/powerpoint/2010/main" val="160012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The check clause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3"/>
          </p:nvPr>
        </p:nvSpPr>
        <p:spPr>
          <a:xfrm>
            <a:off x="467430" y="1268700"/>
            <a:ext cx="8785220" cy="5184720"/>
          </a:xfrm>
        </p:spPr>
        <p:txBody>
          <a:bodyPr>
            <a:normAutofit lnSpcReduction="10000"/>
          </a:bodyPr>
          <a:lstStyle/>
          <a:p>
            <a:r>
              <a:rPr lang="en-US" altLang="ko-KR" b="1" dirty="0"/>
              <a:t>check </a:t>
            </a:r>
            <a:r>
              <a:rPr lang="en-US" altLang="ko-KR" dirty="0"/>
              <a:t>(P)</a:t>
            </a:r>
          </a:p>
          <a:p>
            <a:pPr>
              <a:buFont typeface="Monotype Sorts" charset="2"/>
              <a:buNone/>
            </a:pPr>
            <a:r>
              <a:rPr lang="en-US" altLang="ko-KR" dirty="0"/>
              <a:t>      where P is a predicate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Example</a:t>
            </a:r>
            <a:r>
              <a:rPr lang="en-US" altLang="ko-KR" dirty="0"/>
              <a:t>:  ensure that semester is one of fall, winter, spring or summer:</a:t>
            </a:r>
          </a:p>
          <a:p>
            <a:pPr marL="0" indent="0">
              <a:buNone/>
            </a:pPr>
            <a:r>
              <a:rPr lang="en-US" altLang="ko-KR" b="1" dirty="0" smtClean="0"/>
              <a:t>	create </a:t>
            </a:r>
            <a:r>
              <a:rPr lang="en-US" altLang="ko-KR" b="1" dirty="0"/>
              <a:t>table </a:t>
            </a:r>
            <a:r>
              <a:rPr lang="en-US" altLang="ko-KR" i="1" dirty="0"/>
              <a:t>section </a:t>
            </a:r>
            <a:r>
              <a:rPr lang="en-US" altLang="ko-KR" dirty="0" smtClean="0"/>
              <a:t>(</a:t>
            </a:r>
          </a:p>
          <a:p>
            <a:pPr marL="0" indent="0">
              <a:buNone/>
            </a:pPr>
            <a:r>
              <a:rPr lang="en-US" altLang="ko-KR" i="1" dirty="0"/>
              <a:t>	</a:t>
            </a:r>
            <a:r>
              <a:rPr lang="en-US" altLang="ko-KR" i="1" dirty="0" smtClean="0"/>
              <a:t>	</a:t>
            </a:r>
            <a:r>
              <a:rPr lang="en-US" altLang="ko-KR" i="1" dirty="0" err="1" smtClean="0"/>
              <a:t>course_id</a:t>
            </a:r>
            <a:r>
              <a:rPr lang="en-US" altLang="ko-KR" i="1" dirty="0" smtClean="0"/>
              <a:t> </a:t>
            </a:r>
            <a:r>
              <a:rPr lang="en-US" altLang="ko-KR" b="1" dirty="0"/>
              <a:t>varchar </a:t>
            </a:r>
            <a:r>
              <a:rPr lang="en-US" altLang="ko-KR" dirty="0"/>
              <a:t>(8),</a:t>
            </a:r>
          </a:p>
          <a:p>
            <a:pPr marL="0" indent="0">
              <a:buNone/>
            </a:pPr>
            <a:r>
              <a:rPr lang="en-US" altLang="ko-KR" i="1" dirty="0" smtClean="0"/>
              <a:t>		</a:t>
            </a:r>
            <a:r>
              <a:rPr lang="en-US" altLang="ko-KR" i="1" dirty="0" err="1" smtClean="0"/>
              <a:t>sec_id</a:t>
            </a:r>
            <a:r>
              <a:rPr lang="en-US" altLang="ko-KR" i="1" dirty="0" smtClean="0"/>
              <a:t> </a:t>
            </a:r>
            <a:r>
              <a:rPr lang="en-US" altLang="ko-KR" b="1" dirty="0"/>
              <a:t>varchar </a:t>
            </a:r>
            <a:r>
              <a:rPr lang="en-US" altLang="ko-KR" dirty="0"/>
              <a:t>(8),</a:t>
            </a:r>
          </a:p>
          <a:p>
            <a:pPr marL="0" indent="0">
              <a:buNone/>
            </a:pPr>
            <a:r>
              <a:rPr lang="en-US" altLang="ko-KR" i="1" dirty="0" smtClean="0"/>
              <a:t>		semester </a:t>
            </a:r>
            <a:r>
              <a:rPr lang="en-US" altLang="ko-KR" b="1" dirty="0"/>
              <a:t>varchar </a:t>
            </a:r>
            <a:r>
              <a:rPr lang="en-US" altLang="ko-KR" dirty="0"/>
              <a:t>(6),</a:t>
            </a:r>
          </a:p>
          <a:p>
            <a:pPr marL="0" indent="0">
              <a:buNone/>
            </a:pPr>
            <a:r>
              <a:rPr lang="en-US" altLang="ko-KR" i="1" dirty="0" smtClean="0"/>
              <a:t>		year </a:t>
            </a:r>
            <a:r>
              <a:rPr lang="en-US" altLang="ko-KR" b="1" dirty="0"/>
              <a:t>numeric </a:t>
            </a:r>
            <a:r>
              <a:rPr lang="en-US" altLang="ko-KR" dirty="0"/>
              <a:t>(4,0),</a:t>
            </a:r>
          </a:p>
          <a:p>
            <a:pPr marL="0" indent="0">
              <a:buNone/>
            </a:pPr>
            <a:r>
              <a:rPr lang="en-US" altLang="ko-KR" i="1" dirty="0" smtClean="0"/>
              <a:t>		building </a:t>
            </a:r>
            <a:r>
              <a:rPr lang="en-US" altLang="ko-KR" b="1" dirty="0"/>
              <a:t>varchar </a:t>
            </a:r>
            <a:r>
              <a:rPr lang="en-US" altLang="ko-KR" dirty="0"/>
              <a:t>(15),</a:t>
            </a:r>
          </a:p>
          <a:p>
            <a:pPr marL="0" indent="0">
              <a:buNone/>
            </a:pPr>
            <a:r>
              <a:rPr lang="en-US" altLang="ko-KR" i="1" dirty="0" smtClean="0"/>
              <a:t>		</a:t>
            </a:r>
            <a:r>
              <a:rPr lang="en-US" altLang="ko-KR" i="1" dirty="0" err="1" smtClean="0"/>
              <a:t>room_number</a:t>
            </a:r>
            <a:r>
              <a:rPr lang="en-US" altLang="ko-KR" i="1" dirty="0" smtClean="0"/>
              <a:t> </a:t>
            </a:r>
            <a:r>
              <a:rPr lang="en-US" altLang="ko-KR" b="1" dirty="0"/>
              <a:t>varchar </a:t>
            </a:r>
            <a:r>
              <a:rPr lang="en-US" altLang="ko-KR" dirty="0"/>
              <a:t>(7),</a:t>
            </a:r>
          </a:p>
          <a:p>
            <a:pPr marL="0" indent="0">
              <a:buNone/>
            </a:pPr>
            <a:r>
              <a:rPr lang="en-US" altLang="ko-KR" i="1" dirty="0" smtClean="0"/>
              <a:t>		time </a:t>
            </a:r>
            <a:r>
              <a:rPr lang="en-US" altLang="ko-KR" i="1" dirty="0"/>
              <a:t>slot id </a:t>
            </a:r>
            <a:r>
              <a:rPr lang="en-US" altLang="ko-KR" b="1" dirty="0"/>
              <a:t>varchar </a:t>
            </a:r>
            <a:r>
              <a:rPr lang="en-US" altLang="ko-KR" dirty="0"/>
              <a:t>(4), </a:t>
            </a:r>
          </a:p>
          <a:p>
            <a:pPr marL="0" indent="0">
              <a:buNone/>
            </a:pPr>
            <a:r>
              <a:rPr lang="en-US" altLang="ko-KR" b="1" dirty="0" smtClean="0"/>
              <a:t>		primary </a:t>
            </a:r>
            <a:r>
              <a:rPr lang="en-US" altLang="ko-KR" b="1" dirty="0"/>
              <a:t>key </a:t>
            </a:r>
            <a:r>
              <a:rPr lang="en-US" altLang="ko-KR" dirty="0"/>
              <a:t>(</a:t>
            </a:r>
            <a:r>
              <a:rPr lang="en-US" altLang="ko-KR" i="1" dirty="0" err="1"/>
              <a:t>course_id</a:t>
            </a:r>
            <a:r>
              <a:rPr lang="en-US" altLang="ko-KR" dirty="0"/>
              <a:t>, </a:t>
            </a:r>
            <a:r>
              <a:rPr lang="en-US" altLang="ko-KR" i="1" dirty="0" err="1"/>
              <a:t>sec_id</a:t>
            </a:r>
            <a:r>
              <a:rPr lang="en-US" altLang="ko-KR" dirty="0"/>
              <a:t>, </a:t>
            </a:r>
            <a:r>
              <a:rPr lang="en-US" altLang="ko-KR" i="1" dirty="0"/>
              <a:t>semester</a:t>
            </a:r>
            <a:r>
              <a:rPr lang="en-US" altLang="ko-KR" dirty="0"/>
              <a:t>, </a:t>
            </a:r>
            <a:r>
              <a:rPr lang="en-US" altLang="ko-KR" i="1" dirty="0"/>
              <a:t>year</a:t>
            </a:r>
            <a:r>
              <a:rPr lang="en-US" altLang="ko-KR" dirty="0"/>
              <a:t>),</a:t>
            </a: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000099"/>
                </a:solidFill>
              </a:rPr>
              <a:t>		check</a:t>
            </a:r>
            <a:r>
              <a:rPr lang="en-US" altLang="ko-KR" b="1" dirty="0" smtClean="0"/>
              <a:t> </a:t>
            </a:r>
            <a:r>
              <a:rPr lang="en-US" altLang="ko-KR" dirty="0"/>
              <a:t>(</a:t>
            </a:r>
            <a:r>
              <a:rPr lang="en-US" altLang="ko-KR" i="1" dirty="0"/>
              <a:t>semester </a:t>
            </a:r>
            <a:r>
              <a:rPr lang="en-US" altLang="ko-KR" b="1" dirty="0"/>
              <a:t>in </a:t>
            </a:r>
            <a:r>
              <a:rPr lang="en-US" altLang="ko-KR" dirty="0"/>
              <a:t>(’Fall’, ’Winter’, ’Spring’, ’Summer’))</a:t>
            </a:r>
            <a:br>
              <a:rPr lang="en-US" altLang="ko-KR" dirty="0"/>
            </a:br>
            <a:r>
              <a:rPr lang="en-US" altLang="ko-KR" dirty="0" smtClean="0"/>
              <a:t>	);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1171575" y="2152650"/>
            <a:ext cx="7056438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tabLst>
                <a:tab pos="1428750" algn="l"/>
                <a:tab pos="1711325" algn="l"/>
                <a:tab pos="33194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tabLst>
                <a:tab pos="1428750" algn="l"/>
                <a:tab pos="1711325" algn="l"/>
                <a:tab pos="33194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1428750" algn="l"/>
                <a:tab pos="1711325" algn="l"/>
                <a:tab pos="33194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1428750" algn="l"/>
                <a:tab pos="1711325" algn="l"/>
                <a:tab pos="33194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1428750" algn="l"/>
                <a:tab pos="1711325" algn="l"/>
                <a:tab pos="33194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1711325" algn="l"/>
                <a:tab pos="33194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1711325" algn="l"/>
                <a:tab pos="33194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1711325" algn="l"/>
                <a:tab pos="33194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1711325" algn="l"/>
                <a:tab pos="33194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ko-KR" sz="2000" dirty="0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ko-KR" altLang="ko-KR" sz="2000" b="1"/>
          </a:p>
        </p:txBody>
      </p:sp>
    </p:spTree>
    <p:extLst>
      <p:ext uri="{BB962C8B-B14F-4D97-AF65-F5344CB8AC3E}">
        <p14:creationId xmlns:p14="http://schemas.microsoft.com/office/powerpoint/2010/main" val="13455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Referential Integrity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sz="2000" dirty="0"/>
              <a:t>Ensures that a value that appears in one relation for a given set of attributes also appears for a certain set of attributes in another relation.</a:t>
            </a:r>
            <a:endParaRPr lang="en-US" altLang="ko-KR" dirty="0"/>
          </a:p>
          <a:p>
            <a:pPr lvl="1"/>
            <a:r>
              <a:rPr lang="en-US" altLang="ko-KR" sz="2000" dirty="0"/>
              <a:t>Example:  If “Biology” is a department name appearing in one of the tuples in the </a:t>
            </a:r>
            <a:r>
              <a:rPr lang="en-US" altLang="ko-KR" sz="2000" i="1" dirty="0"/>
              <a:t>instructor</a:t>
            </a:r>
            <a:r>
              <a:rPr lang="en-US" altLang="ko-KR" sz="2000" dirty="0"/>
              <a:t> relation, then there exists a tuple in the </a:t>
            </a:r>
            <a:r>
              <a:rPr lang="en-US" altLang="ko-KR" sz="2000" i="1" dirty="0"/>
              <a:t>department</a:t>
            </a:r>
            <a:r>
              <a:rPr lang="en-US" altLang="ko-KR" sz="2000" dirty="0"/>
              <a:t> relation for “Biology”.</a:t>
            </a:r>
            <a:endParaRPr lang="en-US" altLang="ko-KR" dirty="0"/>
          </a:p>
          <a:p>
            <a:r>
              <a:rPr lang="en-US" altLang="ko-KR" sz="2000" dirty="0"/>
              <a:t>Let A be a set of attributes.  Let R and S be two relations that contain attributes A and where A is the primary key of S. A is said to be a  </a:t>
            </a:r>
            <a:r>
              <a:rPr lang="en-US" altLang="ko-KR" sz="2000" b="1" dirty="0">
                <a:solidFill>
                  <a:srgbClr val="000099"/>
                </a:solidFill>
              </a:rPr>
              <a:t>foreign key</a:t>
            </a:r>
            <a:r>
              <a:rPr lang="en-US" altLang="ko-KR" sz="2000" dirty="0"/>
              <a:t> of R if for any values of A appearing in R these values also appear in S.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6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Cascading Actions in Referential Integrity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tabLst>
                <a:tab pos="2173288" algn="l"/>
              </a:tabLst>
            </a:pPr>
            <a:r>
              <a:rPr lang="en-US" altLang="ko-KR" b="1" dirty="0"/>
              <a:t>create table </a:t>
            </a:r>
            <a:r>
              <a:rPr lang="en-US" altLang="ko-KR" i="1" dirty="0"/>
              <a:t>course (</a:t>
            </a:r>
            <a:br>
              <a:rPr lang="en-US" altLang="ko-KR" i="1" dirty="0"/>
            </a:br>
            <a:r>
              <a:rPr lang="en-US" altLang="ko-KR" i="1" dirty="0"/>
              <a:t>    </a:t>
            </a:r>
            <a:r>
              <a:rPr lang="en-US" altLang="ko-KR" i="1" dirty="0" err="1"/>
              <a:t>course_id</a:t>
            </a:r>
            <a:r>
              <a:rPr lang="en-US" altLang="ko-KR" i="1" dirty="0"/>
              <a:t> </a:t>
            </a:r>
            <a:r>
              <a:rPr lang="en-US" altLang="ko-KR" dirty="0"/>
              <a:t>  </a:t>
            </a:r>
            <a:r>
              <a:rPr lang="en-US" altLang="ko-KR" b="1" dirty="0"/>
              <a:t>char</a:t>
            </a:r>
            <a:r>
              <a:rPr lang="en-US" altLang="ko-KR" dirty="0"/>
              <a:t>(5) </a:t>
            </a:r>
            <a:r>
              <a:rPr lang="en-US" altLang="ko-KR" b="1" dirty="0"/>
              <a:t>primary key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i="1" dirty="0"/>
              <a:t>title             </a:t>
            </a:r>
            <a:r>
              <a:rPr lang="en-US" altLang="ko-KR" b="1" dirty="0"/>
              <a:t>varchar</a:t>
            </a:r>
            <a:r>
              <a:rPr lang="en-US" altLang="ko-KR" dirty="0"/>
              <a:t>(20),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i="1" dirty="0"/>
              <a:t>   </a:t>
            </a:r>
            <a:r>
              <a:rPr lang="en-US" altLang="ko-KR" i="1" dirty="0" err="1"/>
              <a:t>dept_name</a:t>
            </a:r>
            <a:r>
              <a:rPr lang="en-US" altLang="ko-KR" i="1" dirty="0"/>
              <a:t> </a:t>
            </a:r>
            <a:r>
              <a:rPr lang="en-US" altLang="ko-KR" b="1" dirty="0"/>
              <a:t>varchar</a:t>
            </a:r>
            <a:r>
              <a:rPr lang="en-US" altLang="ko-KR" dirty="0"/>
              <a:t>(20) </a:t>
            </a:r>
            <a:r>
              <a:rPr lang="en-US" altLang="ko-KR" b="1" dirty="0"/>
              <a:t>references </a:t>
            </a:r>
            <a:r>
              <a:rPr lang="en-US" altLang="ko-KR" i="1" dirty="0"/>
              <a:t>department</a:t>
            </a:r>
            <a:br>
              <a:rPr lang="en-US" altLang="ko-KR" i="1" dirty="0"/>
            </a:br>
            <a:r>
              <a:rPr lang="en-US" altLang="ko-KR" i="1" dirty="0"/>
              <a:t>)</a:t>
            </a:r>
            <a:endParaRPr lang="en-US" altLang="ko-KR" dirty="0"/>
          </a:p>
          <a:p>
            <a:pPr>
              <a:tabLst>
                <a:tab pos="2173288" algn="l"/>
              </a:tabLst>
            </a:pPr>
            <a:r>
              <a:rPr lang="en-US" altLang="ko-KR" b="1" dirty="0"/>
              <a:t>create table </a:t>
            </a:r>
            <a:r>
              <a:rPr lang="en-US" altLang="ko-KR" i="1" dirty="0"/>
              <a:t>course </a:t>
            </a:r>
            <a:r>
              <a:rPr lang="en-US" altLang="ko-KR" dirty="0"/>
              <a:t>(</a:t>
            </a:r>
            <a:br>
              <a:rPr lang="en-US" altLang="ko-KR" dirty="0"/>
            </a:br>
            <a:r>
              <a:rPr lang="en-US" altLang="ko-KR" dirty="0"/>
              <a:t>    …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i="1" dirty="0" err="1"/>
              <a:t>dept_name</a:t>
            </a:r>
            <a:r>
              <a:rPr lang="en-US" altLang="ko-KR" i="1" dirty="0"/>
              <a:t> </a:t>
            </a:r>
            <a:r>
              <a:rPr lang="en-US" altLang="ko-KR" b="1" dirty="0"/>
              <a:t>varchar</a:t>
            </a:r>
            <a:r>
              <a:rPr lang="en-US" altLang="ko-KR" dirty="0"/>
              <a:t>(20),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/>
              <a:t>foreign key </a:t>
            </a:r>
            <a:r>
              <a:rPr lang="en-US" altLang="ko-KR" dirty="0"/>
              <a:t>(</a:t>
            </a:r>
            <a:r>
              <a:rPr lang="en-US" altLang="ko-KR" i="1" dirty="0" err="1"/>
              <a:t>dept_name</a:t>
            </a:r>
            <a:r>
              <a:rPr lang="en-US" altLang="ko-KR" dirty="0"/>
              <a:t>) </a:t>
            </a:r>
            <a:r>
              <a:rPr lang="en-US" altLang="ko-KR" b="1" dirty="0"/>
              <a:t>references </a:t>
            </a:r>
            <a:r>
              <a:rPr lang="en-US" altLang="ko-KR" i="1" dirty="0"/>
              <a:t>department</a:t>
            </a:r>
            <a:br>
              <a:rPr lang="en-US" altLang="ko-KR" i="1" dirty="0"/>
            </a:br>
            <a:r>
              <a:rPr lang="en-US" altLang="ko-KR" i="1" dirty="0"/>
              <a:t>                </a:t>
            </a:r>
            <a:r>
              <a:rPr lang="en-US" altLang="ko-KR" b="1" dirty="0"/>
              <a:t>on delete cascade</a:t>
            </a:r>
            <a:br>
              <a:rPr lang="en-US" altLang="ko-KR" b="1" dirty="0"/>
            </a:br>
            <a:r>
              <a:rPr lang="en-US" altLang="ko-KR" b="1" dirty="0"/>
              <a:t>                on update cascade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    . . . </a:t>
            </a:r>
            <a:br>
              <a:rPr lang="en-US" altLang="ko-KR" dirty="0"/>
            </a:br>
            <a:r>
              <a:rPr lang="en-US" altLang="ko-KR" dirty="0"/>
              <a:t>)</a:t>
            </a:r>
          </a:p>
          <a:p>
            <a:pPr>
              <a:tabLst>
                <a:tab pos="2173288" algn="l"/>
              </a:tabLst>
            </a:pPr>
            <a:r>
              <a:rPr lang="en-US" altLang="ko-KR" dirty="0"/>
              <a:t>alternative actions to cascade:  </a:t>
            </a:r>
            <a:r>
              <a:rPr lang="en-US" altLang="ko-KR" b="1" dirty="0"/>
              <a:t>set null</a:t>
            </a:r>
            <a:r>
              <a:rPr lang="en-US" altLang="ko-KR" dirty="0"/>
              <a:t>, </a:t>
            </a:r>
            <a:r>
              <a:rPr lang="en-US" altLang="ko-KR" b="1" dirty="0"/>
              <a:t>set default</a:t>
            </a:r>
            <a:endParaRPr lang="en-US" altLang="ko-KR" dirty="0"/>
          </a:p>
          <a:p>
            <a:pPr>
              <a:buFont typeface="Monotype Sorts" charset="2"/>
              <a:buNone/>
              <a:tabLst>
                <a:tab pos="2173288" algn="l"/>
              </a:tabLst>
            </a:pPr>
            <a:endParaRPr lang="en-US" altLang="ko-KR" i="1" dirty="0"/>
          </a:p>
          <a:p>
            <a:pPr>
              <a:buFont typeface="Monotype Sorts" charset="2"/>
              <a:buNone/>
              <a:tabLst>
                <a:tab pos="2173288" algn="l"/>
              </a:tabLst>
            </a:pPr>
            <a:endParaRPr lang="en-US" altLang="ko-KR" i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7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Built-in Data Types in SQL 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tabLst>
                <a:tab pos="1250950" algn="l"/>
              </a:tabLst>
            </a:pPr>
            <a:r>
              <a:rPr lang="en-US" altLang="ko-KR" sz="2000" b="1" dirty="0">
                <a:solidFill>
                  <a:srgbClr val="000099"/>
                </a:solidFill>
              </a:rPr>
              <a:t>date</a:t>
            </a:r>
            <a:r>
              <a:rPr lang="en-US" altLang="ko-KR" sz="2000" b="1" dirty="0">
                <a:solidFill>
                  <a:schemeClr val="tx2"/>
                </a:solidFill>
              </a:rPr>
              <a:t>:</a:t>
            </a:r>
            <a:r>
              <a:rPr lang="en-US" altLang="ko-KR" sz="2000" dirty="0"/>
              <a:t>  Dates, containing a (4 digit) year, month and date</a:t>
            </a:r>
            <a:endParaRPr lang="en-US" altLang="ko-KR" dirty="0"/>
          </a:p>
          <a:p>
            <a:pPr lvl="1">
              <a:tabLst>
                <a:tab pos="1250950" algn="l"/>
              </a:tabLst>
            </a:pPr>
            <a:r>
              <a:rPr lang="en-US" altLang="ko-KR" sz="2000" dirty="0"/>
              <a:t>Example:  </a:t>
            </a:r>
            <a:r>
              <a:rPr lang="en-US" altLang="ko-KR" sz="2000" b="1" dirty="0"/>
              <a:t>date</a:t>
            </a:r>
            <a:r>
              <a:rPr lang="en-US" altLang="ko-KR" sz="2000" dirty="0"/>
              <a:t> ‘2005-7-27’</a:t>
            </a:r>
            <a:endParaRPr lang="en-US" altLang="ko-KR" dirty="0"/>
          </a:p>
          <a:p>
            <a:pPr>
              <a:tabLst>
                <a:tab pos="1250950" algn="l"/>
              </a:tabLst>
            </a:pPr>
            <a:r>
              <a:rPr lang="en-US" altLang="ko-KR" sz="2000" b="1" dirty="0">
                <a:solidFill>
                  <a:srgbClr val="000099"/>
                </a:solidFill>
              </a:rPr>
              <a:t>time</a:t>
            </a:r>
            <a:r>
              <a:rPr lang="en-US" altLang="ko-KR" sz="2000" b="1" dirty="0">
                <a:solidFill>
                  <a:schemeClr val="tx2"/>
                </a:solidFill>
              </a:rPr>
              <a:t>:</a:t>
            </a:r>
            <a:r>
              <a:rPr lang="en-US" altLang="ko-KR" sz="2000" b="1" dirty="0"/>
              <a:t> </a:t>
            </a:r>
            <a:r>
              <a:rPr lang="en-US" altLang="ko-KR" sz="2000" dirty="0"/>
              <a:t> Time of day, in hours, minutes and seconds.</a:t>
            </a:r>
            <a:endParaRPr lang="en-US" altLang="ko-KR" dirty="0"/>
          </a:p>
          <a:p>
            <a:pPr lvl="1">
              <a:tabLst>
                <a:tab pos="1250950" algn="l"/>
              </a:tabLst>
            </a:pPr>
            <a:r>
              <a:rPr lang="en-US" altLang="ko-KR" sz="2000" dirty="0"/>
              <a:t>Example: </a:t>
            </a:r>
            <a:r>
              <a:rPr lang="en-US" altLang="ko-KR" sz="2000" b="1" dirty="0"/>
              <a:t> time</a:t>
            </a:r>
            <a:r>
              <a:rPr lang="en-US" altLang="ko-KR" sz="2000" dirty="0"/>
              <a:t> ‘09:00:30’        </a:t>
            </a:r>
            <a:r>
              <a:rPr lang="en-US" altLang="ko-KR" sz="2000" b="1" dirty="0"/>
              <a:t> time</a:t>
            </a:r>
            <a:r>
              <a:rPr lang="en-US" altLang="ko-KR" sz="2000" dirty="0"/>
              <a:t> ‘09:00:30.75’</a:t>
            </a:r>
            <a:endParaRPr lang="en-US" altLang="ko-KR" dirty="0"/>
          </a:p>
          <a:p>
            <a:pPr>
              <a:tabLst>
                <a:tab pos="1250950" algn="l"/>
              </a:tabLst>
            </a:pPr>
            <a:r>
              <a:rPr lang="en-US" altLang="ko-KR" sz="2000" b="1" dirty="0">
                <a:solidFill>
                  <a:srgbClr val="000099"/>
                </a:solidFill>
              </a:rPr>
              <a:t>timestamp</a:t>
            </a:r>
            <a:r>
              <a:rPr lang="en-US" altLang="ko-KR" sz="2000" dirty="0"/>
              <a:t>: date plus time of day</a:t>
            </a:r>
            <a:endParaRPr lang="en-US" altLang="ko-KR" dirty="0"/>
          </a:p>
          <a:p>
            <a:pPr lvl="1">
              <a:tabLst>
                <a:tab pos="1250950" algn="l"/>
              </a:tabLst>
            </a:pPr>
            <a:r>
              <a:rPr lang="en-US" altLang="ko-KR" sz="2000" dirty="0"/>
              <a:t>Example:  </a:t>
            </a:r>
            <a:r>
              <a:rPr lang="en-US" altLang="ko-KR" sz="2000" b="1" dirty="0"/>
              <a:t>timestamp</a:t>
            </a:r>
            <a:r>
              <a:rPr lang="en-US" altLang="ko-KR" sz="2000" dirty="0"/>
              <a:t>  ‘2005-7-27 09:00:30.75’</a:t>
            </a:r>
            <a:endParaRPr lang="en-US" altLang="ko-KR" dirty="0"/>
          </a:p>
          <a:p>
            <a:pPr>
              <a:tabLst>
                <a:tab pos="1250950" algn="l"/>
              </a:tabLst>
            </a:pPr>
            <a:r>
              <a:rPr lang="en-US" altLang="ko-KR" sz="2000" b="1" dirty="0">
                <a:solidFill>
                  <a:srgbClr val="000099"/>
                </a:solidFill>
              </a:rPr>
              <a:t>interval</a:t>
            </a:r>
            <a:r>
              <a:rPr lang="en-US" altLang="ko-KR" sz="2000" b="1" dirty="0">
                <a:solidFill>
                  <a:schemeClr val="tx2"/>
                </a:solidFill>
              </a:rPr>
              <a:t>:</a:t>
            </a:r>
            <a:r>
              <a:rPr lang="en-US" altLang="ko-KR" sz="2000" dirty="0"/>
              <a:t>  period of time</a:t>
            </a:r>
            <a:endParaRPr lang="en-US" altLang="ko-KR" dirty="0"/>
          </a:p>
          <a:p>
            <a:pPr lvl="1">
              <a:tabLst>
                <a:tab pos="1250950" algn="l"/>
              </a:tabLst>
            </a:pPr>
            <a:r>
              <a:rPr lang="en-US" altLang="ko-KR" sz="2000" dirty="0"/>
              <a:t>Example:   interval  ‘1’ day</a:t>
            </a:r>
            <a:endParaRPr lang="en-US" altLang="ko-KR" dirty="0"/>
          </a:p>
          <a:p>
            <a:pPr lvl="1">
              <a:tabLst>
                <a:tab pos="1250950" algn="l"/>
              </a:tabLst>
            </a:pPr>
            <a:r>
              <a:rPr lang="en-US" altLang="ko-KR" sz="2000" dirty="0"/>
              <a:t>Subtracting a date/time/timestamp value from another gives an interval value</a:t>
            </a:r>
            <a:endParaRPr lang="en-US" altLang="ko-KR" dirty="0"/>
          </a:p>
          <a:p>
            <a:pPr lvl="1">
              <a:tabLst>
                <a:tab pos="1250950" algn="l"/>
              </a:tabLst>
            </a:pPr>
            <a:r>
              <a:rPr lang="en-US" altLang="ko-KR" sz="2000" dirty="0"/>
              <a:t>Interval values can be added to date/time/timestamp values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890588"/>
            <a:ext cx="7848600" cy="4862512"/>
          </a:xfrm>
        </p:spPr>
        <p:txBody>
          <a:bodyPr/>
          <a:lstStyle/>
          <a:p>
            <a:pPr>
              <a:tabLst>
                <a:tab pos="1250950" algn="l"/>
              </a:tabLst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321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Authorization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ko-KR" sz="2000" smtClean="0"/>
              <a:t>Forms of authorization on parts of  the database:</a:t>
            </a:r>
          </a:p>
          <a:p>
            <a:pPr>
              <a:lnSpc>
                <a:spcPct val="160000"/>
              </a:lnSpc>
            </a:pPr>
            <a:r>
              <a:rPr lang="en-US" altLang="ko-KR" sz="2000" b="1" smtClean="0">
                <a:solidFill>
                  <a:srgbClr val="000099"/>
                </a:solidFill>
              </a:rPr>
              <a:t>Read</a:t>
            </a:r>
            <a:r>
              <a:rPr lang="en-US" altLang="ko-KR" sz="2000" b="1" smtClean="0">
                <a:solidFill>
                  <a:schemeClr val="tx2"/>
                </a:solidFill>
              </a:rPr>
              <a:t> </a:t>
            </a:r>
            <a:r>
              <a:rPr lang="en-US" altLang="ko-KR" sz="2000" smtClean="0"/>
              <a:t>- allows reading, but not modification of data.</a:t>
            </a:r>
          </a:p>
          <a:p>
            <a:r>
              <a:rPr lang="en-US" altLang="ko-KR" sz="2000" b="1" smtClean="0">
                <a:solidFill>
                  <a:srgbClr val="000099"/>
                </a:solidFill>
              </a:rPr>
              <a:t>Insert</a:t>
            </a:r>
            <a:r>
              <a:rPr lang="en-US" altLang="ko-KR" sz="2000" b="1" smtClean="0">
                <a:solidFill>
                  <a:schemeClr val="tx2"/>
                </a:solidFill>
              </a:rPr>
              <a:t> </a:t>
            </a:r>
            <a:r>
              <a:rPr lang="en-US" altLang="ko-KR" sz="2000" smtClean="0"/>
              <a:t>- allows insertion of new data, but not modification of existing data.</a:t>
            </a:r>
          </a:p>
          <a:p>
            <a:r>
              <a:rPr lang="en-US" altLang="ko-KR" sz="2000" b="1" smtClean="0">
                <a:solidFill>
                  <a:srgbClr val="000099"/>
                </a:solidFill>
              </a:rPr>
              <a:t>Update</a:t>
            </a:r>
            <a:r>
              <a:rPr lang="en-US" altLang="ko-KR" sz="2000" b="1" smtClean="0">
                <a:solidFill>
                  <a:schemeClr val="tx2"/>
                </a:solidFill>
              </a:rPr>
              <a:t> </a:t>
            </a:r>
            <a:r>
              <a:rPr lang="en-US" altLang="ko-KR" sz="2000" smtClean="0"/>
              <a:t>- allows modification, but not deletion of data.</a:t>
            </a:r>
          </a:p>
          <a:p>
            <a:r>
              <a:rPr lang="en-US" altLang="ko-KR" sz="2000" b="1" smtClean="0">
                <a:solidFill>
                  <a:srgbClr val="000099"/>
                </a:solidFill>
              </a:rPr>
              <a:t>Delete</a:t>
            </a:r>
            <a:r>
              <a:rPr lang="en-US" altLang="ko-KR" sz="2000" b="1" smtClean="0">
                <a:solidFill>
                  <a:schemeClr val="tx2"/>
                </a:solidFill>
              </a:rPr>
              <a:t> </a:t>
            </a:r>
            <a:r>
              <a:rPr lang="en-US" altLang="ko-KR" sz="2000" smtClean="0"/>
              <a:t>- allows deletion of data.</a:t>
            </a:r>
          </a:p>
          <a:p>
            <a:pPr>
              <a:buFont typeface="Monotype Sorts" charset="2"/>
              <a:buNone/>
            </a:pPr>
            <a:endParaRPr lang="en-US" altLang="ko-KR" sz="2000" smtClean="0"/>
          </a:p>
          <a:p>
            <a:pPr>
              <a:buFont typeface="Monotype Sorts" charset="2"/>
              <a:buNone/>
            </a:pPr>
            <a:r>
              <a:rPr lang="en-US" altLang="ko-KR" sz="2000" smtClean="0"/>
              <a:t>Forms of authorization to modify the database schema</a:t>
            </a:r>
          </a:p>
          <a:p>
            <a:r>
              <a:rPr lang="en-US" altLang="ko-KR" sz="2000" b="1" smtClean="0">
                <a:solidFill>
                  <a:srgbClr val="000099"/>
                </a:solidFill>
              </a:rPr>
              <a:t>Index</a:t>
            </a:r>
            <a:r>
              <a:rPr lang="en-US" altLang="ko-KR" sz="2000" b="1" smtClean="0">
                <a:solidFill>
                  <a:schemeClr val="tx2"/>
                </a:solidFill>
              </a:rPr>
              <a:t> </a:t>
            </a:r>
            <a:r>
              <a:rPr lang="en-US" altLang="ko-KR" sz="2000" smtClean="0"/>
              <a:t>- allows creation and deletion of indices.</a:t>
            </a:r>
          </a:p>
          <a:p>
            <a:r>
              <a:rPr lang="en-US" altLang="ko-KR" sz="2000" b="1" smtClean="0">
                <a:solidFill>
                  <a:srgbClr val="000099"/>
                </a:solidFill>
              </a:rPr>
              <a:t>Resources</a:t>
            </a:r>
            <a:r>
              <a:rPr lang="en-US" altLang="ko-KR" sz="2000" b="1" smtClean="0">
                <a:solidFill>
                  <a:schemeClr val="tx2"/>
                </a:solidFill>
              </a:rPr>
              <a:t> </a:t>
            </a:r>
            <a:r>
              <a:rPr lang="en-US" altLang="ko-KR" sz="2000" smtClean="0"/>
              <a:t>- allows creation of new relations.</a:t>
            </a:r>
          </a:p>
          <a:p>
            <a:r>
              <a:rPr lang="en-US" altLang="ko-KR" sz="2000" b="1" smtClean="0">
                <a:solidFill>
                  <a:srgbClr val="000099"/>
                </a:solidFill>
              </a:rPr>
              <a:t>Alteration</a:t>
            </a:r>
            <a:r>
              <a:rPr lang="en-US" altLang="ko-KR" sz="2000" b="1" smtClean="0">
                <a:solidFill>
                  <a:schemeClr val="tx2"/>
                </a:solidFill>
              </a:rPr>
              <a:t> </a:t>
            </a:r>
            <a:r>
              <a:rPr lang="en-US" altLang="ko-KR" sz="2000" smtClean="0"/>
              <a:t>- allows addition or deletion of attributes in a relation.</a:t>
            </a:r>
          </a:p>
          <a:p>
            <a:r>
              <a:rPr lang="en-US" altLang="ko-KR" sz="2000" b="1" smtClean="0">
                <a:solidFill>
                  <a:srgbClr val="000099"/>
                </a:solidFill>
              </a:rPr>
              <a:t>Drop</a:t>
            </a:r>
            <a:r>
              <a:rPr lang="en-US" altLang="ko-KR" sz="2000" b="1" smtClean="0">
                <a:solidFill>
                  <a:schemeClr val="tx2"/>
                </a:solidFill>
              </a:rPr>
              <a:t> </a:t>
            </a:r>
            <a:r>
              <a:rPr lang="en-US" altLang="ko-KR" sz="2000" smtClean="0"/>
              <a:t>- allows deletion of relations.</a:t>
            </a:r>
          </a:p>
        </p:txBody>
      </p:sp>
    </p:spTree>
    <p:extLst>
      <p:ext uri="{BB962C8B-B14F-4D97-AF65-F5344CB8AC3E}">
        <p14:creationId xmlns:p14="http://schemas.microsoft.com/office/powerpoint/2010/main" val="148673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Joined Relations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b="1">
                <a:solidFill>
                  <a:srgbClr val="000099"/>
                </a:solidFill>
              </a:rPr>
              <a:t>Join operations</a:t>
            </a:r>
            <a:r>
              <a:rPr lang="en-US" altLang="ko-KR"/>
              <a:t> take two relations and return as a result another relation.</a:t>
            </a:r>
          </a:p>
          <a:p>
            <a:r>
              <a:rPr lang="en-US" altLang="ko-KR"/>
              <a:t>A join operation is a Cartesian product which requires that tuples in the two relations match (under some condition).  It also specifies the attributes that are present in the result of the join </a:t>
            </a:r>
          </a:p>
          <a:p>
            <a:r>
              <a:rPr lang="en-US" altLang="ko-KR"/>
              <a:t>The join operations are typically used as subquery expressions in the </a:t>
            </a:r>
            <a:r>
              <a:rPr lang="en-US" altLang="ko-KR" b="1"/>
              <a:t>from </a:t>
            </a:r>
            <a:r>
              <a:rPr lang="en-US" altLang="ko-KR"/>
              <a:t>clause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494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Authorization Specification in SQL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sz="2000" dirty="0" smtClean="0"/>
              <a:t>The </a:t>
            </a:r>
            <a:r>
              <a:rPr lang="en-US" altLang="ko-KR" sz="2000" b="1" dirty="0" smtClean="0">
                <a:solidFill>
                  <a:srgbClr val="000099"/>
                </a:solidFill>
              </a:rPr>
              <a:t>grant</a:t>
            </a:r>
            <a:r>
              <a:rPr lang="en-US" altLang="ko-KR" sz="2000" dirty="0" smtClean="0"/>
              <a:t> statement is used to confer authorization</a:t>
            </a:r>
            <a:endParaRPr lang="en-US" altLang="ko-KR" dirty="0" smtClean="0"/>
          </a:p>
          <a:p>
            <a:pPr>
              <a:buFont typeface="Monotype Sorts" charset="2"/>
              <a:buNone/>
            </a:pPr>
            <a:r>
              <a:rPr lang="en-US" altLang="ko-KR" dirty="0" smtClean="0"/>
              <a:t>		</a:t>
            </a:r>
            <a:r>
              <a:rPr lang="en-US" altLang="ko-KR" sz="2000" b="1" dirty="0" smtClean="0"/>
              <a:t>grant</a:t>
            </a:r>
            <a:r>
              <a:rPr lang="en-US" altLang="ko-KR" sz="2000" dirty="0" smtClean="0"/>
              <a:t> &lt;privilege list&gt;</a:t>
            </a:r>
            <a:endParaRPr lang="en-US" altLang="ko-KR" dirty="0" smtClean="0"/>
          </a:p>
          <a:p>
            <a:pPr>
              <a:buFont typeface="Monotype Sorts" charset="2"/>
              <a:buNone/>
            </a:pPr>
            <a:r>
              <a:rPr lang="en-US" altLang="ko-KR" dirty="0" smtClean="0"/>
              <a:t>		</a:t>
            </a:r>
            <a:r>
              <a:rPr lang="en-US" altLang="ko-KR" sz="2000" b="1" dirty="0" smtClean="0"/>
              <a:t>on </a:t>
            </a:r>
            <a:r>
              <a:rPr lang="en-US" altLang="ko-KR" sz="2000" dirty="0" smtClean="0"/>
              <a:t>&lt;relation name or view name&gt; </a:t>
            </a:r>
            <a:r>
              <a:rPr lang="en-US" altLang="ko-KR" sz="2000" b="1" dirty="0" smtClean="0"/>
              <a:t>to</a:t>
            </a:r>
            <a:r>
              <a:rPr lang="en-US" altLang="ko-KR" sz="2000" dirty="0" smtClean="0"/>
              <a:t> &lt;user list&gt;</a:t>
            </a:r>
            <a:endParaRPr lang="en-US" altLang="ko-KR" dirty="0" smtClean="0"/>
          </a:p>
          <a:p>
            <a:r>
              <a:rPr lang="en-US" altLang="ko-KR" sz="2000" dirty="0" smtClean="0"/>
              <a:t>&lt;user list&gt; is:</a:t>
            </a:r>
            <a:endParaRPr lang="en-US" altLang="ko-KR" dirty="0" smtClean="0"/>
          </a:p>
          <a:p>
            <a:pPr lvl="1"/>
            <a:r>
              <a:rPr lang="en-US" altLang="ko-KR" sz="2000" dirty="0" smtClean="0"/>
              <a:t>a user-id</a:t>
            </a:r>
            <a:endParaRPr lang="en-US" altLang="ko-KR" dirty="0" smtClean="0"/>
          </a:p>
          <a:p>
            <a:pPr lvl="1"/>
            <a:r>
              <a:rPr lang="en-US" altLang="ko-KR" sz="2000" b="1" dirty="0" smtClean="0"/>
              <a:t>public</a:t>
            </a:r>
            <a:r>
              <a:rPr lang="en-US" altLang="ko-KR" sz="2000" dirty="0" smtClean="0"/>
              <a:t>, which allows all valid users the privilege granted</a:t>
            </a:r>
            <a:endParaRPr lang="en-US" altLang="ko-KR" dirty="0" smtClean="0"/>
          </a:p>
          <a:p>
            <a:pPr lvl="1"/>
            <a:r>
              <a:rPr lang="en-US" altLang="ko-KR" sz="2000" dirty="0" smtClean="0"/>
              <a:t>A role (more on this later)</a:t>
            </a:r>
            <a:endParaRPr lang="en-US" altLang="ko-KR" dirty="0" smtClean="0"/>
          </a:p>
          <a:p>
            <a:r>
              <a:rPr lang="en-US" altLang="ko-KR" sz="2000" dirty="0" smtClean="0"/>
              <a:t>Granting a privilege on a view does not imply granting any privileges on the underlying relations.</a:t>
            </a:r>
            <a:endParaRPr lang="en-US" altLang="ko-KR" dirty="0" smtClean="0"/>
          </a:p>
          <a:p>
            <a:r>
              <a:rPr lang="en-US" altLang="ko-KR" sz="2000" dirty="0" smtClean="0"/>
              <a:t>The grantor of the privilege must already hold the privilege on the specified item (or be the database administrator).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3077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Privileges in SQL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sz="2000" b="1" smtClean="0">
                <a:solidFill>
                  <a:srgbClr val="000099"/>
                </a:solidFill>
              </a:rPr>
              <a:t>select</a:t>
            </a:r>
            <a:r>
              <a:rPr lang="en-US" altLang="ko-KR" sz="2000" b="1" smtClean="0"/>
              <a:t>:</a:t>
            </a:r>
            <a:r>
              <a:rPr lang="en-US" altLang="ko-KR" sz="2000" smtClean="0"/>
              <a:t> allows read access to relation,or the ability to query using the view</a:t>
            </a:r>
            <a:endParaRPr lang="en-US" altLang="ko-KR" smtClean="0"/>
          </a:p>
          <a:p>
            <a:pPr lvl="1"/>
            <a:r>
              <a:rPr lang="en-US" altLang="ko-KR" sz="2000" smtClean="0"/>
              <a:t>Example: grant users </a:t>
            </a:r>
            <a:r>
              <a:rPr lang="en-US" altLang="ko-KR" sz="2000" i="1" smtClean="0"/>
              <a:t>U</a:t>
            </a:r>
            <a:r>
              <a:rPr lang="en-US" altLang="ko-KR" sz="2000" baseline="-25000" smtClean="0"/>
              <a:t>1</a:t>
            </a:r>
            <a:r>
              <a:rPr lang="en-US" altLang="ko-KR" sz="2000" smtClean="0"/>
              <a:t>, </a:t>
            </a:r>
            <a:r>
              <a:rPr lang="en-US" altLang="ko-KR" sz="2000" i="1" smtClean="0"/>
              <a:t>U</a:t>
            </a:r>
            <a:r>
              <a:rPr lang="en-US" altLang="ko-KR" sz="2000" baseline="-25000" smtClean="0"/>
              <a:t>2</a:t>
            </a:r>
            <a:r>
              <a:rPr lang="en-US" altLang="ko-KR" sz="2000" smtClean="0"/>
              <a:t>, and </a:t>
            </a:r>
            <a:r>
              <a:rPr lang="en-US" altLang="ko-KR" sz="2000" i="1" smtClean="0"/>
              <a:t>U</a:t>
            </a:r>
            <a:r>
              <a:rPr lang="en-US" altLang="ko-KR" sz="2000" baseline="-25000" smtClean="0"/>
              <a:t>3</a:t>
            </a:r>
            <a:r>
              <a:rPr lang="en-US" altLang="ko-KR" sz="2000" smtClean="0"/>
              <a:t> </a:t>
            </a:r>
            <a:r>
              <a:rPr lang="en-US" altLang="ko-KR" sz="2000" b="1" smtClean="0"/>
              <a:t>select</a:t>
            </a:r>
            <a:r>
              <a:rPr lang="en-US" altLang="ko-KR" sz="2000" smtClean="0"/>
              <a:t> authorization on the</a:t>
            </a:r>
            <a:r>
              <a:rPr lang="en-US" altLang="ko-KR" smtClean="0"/>
              <a:t> </a:t>
            </a:r>
            <a:r>
              <a:rPr lang="en-US" altLang="ko-KR" sz="2000" i="1" smtClean="0"/>
              <a:t>instructor</a:t>
            </a:r>
            <a:r>
              <a:rPr lang="en-US" altLang="ko-KR" i="1" smtClean="0"/>
              <a:t> </a:t>
            </a:r>
            <a:r>
              <a:rPr lang="en-US" altLang="ko-KR" sz="2000" smtClean="0"/>
              <a:t>relation:</a:t>
            </a:r>
            <a:endParaRPr lang="en-US" altLang="ko-KR" smtClean="0"/>
          </a:p>
          <a:p>
            <a:pPr>
              <a:buFont typeface="Monotype Sorts" charset="2"/>
              <a:buNone/>
            </a:pPr>
            <a:r>
              <a:rPr lang="en-US" altLang="ko-KR" smtClean="0"/>
              <a:t>			</a:t>
            </a:r>
            <a:r>
              <a:rPr lang="en-US" altLang="ko-KR" sz="2000" b="1" smtClean="0"/>
              <a:t>grant select on </a:t>
            </a:r>
            <a:r>
              <a:rPr lang="en-US" altLang="ko-KR" sz="2000" i="1" smtClean="0"/>
              <a:t>instructor </a:t>
            </a:r>
            <a:r>
              <a:rPr lang="en-US" altLang="ko-KR" sz="2000" b="1" smtClean="0"/>
              <a:t>to </a:t>
            </a:r>
            <a:r>
              <a:rPr lang="en-US" altLang="ko-KR" sz="2000" i="1" smtClean="0"/>
              <a:t>U</a:t>
            </a:r>
            <a:r>
              <a:rPr lang="en-US" altLang="ko-KR" sz="2000" baseline="-25000" smtClean="0"/>
              <a:t>1</a:t>
            </a:r>
            <a:r>
              <a:rPr lang="en-US" altLang="ko-KR" sz="2000" i="1" smtClean="0"/>
              <a:t>, U</a:t>
            </a:r>
            <a:r>
              <a:rPr lang="en-US" altLang="ko-KR" sz="2000" baseline="-25000" smtClean="0"/>
              <a:t>2</a:t>
            </a:r>
            <a:r>
              <a:rPr lang="en-US" altLang="ko-KR" sz="2000" i="1" smtClean="0"/>
              <a:t>, U</a:t>
            </a:r>
            <a:r>
              <a:rPr lang="en-US" altLang="ko-KR" sz="2000" baseline="-25000" smtClean="0"/>
              <a:t>3</a:t>
            </a:r>
            <a:endParaRPr lang="en-US" altLang="ko-KR" smtClean="0"/>
          </a:p>
          <a:p>
            <a:r>
              <a:rPr lang="en-US" altLang="ko-KR" sz="2000" b="1" smtClean="0">
                <a:solidFill>
                  <a:srgbClr val="000099"/>
                </a:solidFill>
              </a:rPr>
              <a:t>insert</a:t>
            </a:r>
            <a:r>
              <a:rPr lang="en-US" altLang="ko-KR" sz="2000" smtClean="0"/>
              <a:t>: the ability to insert tuples</a:t>
            </a:r>
            <a:endParaRPr lang="en-US" altLang="ko-KR" smtClean="0"/>
          </a:p>
          <a:p>
            <a:r>
              <a:rPr lang="en-US" altLang="ko-KR" sz="2000" b="1" smtClean="0">
                <a:solidFill>
                  <a:srgbClr val="000099"/>
                </a:solidFill>
              </a:rPr>
              <a:t>update</a:t>
            </a:r>
            <a:r>
              <a:rPr lang="en-US" altLang="ko-KR" sz="2000" smtClean="0"/>
              <a:t>: the ability  to update using the SQL update statement</a:t>
            </a:r>
            <a:endParaRPr lang="en-US" altLang="ko-KR" smtClean="0"/>
          </a:p>
          <a:p>
            <a:r>
              <a:rPr lang="en-US" altLang="ko-KR" sz="2000" b="1" smtClean="0">
                <a:solidFill>
                  <a:srgbClr val="000099"/>
                </a:solidFill>
              </a:rPr>
              <a:t>delete</a:t>
            </a:r>
            <a:r>
              <a:rPr lang="en-US" altLang="ko-KR" sz="2000" smtClean="0"/>
              <a:t>: the ability to delete tuples.</a:t>
            </a:r>
            <a:endParaRPr lang="en-US" altLang="ko-KR" smtClean="0"/>
          </a:p>
          <a:p>
            <a:r>
              <a:rPr lang="en-US" altLang="ko-KR" sz="2000" b="1" smtClean="0">
                <a:solidFill>
                  <a:srgbClr val="000099"/>
                </a:solidFill>
              </a:rPr>
              <a:t>all</a:t>
            </a:r>
            <a:r>
              <a:rPr lang="en-US" altLang="ko-KR" sz="2000" b="1" smtClean="0">
                <a:solidFill>
                  <a:schemeClr val="tx2"/>
                </a:solidFill>
              </a:rPr>
              <a:t> </a:t>
            </a:r>
            <a:r>
              <a:rPr lang="en-US" altLang="ko-KR" sz="2000" b="1" smtClean="0">
                <a:solidFill>
                  <a:srgbClr val="000099"/>
                </a:solidFill>
              </a:rPr>
              <a:t>privileges</a:t>
            </a:r>
            <a:r>
              <a:rPr lang="en-US" altLang="ko-KR" sz="2000" smtClean="0"/>
              <a:t>: used as a short form for all the allowable privileges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6713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Revoking Authorization in SQL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sz="2000" dirty="0" smtClean="0"/>
              <a:t>The </a:t>
            </a:r>
            <a:r>
              <a:rPr lang="en-US" altLang="ko-KR" sz="2000" b="1" dirty="0" smtClean="0">
                <a:solidFill>
                  <a:srgbClr val="000099"/>
                </a:solidFill>
              </a:rPr>
              <a:t>revoke</a:t>
            </a:r>
            <a:r>
              <a:rPr lang="en-US" altLang="ko-KR" sz="2000" b="1" dirty="0" smtClean="0"/>
              <a:t> </a:t>
            </a:r>
            <a:r>
              <a:rPr lang="en-US" altLang="ko-KR" sz="2000" dirty="0" smtClean="0"/>
              <a:t>statement is used to revoke authorization.</a:t>
            </a:r>
            <a:endParaRPr lang="en-US" altLang="ko-KR" dirty="0" smtClean="0"/>
          </a:p>
          <a:p>
            <a:pPr lvl="1">
              <a:buFont typeface="Monotype Sorts" charset="2"/>
              <a:buNone/>
            </a:pPr>
            <a:r>
              <a:rPr lang="en-US" altLang="ko-KR" sz="2000" b="1" dirty="0" smtClean="0"/>
              <a:t>revoke </a:t>
            </a:r>
            <a:r>
              <a:rPr lang="en-US" altLang="ko-KR" sz="2000" dirty="0" smtClean="0"/>
              <a:t>&lt;privilege list&gt;</a:t>
            </a:r>
            <a:endParaRPr lang="en-US" altLang="ko-KR" dirty="0" smtClean="0"/>
          </a:p>
          <a:p>
            <a:pPr lvl="1">
              <a:buFont typeface="Monotype Sorts" charset="2"/>
              <a:buNone/>
            </a:pPr>
            <a:r>
              <a:rPr lang="en-US" altLang="ko-KR" sz="2000" b="1" dirty="0" smtClean="0"/>
              <a:t>on </a:t>
            </a:r>
            <a:r>
              <a:rPr lang="en-US" altLang="ko-KR" sz="2000" dirty="0" smtClean="0"/>
              <a:t>&lt;relation name or view name&gt; </a:t>
            </a:r>
            <a:r>
              <a:rPr lang="en-US" altLang="ko-KR" sz="2000" b="1" dirty="0" smtClean="0"/>
              <a:t>from </a:t>
            </a:r>
            <a:r>
              <a:rPr lang="en-US" altLang="ko-KR" sz="2000" dirty="0" smtClean="0"/>
              <a:t>&lt;user list&gt;</a:t>
            </a:r>
            <a:endParaRPr lang="en-US" altLang="ko-KR" dirty="0" smtClean="0"/>
          </a:p>
          <a:p>
            <a:r>
              <a:rPr lang="en-US" altLang="ko-KR" sz="2000" dirty="0" smtClean="0"/>
              <a:t>Example:</a:t>
            </a:r>
            <a:endParaRPr lang="en-US" altLang="ko-KR" dirty="0" smtClean="0"/>
          </a:p>
          <a:p>
            <a:pPr lvl="1">
              <a:buFont typeface="Monotype Sorts" charset="2"/>
              <a:buNone/>
            </a:pPr>
            <a:r>
              <a:rPr lang="en-US" altLang="ko-KR" sz="2000" b="1" dirty="0" smtClean="0"/>
              <a:t>revoke select on </a:t>
            </a:r>
            <a:r>
              <a:rPr lang="en-US" altLang="ko-KR" sz="2000" i="1" dirty="0" smtClean="0"/>
              <a:t>branch  </a:t>
            </a:r>
            <a:r>
              <a:rPr lang="en-US" altLang="ko-KR" sz="2000" b="1" dirty="0" smtClean="0"/>
              <a:t>from </a:t>
            </a:r>
            <a:r>
              <a:rPr lang="en-US" altLang="ko-KR" sz="2000" i="1" dirty="0" smtClean="0"/>
              <a:t>U</a:t>
            </a:r>
            <a:r>
              <a:rPr lang="en-US" altLang="ko-KR" sz="2000" i="1" baseline="-25000" dirty="0" smtClean="0"/>
              <a:t>1</a:t>
            </a:r>
            <a:r>
              <a:rPr lang="en-US" altLang="ko-KR" sz="2000" i="1" dirty="0" smtClean="0"/>
              <a:t>, U</a:t>
            </a:r>
            <a:r>
              <a:rPr lang="en-US" altLang="ko-KR" sz="2000" i="1" baseline="-25000" dirty="0" smtClean="0"/>
              <a:t>2</a:t>
            </a:r>
            <a:r>
              <a:rPr lang="en-US" altLang="ko-KR" sz="2000" i="1" dirty="0" smtClean="0"/>
              <a:t>, U</a:t>
            </a:r>
            <a:r>
              <a:rPr lang="en-US" altLang="ko-KR" sz="2000" i="1" baseline="-25000" dirty="0" smtClean="0"/>
              <a:t>3</a:t>
            </a:r>
            <a:endParaRPr lang="en-US" altLang="ko-KR" i="1" baseline="-25000" dirty="0" smtClean="0"/>
          </a:p>
          <a:p>
            <a:r>
              <a:rPr lang="en-US" altLang="ko-KR" sz="2000" dirty="0" smtClean="0"/>
              <a:t>&lt;privilege-list&gt; may be </a:t>
            </a:r>
            <a:r>
              <a:rPr lang="en-US" altLang="ko-KR" sz="2000" b="1" dirty="0" smtClean="0"/>
              <a:t>all </a:t>
            </a:r>
            <a:r>
              <a:rPr lang="en-US" altLang="ko-KR" sz="2000" dirty="0" smtClean="0"/>
              <a:t>to revoke all privileges the </a:t>
            </a:r>
            <a:r>
              <a:rPr lang="en-US" altLang="ko-KR" sz="2000" dirty="0" err="1" smtClean="0"/>
              <a:t>revokee</a:t>
            </a:r>
            <a:r>
              <a:rPr lang="en-US" altLang="ko-KR" sz="2000" dirty="0" smtClean="0"/>
              <a:t> may hold.</a:t>
            </a:r>
            <a:endParaRPr lang="en-US" altLang="ko-KR" dirty="0" smtClean="0"/>
          </a:p>
          <a:p>
            <a:r>
              <a:rPr lang="en-US" altLang="ko-KR" sz="2000" dirty="0" smtClean="0"/>
              <a:t>If &lt;</a:t>
            </a:r>
            <a:r>
              <a:rPr lang="en-US" altLang="ko-KR" sz="2000" dirty="0" err="1" smtClean="0"/>
              <a:t>revokee</a:t>
            </a:r>
            <a:r>
              <a:rPr lang="en-US" altLang="ko-KR" sz="2000" dirty="0" smtClean="0"/>
              <a:t>-list&gt; includes </a:t>
            </a:r>
            <a:r>
              <a:rPr lang="en-US" altLang="ko-KR" sz="2000" b="1" dirty="0" smtClean="0"/>
              <a:t>public, </a:t>
            </a:r>
            <a:r>
              <a:rPr lang="en-US" altLang="ko-KR" sz="2000" dirty="0" smtClean="0"/>
              <a:t>all users lose the privilege except those granted it explicitly.</a:t>
            </a:r>
            <a:endParaRPr lang="en-US" altLang="ko-KR" dirty="0" smtClean="0"/>
          </a:p>
          <a:p>
            <a:pPr>
              <a:buFont typeface="Monotype Sorts" charset="2"/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864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Many slides </a:t>
            </a:r>
            <a:r>
              <a:rPr lang="en-US" altLang="ko-KR" dirty="0"/>
              <a:t>from Database System Concepts, 6th Ed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See </a:t>
            </a:r>
            <a:r>
              <a:rPr lang="en-US" altLang="ko-KR" dirty="0"/>
              <a:t>www.db-book.com for conditions on </a:t>
            </a:r>
            <a:r>
              <a:rPr lang="en-US" altLang="ko-KR" dirty="0" smtClean="0"/>
              <a:t>re-use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05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Join operations – Example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/>
              <a:t>Relation </a:t>
            </a:r>
            <a:r>
              <a:rPr lang="en-US" altLang="ko-KR" i="1" dirty="0" smtClean="0"/>
              <a:t>course</a:t>
            </a:r>
          </a:p>
          <a:p>
            <a:endParaRPr lang="en-US" altLang="ko-KR" i="1" dirty="0"/>
          </a:p>
          <a:p>
            <a:endParaRPr lang="en-US" altLang="ko-KR" i="1" dirty="0" smtClean="0"/>
          </a:p>
          <a:p>
            <a:endParaRPr lang="en-US" altLang="ko-KR" i="1" dirty="0"/>
          </a:p>
          <a:p>
            <a:endParaRPr lang="en-US" altLang="ko-KR" i="1" dirty="0" smtClean="0"/>
          </a:p>
          <a:p>
            <a:endParaRPr lang="en-US" altLang="ko-KR" i="1" dirty="0"/>
          </a:p>
          <a:p>
            <a:r>
              <a:rPr lang="en-US" altLang="ko-KR" dirty="0"/>
              <a:t>Relation </a:t>
            </a:r>
            <a:r>
              <a:rPr lang="en-US" altLang="ko-KR" i="1" dirty="0" err="1"/>
              <a:t>prereq</a:t>
            </a:r>
            <a:endParaRPr lang="en-US" altLang="ko-KR" sz="1600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lang="en-US" altLang="ko-KR" dirty="0"/>
              <a:t>Observe that </a:t>
            </a:r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r>
              <a:rPr lang="en-US" altLang="ko-KR" dirty="0"/>
              <a:t>         </a:t>
            </a:r>
            <a:r>
              <a:rPr lang="en-US" altLang="ko-KR" sz="1600" dirty="0"/>
              <a:t> </a:t>
            </a:r>
            <a:r>
              <a:rPr lang="en-US" altLang="ko-KR" dirty="0" err="1"/>
              <a:t>prereq</a:t>
            </a:r>
            <a:r>
              <a:rPr lang="en-US" altLang="ko-KR" dirty="0"/>
              <a:t> information</a:t>
            </a:r>
            <a:r>
              <a:rPr lang="en-US" altLang="ko-KR" sz="1600" dirty="0"/>
              <a:t> </a:t>
            </a:r>
            <a:r>
              <a:rPr lang="en-US" altLang="ko-KR" dirty="0"/>
              <a:t>is missing for CS-315 and</a:t>
            </a:r>
            <a:r>
              <a:rPr lang="en-US" altLang="ko-KR" sz="1600" dirty="0"/>
              <a:t> </a:t>
            </a:r>
            <a:endParaRPr lang="en-US" altLang="ko-KR" dirty="0"/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r>
              <a:rPr lang="en-US" altLang="ko-KR" dirty="0"/>
              <a:t>          course</a:t>
            </a:r>
            <a:r>
              <a:rPr lang="en-US" altLang="ko-KR" sz="1600" dirty="0"/>
              <a:t> </a:t>
            </a:r>
            <a:r>
              <a:rPr lang="en-US" altLang="ko-KR" dirty="0"/>
              <a:t>information</a:t>
            </a:r>
            <a:r>
              <a:rPr lang="en-US" altLang="ko-KR" sz="1600" dirty="0"/>
              <a:t> </a:t>
            </a:r>
            <a:r>
              <a:rPr lang="en-US" altLang="ko-KR" dirty="0"/>
              <a:t>is missing  for  </a:t>
            </a:r>
            <a:r>
              <a:rPr lang="en-US" altLang="ko-KR" dirty="0" smtClean="0"/>
              <a:t>CS-347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5" y="1739900"/>
            <a:ext cx="4329113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3744913"/>
            <a:ext cx="2598737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7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Outer Join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/>
              <a:t>An extension of the join operation that avoids loss of information.</a:t>
            </a:r>
          </a:p>
          <a:p>
            <a:r>
              <a:rPr lang="en-US" altLang="ko-KR" dirty="0"/>
              <a:t>Computes the join and then adds tuples form one relation that does not match tuples in the other relation to the result of the join. </a:t>
            </a:r>
          </a:p>
          <a:p>
            <a:r>
              <a:rPr lang="en-US" altLang="ko-KR" dirty="0"/>
              <a:t>Uses </a:t>
            </a:r>
            <a:r>
              <a:rPr lang="en-US" altLang="ko-KR" i="1" dirty="0"/>
              <a:t>null</a:t>
            </a:r>
            <a:r>
              <a:rPr lang="en-US" altLang="ko-KR" dirty="0"/>
              <a:t> values.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87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Left Outer Join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i="1" dirty="0"/>
              <a:t> course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0099"/>
                </a:solidFill>
              </a:rPr>
              <a:t>natural left outer join</a:t>
            </a:r>
            <a:r>
              <a:rPr lang="en-US" altLang="ko-KR" dirty="0"/>
              <a:t> </a:t>
            </a:r>
            <a:r>
              <a:rPr lang="en-US" altLang="ko-KR" i="1" dirty="0" err="1"/>
              <a:t>prereq</a:t>
            </a:r>
            <a:endParaRPr lang="ko-KR" altLang="en-US" dirty="0"/>
          </a:p>
        </p:txBody>
      </p:sp>
      <p:pic>
        <p:nvPicPr>
          <p:cNvPr id="2560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2112963"/>
            <a:ext cx="595630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573838" y="2173288"/>
            <a:ext cx="98583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209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Right Outer Join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i="1" dirty="0"/>
              <a:t> course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0099"/>
                </a:solidFill>
              </a:rPr>
              <a:t>natural right outer join</a:t>
            </a:r>
            <a:r>
              <a:rPr lang="en-US" altLang="ko-KR" dirty="0"/>
              <a:t> </a:t>
            </a:r>
            <a:r>
              <a:rPr lang="en-US" altLang="ko-KR" i="1" dirty="0" err="1"/>
              <a:t>prereq</a:t>
            </a:r>
            <a:endParaRPr lang="ko-KR" altLang="en-US" dirty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2311400"/>
            <a:ext cx="625792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413500" y="2379663"/>
            <a:ext cx="108267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14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Joined Relations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99"/>
                </a:solidFill>
              </a:rPr>
              <a:t>Join operations</a:t>
            </a:r>
            <a:r>
              <a:rPr lang="en-US" altLang="ko-KR" dirty="0"/>
              <a:t> take two relations and return as a result another relation.</a:t>
            </a:r>
          </a:p>
          <a:p>
            <a:r>
              <a:rPr lang="en-US" altLang="ko-KR" dirty="0"/>
              <a:t>These additional operations are typically used as subquery expressions in the </a:t>
            </a:r>
            <a:r>
              <a:rPr lang="en-US" altLang="ko-KR" b="1" dirty="0"/>
              <a:t>from </a:t>
            </a:r>
            <a:r>
              <a:rPr lang="en-US" altLang="ko-KR" dirty="0"/>
              <a:t>clause</a:t>
            </a:r>
          </a:p>
          <a:p>
            <a:r>
              <a:rPr lang="en-US" altLang="ko-KR" b="1" dirty="0">
                <a:solidFill>
                  <a:srgbClr val="000099"/>
                </a:solidFill>
              </a:rPr>
              <a:t>Join condition</a:t>
            </a:r>
            <a:r>
              <a:rPr lang="en-US" altLang="ko-KR" dirty="0"/>
              <a:t> – defines which tuples in the two relations match, and what attributes are present in the result of the join.</a:t>
            </a:r>
          </a:p>
          <a:p>
            <a:r>
              <a:rPr lang="en-US" altLang="ko-KR" b="1" dirty="0">
                <a:solidFill>
                  <a:srgbClr val="000099"/>
                </a:solidFill>
              </a:rPr>
              <a:t>Join type</a:t>
            </a:r>
            <a:r>
              <a:rPr lang="en-US" altLang="ko-KR" dirty="0"/>
              <a:t> – defines how tuples in each relation that do not match any tuple in the other relation (based on the join condition) are treated.</a:t>
            </a:r>
          </a:p>
          <a:p>
            <a:endParaRPr lang="ko-KR" altLang="en-US" dirty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" t="32004" r="375" b="31503"/>
          <a:stretch>
            <a:fillRect/>
          </a:stretch>
        </p:blipFill>
        <p:spPr bwMode="auto">
          <a:xfrm>
            <a:off x="1115520" y="3789050"/>
            <a:ext cx="7085012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30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Full Outer Join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i="1" dirty="0"/>
              <a:t> course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0099"/>
                </a:solidFill>
              </a:rPr>
              <a:t>natural full outer join</a:t>
            </a:r>
            <a:r>
              <a:rPr lang="en-US" altLang="ko-KR" dirty="0"/>
              <a:t> </a:t>
            </a:r>
            <a:r>
              <a:rPr lang="en-US" altLang="ko-KR" i="1" dirty="0" err="1"/>
              <a:t>prereq</a:t>
            </a:r>
            <a:endParaRPr lang="ko-KR" altLang="en-US" dirty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2159000"/>
            <a:ext cx="5859462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223000" y="2193925"/>
            <a:ext cx="10668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161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0"/>
  <p:tag name="EMBEDFONTS" val="0"/>
  <p:tag name="USEBOLDAMS" val="0"/>
  <p:tag name="DEFAULTDISPLAYSOURCE" val="\documentclass{slides}\pagestyle{empty}&#10;\usepackage{amsmath}&#10;\begin{document}&#10;\begin{equation*}&#10;&#10;\end{equation*}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1200"/>
  <p:tag name="DEFAULTMAGNIFICATION" val="2000"/>
  <p:tag name="DEFAULTFONTSIZE" val="10"/>
  <p:tag name="DEFAULTWORDWRAP" val="0"/>
  <p:tag name="DEFAULTWIDTH" val="348"/>
  <p:tag name="DEFAULTHEIGHT" val="250"/>
</p:tagLst>
</file>

<file path=ppt/theme/theme1.xml><?xml version="1.0" encoding="utf-8"?>
<a:theme xmlns:a="http://schemas.openxmlformats.org/drawingml/2006/main" name="RIT Lab, Dept. of EECS, KAIST (학위논문)">
  <a:themeElements>
    <a:clrScheme name="RIT Lab, Dept. of EECS, KAIS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RIT Lab, Dept. of EECS, KAIST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R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None/>
          <a:tabLst/>
          <a:defRPr sz="1600" dirty="0" smtClean="0"/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/>
      <a:lstStyle/>
    </a:lnDef>
    <a:txDef>
      <a:spPr>
        <a:noFill/>
      </a:spPr>
      <a:bodyPr wrap="square" rtlCol="0" anchor="ctr" anchorCtr="0">
        <a:spAutoFit/>
      </a:bodyPr>
      <a:lstStyle>
        <a:defPPr>
          <a:buNone/>
          <a:defRPr sz="1600" dirty="0" smtClean="0">
            <a:latin typeface="+mn-lt"/>
          </a:defRPr>
        </a:defPPr>
      </a:lstStyle>
    </a:txDef>
  </a:objectDefaults>
  <a:extraClrSchemeLst>
    <a:extraClrScheme>
      <a:clrScheme name="RIT Lab, Dept. of EECS, KAI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T Lab, Dept. of EECS, KAIS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T Lab, Dept. of EECS, KAIS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T Lab, Dept. of EECS, KAIS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T Lab, Dept. of EECS, KAIS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T Lab, Dept. of EECS, KAIS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T Lab, Dept. of EECS, KAIS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Phd_proposal_2004_11_29_발표용5</Template>
  <TotalTime>68054</TotalTime>
  <Words>1178</Words>
  <Application>Microsoft Office PowerPoint</Application>
  <PresentationFormat>화면 슬라이드 쇼(4:3)</PresentationFormat>
  <Paragraphs>255</Paragraphs>
  <Slides>33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5" baseType="lpstr">
      <vt:lpstr>Monotype Sorts</vt:lpstr>
      <vt:lpstr>MS PGothic</vt:lpstr>
      <vt:lpstr>굴림</vt:lpstr>
      <vt:lpstr>굴림체</vt:lpstr>
      <vt:lpstr>맑은 고딕</vt:lpstr>
      <vt:lpstr>Arial</vt:lpstr>
      <vt:lpstr>Helvetica</vt:lpstr>
      <vt:lpstr>Symbol</vt:lpstr>
      <vt:lpstr>Times</vt:lpstr>
      <vt:lpstr>Times New Roman</vt:lpstr>
      <vt:lpstr>Wingdings</vt:lpstr>
      <vt:lpstr>RIT Lab, Dept. of EECS, KAIST (학위논문)</vt:lpstr>
      <vt:lpstr>PowerPoint 프레젠테이션</vt:lpstr>
      <vt:lpstr>Chapter 4:  Intermediate SQL</vt:lpstr>
      <vt:lpstr>Joined Relations</vt:lpstr>
      <vt:lpstr>Join operations – Example</vt:lpstr>
      <vt:lpstr>Outer Join</vt:lpstr>
      <vt:lpstr>Left Outer Join</vt:lpstr>
      <vt:lpstr>Right Outer Join</vt:lpstr>
      <vt:lpstr>Joined Relations</vt:lpstr>
      <vt:lpstr>Full Outer Join</vt:lpstr>
      <vt:lpstr>Joined Relations – Examples </vt:lpstr>
      <vt:lpstr>Joined Relations – Examples</vt:lpstr>
      <vt:lpstr>Views</vt:lpstr>
      <vt:lpstr>View Definition</vt:lpstr>
      <vt:lpstr>Example Views</vt:lpstr>
      <vt:lpstr>Views Defined Using Other Views</vt:lpstr>
      <vt:lpstr>View Expansion</vt:lpstr>
      <vt:lpstr>Update of a View</vt:lpstr>
      <vt:lpstr>Some Updates cannot be Translated Uniquely</vt:lpstr>
      <vt:lpstr>And Some Not at All</vt:lpstr>
      <vt:lpstr>Materialized Views</vt:lpstr>
      <vt:lpstr>Transactions</vt:lpstr>
      <vt:lpstr>Integrity Constraints</vt:lpstr>
      <vt:lpstr> Integrity Constraints on a Single Relation </vt:lpstr>
      <vt:lpstr>Not Null and Unique Constraints </vt:lpstr>
      <vt:lpstr>The check clause</vt:lpstr>
      <vt:lpstr>Referential Integrity</vt:lpstr>
      <vt:lpstr>Cascading Actions in Referential Integrity</vt:lpstr>
      <vt:lpstr>Built-in Data Types in SQL </vt:lpstr>
      <vt:lpstr>Authorization</vt:lpstr>
      <vt:lpstr>Authorization Specification in SQL</vt:lpstr>
      <vt:lpstr>Privileges in SQL</vt:lpstr>
      <vt:lpstr>Revoking Authorization in SQL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ydhong</dc:creator>
  <cp:lastModifiedBy>박 재휘</cp:lastModifiedBy>
  <cp:revision>4963</cp:revision>
  <cp:lastPrinted>2013-05-03T04:55:43Z</cp:lastPrinted>
  <dcterms:created xsi:type="dcterms:W3CDTF">1601-01-01T00:00:00Z</dcterms:created>
  <dcterms:modified xsi:type="dcterms:W3CDTF">2019-04-11T01:17:30Z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