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49" r:id="rId2"/>
    <p:sldId id="385" r:id="rId3"/>
    <p:sldId id="396" r:id="rId4"/>
    <p:sldId id="403" r:id="rId5"/>
    <p:sldId id="404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1" r:id="rId17"/>
    <p:sldId id="420" r:id="rId18"/>
    <p:sldId id="422" r:id="rId19"/>
    <p:sldId id="391" r:id="rId20"/>
    <p:sldId id="423" r:id="rId21"/>
    <p:sldId id="424" r:id="rId22"/>
    <p:sldId id="425" r:id="rId23"/>
    <p:sldId id="427" r:id="rId2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  <p:cmAuthor id="1" name="남궁찬" initials="남" lastIdx="15" clrIdx="1">
    <p:extLst>
      <p:ext uri="{19B8F6BF-5375-455C-9EA6-DF929625EA0E}">
        <p15:presenceInfo xmlns:p15="http://schemas.microsoft.com/office/powerpoint/2012/main" userId="91ae7d7fe55925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CDF1FF"/>
    <a:srgbClr val="97E1FF"/>
    <a:srgbClr val="00A4E6"/>
    <a:srgbClr val="5BD0FF"/>
    <a:srgbClr val="29C2FF"/>
    <a:srgbClr val="11BBFF"/>
    <a:srgbClr val="21C0FF"/>
    <a:srgbClr val="ABE7FF"/>
    <a:srgbClr val="B7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99281" autoAdjust="0"/>
  </p:normalViewPr>
  <p:slideViewPr>
    <p:cSldViewPr>
      <p:cViewPr varScale="1">
        <p:scale>
          <a:sx n="66" d="100"/>
          <a:sy n="66" d="100"/>
        </p:scale>
        <p:origin x="48" y="542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08T11:20:00.527" idx="1">
    <p:pos x="716" y="1504"/>
    <p:text>실체는 데이터베이스고</p:text>
    <p:extLst>
      <p:ext uri="{C676402C-5697-4E1C-873F-D02D1690AC5C}">
        <p15:threadingInfo xmlns:p15="http://schemas.microsoft.com/office/powerpoint/2012/main" timeZoneBias="-540"/>
      </p:ext>
    </p:extLst>
  </p:cm>
  <p:cm authorId="1" dt="2018-03-08T11:20:25.340" idx="2">
    <p:pos x="716" y="1640"/>
    <p:text>추상화시킨것이 데이터 모델</p:text>
    <p:extLst>
      <p:ext uri="{C676402C-5697-4E1C-873F-D02D1690AC5C}">
        <p15:threadingInfo xmlns:p15="http://schemas.microsoft.com/office/powerpoint/2012/main" timeZoneBias="-54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5T10:42:08.218" idx="4">
    <p:pos x="4179" y="1761"/>
    <p:text>정의, 디자인</p:text>
    <p:extLst>
      <p:ext uri="{C676402C-5697-4E1C-873F-D02D1690AC5C}">
        <p15:threadingInfo xmlns:p15="http://schemas.microsoft.com/office/powerpoint/2012/main" timeZoneBias="-540"/>
      </p:ext>
    </p:extLst>
  </p:cm>
  <p:cm authorId="1" dt="2018-03-15T10:44:31.205" idx="6">
    <p:pos x="3402" y="2625"/>
    <p:text>데이터베이스도 물리적으로 파일을 사용한다. 그래서 파일관리자를 두어 db가 파일 시스템에서 연결되는 부분을 정의한다.</p:text>
    <p:extLst>
      <p:ext uri="{C676402C-5697-4E1C-873F-D02D1690AC5C}">
        <p15:threadingInfo xmlns:p15="http://schemas.microsoft.com/office/powerpoint/2012/main" timeZoneBias="-540"/>
      </p:ext>
    </p:extLst>
  </p:cm>
  <p:cm authorId="1" dt="2018-03-15T10:45:09.025" idx="7">
    <p:pos x="4173" y="2625"/>
    <p:text>처리 순서, 버퍼에 대한 처리를 담당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2019-09-27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371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0862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2468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411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52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6044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6835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549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1629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536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123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smtClean="0">
                <a:latin typeface="+mn-lt"/>
                <a:ea typeface="+mn-ea"/>
              </a:rPr>
              <a:t>오라클로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6116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오라클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로 배우는 </a:t>
            </a:r>
            <a:endParaRPr kumimoji="0" lang="en-US" altLang="ko-KR" sz="1800" baseline="0" dirty="0" smtClean="0">
              <a:latin typeface="HY견고딕" pitchFamily="18" charset="-127"/>
              <a:ea typeface="HY견고딕" pitchFamily="18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데이터베이스 개론과 실습 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smtClean="0">
                <a:ea typeface="맑은 고딕" pitchFamily="50" charset="-127"/>
              </a:rPr>
              <a:t>한빛아카데미㈜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의거하여 처벌을 받을 수 있습니다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26277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318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4222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3282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8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4629"/>
            <a:ext cx="720080" cy="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78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2019-09-27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7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i="1" dirty="0" smtClean="0"/>
              <a:t>Chapter 01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b="1" dirty="0" smtClean="0"/>
              <a:t>데이터베이스 개요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832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DBMS</a:t>
            </a:r>
            <a:r>
              <a:rPr lang="ko-KR" altLang="en-US" dirty="0" smtClean="0"/>
              <a:t>를 사용하는 방법</a:t>
            </a:r>
            <a:endParaRPr lang="ko-KR" altLang="en-US" strike="sngStrike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[</a:t>
            </a:r>
            <a:r>
              <a:rPr lang="ko-KR" altLang="en-US" dirty="0" smtClean="0">
                <a:solidFill>
                  <a:srgbClr val="0070C0"/>
                </a:solidFill>
              </a:rPr>
              <a:t>프로그램 </a:t>
            </a:r>
            <a:r>
              <a:rPr lang="en-US" altLang="ko-KR" dirty="0" smtClean="0">
                <a:solidFill>
                  <a:srgbClr val="0070C0"/>
                </a:solidFill>
              </a:rPr>
              <a:t>3]</a:t>
            </a:r>
          </a:p>
          <a:p>
            <a:pPr>
              <a:buNone/>
            </a:pPr>
            <a:endParaRPr lang="en-US" altLang="ko-KR" sz="800" dirty="0" smtClean="0">
              <a:solidFill>
                <a:srgbClr val="FF0000"/>
              </a:solidFill>
            </a:endParaRPr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dirty="0" smtClean="0"/>
              <a:t>데이터 정의와 데이터 값을 </a:t>
            </a:r>
            <a:r>
              <a:rPr lang="en-US" altLang="ko-KR" sz="1200" dirty="0" smtClean="0"/>
              <a:t>DBMS</a:t>
            </a:r>
            <a:r>
              <a:rPr lang="ko-KR" altLang="en-US" sz="1200" dirty="0" smtClean="0"/>
              <a:t>가 관리</a:t>
            </a:r>
            <a:endParaRPr lang="en-US" altLang="ko-KR" sz="1200" dirty="0" smtClean="0"/>
          </a:p>
          <a:p>
            <a:pPr indent="-165100">
              <a:buFont typeface="Arial" pitchFamily="34" charset="0"/>
              <a:buChar char="•"/>
            </a:pPr>
            <a:r>
              <a:rPr lang="en-US" altLang="ko-KR" sz="1200" dirty="0" smtClean="0"/>
              <a:t>DBMS</a:t>
            </a:r>
            <a:r>
              <a:rPr lang="ko-KR" altLang="en-US" sz="1200" dirty="0" smtClean="0"/>
              <a:t>는 데이터 정의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데이터 변경 등의 작업을 할 수 있는 별도의 프로그램을 갖고 있음</a:t>
            </a:r>
            <a:endParaRPr lang="en-US" altLang="ko-KR" sz="1200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dirty="0" smtClean="0"/>
              <a:t>프로그램에 데이터 정의나 데이터 값을 포함하지 않기 때문에 데이터 구조가 바뀌어도 다시 컴파일할 필요가 없음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638132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1-19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오라클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en-US" altLang="ko-KR" sz="1400" b="1" dirty="0">
                <a:latin typeface="돋움" pitchFamily="50" charset="-127"/>
                <a:ea typeface="돋움" pitchFamily="50" charset="-127"/>
              </a:rPr>
              <a:t>S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QL Developer)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의 데이터베이스 관리 화면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852936"/>
            <a:ext cx="4527758" cy="3435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DBMS</a:t>
            </a:r>
            <a:r>
              <a:rPr lang="ko-KR" altLang="en-US" dirty="0" smtClean="0"/>
              <a:t>를 사용하는 방법</a:t>
            </a:r>
            <a:endParaRPr lang="ko-KR" altLang="en-US" strike="sngStrike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088740"/>
            <a:ext cx="8064896" cy="5472608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[</a:t>
            </a:r>
            <a:r>
              <a:rPr lang="ko-KR" altLang="en-US" dirty="0" smtClean="0">
                <a:solidFill>
                  <a:srgbClr val="0070C0"/>
                </a:solidFill>
              </a:rPr>
              <a:t>프로그램 </a:t>
            </a:r>
            <a:r>
              <a:rPr lang="en-US" altLang="ko-KR" dirty="0" smtClean="0">
                <a:solidFill>
                  <a:srgbClr val="0070C0"/>
                </a:solidFill>
              </a:rPr>
              <a:t>3] </a:t>
            </a:r>
            <a:r>
              <a:rPr lang="ko-KR" altLang="en-US" dirty="0" smtClean="0">
                <a:solidFill>
                  <a:srgbClr val="0070C0"/>
                </a:solidFill>
              </a:rPr>
              <a:t>소스코드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1800" y="1196753"/>
            <a:ext cx="5832648" cy="52565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200" dirty="0" err="1" smtClean="0">
                <a:latin typeface="+mn-ea"/>
                <a:ea typeface="+mn-ea"/>
              </a:rPr>
              <a:t>int</a:t>
            </a:r>
            <a:r>
              <a:rPr lang="en-US" altLang="ko-KR" sz="1200" dirty="0" smtClean="0">
                <a:latin typeface="+mn-ea"/>
                <a:ea typeface="+mn-ea"/>
              </a:rPr>
              <a:t> main( )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{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	/* </a:t>
            </a:r>
            <a:r>
              <a:rPr lang="ko-KR" altLang="en-US" sz="1200" dirty="0" smtClean="0">
                <a:latin typeface="+mn-ea"/>
                <a:ea typeface="+mn-ea"/>
              </a:rPr>
              <a:t>반환된 행의 수 *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	</a:t>
            </a:r>
            <a:r>
              <a:rPr lang="en-US" altLang="ko-KR" sz="1200" dirty="0" err="1" smtClean="0">
                <a:latin typeface="+mn-ea"/>
                <a:ea typeface="+mn-ea"/>
              </a:rPr>
              <a:t>int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err="1" smtClean="0">
                <a:latin typeface="+mn-ea"/>
                <a:ea typeface="+mn-ea"/>
              </a:rPr>
              <a:t>num_ret</a:t>
            </a:r>
            <a:r>
              <a:rPr lang="en-US" altLang="ko-KR" sz="1200" dirty="0" smtClean="0">
                <a:latin typeface="+mn-ea"/>
                <a:ea typeface="+mn-ea"/>
              </a:rPr>
              <a:t>;</a:t>
            </a:r>
          </a:p>
          <a:p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	/* DBMS</a:t>
            </a:r>
            <a:r>
              <a:rPr lang="ko-KR" altLang="en-US" sz="1200" dirty="0" smtClean="0">
                <a:latin typeface="+mn-ea"/>
                <a:ea typeface="+mn-ea"/>
              </a:rPr>
              <a:t>에 접속 *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	EXEC SQL CONNECT :username IDENTIFIED BY :password;</a:t>
            </a:r>
          </a:p>
          <a:p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	/* SQL </a:t>
            </a:r>
            <a:r>
              <a:rPr lang="ko-KR" altLang="en-US" sz="1200" dirty="0" smtClean="0">
                <a:latin typeface="+mn-ea"/>
                <a:ea typeface="+mn-ea"/>
              </a:rPr>
              <a:t>문 실행 *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	EXEC SQL DECLARE c1 CURSOR FOR</a:t>
            </a:r>
          </a:p>
          <a:p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       	        SELECT </a:t>
            </a:r>
            <a:r>
              <a:rPr lang="en-US" altLang="ko-KR" sz="1200" dirty="0" err="1" smtClean="0">
                <a:latin typeface="+mn-ea"/>
                <a:ea typeface="+mn-ea"/>
              </a:rPr>
              <a:t>bookname</a:t>
            </a:r>
            <a:r>
              <a:rPr lang="en-US" altLang="ko-KR" sz="1200" dirty="0" smtClean="0">
                <a:latin typeface="+mn-ea"/>
                <a:ea typeface="+mn-ea"/>
              </a:rPr>
              <a:t>, publisher, price FROM BOOK;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	EXEC SQL OPEN c1;</a:t>
            </a:r>
          </a:p>
          <a:p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	/* </a:t>
            </a:r>
            <a:r>
              <a:rPr lang="ko-KR" altLang="en-US" sz="1200" dirty="0" smtClean="0">
                <a:latin typeface="+mn-ea"/>
                <a:ea typeface="+mn-ea"/>
              </a:rPr>
              <a:t>모든 도서보기 프로그램 호출 *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	</a:t>
            </a:r>
            <a:r>
              <a:rPr lang="en-US" altLang="ko-KR" sz="1200" dirty="0" err="1" smtClean="0">
                <a:latin typeface="+mn-ea"/>
                <a:ea typeface="+mn-ea"/>
              </a:rPr>
              <a:t>search_all</a:t>
            </a:r>
            <a:r>
              <a:rPr lang="en-US" altLang="ko-KR" sz="1200" dirty="0" smtClean="0">
                <a:latin typeface="+mn-ea"/>
                <a:ea typeface="+mn-ea"/>
              </a:rPr>
              <a:t>( );</a:t>
            </a:r>
          </a:p>
          <a:p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	/* SQL </a:t>
            </a:r>
            <a:r>
              <a:rPr lang="ko-KR" altLang="en-US" sz="1200" dirty="0" smtClean="0">
                <a:latin typeface="+mn-ea"/>
                <a:ea typeface="+mn-ea"/>
              </a:rPr>
              <a:t>문 실행 결과 출력 *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	for (;;) {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	        EXEC SQL FETCH c1 INTO :</a:t>
            </a:r>
            <a:r>
              <a:rPr lang="en-US" altLang="ko-KR" sz="1200" dirty="0" err="1" smtClean="0">
                <a:latin typeface="+mn-ea"/>
                <a:ea typeface="+mn-ea"/>
              </a:rPr>
              <a:t>BOOK_rec</a:t>
            </a:r>
            <a:r>
              <a:rPr lang="en-US" altLang="ko-KR" sz="1200" dirty="0" smtClean="0">
                <a:latin typeface="+mn-ea"/>
                <a:ea typeface="+mn-ea"/>
              </a:rPr>
              <a:t>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	        </a:t>
            </a:r>
            <a:r>
              <a:rPr lang="en-US" altLang="ko-KR" sz="1200" dirty="0" err="1" smtClean="0">
                <a:latin typeface="+mn-ea"/>
                <a:ea typeface="+mn-ea"/>
              </a:rPr>
              <a:t>print_rows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en-US" altLang="ko-KR" sz="1200" dirty="0" err="1" smtClean="0">
                <a:latin typeface="+mn-ea"/>
                <a:ea typeface="+mn-ea"/>
              </a:rPr>
              <a:t>num_ret</a:t>
            </a:r>
            <a:r>
              <a:rPr lang="en-US" altLang="ko-KR" sz="1200" dirty="0" smtClean="0">
                <a:latin typeface="+mn-ea"/>
                <a:ea typeface="+mn-ea"/>
              </a:rPr>
              <a:t>);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	}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	EXEC SQL CLOSE c1;</a:t>
            </a:r>
          </a:p>
          <a:p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	/* </a:t>
            </a:r>
            <a:r>
              <a:rPr lang="ko-KR" altLang="en-US" sz="1200" dirty="0" smtClean="0">
                <a:latin typeface="+mn-ea"/>
                <a:ea typeface="+mn-ea"/>
              </a:rPr>
              <a:t>접속 해제 *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	EXEC SQL COMMIT WORK RELEASE;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}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마당서점 데이터의 저장 방법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[</a:t>
            </a:r>
            <a:r>
              <a:rPr lang="ko-KR" altLang="en-US" dirty="0" smtClean="0">
                <a:solidFill>
                  <a:srgbClr val="0070C0"/>
                </a:solidFill>
              </a:rPr>
              <a:t>프로그램 </a:t>
            </a:r>
            <a:r>
              <a:rPr lang="en-US" altLang="ko-KR" dirty="0" smtClean="0">
                <a:solidFill>
                  <a:srgbClr val="0070C0"/>
                </a:solidFill>
              </a:rPr>
              <a:t>1] </a:t>
            </a:r>
            <a:endParaRPr lang="en-US" altLang="ko-KR" b="0" dirty="0" smtClean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83968" y="1728852"/>
            <a:ext cx="43204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marR="0" indent="-180975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dirty="0" smtClean="0">
              <a:latin typeface="+mn-ea"/>
              <a:ea typeface="+mn-ea"/>
            </a:endParaRPr>
          </a:p>
          <a:p>
            <a:pPr marL="180975" marR="0" indent="-180975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400" dirty="0" smtClean="0">
                <a:latin typeface="+mn-ea"/>
                <a:ea typeface="+mn-ea"/>
              </a:rPr>
              <a:t>프로그램에 데이터 정의와 데이터 값을 모두 포함하는 방식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R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500" dirty="0" smtClean="0">
              <a:latin typeface="+mn-ea"/>
              <a:ea typeface="+mn-ea"/>
            </a:endParaRPr>
          </a:p>
          <a:p>
            <a:pPr marL="180975" marR="0" indent="-180975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400" dirty="0" smtClean="0">
                <a:latin typeface="+mn-ea"/>
                <a:ea typeface="+mn-ea"/>
              </a:rPr>
              <a:t>프로그램에 </a:t>
            </a:r>
            <a:r>
              <a:rPr lang="en-US" altLang="ko-KR" sz="1400" dirty="0" smtClean="0">
                <a:latin typeface="+mn-ea"/>
                <a:ea typeface="+mn-ea"/>
              </a:rPr>
              <a:t>BOOK </a:t>
            </a:r>
            <a:r>
              <a:rPr lang="ko-KR" altLang="en-US" sz="1400" dirty="0" smtClean="0">
                <a:latin typeface="+mn-ea"/>
                <a:ea typeface="+mn-ea"/>
              </a:rPr>
              <a:t>데이터 구조를 정의하고 데이터 값도 직접 변수에 저장함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180975" marR="0" indent="-180975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sz="500" dirty="0" smtClean="0">
              <a:latin typeface="+mn-ea"/>
              <a:ea typeface="+mn-ea"/>
            </a:endParaRPr>
          </a:p>
          <a:p>
            <a:pPr marL="180975" marR="0" indent="-180975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400" dirty="0" smtClean="0">
                <a:latin typeface="+mn-ea"/>
                <a:ea typeface="+mn-ea"/>
              </a:rPr>
              <a:t>데이터 구조 혹은 데이터 값이 바뀌면 프로그램을 다시 컴파일해야 함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180975" marR="0" indent="-180975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700808"/>
            <a:ext cx="3528392" cy="27337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smtClean="0"/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smtClean="0"/>
              <a:t>   Book </a:t>
            </a:r>
            <a:r>
              <a:rPr lang="ko-KR" altLang="en-US" sz="1200" dirty="0" smtClean="0"/>
              <a:t>데이터 타입 선언</a:t>
            </a:r>
            <a:r>
              <a:rPr lang="en-US" altLang="ko-KR" sz="1200" dirty="0" smtClean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smtClean="0"/>
              <a:t>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smtClean="0"/>
              <a:t>   </a:t>
            </a:r>
            <a:r>
              <a:rPr lang="ko-KR" altLang="en-US" sz="1200" dirty="0" smtClean="0"/>
              <a:t>프로그램 내에서 </a:t>
            </a:r>
            <a:endParaRPr lang="en-US" altLang="ko-KR" sz="12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smtClean="0"/>
              <a:t>        BOOKS[ ] </a:t>
            </a:r>
            <a:r>
              <a:rPr lang="ko-KR" altLang="en-US" sz="1200" dirty="0" smtClean="0"/>
              <a:t>배열에 데이터 저장</a:t>
            </a:r>
            <a:r>
              <a:rPr lang="en-US" altLang="ko-KR" sz="1200" dirty="0" smtClean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smtClean="0"/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smtClean="0"/>
              <a:t>   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smtClean="0"/>
              <a:t>   </a:t>
            </a:r>
            <a:r>
              <a:rPr lang="ko-KR" altLang="en-US" sz="1200" dirty="0" smtClean="0"/>
              <a:t>검색 및 데이터 변경 프로그램 수행</a:t>
            </a:r>
            <a:r>
              <a:rPr lang="en-US" altLang="ko-KR" sz="1200" dirty="0" smtClean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smtClean="0"/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619672" y="3254711"/>
            <a:ext cx="2195459" cy="53432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>
                <a:latin typeface="+mn-ea"/>
              </a:rPr>
              <a:t>BOOK </a:t>
            </a:r>
            <a:r>
              <a:rPr kumimoji="0" lang="ko-KR" altLang="en-US" sz="1200" dirty="0" smtClean="0">
                <a:latin typeface="+mn-ea"/>
              </a:rPr>
              <a:t>데이터</a:t>
            </a:r>
            <a:endParaRPr kumimoji="0" lang="ko-KR" altLang="en-US" sz="1200" dirty="0"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38754" y="2238935"/>
            <a:ext cx="2195459" cy="28509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>
                <a:latin typeface="+mn-ea"/>
              </a:rPr>
              <a:t>BOOK </a:t>
            </a:r>
            <a:r>
              <a:rPr kumimoji="0" lang="ko-KR" altLang="en-US" sz="1200" dirty="0" smtClean="0">
                <a:latin typeface="+mn-ea"/>
              </a:rPr>
              <a:t>데이터 구조</a:t>
            </a:r>
            <a:endParaRPr kumimoji="0" lang="ko-KR" altLang="en-US" sz="1200" dirty="0">
              <a:latin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마당서점 데이터의 저장 방법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[</a:t>
            </a:r>
            <a:r>
              <a:rPr lang="ko-KR" altLang="en-US" dirty="0" smtClean="0">
                <a:solidFill>
                  <a:srgbClr val="0070C0"/>
                </a:solidFill>
              </a:rPr>
              <a:t>프로그램 </a:t>
            </a:r>
            <a:r>
              <a:rPr lang="en-US" altLang="ko-KR" dirty="0" smtClean="0">
                <a:solidFill>
                  <a:srgbClr val="0070C0"/>
                </a:solidFill>
              </a:rPr>
              <a:t>2]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244702" y="1694983"/>
            <a:ext cx="457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marR="0" indent="-18000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400" dirty="0" smtClean="0">
                <a:latin typeface="+mn-ea"/>
                <a:ea typeface="+mn-ea"/>
              </a:rPr>
              <a:t>파일에 데이터 값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latin typeface="+mn-ea"/>
                <a:ea typeface="+mn-ea"/>
              </a:rPr>
              <a:t>프로그램에 데이터 정의를 포함하는 방식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180000" marR="0" indent="-18000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sz="500" dirty="0" smtClean="0">
              <a:latin typeface="+mn-ea"/>
              <a:ea typeface="+mn-ea"/>
            </a:endParaRPr>
          </a:p>
          <a:p>
            <a:pPr marL="180000" marR="0" indent="-18000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400" dirty="0" smtClean="0">
                <a:latin typeface="+mn-ea"/>
                <a:ea typeface="+mn-ea"/>
              </a:rPr>
              <a:t>프로그램에 </a:t>
            </a:r>
            <a:r>
              <a:rPr lang="en-US" altLang="ko-KR" sz="1400" dirty="0" smtClean="0">
                <a:latin typeface="+mn-ea"/>
                <a:ea typeface="+mn-ea"/>
              </a:rPr>
              <a:t>BOOK </a:t>
            </a:r>
            <a:r>
              <a:rPr lang="ko-KR" altLang="en-US" sz="1400" dirty="0" smtClean="0">
                <a:latin typeface="+mn-ea"/>
                <a:ea typeface="+mn-ea"/>
              </a:rPr>
              <a:t>데이터 구조만 정의하고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latin typeface="+mn-ea"/>
                <a:ea typeface="+mn-ea"/>
              </a:rPr>
              <a:t>데이터 값은 </a:t>
            </a:r>
            <a:r>
              <a:rPr lang="en-US" altLang="ko-KR" sz="1400" dirty="0" smtClean="0">
                <a:latin typeface="+mn-ea"/>
                <a:ea typeface="+mn-ea"/>
              </a:rPr>
              <a:t>book.dat</a:t>
            </a:r>
            <a:r>
              <a:rPr lang="ko-KR" altLang="en-US" sz="1400" dirty="0" smtClean="0">
                <a:latin typeface="+mn-ea"/>
                <a:ea typeface="+mn-ea"/>
              </a:rPr>
              <a:t>라는 파일에 저장됨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180000" marR="0" indent="-18000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sz="500" dirty="0" smtClean="0">
              <a:latin typeface="+mn-ea"/>
              <a:ea typeface="+mn-ea"/>
            </a:endParaRPr>
          </a:p>
          <a:p>
            <a:pPr marL="180000" marR="0" indent="-18000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400" dirty="0" smtClean="0">
                <a:latin typeface="+mn-ea"/>
                <a:ea typeface="+mn-ea"/>
              </a:rPr>
              <a:t>데이터 값이 바뀌면 프로그램에 변경이 없지만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latin typeface="+mn-ea"/>
                <a:ea typeface="+mn-ea"/>
              </a:rPr>
              <a:t>데이터 구조가 바뀌면 프로그램을 다시 컴파일해야 함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3797" y="1694983"/>
            <a:ext cx="3158123" cy="20208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/>
              <a:t>{</a:t>
            </a:r>
            <a:endParaRPr kumimoji="0" lang="en-US" altLang="ko-KR" sz="12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/>
              <a:t>   Book </a:t>
            </a:r>
            <a:r>
              <a:rPr kumimoji="0" lang="ko-KR" altLang="en-US" sz="1200" dirty="0" smtClean="0"/>
              <a:t>데이터 타입 </a:t>
            </a:r>
            <a:r>
              <a:rPr kumimoji="0" lang="ko-KR" altLang="en-US" sz="1200" dirty="0"/>
              <a:t>선언</a:t>
            </a:r>
            <a:r>
              <a:rPr kumimoji="0" lang="en-US" altLang="ko-KR" sz="1200" dirty="0" smtClean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/>
              <a:t>   </a:t>
            </a:r>
            <a:endParaRPr kumimoji="0" lang="en-US" altLang="ko-KR" sz="12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kumimoji="0" lang="ko-KR" altLang="en-US" sz="1200" dirty="0" smtClean="0"/>
              <a:t>파일로부터 데이터를 불러와</a:t>
            </a:r>
            <a:endParaRPr kumimoji="0" lang="en-US" altLang="ko-KR" sz="12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kumimoji="0" lang="en-US" altLang="ko-KR" sz="1200" dirty="0" smtClean="0"/>
              <a:t> BOOKS[ ] </a:t>
            </a:r>
            <a:r>
              <a:rPr kumimoji="0" lang="ko-KR" altLang="en-US" sz="1200" dirty="0"/>
              <a:t>배열에 </a:t>
            </a:r>
            <a:r>
              <a:rPr kumimoji="0" lang="ko-KR" altLang="en-US" sz="1200" dirty="0" smtClean="0"/>
              <a:t>저장</a:t>
            </a:r>
            <a:r>
              <a:rPr kumimoji="0" lang="en-US" altLang="ko-KR" sz="12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/>
              <a:t>   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/>
              <a:t>   </a:t>
            </a:r>
            <a:r>
              <a:rPr kumimoji="0" lang="ko-KR" altLang="en-US" sz="1200" dirty="0"/>
              <a:t>검색 및 데이터 변경 프로그램 수행</a:t>
            </a:r>
            <a:r>
              <a:rPr kumimoji="0" lang="en-US" altLang="ko-KR" sz="12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/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/>
          </a:p>
        </p:txBody>
      </p:sp>
      <p:sp>
        <p:nvSpPr>
          <p:cNvPr id="8" name="AutoShape 13"/>
          <p:cNvSpPr>
            <a:spLocks noChangeArrowheads="1"/>
          </p:cNvSpPr>
          <p:nvPr/>
        </p:nvSpPr>
        <p:spPr bwMode="auto">
          <a:xfrm>
            <a:off x="756295" y="4214346"/>
            <a:ext cx="3095625" cy="1223962"/>
          </a:xfrm>
          <a:prstGeom prst="can">
            <a:avLst>
              <a:gd name="adj" fmla="val 25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kumimoji="0" lang="en-US" altLang="ko-KR" sz="14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꺾인 연결선 17"/>
          <p:cNvCxnSpPr>
            <a:stCxn id="6" idx="3"/>
          </p:cNvCxnSpPr>
          <p:nvPr/>
        </p:nvCxnSpPr>
        <p:spPr>
          <a:xfrm flipH="1">
            <a:off x="2309962" y="2705427"/>
            <a:ext cx="1541958" cy="2114021"/>
          </a:xfrm>
          <a:prstGeom prst="bentConnector4">
            <a:avLst>
              <a:gd name="adj1" fmla="val -14825"/>
              <a:gd name="adj2" fmla="val 6024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1157437" y="4819448"/>
            <a:ext cx="2305050" cy="3559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>
                <a:latin typeface="+mn-ea"/>
              </a:rPr>
              <a:t>B</a:t>
            </a:r>
            <a:r>
              <a:rPr lang="en-US" altLang="ko-KR" sz="1200" dirty="0" smtClean="0">
                <a:latin typeface="+mn-ea"/>
              </a:rPr>
              <a:t>OOK</a:t>
            </a:r>
            <a:r>
              <a:rPr kumimoji="0" lang="en-US" altLang="ko-KR" sz="1200" dirty="0" smtClean="0">
                <a:latin typeface="+mn-ea"/>
              </a:rPr>
              <a:t> </a:t>
            </a:r>
            <a:r>
              <a:rPr kumimoji="0" lang="ko-KR" altLang="en-US" sz="1200" dirty="0">
                <a:latin typeface="+mn-ea"/>
              </a:rPr>
              <a:t>데이터 </a:t>
            </a:r>
            <a:r>
              <a:rPr kumimoji="0" lang="ko-KR" altLang="en-US" sz="1200" dirty="0" smtClean="0">
                <a:latin typeface="+mn-ea"/>
              </a:rPr>
              <a:t>파일</a:t>
            </a:r>
            <a:endParaRPr kumimoji="0" lang="ko-KR" altLang="en-US" sz="1200" dirty="0"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82613" y="2233647"/>
            <a:ext cx="2279874" cy="30746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>
                <a:latin typeface="+mn-ea"/>
              </a:rPr>
              <a:t>BOOK </a:t>
            </a:r>
            <a:r>
              <a:rPr kumimoji="0" lang="ko-KR" altLang="en-US" sz="1200" dirty="0">
                <a:latin typeface="+mn-ea"/>
              </a:rPr>
              <a:t>데이터 </a:t>
            </a:r>
            <a:r>
              <a:rPr kumimoji="0" lang="ko-KR" altLang="en-US" sz="1200" dirty="0" smtClean="0">
                <a:latin typeface="+mn-ea"/>
              </a:rPr>
              <a:t>구조</a:t>
            </a:r>
            <a:endParaRPr kumimoji="0" lang="ko-KR" altLang="en-US" sz="12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마당서점 데이터의 저장 방법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[</a:t>
            </a:r>
            <a:r>
              <a:rPr lang="ko-KR" altLang="en-US" dirty="0" smtClean="0">
                <a:solidFill>
                  <a:srgbClr val="0070C0"/>
                </a:solidFill>
              </a:rPr>
              <a:t>프로그램 </a:t>
            </a:r>
            <a:r>
              <a:rPr lang="en-US" altLang="ko-KR" dirty="0" smtClean="0">
                <a:solidFill>
                  <a:srgbClr val="0070C0"/>
                </a:solidFill>
              </a:rPr>
              <a:t>3]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427984" y="1712516"/>
            <a:ext cx="45365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marR="0" indent="-18000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400" dirty="0" smtClean="0">
                <a:latin typeface="+mn-ea"/>
                <a:ea typeface="+mn-ea"/>
              </a:rPr>
              <a:t>DBMS</a:t>
            </a:r>
            <a:r>
              <a:rPr lang="ko-KR" altLang="en-US" sz="1400" dirty="0" smtClean="0">
                <a:latin typeface="+mn-ea"/>
                <a:ea typeface="+mn-ea"/>
              </a:rPr>
              <a:t>가 데이터 정의와 데이터 값을 관리하는 방식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180000" marR="0" indent="-18000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sz="500" dirty="0" smtClean="0">
              <a:latin typeface="+mn-ea"/>
              <a:ea typeface="+mn-ea"/>
            </a:endParaRPr>
          </a:p>
          <a:p>
            <a:pPr marL="180000" marR="0" indent="-18000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400" dirty="0" smtClean="0">
                <a:latin typeface="+mn-ea"/>
                <a:ea typeface="+mn-ea"/>
              </a:rPr>
              <a:t>BOOK </a:t>
            </a:r>
            <a:r>
              <a:rPr lang="ko-KR" altLang="en-US" sz="1400" dirty="0" smtClean="0">
                <a:latin typeface="+mn-ea"/>
                <a:ea typeface="+mn-ea"/>
              </a:rPr>
              <a:t>데이터 구조는 </a:t>
            </a:r>
            <a:r>
              <a:rPr lang="en-US" altLang="ko-KR" sz="1400" dirty="0" smtClean="0">
                <a:latin typeface="+mn-ea"/>
                <a:ea typeface="+mn-ea"/>
              </a:rPr>
              <a:t>DBMS</a:t>
            </a:r>
            <a:r>
              <a:rPr lang="ko-KR" altLang="en-US" sz="1400" dirty="0" smtClean="0">
                <a:latin typeface="+mn-ea"/>
                <a:ea typeface="+mn-ea"/>
              </a:rPr>
              <a:t>가 돤리하고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latin typeface="+mn-ea"/>
                <a:ea typeface="+mn-ea"/>
              </a:rPr>
              <a:t>데이터 값은 데이터베이스에 저장됨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180000" marR="0" indent="-18000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sz="500" dirty="0" smtClean="0">
              <a:latin typeface="+mn-ea"/>
              <a:ea typeface="+mn-ea"/>
            </a:endParaRPr>
          </a:p>
          <a:p>
            <a:pPr marL="180000" marR="0" indent="-18000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400" dirty="0" smtClean="0">
                <a:latin typeface="+mn-ea"/>
                <a:ea typeface="+mn-ea"/>
              </a:rPr>
              <a:t>데이터 값이 바뀌거나 데이터 구조가 바뀌어도 프로그램을 다시 컴파일할 필요 없음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180000" marR="0" indent="-18000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1700808"/>
            <a:ext cx="3470732" cy="16263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 smtClean="0"/>
              <a:t>{</a:t>
            </a:r>
            <a:endParaRPr kumimoji="0" lang="en-US" altLang="ko-KR" sz="14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/>
              <a:t>  </a:t>
            </a:r>
            <a:r>
              <a:rPr kumimoji="0" lang="en-US" altLang="ko-KR" sz="1200" dirty="0" smtClean="0"/>
              <a:t>/* BOOK </a:t>
            </a:r>
            <a:r>
              <a:rPr kumimoji="0" lang="ko-KR" altLang="en-US" sz="1200" dirty="0" smtClean="0"/>
              <a:t>데이터 타입 </a:t>
            </a:r>
            <a:r>
              <a:rPr kumimoji="0" lang="ko-KR" altLang="en-US" sz="1200" dirty="0"/>
              <a:t>선언 </a:t>
            </a:r>
            <a:r>
              <a:rPr kumimoji="0" lang="ko-KR" altLang="en-US" sz="1200" dirty="0" smtClean="0"/>
              <a:t>필요 없음 </a:t>
            </a:r>
            <a:r>
              <a:rPr kumimoji="0" lang="en-US" altLang="ko-KR" sz="1200" dirty="0" smtClean="0"/>
              <a:t>*/</a:t>
            </a:r>
            <a:endParaRPr kumimoji="0" lang="en-US" altLang="ko-KR" sz="12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/>
              <a:t>   SQL </a:t>
            </a:r>
            <a:r>
              <a:rPr kumimoji="0" lang="ko-KR" altLang="en-US" sz="1200" dirty="0"/>
              <a:t>문을</a:t>
            </a:r>
            <a:r>
              <a:rPr kumimoji="0" lang="en-US" altLang="ko-KR" sz="1200" dirty="0"/>
              <a:t> </a:t>
            </a:r>
            <a:r>
              <a:rPr kumimoji="0" lang="ko-KR" altLang="en-US" sz="1200" dirty="0"/>
              <a:t>실행하여 결과를 가져옴</a:t>
            </a:r>
            <a:r>
              <a:rPr kumimoji="0" lang="en-US" altLang="ko-KR" sz="1200" dirty="0"/>
              <a:t>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/>
              <a:t>   …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/>
              <a:t>   SQL </a:t>
            </a:r>
            <a:r>
              <a:rPr kumimoji="0" lang="ko-KR" altLang="en-US" sz="1200" dirty="0"/>
              <a:t>문으로 데이터 변경 </a:t>
            </a:r>
            <a:r>
              <a:rPr kumimoji="0" lang="en-US" altLang="ko-KR" sz="12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/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 dirty="0"/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577793" y="4494213"/>
            <a:ext cx="3470732" cy="1815107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kumimoji="0" lang="en-US" altLang="ko-KR" sz="14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꺾인 연결선 17"/>
          <p:cNvCxnSpPr>
            <a:stCxn id="7" idx="3"/>
          </p:cNvCxnSpPr>
          <p:nvPr/>
        </p:nvCxnSpPr>
        <p:spPr>
          <a:xfrm flipH="1">
            <a:off x="2395462" y="2513993"/>
            <a:ext cx="1686830" cy="3154415"/>
          </a:xfrm>
          <a:prstGeom prst="bentConnector4">
            <a:avLst>
              <a:gd name="adj1" fmla="val -13552"/>
              <a:gd name="adj2" fmla="val 28856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577793" y="3720574"/>
            <a:ext cx="3470732" cy="5889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chemeClr val="tx1"/>
                </a:solidFill>
              </a:rPr>
              <a:t>DBMS</a:t>
            </a:r>
            <a:endParaRPr kumimoji="0" lang="en-US" altLang="ko-KR" sz="16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(</a:t>
            </a:r>
            <a:r>
              <a:rPr kumimoji="0" lang="en-US" altLang="ko-KR" sz="1200" b="1" dirty="0" err="1">
                <a:solidFill>
                  <a:schemeClr val="tx1"/>
                </a:solidFill>
              </a:rPr>
              <a:t>DataBase</a:t>
            </a:r>
            <a:r>
              <a:rPr kumimoji="0" lang="en-US" altLang="ko-KR" sz="1200" b="1" dirty="0">
                <a:solidFill>
                  <a:schemeClr val="tx1"/>
                </a:solidFill>
              </a:rPr>
              <a:t> Management System</a:t>
            </a:r>
            <a:r>
              <a:rPr kumimoji="0" lang="en-US" altLang="ko-KR" sz="1200" b="1" dirty="0" smtClean="0">
                <a:solidFill>
                  <a:schemeClr val="tx1"/>
                </a:solidFill>
              </a:rPr>
              <a:t>)</a:t>
            </a:r>
            <a:endParaRPr kumimoji="0"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41393" y="5522153"/>
            <a:ext cx="2303463" cy="5762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>
                <a:latin typeface="+mn-ea"/>
              </a:rPr>
              <a:t>Book </a:t>
            </a:r>
            <a:r>
              <a:rPr kumimoji="0" lang="ko-KR" altLang="en-US" sz="1200" dirty="0">
                <a:latin typeface="+mn-ea"/>
              </a:rPr>
              <a:t>데이터 </a:t>
            </a:r>
            <a:r>
              <a:rPr kumimoji="0" lang="ko-KR" altLang="en-US" sz="1200" dirty="0" smtClean="0">
                <a:latin typeface="+mn-ea"/>
              </a:rPr>
              <a:t>파일</a:t>
            </a:r>
            <a:endParaRPr kumimoji="0" lang="ko-KR" altLang="en-US" sz="1200" dirty="0"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80173" y="5068072"/>
            <a:ext cx="1872208" cy="30746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>
                <a:latin typeface="+mn-ea"/>
              </a:rPr>
              <a:t>Book </a:t>
            </a:r>
            <a:r>
              <a:rPr kumimoji="0" lang="ko-KR" altLang="en-US" sz="1200" dirty="0">
                <a:latin typeface="+mn-ea"/>
              </a:rPr>
              <a:t>데이터 </a:t>
            </a:r>
            <a:r>
              <a:rPr kumimoji="0" lang="ko-KR" altLang="en-US" sz="1200" dirty="0" smtClean="0">
                <a:latin typeface="+mn-ea"/>
              </a:rPr>
              <a:t>구조</a:t>
            </a:r>
            <a:endParaRPr kumimoji="0" lang="ko-KR" altLang="en-US" sz="12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파일 시스템과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의 비교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716" y="1325935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파일 시스템과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DBMS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의 비교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392758"/>
              </p:ext>
            </p:extLst>
          </p:nvPr>
        </p:nvGraphicFramePr>
        <p:xfrm>
          <a:off x="683568" y="1844824"/>
          <a:ext cx="7814853" cy="3168350"/>
        </p:xfrm>
        <a:graphic>
          <a:graphicData uri="http://schemas.openxmlformats.org/drawingml/2006/table">
            <a:tbl>
              <a:tblPr/>
              <a:tblGrid>
                <a:gridCol w="187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623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33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구분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파일 시스템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DBMS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정의 및 저장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정의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응용 프로그램</a:t>
                      </a:r>
                      <a:endParaRPr lang="en-US" altLang="ko-KR" sz="14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저장 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 시스템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정의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DBMS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저장 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데이터베이스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접근 방법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응용 프로그램이 파일에 직접 접근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응용 프로그램이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DBMS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파일 접근을 요청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 언어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자바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C++, C 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자바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C++, C 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등과 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SQL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CPU/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주기억장치 사용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적음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많음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2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파일 시스템과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의 비교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344996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림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1-20 </a:t>
            </a:r>
            <a:r>
              <a:rPr lang="ko-KR" altLang="en-US" sz="1200" b="1" dirty="0" smtClean="0">
                <a:latin typeface="+mn-ea"/>
                <a:ea typeface="+mn-ea"/>
              </a:rPr>
              <a:t>파일 시스템으로 구축된 구매 및 판매 응용 프로그램 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626948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림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1-21 </a:t>
            </a:r>
            <a:r>
              <a:rPr lang="en-US" altLang="ko-KR" sz="1200" b="1" dirty="0" smtClean="0">
                <a:latin typeface="+mn-ea"/>
                <a:ea typeface="+mn-ea"/>
              </a:rPr>
              <a:t>DBMS</a:t>
            </a:r>
            <a:r>
              <a:rPr lang="ko-KR" altLang="en-US" sz="1200" b="1" dirty="0" smtClean="0">
                <a:latin typeface="+mn-ea"/>
                <a:ea typeface="+mn-ea"/>
              </a:rPr>
              <a:t>로 구축된 구매 및 판매 응용 프로그램 </a:t>
            </a:r>
            <a:endParaRPr lang="ko-KR" altLang="en-US" sz="12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28747"/>
            <a:ext cx="5616624" cy="23293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909636"/>
            <a:ext cx="6480720" cy="234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파일 시스템과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의 비교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716" y="1325935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1-6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DBMS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의 장점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729022"/>
              </p:ext>
            </p:extLst>
          </p:nvPr>
        </p:nvGraphicFramePr>
        <p:xfrm>
          <a:off x="683568" y="1772815"/>
          <a:ext cx="7776807" cy="4536505"/>
        </p:xfrm>
        <a:graphic>
          <a:graphicData uri="http://schemas.openxmlformats.org/drawingml/2006/table">
            <a:tbl>
              <a:tblPr/>
              <a:tblGrid>
                <a:gridCol w="17563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73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4741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041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구분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파일 시스템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DBMS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41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중복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데이터를 파일 단위로 저장하므로 중복 가능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DBMS</a:t>
                      </a: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이용하여 데이터를 공유하기 때문에 중복 가능성 낮음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66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일관성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데이터의 중복 저장으로 일관성이 결여됨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중복 제거로 데이터의 일관성이 유지됨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66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독립성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정의와 프로그램의 독립성 유지 불가능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정의와 프로그램의 독립성 유지 가능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41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 기능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보통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복구</a:t>
                      </a:r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보안</a:t>
                      </a:r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동시성 제어</a:t>
                      </a:r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관리 기능 등을 수행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066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 개발 생산성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나쁨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짧은 시간에 큰 프로그램을 개발할 수 있음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041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 장점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보통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무결성 유지</a:t>
                      </a:r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표준 준수 용이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2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데이터베이스 시스템의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 언어</a:t>
            </a:r>
            <a:endParaRPr lang="en-US" altLang="ko-KR" dirty="0" smtClean="0"/>
          </a:p>
          <a:p>
            <a:r>
              <a:rPr lang="ko-KR" altLang="en-US" dirty="0" smtClean="0"/>
              <a:t>데이터베이스 사용자</a:t>
            </a:r>
            <a:endParaRPr lang="en-US" altLang="ko-KR" dirty="0" smtClean="0"/>
          </a:p>
          <a:p>
            <a:r>
              <a:rPr lang="en-US" altLang="ko-KR" dirty="0" smtClean="0"/>
              <a:t>DBMS</a:t>
            </a:r>
          </a:p>
          <a:p>
            <a:r>
              <a:rPr lang="ko-KR" altLang="en-US" dirty="0" smtClean="0"/>
              <a:t>데이터 모델</a:t>
            </a:r>
            <a:endParaRPr lang="en-US" altLang="ko-KR" dirty="0" smtClean="0"/>
          </a:p>
          <a:p>
            <a:r>
              <a:rPr lang="ko-KR" altLang="en-US" dirty="0" smtClean="0"/>
              <a:t>데이터베이스의 개념적 구조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데이터베이스 시스템의 구성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8019" y="640889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1-22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데이터베이스 시스템의 구성 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AutoShape 83"/>
          <p:cNvSpPr>
            <a:spLocks noChangeArrowheads="1"/>
          </p:cNvSpPr>
          <p:nvPr/>
        </p:nvSpPr>
        <p:spPr bwMode="auto">
          <a:xfrm>
            <a:off x="2136680" y="5013177"/>
            <a:ext cx="5040560" cy="1224135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ko-KR" altLang="ko-KR" sz="1200" dirty="0">
              <a:latin typeface="+mn-ea"/>
              <a:ea typeface="+mn-ea"/>
            </a:endParaRPr>
          </a:p>
        </p:txBody>
      </p:sp>
      <p:sp>
        <p:nvSpPr>
          <p:cNvPr id="9" name="Text Box 84"/>
          <p:cNvSpPr txBox="1">
            <a:spLocks noChangeArrowheads="1"/>
          </p:cNvSpPr>
          <p:nvPr/>
        </p:nvSpPr>
        <p:spPr bwMode="auto">
          <a:xfrm>
            <a:off x="3526528" y="5583266"/>
            <a:ext cx="1080000" cy="360000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 eaLnBrk="0" hangingPunct="0"/>
            <a:r>
              <a:rPr lang="ko-KR" altLang="en-US" sz="1200" dirty="0" smtClean="0">
                <a:latin typeface="+mn-ea"/>
                <a:ea typeface="+mn-ea"/>
              </a:rPr>
              <a:t>인덱스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0" name="Text Box 85"/>
          <p:cNvSpPr txBox="1">
            <a:spLocks noChangeArrowheads="1"/>
          </p:cNvSpPr>
          <p:nvPr/>
        </p:nvSpPr>
        <p:spPr bwMode="auto">
          <a:xfrm>
            <a:off x="4722560" y="5591106"/>
            <a:ext cx="1080000" cy="360000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 eaLnBrk="0" hangingPunct="0"/>
            <a:r>
              <a:rPr lang="ko-KR" altLang="en-US" sz="1200" dirty="0" smtClean="0">
                <a:latin typeface="+mn-ea"/>
                <a:ea typeface="+mn-ea"/>
              </a:rPr>
              <a:t>데이터 통계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1" name="Text Box 86"/>
          <p:cNvSpPr txBox="1">
            <a:spLocks noChangeArrowheads="1"/>
          </p:cNvSpPr>
          <p:nvPr/>
        </p:nvSpPr>
        <p:spPr bwMode="auto">
          <a:xfrm>
            <a:off x="2334476" y="5591468"/>
            <a:ext cx="1080000" cy="360000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 eaLnBrk="0" hangingPunct="0"/>
            <a:r>
              <a:rPr lang="ko-KR" altLang="en-US" sz="1200" dirty="0" smtClean="0">
                <a:latin typeface="+mn-ea"/>
                <a:ea typeface="+mn-ea"/>
              </a:rPr>
              <a:t>데이터 파일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2" name="Text Box 87"/>
          <p:cNvSpPr txBox="1">
            <a:spLocks noChangeArrowheads="1"/>
          </p:cNvSpPr>
          <p:nvPr/>
        </p:nvSpPr>
        <p:spPr bwMode="auto">
          <a:xfrm>
            <a:off x="5902792" y="5583266"/>
            <a:ext cx="1080000" cy="360000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 eaLnBrk="0" hangingPunct="0"/>
            <a:r>
              <a:rPr lang="ko-KR" altLang="en-US" sz="1200" dirty="0" smtClean="0">
                <a:latin typeface="+mn-ea"/>
                <a:ea typeface="+mn-ea"/>
              </a:rPr>
              <a:t>데이터 사전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960694" y="2373025"/>
            <a:ext cx="721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6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600" b="1" dirty="0">
              <a:latin typeface="+mn-ea"/>
              <a:ea typeface="+mn-ea"/>
            </a:endParaRP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2088994" y="3883630"/>
            <a:ext cx="5016238" cy="786507"/>
            <a:chOff x="796" y="1969"/>
            <a:chExt cx="3128" cy="505"/>
          </a:xfrm>
          <a:solidFill>
            <a:schemeClr val="tx2">
              <a:lumMod val="20000"/>
              <a:lumOff val="80000"/>
            </a:schemeClr>
          </a:solidFill>
        </p:grpSpPr>
        <p:grpSp>
          <p:nvGrpSpPr>
            <p:cNvPr id="15" name="Group 11"/>
            <p:cNvGrpSpPr>
              <a:grpSpLocks/>
            </p:cNvGrpSpPr>
            <p:nvPr/>
          </p:nvGrpSpPr>
          <p:grpSpPr bwMode="auto">
            <a:xfrm>
              <a:off x="796" y="1969"/>
              <a:ext cx="3128" cy="505"/>
              <a:chOff x="796" y="1969"/>
              <a:chExt cx="3128" cy="505"/>
            </a:xfrm>
            <a:grpFill/>
          </p:grpSpPr>
          <p:sp>
            <p:nvSpPr>
              <p:cNvPr id="17" name="Rectangle 7"/>
              <p:cNvSpPr>
                <a:spLocks noChangeArrowheads="1"/>
              </p:cNvSpPr>
              <p:nvPr/>
            </p:nvSpPr>
            <p:spPr bwMode="auto">
              <a:xfrm>
                <a:off x="796" y="1969"/>
                <a:ext cx="3127" cy="504"/>
              </a:xfrm>
              <a:prstGeom prst="round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ko-KR" altLang="en-US" sz="1200" dirty="0">
                  <a:latin typeface="+mn-ea"/>
                  <a:ea typeface="+mn-ea"/>
                </a:endParaRPr>
              </a:p>
            </p:txBody>
          </p:sp>
          <p:sp>
            <p:nvSpPr>
              <p:cNvPr id="18" name="Rectangle 8"/>
              <p:cNvSpPr>
                <a:spLocks noChangeArrowheads="1"/>
              </p:cNvSpPr>
              <p:nvPr/>
            </p:nvSpPr>
            <p:spPr bwMode="auto">
              <a:xfrm>
                <a:off x="796" y="1969"/>
                <a:ext cx="3127" cy="504"/>
              </a:xfrm>
              <a:prstGeom prst="round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ko-KR" altLang="en-US" sz="1200" dirty="0">
                  <a:latin typeface="+mn-ea"/>
                  <a:ea typeface="+mn-ea"/>
                </a:endParaRPr>
              </a:p>
            </p:txBody>
          </p:sp>
          <p:sp>
            <p:nvSpPr>
              <p:cNvPr id="19" name="Rectangle 9"/>
              <p:cNvSpPr>
                <a:spLocks noChangeArrowheads="1"/>
              </p:cNvSpPr>
              <p:nvPr/>
            </p:nvSpPr>
            <p:spPr bwMode="auto">
              <a:xfrm>
                <a:off x="796" y="1969"/>
                <a:ext cx="3128" cy="505"/>
              </a:xfrm>
              <a:prstGeom prst="round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ko-KR" altLang="en-US" sz="1200" dirty="0">
                  <a:latin typeface="+mn-ea"/>
                  <a:ea typeface="+mn-ea"/>
                </a:endParaRPr>
              </a:p>
            </p:txBody>
          </p:sp>
          <p:sp>
            <p:nvSpPr>
              <p:cNvPr id="20" name="Rectangle 10"/>
              <p:cNvSpPr>
                <a:spLocks noChangeArrowheads="1"/>
              </p:cNvSpPr>
              <p:nvPr/>
            </p:nvSpPr>
            <p:spPr bwMode="auto">
              <a:xfrm>
                <a:off x="796" y="1969"/>
                <a:ext cx="3127" cy="504"/>
              </a:xfrm>
              <a:prstGeom prst="round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ko-KR" altLang="en-US" sz="1200" dirty="0">
                  <a:latin typeface="+mn-ea"/>
                  <a:ea typeface="+mn-ea"/>
                </a:endParaRPr>
              </a:p>
            </p:txBody>
          </p:sp>
        </p:grp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796" y="1969"/>
              <a:ext cx="3128" cy="505"/>
            </a:xfrm>
            <a:prstGeom prst="roundRect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ko-KR" altLang="en-US" sz="1200" dirty="0">
                <a:latin typeface="+mn-ea"/>
                <a:ea typeface="+mn-ea"/>
              </a:endParaRP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2088994" y="2611150"/>
            <a:ext cx="5016238" cy="1200472"/>
            <a:chOff x="829" y="1177"/>
            <a:chExt cx="3127" cy="721"/>
          </a:xfrm>
          <a:solidFill>
            <a:schemeClr val="tx2">
              <a:lumMod val="20000"/>
              <a:lumOff val="80000"/>
            </a:schemeClr>
          </a:solidFill>
        </p:grpSpPr>
        <p:grpSp>
          <p:nvGrpSpPr>
            <p:cNvPr id="22" name="Group 18"/>
            <p:cNvGrpSpPr>
              <a:grpSpLocks/>
            </p:cNvGrpSpPr>
            <p:nvPr/>
          </p:nvGrpSpPr>
          <p:grpSpPr bwMode="auto">
            <a:xfrm>
              <a:off x="829" y="1177"/>
              <a:ext cx="3127" cy="721"/>
              <a:chOff x="829" y="1177"/>
              <a:chExt cx="3127" cy="721"/>
            </a:xfrm>
            <a:grpFill/>
          </p:grpSpPr>
          <p:sp>
            <p:nvSpPr>
              <p:cNvPr id="24" name="Rectangle 14"/>
              <p:cNvSpPr>
                <a:spLocks noChangeArrowheads="1"/>
              </p:cNvSpPr>
              <p:nvPr/>
            </p:nvSpPr>
            <p:spPr bwMode="auto">
              <a:xfrm>
                <a:off x="829" y="1177"/>
                <a:ext cx="3126" cy="720"/>
              </a:xfrm>
              <a:prstGeom prst="round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ko-KR" altLang="en-US" sz="1200" dirty="0">
                  <a:latin typeface="+mn-ea"/>
                  <a:ea typeface="+mn-ea"/>
                </a:endParaRPr>
              </a:p>
            </p:txBody>
          </p:sp>
          <p:sp>
            <p:nvSpPr>
              <p:cNvPr id="25" name="Rectangle 15"/>
              <p:cNvSpPr>
                <a:spLocks noChangeArrowheads="1"/>
              </p:cNvSpPr>
              <p:nvPr/>
            </p:nvSpPr>
            <p:spPr bwMode="auto">
              <a:xfrm>
                <a:off x="829" y="1177"/>
                <a:ext cx="3126" cy="720"/>
              </a:xfrm>
              <a:prstGeom prst="round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ko-KR" altLang="en-US" sz="1200" dirty="0">
                  <a:latin typeface="+mn-ea"/>
                  <a:ea typeface="+mn-ea"/>
                </a:endParaRPr>
              </a:p>
            </p:txBody>
          </p:sp>
          <p:sp>
            <p:nvSpPr>
              <p:cNvPr id="26" name="Rectangle 16"/>
              <p:cNvSpPr>
                <a:spLocks noChangeArrowheads="1"/>
              </p:cNvSpPr>
              <p:nvPr/>
            </p:nvSpPr>
            <p:spPr bwMode="auto">
              <a:xfrm>
                <a:off x="829" y="1177"/>
                <a:ext cx="3127" cy="721"/>
              </a:xfrm>
              <a:prstGeom prst="round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ko-KR" altLang="en-US" sz="1200" dirty="0">
                  <a:latin typeface="+mn-ea"/>
                  <a:ea typeface="+mn-ea"/>
                </a:endParaRPr>
              </a:p>
            </p:txBody>
          </p:sp>
          <p:sp>
            <p:nvSpPr>
              <p:cNvPr id="27" name="Rectangle 17"/>
              <p:cNvSpPr>
                <a:spLocks noChangeArrowheads="1"/>
              </p:cNvSpPr>
              <p:nvPr/>
            </p:nvSpPr>
            <p:spPr bwMode="auto">
              <a:xfrm>
                <a:off x="829" y="1177"/>
                <a:ext cx="3126" cy="720"/>
              </a:xfrm>
              <a:prstGeom prst="round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ko-KR" altLang="en-US" sz="1200" dirty="0">
                  <a:latin typeface="+mn-ea"/>
                  <a:ea typeface="+mn-ea"/>
                </a:endParaRPr>
              </a:p>
            </p:txBody>
          </p:sp>
        </p:grp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829" y="1177"/>
              <a:ext cx="3127" cy="721"/>
            </a:xfrm>
            <a:prstGeom prst="roundRect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ko-KR" altLang="en-US" sz="1200" dirty="0">
                <a:latin typeface="+mn-ea"/>
                <a:ea typeface="+mn-ea"/>
              </a:endParaRPr>
            </a:p>
          </p:txBody>
        </p:sp>
      </p:grp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2162771" y="3172309"/>
            <a:ext cx="1080000" cy="540000"/>
          </a:xfrm>
          <a:prstGeom prst="round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200" dirty="0" smtClean="0">
                <a:latin typeface="+mn-ea"/>
                <a:ea typeface="+mn-ea"/>
              </a:rPr>
              <a:t>오브젝트 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ctr"/>
            <a:r>
              <a:rPr lang="ko-KR" altLang="en-US" sz="1200" dirty="0" smtClean="0">
                <a:latin typeface="+mn-ea"/>
                <a:ea typeface="+mn-ea"/>
              </a:rPr>
              <a:t>코드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3042661" y="3355687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 dirty="0">
              <a:latin typeface="+mn-ea"/>
              <a:ea typeface="+mn-ea"/>
            </a:endParaRP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3497433" y="3379574"/>
            <a:ext cx="3464103" cy="298647"/>
          </a:xfrm>
          <a:prstGeom prst="round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200" dirty="0" smtClean="0">
                <a:solidFill>
                  <a:srgbClr val="000000"/>
                </a:solidFill>
                <a:latin typeface="+mn-ea"/>
                <a:ea typeface="+mn-ea"/>
              </a:rPr>
              <a:t>질의처리기</a:t>
            </a:r>
            <a:endParaRPr lang="ko-KR" altLang="ko-KR" sz="1200" dirty="0" smtClean="0">
              <a:latin typeface="+mn-ea"/>
              <a:ea typeface="+mn-ea"/>
            </a:endParaRPr>
          </a:p>
          <a:p>
            <a:pPr algn="ctr"/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5039736" y="3347750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 dirty="0">
              <a:latin typeface="+mn-ea"/>
              <a:ea typeface="+mn-ea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4115811" y="3422362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 dirty="0">
              <a:latin typeface="+mn-ea"/>
              <a:ea typeface="+mn-ea"/>
            </a:endParaRP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4571423" y="3466812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 dirty="0">
              <a:latin typeface="+mn-ea"/>
              <a:ea typeface="+mn-ea"/>
            </a:endParaRP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3509361" y="2725449"/>
            <a:ext cx="1080000" cy="540000"/>
          </a:xfrm>
          <a:prstGeom prst="round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Embedded </a:t>
            </a:r>
          </a:p>
          <a:p>
            <a:pPr algn="ctr"/>
            <a:r>
              <a:rPr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DML</a:t>
            </a:r>
            <a:endParaRPr lang="ko-KR" altLang="ko-KR" sz="1200" dirty="0" smtClean="0">
              <a:latin typeface="+mn-ea"/>
              <a:ea typeface="+mn-ea"/>
            </a:endParaRPr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4265036" y="3012787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 dirty="0">
              <a:latin typeface="+mn-ea"/>
              <a:ea typeface="+mn-ea"/>
            </a:endParaRPr>
          </a:p>
        </p:txBody>
      </p:sp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4689486" y="2725450"/>
            <a:ext cx="1080000" cy="540000"/>
          </a:xfrm>
          <a:prstGeom prst="round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DML </a:t>
            </a:r>
          </a:p>
          <a:p>
            <a:pPr algn="ctr"/>
            <a:r>
              <a:rPr lang="ko-KR" altLang="en-US" sz="1200" dirty="0" smtClean="0">
                <a:solidFill>
                  <a:srgbClr val="000000"/>
                </a:solidFill>
                <a:latin typeface="+mn-ea"/>
                <a:ea typeface="+mn-ea"/>
              </a:rPr>
              <a:t>컴파일러</a:t>
            </a:r>
            <a:endParaRPr lang="ko-KR" altLang="ko-KR" sz="1200" dirty="0" smtClean="0">
              <a:latin typeface="+mn-ea"/>
              <a:ea typeface="+mn-ea"/>
            </a:endParaRPr>
          </a:p>
        </p:txBody>
      </p:sp>
      <p:sp>
        <p:nvSpPr>
          <p:cNvPr id="37" name="Rectangle 41"/>
          <p:cNvSpPr>
            <a:spLocks noChangeArrowheads="1"/>
          </p:cNvSpPr>
          <p:nvPr/>
        </p:nvSpPr>
        <p:spPr bwMode="auto">
          <a:xfrm>
            <a:off x="5897137" y="2709408"/>
            <a:ext cx="1080000" cy="540000"/>
          </a:xfrm>
          <a:prstGeom prst="round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D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DL</a:t>
            </a:r>
          </a:p>
          <a:p>
            <a:pPr algn="ctr"/>
            <a:r>
              <a:rPr lang="ko-KR" altLang="en-US" sz="1200" dirty="0" smtClean="0">
                <a:solidFill>
                  <a:srgbClr val="000000"/>
                </a:solidFill>
                <a:latin typeface="+mn-ea"/>
                <a:ea typeface="+mn-ea"/>
              </a:rPr>
              <a:t>컴파일러</a:t>
            </a:r>
            <a:endParaRPr lang="ko-KR" altLang="ko-KR" sz="1200" dirty="0" smtClean="0">
              <a:latin typeface="+mn-ea"/>
              <a:ea typeface="+mn-ea"/>
            </a:endParaRPr>
          </a:p>
        </p:txBody>
      </p:sp>
      <p:sp>
        <p:nvSpPr>
          <p:cNvPr id="38" name="Rectangle 44"/>
          <p:cNvSpPr>
            <a:spLocks noChangeArrowheads="1"/>
          </p:cNvSpPr>
          <p:nvPr/>
        </p:nvSpPr>
        <p:spPr bwMode="auto">
          <a:xfrm>
            <a:off x="6549448" y="2895312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 dirty="0">
              <a:latin typeface="+mn-ea"/>
              <a:ea typeface="+mn-ea"/>
            </a:endParaRPr>
          </a:p>
        </p:txBody>
      </p:sp>
      <p:sp>
        <p:nvSpPr>
          <p:cNvPr id="39" name="Rectangle 45"/>
          <p:cNvSpPr>
            <a:spLocks noChangeArrowheads="1"/>
          </p:cNvSpPr>
          <p:nvPr/>
        </p:nvSpPr>
        <p:spPr bwMode="auto">
          <a:xfrm>
            <a:off x="2675009" y="3982749"/>
            <a:ext cx="1553912" cy="549650"/>
          </a:xfrm>
          <a:prstGeom prst="round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36000" rIns="36000" anchor="b"/>
          <a:lstStyle/>
          <a:p>
            <a:pPr algn="ctr"/>
            <a:r>
              <a:rPr lang="ko-KR" altLang="en-US" sz="1200" dirty="0" smtClean="0">
                <a:solidFill>
                  <a:srgbClr val="000000"/>
                </a:solidFill>
                <a:latin typeface="+mn-ea"/>
                <a:ea typeface="+mn-ea"/>
              </a:rPr>
              <a:t>트랜잭션</a:t>
            </a:r>
            <a:endParaRPr lang="en-US" altLang="ko-KR" sz="12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200" dirty="0" smtClean="0">
                <a:solidFill>
                  <a:srgbClr val="000000"/>
                </a:solidFill>
                <a:latin typeface="+mn-ea"/>
                <a:ea typeface="+mn-ea"/>
              </a:rPr>
              <a:t>관리자</a:t>
            </a:r>
            <a:endParaRPr lang="ko-KR" altLang="ko-KR" sz="1200" dirty="0" smtClean="0">
              <a:latin typeface="+mn-ea"/>
              <a:ea typeface="+mn-ea"/>
            </a:endParaRPr>
          </a:p>
        </p:txBody>
      </p:sp>
      <p:sp>
        <p:nvSpPr>
          <p:cNvPr id="40" name="Rectangle 50"/>
          <p:cNvSpPr>
            <a:spLocks noChangeArrowheads="1"/>
          </p:cNvSpPr>
          <p:nvPr/>
        </p:nvSpPr>
        <p:spPr bwMode="auto">
          <a:xfrm>
            <a:off x="5621409" y="3992399"/>
            <a:ext cx="1080000" cy="540000"/>
          </a:xfrm>
          <a:prstGeom prst="round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/>
            <a:r>
              <a:rPr lang="ko-KR" altLang="en-US" sz="1200" dirty="0" smtClean="0">
                <a:solidFill>
                  <a:srgbClr val="000000"/>
                </a:solidFill>
                <a:latin typeface="+mn-ea"/>
                <a:ea typeface="+mn-ea"/>
              </a:rPr>
              <a:t>버퍼 관리자</a:t>
            </a:r>
            <a:endParaRPr lang="ko-KR" altLang="ko-KR" sz="1200" dirty="0" smtClean="0">
              <a:latin typeface="+mn-ea"/>
              <a:ea typeface="+mn-ea"/>
            </a:endParaRPr>
          </a:p>
        </p:txBody>
      </p:sp>
      <p:sp>
        <p:nvSpPr>
          <p:cNvPr id="41" name="Rectangle 52"/>
          <p:cNvSpPr>
            <a:spLocks noChangeArrowheads="1"/>
          </p:cNvSpPr>
          <p:nvPr/>
        </p:nvSpPr>
        <p:spPr bwMode="auto">
          <a:xfrm>
            <a:off x="4961948" y="4036725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 dirty="0">
              <a:latin typeface="+mn-ea"/>
              <a:ea typeface="+mn-ea"/>
            </a:endParaRPr>
          </a:p>
        </p:txBody>
      </p:sp>
      <p:sp>
        <p:nvSpPr>
          <p:cNvPr id="42" name="Rectangle 53"/>
          <p:cNvSpPr>
            <a:spLocks noChangeArrowheads="1"/>
          </p:cNvSpPr>
          <p:nvPr/>
        </p:nvSpPr>
        <p:spPr bwMode="auto">
          <a:xfrm>
            <a:off x="7248827" y="2725450"/>
            <a:ext cx="931862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3" name="Rectangle 54"/>
          <p:cNvSpPr>
            <a:spLocks noChangeArrowheads="1"/>
          </p:cNvSpPr>
          <p:nvPr/>
        </p:nvSpPr>
        <p:spPr bwMode="auto">
          <a:xfrm>
            <a:off x="1269164" y="1322414"/>
            <a:ext cx="46166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en-US" sz="1200" b="1" dirty="0" smtClean="0">
                <a:latin typeface="+mn-ea"/>
                <a:ea typeface="+mn-ea"/>
              </a:rPr>
              <a:t>사용자</a:t>
            </a:r>
            <a:endParaRPr lang="ko-KR" altLang="ko-KR" sz="1200" b="1" dirty="0">
              <a:latin typeface="+mn-ea"/>
              <a:ea typeface="+mn-ea"/>
            </a:endParaRPr>
          </a:p>
        </p:txBody>
      </p:sp>
      <p:sp>
        <p:nvSpPr>
          <p:cNvPr id="44" name="Rectangle 125"/>
          <p:cNvSpPr>
            <a:spLocks noChangeArrowheads="1"/>
          </p:cNvSpPr>
          <p:nvPr/>
        </p:nvSpPr>
        <p:spPr bwMode="auto">
          <a:xfrm>
            <a:off x="4394999" y="3992399"/>
            <a:ext cx="1080000" cy="540000"/>
          </a:xfrm>
          <a:prstGeom prst="round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/>
            <a:r>
              <a:rPr lang="ko-KR" altLang="en-US" sz="1200" dirty="0" smtClean="0">
                <a:solidFill>
                  <a:srgbClr val="000000"/>
                </a:solidFill>
                <a:latin typeface="+mn-ea"/>
                <a:ea typeface="+mn-ea"/>
              </a:rPr>
              <a:t>파일 관리자</a:t>
            </a:r>
            <a:endParaRPr lang="ko-KR" altLang="ko-KR" sz="1200" dirty="0" smtClean="0">
              <a:latin typeface="+mn-ea"/>
              <a:ea typeface="+mn-ea"/>
            </a:endParaRPr>
          </a:p>
        </p:txBody>
      </p:sp>
      <p:sp>
        <p:nvSpPr>
          <p:cNvPr id="45" name="Rectangle 127"/>
          <p:cNvSpPr>
            <a:spLocks noChangeArrowheads="1"/>
          </p:cNvSpPr>
          <p:nvPr/>
        </p:nvSpPr>
        <p:spPr bwMode="auto">
          <a:xfrm>
            <a:off x="4788911" y="4379625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 dirty="0">
              <a:latin typeface="+mn-ea"/>
              <a:ea typeface="+mn-ea"/>
            </a:endParaRPr>
          </a:p>
        </p:txBody>
      </p:sp>
      <p:sp>
        <p:nvSpPr>
          <p:cNvPr id="46" name="Rectangle 131"/>
          <p:cNvSpPr>
            <a:spLocks noChangeArrowheads="1"/>
          </p:cNvSpPr>
          <p:nvPr/>
        </p:nvSpPr>
        <p:spPr bwMode="auto">
          <a:xfrm>
            <a:off x="2197076" y="1340067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 dirty="0">
              <a:latin typeface="+mn-ea"/>
              <a:ea typeface="+mn-ea"/>
            </a:endParaRPr>
          </a:p>
        </p:txBody>
      </p:sp>
      <p:grpSp>
        <p:nvGrpSpPr>
          <p:cNvPr id="47" name="Group 138"/>
          <p:cNvGrpSpPr>
            <a:grpSpLocks/>
          </p:cNvGrpSpPr>
          <p:nvPr/>
        </p:nvGrpSpPr>
        <p:grpSpPr bwMode="auto">
          <a:xfrm>
            <a:off x="2064673" y="1106390"/>
            <a:ext cx="5040560" cy="578165"/>
            <a:chOff x="836" y="538"/>
            <a:chExt cx="3353" cy="217"/>
          </a:xfrm>
          <a:solidFill>
            <a:schemeClr val="tx2">
              <a:lumMod val="20000"/>
              <a:lumOff val="80000"/>
            </a:schemeClr>
          </a:solidFill>
        </p:grpSpPr>
        <p:grpSp>
          <p:nvGrpSpPr>
            <p:cNvPr id="48" name="Group 136"/>
            <p:cNvGrpSpPr>
              <a:grpSpLocks/>
            </p:cNvGrpSpPr>
            <p:nvPr/>
          </p:nvGrpSpPr>
          <p:grpSpPr bwMode="auto">
            <a:xfrm>
              <a:off x="875" y="538"/>
              <a:ext cx="2891" cy="217"/>
              <a:chOff x="875" y="538"/>
              <a:chExt cx="2891" cy="217"/>
            </a:xfrm>
            <a:grpFill/>
          </p:grpSpPr>
          <p:sp>
            <p:nvSpPr>
              <p:cNvPr id="50" name="Rectangle 132"/>
              <p:cNvSpPr>
                <a:spLocks noChangeArrowheads="1"/>
              </p:cNvSpPr>
              <p:nvPr/>
            </p:nvSpPr>
            <p:spPr bwMode="auto">
              <a:xfrm>
                <a:off x="875" y="538"/>
                <a:ext cx="2890" cy="216"/>
              </a:xfrm>
              <a:prstGeom prst="round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ko-KR" altLang="en-US" sz="1200" dirty="0">
                  <a:latin typeface="+mn-ea"/>
                  <a:ea typeface="+mn-ea"/>
                </a:endParaRPr>
              </a:p>
            </p:txBody>
          </p:sp>
          <p:sp>
            <p:nvSpPr>
              <p:cNvPr id="51" name="Rectangle 133"/>
              <p:cNvSpPr>
                <a:spLocks noChangeArrowheads="1"/>
              </p:cNvSpPr>
              <p:nvPr/>
            </p:nvSpPr>
            <p:spPr bwMode="auto">
              <a:xfrm>
                <a:off x="875" y="538"/>
                <a:ext cx="2890" cy="216"/>
              </a:xfrm>
              <a:prstGeom prst="roundRect">
                <a:avLst/>
              </a:prstGeom>
              <a:grpFill/>
              <a:ln w="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ko-KR" altLang="en-US" sz="1200" dirty="0">
                  <a:latin typeface="+mn-ea"/>
                  <a:ea typeface="+mn-ea"/>
                </a:endParaRPr>
              </a:p>
            </p:txBody>
          </p:sp>
          <p:sp>
            <p:nvSpPr>
              <p:cNvPr id="52" name="Rectangle 134"/>
              <p:cNvSpPr>
                <a:spLocks noChangeArrowheads="1"/>
              </p:cNvSpPr>
              <p:nvPr/>
            </p:nvSpPr>
            <p:spPr bwMode="auto">
              <a:xfrm>
                <a:off x="875" y="538"/>
                <a:ext cx="2891" cy="217"/>
              </a:xfrm>
              <a:prstGeom prst="round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ko-KR" altLang="en-US" sz="1200" dirty="0">
                  <a:latin typeface="+mn-ea"/>
                  <a:ea typeface="+mn-ea"/>
                </a:endParaRPr>
              </a:p>
            </p:txBody>
          </p:sp>
          <p:sp>
            <p:nvSpPr>
              <p:cNvPr id="53" name="Rectangle 135"/>
              <p:cNvSpPr>
                <a:spLocks noChangeArrowheads="1"/>
              </p:cNvSpPr>
              <p:nvPr/>
            </p:nvSpPr>
            <p:spPr bwMode="auto">
              <a:xfrm>
                <a:off x="875" y="538"/>
                <a:ext cx="2890" cy="216"/>
              </a:xfrm>
              <a:prstGeom prst="round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ko-KR" altLang="en-US" sz="1200" dirty="0">
                  <a:latin typeface="+mn-ea"/>
                  <a:ea typeface="+mn-ea"/>
                </a:endParaRPr>
              </a:p>
            </p:txBody>
          </p:sp>
        </p:grpSp>
        <p:sp>
          <p:nvSpPr>
            <p:cNvPr id="49" name="Rectangle 137"/>
            <p:cNvSpPr>
              <a:spLocks noChangeArrowheads="1"/>
            </p:cNvSpPr>
            <p:nvPr/>
          </p:nvSpPr>
          <p:spPr bwMode="auto">
            <a:xfrm>
              <a:off x="836" y="538"/>
              <a:ext cx="3353" cy="217"/>
            </a:xfrm>
            <a:prstGeom prst="roundRect">
              <a:avLst/>
            </a:prstGeom>
            <a:grpFill/>
            <a:ln w="11113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ko-KR" altLang="en-US" sz="1200" dirty="0">
                <a:latin typeface="+mn-ea"/>
                <a:ea typeface="+mn-ea"/>
              </a:endParaRPr>
            </a:p>
          </p:txBody>
        </p:sp>
      </p:grpSp>
      <p:sp>
        <p:nvSpPr>
          <p:cNvPr id="54" name="Rectangle 139"/>
          <p:cNvSpPr>
            <a:spLocks noChangeArrowheads="1"/>
          </p:cNvSpPr>
          <p:nvPr/>
        </p:nvSpPr>
        <p:spPr bwMode="auto">
          <a:xfrm>
            <a:off x="2374227" y="1295867"/>
            <a:ext cx="81913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en-US" sz="1200" dirty="0">
                <a:latin typeface="+mn-ea"/>
                <a:ea typeface="+mn-ea"/>
              </a:rPr>
              <a:t>일반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사용자</a:t>
            </a:r>
            <a:endParaRPr lang="ko-KR" altLang="ko-KR" sz="1200" dirty="0">
              <a:latin typeface="+mn-ea"/>
              <a:ea typeface="+mn-ea"/>
            </a:endParaRPr>
          </a:p>
        </p:txBody>
      </p:sp>
      <p:sp>
        <p:nvSpPr>
          <p:cNvPr id="55" name="Rectangle 140"/>
          <p:cNvSpPr>
            <a:spLocks noChangeArrowheads="1"/>
          </p:cNvSpPr>
          <p:nvPr/>
        </p:nvSpPr>
        <p:spPr bwMode="auto">
          <a:xfrm>
            <a:off x="2841680" y="1390867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 dirty="0">
              <a:latin typeface="+mn-ea"/>
              <a:ea typeface="+mn-ea"/>
            </a:endParaRPr>
          </a:p>
        </p:txBody>
      </p:sp>
      <p:sp>
        <p:nvSpPr>
          <p:cNvPr id="56" name="Rectangle 141"/>
          <p:cNvSpPr>
            <a:spLocks noChangeArrowheads="1"/>
          </p:cNvSpPr>
          <p:nvPr/>
        </p:nvSpPr>
        <p:spPr bwMode="auto">
          <a:xfrm>
            <a:off x="2845996" y="1390867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 dirty="0">
              <a:latin typeface="+mn-ea"/>
              <a:ea typeface="+mn-ea"/>
            </a:endParaRPr>
          </a:p>
        </p:txBody>
      </p:sp>
      <p:sp>
        <p:nvSpPr>
          <p:cNvPr id="57" name="Rectangle 142"/>
          <p:cNvSpPr>
            <a:spLocks noChangeArrowheads="1"/>
          </p:cNvSpPr>
          <p:nvPr/>
        </p:nvSpPr>
        <p:spPr bwMode="auto">
          <a:xfrm>
            <a:off x="3629144" y="1173835"/>
            <a:ext cx="7694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응용 </a:t>
            </a:r>
            <a:endParaRPr lang="en-US" altLang="ko-KR" sz="12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프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ea typeface="+mn-ea"/>
              </a:rPr>
              <a:t>로그래머</a:t>
            </a:r>
            <a:endParaRPr lang="ko-KR" altLang="ko-KR" sz="1200" dirty="0">
              <a:latin typeface="+mn-ea"/>
              <a:ea typeface="+mn-ea"/>
            </a:endParaRPr>
          </a:p>
        </p:txBody>
      </p:sp>
      <p:sp>
        <p:nvSpPr>
          <p:cNvPr id="58" name="Rectangle 145"/>
          <p:cNvSpPr>
            <a:spLocks noChangeArrowheads="1"/>
          </p:cNvSpPr>
          <p:nvPr/>
        </p:nvSpPr>
        <p:spPr bwMode="auto">
          <a:xfrm>
            <a:off x="4826331" y="1316752"/>
            <a:ext cx="80631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1200" dirty="0">
                <a:latin typeface="+mn-ea"/>
                <a:ea typeface="+mn-ea"/>
              </a:rPr>
              <a:t>SQL </a:t>
            </a:r>
            <a:r>
              <a:rPr lang="ko-KR" altLang="en-US" sz="1200" dirty="0">
                <a:latin typeface="+mn-ea"/>
                <a:ea typeface="+mn-ea"/>
              </a:rPr>
              <a:t>사용자</a:t>
            </a:r>
            <a:endParaRPr lang="ko-KR" altLang="ko-KR" sz="1200" dirty="0">
              <a:latin typeface="+mn-ea"/>
              <a:ea typeface="+mn-ea"/>
            </a:endParaRPr>
          </a:p>
        </p:txBody>
      </p:sp>
      <p:sp>
        <p:nvSpPr>
          <p:cNvPr id="59" name="Rectangle 147"/>
          <p:cNvSpPr>
            <a:spLocks noChangeArrowheads="1"/>
          </p:cNvSpPr>
          <p:nvPr/>
        </p:nvSpPr>
        <p:spPr bwMode="auto">
          <a:xfrm>
            <a:off x="6169010" y="1295867"/>
            <a:ext cx="51829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DBA</a:t>
            </a:r>
            <a:endParaRPr lang="ko-KR" altLang="ko-KR" sz="1200" dirty="0">
              <a:latin typeface="+mn-ea"/>
              <a:ea typeface="+mn-ea"/>
            </a:endParaRPr>
          </a:p>
        </p:txBody>
      </p:sp>
      <p:sp>
        <p:nvSpPr>
          <p:cNvPr id="60" name="Rectangle 148"/>
          <p:cNvSpPr>
            <a:spLocks noChangeArrowheads="1"/>
          </p:cNvSpPr>
          <p:nvPr/>
        </p:nvSpPr>
        <p:spPr bwMode="auto">
          <a:xfrm>
            <a:off x="5939518" y="1390867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 dirty="0">
              <a:latin typeface="+mn-ea"/>
              <a:ea typeface="+mn-ea"/>
            </a:endParaRPr>
          </a:p>
        </p:txBody>
      </p:sp>
      <p:sp>
        <p:nvSpPr>
          <p:cNvPr id="61" name="Rectangle 150"/>
          <p:cNvSpPr>
            <a:spLocks noChangeArrowheads="1"/>
          </p:cNvSpPr>
          <p:nvPr/>
        </p:nvSpPr>
        <p:spPr bwMode="auto">
          <a:xfrm>
            <a:off x="3243118" y="1509929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 dirty="0">
              <a:latin typeface="+mn-ea"/>
              <a:ea typeface="+mn-ea"/>
            </a:endParaRPr>
          </a:p>
        </p:txBody>
      </p:sp>
      <p:sp>
        <p:nvSpPr>
          <p:cNvPr id="62" name="Rectangle 154"/>
          <p:cNvSpPr>
            <a:spLocks noChangeArrowheads="1"/>
          </p:cNvSpPr>
          <p:nvPr/>
        </p:nvSpPr>
        <p:spPr bwMode="auto">
          <a:xfrm>
            <a:off x="4700670" y="1509929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 dirty="0">
              <a:latin typeface="+mn-ea"/>
              <a:ea typeface="+mn-ea"/>
            </a:endParaRPr>
          </a:p>
        </p:txBody>
      </p:sp>
      <p:sp>
        <p:nvSpPr>
          <p:cNvPr id="63" name="Rectangle 155"/>
          <p:cNvSpPr>
            <a:spLocks noChangeArrowheads="1"/>
          </p:cNvSpPr>
          <p:nvPr/>
        </p:nvSpPr>
        <p:spPr bwMode="auto">
          <a:xfrm>
            <a:off x="4992756" y="1509929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 dirty="0">
              <a:latin typeface="+mn-ea"/>
              <a:ea typeface="+mn-ea"/>
            </a:endParaRPr>
          </a:p>
        </p:txBody>
      </p:sp>
      <p:sp>
        <p:nvSpPr>
          <p:cNvPr id="64" name="Rectangle 157"/>
          <p:cNvSpPr>
            <a:spLocks noChangeArrowheads="1"/>
          </p:cNvSpPr>
          <p:nvPr/>
        </p:nvSpPr>
        <p:spPr bwMode="auto">
          <a:xfrm>
            <a:off x="6165417" y="1509929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 dirty="0">
              <a:latin typeface="+mn-ea"/>
              <a:ea typeface="+mn-ea"/>
            </a:endParaRPr>
          </a:p>
        </p:txBody>
      </p:sp>
      <p:sp>
        <p:nvSpPr>
          <p:cNvPr id="65" name="Rectangle 163"/>
          <p:cNvSpPr>
            <a:spLocks noChangeArrowheads="1"/>
          </p:cNvSpPr>
          <p:nvPr/>
        </p:nvSpPr>
        <p:spPr bwMode="auto">
          <a:xfrm>
            <a:off x="3418966" y="1909561"/>
            <a:ext cx="1237994" cy="461901"/>
          </a:xfrm>
          <a:prstGeom prst="round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algn="ctr"/>
            <a:r>
              <a:rPr lang="ko-KR" altLang="en-US" sz="1200" dirty="0">
                <a:latin typeface="+mn-ea"/>
                <a:ea typeface="+mn-ea"/>
              </a:rPr>
              <a:t>응용 </a:t>
            </a:r>
            <a:r>
              <a:rPr lang="ko-KR" altLang="en-US" sz="1200" dirty="0" smtClean="0">
                <a:latin typeface="+mn-ea"/>
                <a:ea typeface="+mn-ea"/>
              </a:rPr>
              <a:t>프로그램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ctr"/>
            <a:r>
              <a:rPr lang="ko-KR" altLang="en-US" sz="1200" dirty="0" smtClean="0">
                <a:latin typeface="+mn-ea"/>
                <a:ea typeface="+mn-ea"/>
              </a:rPr>
              <a:t>개발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66" name="Rectangle 167"/>
          <p:cNvSpPr>
            <a:spLocks noChangeArrowheads="1"/>
          </p:cNvSpPr>
          <p:nvPr/>
        </p:nvSpPr>
        <p:spPr bwMode="auto">
          <a:xfrm>
            <a:off x="4728967" y="1909561"/>
            <a:ext cx="1009849" cy="461901"/>
          </a:xfrm>
          <a:prstGeom prst="round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algn="ctr"/>
            <a:r>
              <a:rPr lang="en-US" altLang="ko-KR" sz="1200" dirty="0">
                <a:latin typeface="+mn-ea"/>
                <a:ea typeface="+mn-ea"/>
              </a:rPr>
              <a:t>SQL</a:t>
            </a:r>
          </a:p>
          <a:p>
            <a:pPr algn="ctr"/>
            <a:r>
              <a:rPr lang="ko-KR" altLang="en-US" sz="1200" dirty="0">
                <a:latin typeface="+mn-ea"/>
                <a:ea typeface="+mn-ea"/>
              </a:rPr>
              <a:t>질의</a:t>
            </a:r>
          </a:p>
        </p:txBody>
      </p:sp>
      <p:sp>
        <p:nvSpPr>
          <p:cNvPr id="67" name="Rectangle 170"/>
          <p:cNvSpPr>
            <a:spLocks noChangeArrowheads="1"/>
          </p:cNvSpPr>
          <p:nvPr/>
        </p:nvSpPr>
        <p:spPr bwMode="auto">
          <a:xfrm>
            <a:off x="5808890" y="1909561"/>
            <a:ext cx="1224333" cy="461901"/>
          </a:xfrm>
          <a:prstGeom prst="round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algn="ctr"/>
            <a:r>
              <a:rPr lang="ko-KR" altLang="en-US" sz="1200" dirty="0">
                <a:latin typeface="+mn-ea"/>
                <a:ea typeface="+mn-ea"/>
              </a:rPr>
              <a:t>데이터베이스 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ctr"/>
            <a:r>
              <a:rPr lang="ko-KR" altLang="en-US" sz="1200" dirty="0" smtClean="0">
                <a:latin typeface="+mn-ea"/>
                <a:ea typeface="+mn-ea"/>
              </a:rPr>
              <a:t>스키마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68" name="Rectangle 172"/>
          <p:cNvSpPr>
            <a:spLocks noChangeArrowheads="1"/>
          </p:cNvSpPr>
          <p:nvPr/>
        </p:nvSpPr>
        <p:spPr bwMode="auto">
          <a:xfrm>
            <a:off x="6074769" y="1961948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 dirty="0">
              <a:latin typeface="+mn-ea"/>
              <a:ea typeface="+mn-ea"/>
            </a:endParaRPr>
          </a:p>
        </p:txBody>
      </p:sp>
      <p:sp>
        <p:nvSpPr>
          <p:cNvPr id="69" name="Rectangle 174"/>
          <p:cNvSpPr>
            <a:spLocks noChangeArrowheads="1"/>
          </p:cNvSpPr>
          <p:nvPr/>
        </p:nvSpPr>
        <p:spPr bwMode="auto">
          <a:xfrm>
            <a:off x="6020093" y="2081011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 dirty="0">
              <a:latin typeface="+mn-ea"/>
              <a:ea typeface="+mn-ea"/>
            </a:endParaRPr>
          </a:p>
        </p:txBody>
      </p:sp>
      <p:sp>
        <p:nvSpPr>
          <p:cNvPr id="70" name="Rectangle 177"/>
          <p:cNvSpPr>
            <a:spLocks noChangeArrowheads="1"/>
          </p:cNvSpPr>
          <p:nvPr/>
        </p:nvSpPr>
        <p:spPr bwMode="auto">
          <a:xfrm>
            <a:off x="6707862" y="1389279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 dirty="0">
              <a:latin typeface="+mn-ea"/>
              <a:ea typeface="+mn-ea"/>
            </a:endParaRPr>
          </a:p>
        </p:txBody>
      </p:sp>
      <p:sp>
        <p:nvSpPr>
          <p:cNvPr id="71" name="아래쪽 화살표 70"/>
          <p:cNvSpPr/>
          <p:nvPr/>
        </p:nvSpPr>
        <p:spPr>
          <a:xfrm>
            <a:off x="2665757" y="1706397"/>
            <a:ext cx="118995" cy="17799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dirty="0">
              <a:latin typeface="+mn-ea"/>
            </a:endParaRPr>
          </a:p>
        </p:txBody>
      </p:sp>
      <p:sp>
        <p:nvSpPr>
          <p:cNvPr id="72" name="위쪽/아래쪽 화살표 71"/>
          <p:cNvSpPr/>
          <p:nvPr/>
        </p:nvSpPr>
        <p:spPr>
          <a:xfrm>
            <a:off x="4545752" y="4667878"/>
            <a:ext cx="135205" cy="345299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73" name="Rectangle 163"/>
          <p:cNvSpPr>
            <a:spLocks noChangeArrowheads="1"/>
          </p:cNvSpPr>
          <p:nvPr/>
        </p:nvSpPr>
        <p:spPr bwMode="auto">
          <a:xfrm>
            <a:off x="2064673" y="1909561"/>
            <a:ext cx="1237994" cy="461901"/>
          </a:xfrm>
          <a:prstGeom prst="round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algn="ctr"/>
            <a:r>
              <a:rPr lang="ko-KR" altLang="en-US" sz="1200" dirty="0">
                <a:latin typeface="+mn-ea"/>
                <a:ea typeface="+mn-ea"/>
              </a:rPr>
              <a:t>응용 </a:t>
            </a:r>
            <a:r>
              <a:rPr lang="ko-KR" altLang="en-US" sz="1200" dirty="0" smtClean="0">
                <a:latin typeface="+mn-ea"/>
                <a:ea typeface="+mn-ea"/>
              </a:rPr>
              <a:t>프로그램 화면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74" name="아래쪽 화살표 73"/>
          <p:cNvSpPr/>
          <p:nvPr/>
        </p:nvSpPr>
        <p:spPr>
          <a:xfrm rot="16200000">
            <a:off x="3323142" y="3391213"/>
            <a:ext cx="129169" cy="20669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dirty="0">
              <a:latin typeface="+mn-ea"/>
            </a:endParaRPr>
          </a:p>
        </p:txBody>
      </p:sp>
      <p:sp>
        <p:nvSpPr>
          <p:cNvPr id="75" name="아래쪽 화살표 74"/>
          <p:cNvSpPr/>
          <p:nvPr/>
        </p:nvSpPr>
        <p:spPr>
          <a:xfrm>
            <a:off x="3978465" y="1706397"/>
            <a:ext cx="118995" cy="17799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dirty="0">
              <a:latin typeface="+mn-ea"/>
            </a:endParaRPr>
          </a:p>
        </p:txBody>
      </p:sp>
      <p:sp>
        <p:nvSpPr>
          <p:cNvPr id="76" name="아래쪽 화살표 75"/>
          <p:cNvSpPr/>
          <p:nvPr/>
        </p:nvSpPr>
        <p:spPr>
          <a:xfrm>
            <a:off x="5169988" y="1706397"/>
            <a:ext cx="118995" cy="17799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dirty="0">
              <a:latin typeface="+mn-ea"/>
            </a:endParaRPr>
          </a:p>
        </p:txBody>
      </p:sp>
      <p:sp>
        <p:nvSpPr>
          <p:cNvPr id="77" name="아래쪽 화살표 76"/>
          <p:cNvSpPr/>
          <p:nvPr/>
        </p:nvSpPr>
        <p:spPr>
          <a:xfrm>
            <a:off x="6328280" y="1706397"/>
            <a:ext cx="118995" cy="17799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dirty="0">
              <a:latin typeface="+mn-ea"/>
            </a:endParaRPr>
          </a:p>
        </p:txBody>
      </p:sp>
      <p:sp>
        <p:nvSpPr>
          <p:cNvPr id="78" name="아래쪽 화살표 77"/>
          <p:cNvSpPr/>
          <p:nvPr/>
        </p:nvSpPr>
        <p:spPr>
          <a:xfrm>
            <a:off x="2665757" y="2373025"/>
            <a:ext cx="118037" cy="79928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dirty="0">
              <a:latin typeface="+mn-ea"/>
            </a:endParaRPr>
          </a:p>
        </p:txBody>
      </p:sp>
      <p:sp>
        <p:nvSpPr>
          <p:cNvPr id="79" name="Rectangle 172"/>
          <p:cNvSpPr>
            <a:spLocks noChangeArrowheads="1"/>
          </p:cNvSpPr>
          <p:nvPr/>
        </p:nvSpPr>
        <p:spPr bwMode="auto">
          <a:xfrm>
            <a:off x="6074769" y="2638667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 dirty="0">
              <a:latin typeface="+mn-ea"/>
              <a:ea typeface="+mn-ea"/>
            </a:endParaRPr>
          </a:p>
        </p:txBody>
      </p:sp>
      <p:sp>
        <p:nvSpPr>
          <p:cNvPr id="80" name="아래쪽 화살표 79"/>
          <p:cNvSpPr/>
          <p:nvPr/>
        </p:nvSpPr>
        <p:spPr>
          <a:xfrm>
            <a:off x="3978465" y="2383116"/>
            <a:ext cx="118995" cy="34788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dirty="0">
              <a:latin typeface="+mn-ea"/>
            </a:endParaRPr>
          </a:p>
        </p:txBody>
      </p:sp>
      <p:sp>
        <p:nvSpPr>
          <p:cNvPr id="81" name="아래쪽 화살표 80"/>
          <p:cNvSpPr/>
          <p:nvPr/>
        </p:nvSpPr>
        <p:spPr>
          <a:xfrm>
            <a:off x="5193877" y="2383116"/>
            <a:ext cx="118995" cy="34788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dirty="0">
              <a:latin typeface="+mn-ea"/>
            </a:endParaRPr>
          </a:p>
        </p:txBody>
      </p:sp>
      <p:sp>
        <p:nvSpPr>
          <p:cNvPr id="82" name="아래쪽 화살표 81"/>
          <p:cNvSpPr/>
          <p:nvPr/>
        </p:nvSpPr>
        <p:spPr>
          <a:xfrm>
            <a:off x="6328701" y="2383116"/>
            <a:ext cx="118995" cy="34788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dirty="0">
              <a:latin typeface="+mn-ea"/>
            </a:endParaRPr>
          </a:p>
        </p:txBody>
      </p:sp>
      <p:sp>
        <p:nvSpPr>
          <p:cNvPr id="83" name="Rectangle 54"/>
          <p:cNvSpPr>
            <a:spLocks noChangeArrowheads="1"/>
          </p:cNvSpPr>
          <p:nvPr/>
        </p:nvSpPr>
        <p:spPr bwMode="auto">
          <a:xfrm>
            <a:off x="1115277" y="2114502"/>
            <a:ext cx="76944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en-US" sz="1200" b="1" dirty="0" smtClean="0">
                <a:latin typeface="+mn-ea"/>
                <a:ea typeface="+mn-ea"/>
              </a:rPr>
              <a:t>인터페이스</a:t>
            </a:r>
            <a:endParaRPr lang="ko-KR" altLang="ko-KR" sz="1200" b="1" dirty="0">
              <a:latin typeface="+mn-ea"/>
              <a:ea typeface="+mn-ea"/>
            </a:endParaRPr>
          </a:p>
        </p:txBody>
      </p:sp>
      <p:sp>
        <p:nvSpPr>
          <p:cNvPr id="84" name="Rectangle 54"/>
          <p:cNvSpPr>
            <a:spLocks noChangeArrowheads="1"/>
          </p:cNvSpPr>
          <p:nvPr/>
        </p:nvSpPr>
        <p:spPr bwMode="auto">
          <a:xfrm>
            <a:off x="1275577" y="3482654"/>
            <a:ext cx="44884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1200" b="1" dirty="0" smtClean="0">
                <a:latin typeface="+mn-ea"/>
                <a:ea typeface="+mn-ea"/>
              </a:rPr>
              <a:t>DBMS</a:t>
            </a:r>
            <a:endParaRPr lang="ko-KR" altLang="ko-KR" sz="1200" b="1" dirty="0">
              <a:latin typeface="+mn-ea"/>
              <a:ea typeface="+mn-ea"/>
            </a:endParaRPr>
          </a:p>
        </p:txBody>
      </p:sp>
      <p:sp>
        <p:nvSpPr>
          <p:cNvPr id="85" name="Rectangle 54"/>
          <p:cNvSpPr>
            <a:spLocks noChangeArrowheads="1"/>
          </p:cNvSpPr>
          <p:nvPr/>
        </p:nvSpPr>
        <p:spPr bwMode="auto">
          <a:xfrm>
            <a:off x="1038332" y="5570886"/>
            <a:ext cx="92333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en-US" sz="1200" b="1" dirty="0" smtClean="0">
                <a:latin typeface="+mn-ea"/>
                <a:ea typeface="+mn-ea"/>
              </a:rPr>
              <a:t>데이터베이스</a:t>
            </a:r>
            <a:endParaRPr lang="ko-KR" altLang="ko-KR" sz="1200" b="1" dirty="0">
              <a:latin typeface="+mn-ea"/>
              <a:ea typeface="+mn-ea"/>
            </a:endParaRPr>
          </a:p>
        </p:txBody>
      </p:sp>
      <p:sp>
        <p:nvSpPr>
          <p:cNvPr id="86" name="오른쪽 대괄호 85"/>
          <p:cNvSpPr/>
          <p:nvPr/>
        </p:nvSpPr>
        <p:spPr>
          <a:xfrm>
            <a:off x="7185840" y="2618558"/>
            <a:ext cx="144016" cy="2016224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n-ea"/>
            </a:endParaRPr>
          </a:p>
        </p:txBody>
      </p:sp>
      <p:sp>
        <p:nvSpPr>
          <p:cNvPr id="87" name="오른쪽 대괄호 86"/>
          <p:cNvSpPr/>
          <p:nvPr/>
        </p:nvSpPr>
        <p:spPr>
          <a:xfrm>
            <a:off x="7257848" y="5210846"/>
            <a:ext cx="135632" cy="86409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n-ea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375036" y="3475299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</a:rPr>
              <a:t>주기억장치</a:t>
            </a:r>
            <a:endParaRPr lang="en-US" altLang="ko-KR" sz="1200" dirty="0" smtClean="0">
              <a:solidFill>
                <a:schemeClr val="accent3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447044" y="5484832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하드디스크</a:t>
            </a:r>
            <a:endParaRPr lang="en-US" altLang="ko-KR" sz="1200" dirty="0" smtClean="0">
              <a:solidFill>
                <a:schemeClr val="accent3">
                  <a:lumMod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일상생활의 데이터베이스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데이터베이스란</a:t>
            </a:r>
            <a:r>
              <a:rPr lang="en-US" altLang="ko-KR" smtClean="0"/>
              <a:t>?</a:t>
            </a:r>
            <a:br>
              <a:rPr lang="en-US" altLang="ko-KR" smtClean="0"/>
            </a:br>
            <a:r>
              <a:rPr lang="ko-KR" altLang="en-US" dirty="0" smtClean="0"/>
              <a:t>조직에 </a:t>
            </a:r>
            <a:r>
              <a:rPr lang="ko-KR" altLang="en-US" dirty="0"/>
              <a:t>필요한 정보를 얻기 위해 논리적으로 연관된 데이터를 모아 구조적으로 통합해 놓은 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6863" y="616530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1-2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일상생활에서 생성되는 데이터베이스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92896"/>
            <a:ext cx="6900256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1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데이터베이스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SQL</a:t>
            </a:r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dirty="0" smtClean="0"/>
              <a:t>데이터 정의어</a:t>
            </a:r>
            <a:r>
              <a:rPr lang="en-US" altLang="ko-KR" sz="1200" dirty="0" smtClean="0"/>
              <a:t>(DDL, Data Definition Language)</a:t>
            </a:r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dirty="0" smtClean="0"/>
              <a:t>데이터 조작어</a:t>
            </a:r>
            <a:r>
              <a:rPr lang="en-US" altLang="ko-KR" sz="1200" dirty="0" smtClean="0"/>
              <a:t>(DML, Data Manipulation Language)</a:t>
            </a:r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dirty="0" smtClean="0"/>
              <a:t>데이터 제어어</a:t>
            </a:r>
            <a:r>
              <a:rPr lang="en-US" altLang="ko-KR" sz="1200" dirty="0" smtClean="0"/>
              <a:t>(DCL, Data Control Language)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65076" y="440840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200" b="1" dirty="0" smtClean="0">
                <a:latin typeface="돋움" pitchFamily="50" charset="-127"/>
                <a:ea typeface="돋움" pitchFamily="50" charset="-127"/>
              </a:rPr>
              <a:t>Book </a:t>
            </a:r>
            <a:r>
              <a:rPr lang="ko-KR" altLang="en-US" sz="1200" b="1" dirty="0" smtClean="0">
                <a:latin typeface="돋움" pitchFamily="50" charset="-127"/>
                <a:ea typeface="돋움" pitchFamily="50" charset="-127"/>
              </a:rPr>
              <a:t>테이블</a:t>
            </a:r>
            <a:endParaRPr lang="ko-KR" altLang="en-US" sz="12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4343517" y="3758994"/>
            <a:ext cx="305370" cy="33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4599" y="4215887"/>
            <a:ext cx="305370" cy="33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10800000"/>
            </a:camera>
            <a:lightRig rig="threePt" dir="t"/>
          </a:scene3d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365190"/>
              </p:ext>
            </p:extLst>
          </p:nvPr>
        </p:nvGraphicFramePr>
        <p:xfrm>
          <a:off x="683568" y="2852934"/>
          <a:ext cx="78488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  Book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테이블에서 모든 도서이름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 출판사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(publisher)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검색하시오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083374"/>
              </p:ext>
            </p:extLst>
          </p:nvPr>
        </p:nvGraphicFramePr>
        <p:xfrm>
          <a:off x="683568" y="4725142"/>
          <a:ext cx="4464495" cy="165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3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320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793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1082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bookid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bookname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publisher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price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역사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7000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축구아는 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나무수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13000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이해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22000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골프 바이블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35000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피겨 교본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8000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567815"/>
              </p:ext>
            </p:extLst>
          </p:nvPr>
        </p:nvGraphicFramePr>
        <p:xfrm>
          <a:off x="5508104" y="3402518"/>
          <a:ext cx="2736304" cy="165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bookname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publisher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역사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축구아는 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나무수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이해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골프 바이블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피겨 교본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78235" y="3501006"/>
            <a:ext cx="3001439" cy="60853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dirty="0" smtClean="0">
                <a:solidFill>
                  <a:sysClr val="windowText" lastClr="000000"/>
                </a:solidFill>
              </a:rPr>
              <a:t>SELECT	</a:t>
            </a:r>
            <a:r>
              <a:rPr lang="en-US" altLang="ko-KR" sz="1400" dirty="0" err="1" smtClean="0">
                <a:solidFill>
                  <a:sysClr val="windowText" lastClr="000000"/>
                </a:solidFill>
              </a:rPr>
              <a:t>bookname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publisher</a:t>
            </a:r>
          </a:p>
          <a:p>
            <a:r>
              <a:rPr lang="en-US" altLang="ko-KR" sz="1400" dirty="0" smtClean="0">
                <a:solidFill>
                  <a:sysClr val="windowText" lastClr="000000"/>
                </a:solidFill>
              </a:rPr>
              <a:t>FROM	Book;</a:t>
            </a:r>
            <a:endParaRPr lang="ko-KR" altLang="en-US" sz="1400" dirty="0" smtClea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데이터베이스 언어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4423" y="314096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200" b="1" dirty="0" smtClean="0">
                <a:latin typeface="돋움" pitchFamily="50" charset="-127"/>
                <a:ea typeface="돋움" pitchFamily="50" charset="-127"/>
              </a:rPr>
              <a:t>Book </a:t>
            </a:r>
            <a:r>
              <a:rPr lang="ko-KR" altLang="en-US" sz="1200" b="1" dirty="0" smtClean="0">
                <a:latin typeface="돋움" pitchFamily="50" charset="-127"/>
                <a:ea typeface="돋움" pitchFamily="50" charset="-127"/>
              </a:rPr>
              <a:t>테이블</a:t>
            </a:r>
            <a:endParaRPr lang="ko-KR" altLang="en-US" sz="12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706823"/>
              </p:ext>
            </p:extLst>
          </p:nvPr>
        </p:nvGraphicFramePr>
        <p:xfrm>
          <a:off x="433636" y="1412776"/>
          <a:ext cx="8280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가격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(price)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10,000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 이상인 도서이름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bookname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과 출판사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(publisher)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검색하시오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247608"/>
              </p:ext>
            </p:extLst>
          </p:nvPr>
        </p:nvGraphicFramePr>
        <p:xfrm>
          <a:off x="654423" y="3501006"/>
          <a:ext cx="4464495" cy="165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3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320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793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1082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bookid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bookname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publisher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price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역사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7000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축구아는 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나무수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13000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이해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22000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골프 바이블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35000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피겨 교본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8000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882254"/>
              </p:ext>
            </p:extLst>
          </p:nvPr>
        </p:nvGraphicFramePr>
        <p:xfrm>
          <a:off x="5364088" y="2195446"/>
          <a:ext cx="2611309" cy="1104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0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93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bookname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publisher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축구아는 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나무수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이해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골프 바이블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9645" y="2972701"/>
            <a:ext cx="305370" cy="33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10800000"/>
            </a:camera>
            <a:lightRig rig="threePt" dir="t"/>
          </a:scene3d>
        </p:spPr>
      </p:pic>
      <p:sp>
        <p:nvSpPr>
          <p:cNvPr id="9" name="직사각형 8"/>
          <p:cNvSpPr/>
          <p:nvPr/>
        </p:nvSpPr>
        <p:spPr>
          <a:xfrm>
            <a:off x="429444" y="2085231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>
                <a:solidFill>
                  <a:sysClr val="windowText" lastClr="000000"/>
                </a:solidFill>
              </a:rPr>
              <a:t>SELECT	</a:t>
            </a:r>
            <a:r>
              <a:rPr lang="en-US" altLang="ko-KR" sz="1400" dirty="0" err="1" smtClean="0">
                <a:solidFill>
                  <a:sysClr val="windowText" lastClr="000000"/>
                </a:solidFill>
              </a:rPr>
              <a:t>bookname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publisher</a:t>
            </a:r>
          </a:p>
          <a:p>
            <a:r>
              <a:rPr lang="en-US" altLang="ko-KR" sz="1400" dirty="0" smtClean="0">
                <a:solidFill>
                  <a:sysClr val="windowText" lastClr="000000"/>
                </a:solidFill>
              </a:rPr>
              <a:t>FROM	Book</a:t>
            </a:r>
          </a:p>
          <a:p>
            <a:r>
              <a:rPr lang="en-US" altLang="ko-KR" sz="1400" dirty="0" smtClean="0">
                <a:solidFill>
                  <a:sysClr val="windowText" lastClr="000000"/>
                </a:solidFill>
              </a:rPr>
              <a:t>Where	price &gt;= 10000;</a:t>
            </a:r>
            <a:endParaRPr lang="ko-KR" altLang="en-US" sz="14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4319234" y="2388532"/>
            <a:ext cx="305370" cy="33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데이터베이스 사용자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일반사용자</a:t>
            </a:r>
            <a:endParaRPr lang="en-US" altLang="ko-KR" dirty="0" smtClean="0"/>
          </a:p>
          <a:p>
            <a:pPr indent="-165100" algn="just">
              <a:buFont typeface="Arial" pitchFamily="34" charset="0"/>
              <a:buChar char="•"/>
            </a:pPr>
            <a:r>
              <a:rPr lang="ko-KR" altLang="en-US" sz="1200" b="0" dirty="0" smtClean="0"/>
              <a:t>은행의 창구 혹은 관공서의 민원 접수처 등에서 데이터를 다루는 업무를 하는 사람</a:t>
            </a:r>
            <a:endParaRPr lang="en-US" altLang="ko-KR" sz="1200" b="0" dirty="0" smtClean="0"/>
          </a:p>
          <a:p>
            <a:pPr indent="-165100" algn="just">
              <a:buFont typeface="Arial" pitchFamily="34" charset="0"/>
              <a:buChar char="•"/>
            </a:pPr>
            <a:r>
              <a:rPr lang="ko-KR" altLang="en-US" sz="1200" b="0" dirty="0" smtClean="0"/>
              <a:t>프로그래머가 개발한 프로그램을 이용하여 데이터베이스에 접근</a:t>
            </a:r>
            <a:r>
              <a:rPr lang="en-US" altLang="ko-KR" sz="1200" b="0" dirty="0" smtClean="0"/>
              <a:t> </a:t>
            </a:r>
            <a:r>
              <a:rPr lang="ko-KR" altLang="en-US" sz="1200" b="0" dirty="0" smtClean="0"/>
              <a:t>일반인 </a:t>
            </a:r>
            <a:endParaRPr lang="en-US" altLang="ko-KR" sz="1200" b="0" dirty="0"/>
          </a:p>
          <a:p>
            <a:pPr algn="just">
              <a:buNone/>
            </a:pPr>
            <a:endParaRPr lang="en-US" altLang="ko-KR" sz="500" dirty="0" smtClean="0"/>
          </a:p>
          <a:p>
            <a:r>
              <a:rPr lang="ko-KR" altLang="en-US" dirty="0" smtClean="0"/>
              <a:t>응용프로그래머</a:t>
            </a:r>
            <a:endParaRPr lang="en-US" altLang="ko-KR" dirty="0" smtClean="0"/>
          </a:p>
          <a:p>
            <a:pPr indent="-165100" algn="just">
              <a:buFont typeface="Arial" pitchFamily="34" charset="0"/>
              <a:buChar char="•"/>
            </a:pPr>
            <a:r>
              <a:rPr lang="ko-KR" altLang="en-US" sz="1200" b="0" dirty="0" smtClean="0"/>
              <a:t>일반 사용자가 사용할 수 있도록 프로그램을 만드는 사람</a:t>
            </a:r>
            <a:endParaRPr lang="en-US" altLang="ko-KR" sz="1200" b="0" dirty="0" smtClean="0"/>
          </a:p>
          <a:p>
            <a:pPr indent="-165100" algn="just">
              <a:buFont typeface="Arial" pitchFamily="34" charset="0"/>
              <a:buChar char="•"/>
            </a:pPr>
            <a:r>
              <a:rPr lang="ko-KR" altLang="en-US" sz="1200" b="0" dirty="0" smtClean="0"/>
              <a:t>자바</a:t>
            </a:r>
            <a:r>
              <a:rPr lang="en-US" altLang="ko-KR" sz="1200" b="0" dirty="0" smtClean="0"/>
              <a:t>, C, JSP </a:t>
            </a:r>
            <a:r>
              <a:rPr lang="ko-KR" altLang="en-US" sz="1200" b="0" dirty="0" smtClean="0"/>
              <a:t>등의 프로그래밍 언어와 </a:t>
            </a:r>
            <a:r>
              <a:rPr lang="en-US" altLang="ko-KR" sz="1200" b="0" dirty="0" smtClean="0"/>
              <a:t>SQL</a:t>
            </a:r>
            <a:r>
              <a:rPr lang="ko-KR" altLang="en-US" sz="1200" b="0" dirty="0" smtClean="0"/>
              <a:t>을 사용하여 일반 사용자를 위한 사용자 인터페이스와 데이터를 관리하는 응용 로직을 개발</a:t>
            </a:r>
            <a:endParaRPr lang="en-US" altLang="ko-KR" sz="1200" b="0" dirty="0" smtClean="0"/>
          </a:p>
          <a:p>
            <a:pPr algn="just">
              <a:buNone/>
            </a:pPr>
            <a:endParaRPr lang="en-US" altLang="ko-KR" sz="500" dirty="0" smtClean="0"/>
          </a:p>
          <a:p>
            <a:r>
              <a:rPr lang="en-US" altLang="ko-KR" dirty="0" smtClean="0"/>
              <a:t>SQL </a:t>
            </a:r>
            <a:r>
              <a:rPr lang="ko-KR" altLang="en-US" dirty="0" smtClean="0"/>
              <a:t>사용자</a:t>
            </a:r>
            <a:endParaRPr lang="en-US" altLang="ko-KR" dirty="0" smtClean="0"/>
          </a:p>
          <a:p>
            <a:pPr indent="-165100">
              <a:buFont typeface="Arial" pitchFamily="34" charset="0"/>
              <a:buChar char="•"/>
            </a:pPr>
            <a:r>
              <a:rPr lang="en-US" altLang="ko-KR" sz="1200" b="0" dirty="0" smtClean="0"/>
              <a:t>SQL</a:t>
            </a:r>
            <a:r>
              <a:rPr lang="ko-KR" altLang="en-US" sz="1200" b="0" dirty="0" smtClean="0"/>
              <a:t>을 사용하여 업무를 처리하는 </a:t>
            </a:r>
            <a:r>
              <a:rPr lang="en-US" altLang="ko-KR" sz="1200" b="0" dirty="0" smtClean="0"/>
              <a:t>IT </a:t>
            </a:r>
            <a:r>
              <a:rPr lang="ko-KR" altLang="en-US" sz="1200" b="0" dirty="0" smtClean="0"/>
              <a:t>부서의 담당자</a:t>
            </a:r>
            <a:endParaRPr lang="en-US" altLang="ko-KR" sz="1200" b="0" dirty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응용 프로그램으로 구현되어 있지 않은 업무를 </a:t>
            </a:r>
            <a:r>
              <a:rPr lang="en-US" altLang="ko-KR" sz="1200" b="0" dirty="0" smtClean="0"/>
              <a:t>SQL</a:t>
            </a:r>
            <a:r>
              <a:rPr lang="ko-KR" altLang="en-US" sz="1200" b="0" dirty="0" smtClean="0"/>
              <a:t>을 사용하여 처리</a:t>
            </a:r>
            <a:endParaRPr lang="en-US" altLang="ko-KR" sz="1200" b="0" dirty="0" smtClean="0"/>
          </a:p>
          <a:p>
            <a:pPr>
              <a:buNone/>
            </a:pPr>
            <a:endParaRPr lang="en-US" altLang="ko-KR" sz="500" dirty="0" smtClean="0"/>
          </a:p>
          <a:p>
            <a:r>
              <a:rPr lang="ko-KR" altLang="en-US" dirty="0" smtClean="0"/>
              <a:t>데이터베이스 관리자</a:t>
            </a:r>
            <a:r>
              <a:rPr lang="en-US" altLang="ko-KR" dirty="0" smtClean="0"/>
              <a:t>(DBA, Database Administrator)</a:t>
            </a:r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데이터베이스 운영 조직의 데이터베이스 시스템을 총괄하는 사람</a:t>
            </a:r>
            <a:endParaRPr lang="en-US" altLang="ko-KR" sz="1200" b="0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데이터 설계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구현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유지보수의 전 과정을 담당</a:t>
            </a:r>
            <a:endParaRPr lang="en-US" altLang="ko-KR" sz="1200" b="0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데이터베이스 사용자 통제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보안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성능 모니터링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데이터 전체 파악 및 관리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데이터 이동 및 복사 등 제반 업무를 </a:t>
            </a:r>
            <a:r>
              <a:rPr lang="ko-KR" altLang="en-US" sz="1200" b="0" dirty="0"/>
              <a:t>함</a:t>
            </a:r>
            <a:endParaRPr lang="en-US" altLang="ko-KR" sz="1200" b="0" dirty="0" smtClean="0"/>
          </a:p>
          <a:p>
            <a:pPr>
              <a:buNone/>
            </a:pPr>
            <a:r>
              <a:rPr lang="en-US" altLang="ko-KR" dirty="0" smtClean="0"/>
              <a:t>     </a:t>
            </a:r>
          </a:p>
          <a:p>
            <a:pPr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DBMS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325935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1-8 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DBMS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의 기능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749462"/>
              </p:ext>
            </p:extLst>
          </p:nvPr>
        </p:nvGraphicFramePr>
        <p:xfrm>
          <a:off x="539552" y="1772816"/>
          <a:ext cx="8064896" cy="331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4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454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280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정의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(Definition)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데이터의 구조를 정의하고 데이터 구조에 대한 삭제 및 변경 기능을 수행함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80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조작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(manipulation)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데이터를 조작하는 소프트웨어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응용 프로그램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요청하는 데이터의 삽입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작업을 지원함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80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추출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(Retrieval)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사용자가 조회하는 데이터 혹은 응용 프로그램의 데이터를 추출함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80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제어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(Control)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데이터베이스 사용자를 생성하고 모니터링하며 접근을 제어함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백업과 회복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동시성 제어 등의 기능을 지원함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2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704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데이터베이스 시스템의 구성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604604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1-5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데이터베이스 시스템의 구성 요소와 물리적인 위치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0808"/>
            <a:ext cx="8244408" cy="42253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정보 시스템의 발전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"/>
            </a:pPr>
            <a:r>
              <a:rPr lang="ko-KR" altLang="en-US" dirty="0" smtClean="0"/>
              <a:t>파일 시스템</a:t>
            </a:r>
            <a:endParaRPr lang="en-US" altLang="ko-KR" dirty="0" smtClean="0"/>
          </a:p>
          <a:p>
            <a:pPr indent="-160338"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데이터를 파일 단위로 파일 서버에 저장</a:t>
            </a:r>
            <a:endParaRPr lang="en-US" altLang="ko-KR" sz="1200" b="0" dirty="0" smtClean="0"/>
          </a:p>
          <a:p>
            <a:pPr indent="-160338"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각</a:t>
            </a:r>
            <a:r>
              <a:rPr lang="en-US" altLang="ko-KR" sz="1200" b="0" dirty="0" smtClean="0"/>
              <a:t> </a:t>
            </a:r>
            <a:r>
              <a:rPr lang="ko-KR" altLang="en-US" sz="1200" b="0" dirty="0" smtClean="0"/>
              <a:t>컴퓨터는 </a:t>
            </a:r>
            <a:r>
              <a:rPr lang="en-US" altLang="ko-KR" sz="1200" b="0" dirty="0" smtClean="0"/>
              <a:t>LAN</a:t>
            </a:r>
            <a:r>
              <a:rPr lang="ko-KR" altLang="en-US" sz="1200" b="0" dirty="0" smtClean="0"/>
              <a:t>을 통하여 파일 서버에 연결되어 있고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파일 서버에 저장된 데이터를 사용하기 위해 각 컴퓨터의 응용 프로그램에서 열기</a:t>
            </a:r>
            <a:r>
              <a:rPr lang="en-US" altLang="ko-KR" sz="1200" b="0" dirty="0" smtClean="0"/>
              <a:t>/</a:t>
            </a:r>
            <a:r>
              <a:rPr lang="ko-KR" altLang="en-US" sz="1200" b="0" dirty="0" smtClean="0"/>
              <a:t>닫기</a:t>
            </a:r>
            <a:r>
              <a:rPr lang="en-US" altLang="ko-KR" sz="1200" b="0" dirty="0" smtClean="0"/>
              <a:t>(open/close)</a:t>
            </a:r>
            <a:r>
              <a:rPr lang="ko-KR" altLang="en-US" sz="1200" b="0" dirty="0" smtClean="0"/>
              <a:t>를 요청</a:t>
            </a:r>
            <a:endParaRPr lang="en-US" altLang="ko-KR" sz="1200" b="0" dirty="0" smtClean="0"/>
          </a:p>
          <a:p>
            <a:pPr indent="-160338"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각 응용 프로그램이 독립적으로 파일을 다루기 때문에 데이터가 중복 저장될 가능성이 있음</a:t>
            </a:r>
            <a:endParaRPr lang="en-US" altLang="ko-KR" sz="1200" b="0" dirty="0" smtClean="0"/>
          </a:p>
          <a:p>
            <a:pPr indent="-160338"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동시에 파일을 다루기 때문에 데이터의 일관성이 훼손될 수 있음</a:t>
            </a:r>
            <a:endParaRPr lang="en-US" altLang="ko-KR" sz="1200" b="0" dirty="0" smtClean="0"/>
          </a:p>
          <a:p>
            <a:pPr indent="-160338">
              <a:buNone/>
            </a:pPr>
            <a:r>
              <a:rPr lang="en-US" altLang="ko-KR" dirty="0" smtClean="0"/>
              <a:t>    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7664" y="595415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1-11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파일 시스템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795" y="2908174"/>
            <a:ext cx="3289149" cy="30459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정보 시스템의 발전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"/>
            </a:pPr>
            <a:r>
              <a:rPr lang="ko-KR" altLang="en-US" dirty="0" smtClean="0"/>
              <a:t>데이터베이스 시스템</a:t>
            </a:r>
            <a:endParaRPr lang="en-US" altLang="ko-KR" dirty="0" smtClean="0"/>
          </a:p>
          <a:p>
            <a:pPr indent="-165100" algn="just">
              <a:buFont typeface="Arial" pitchFamily="34" charset="0"/>
              <a:buChar char="•"/>
            </a:pPr>
            <a:r>
              <a:rPr lang="en-US" altLang="ko-KR" sz="1200" b="0" dirty="0" smtClean="0"/>
              <a:t>DBMS</a:t>
            </a:r>
            <a:r>
              <a:rPr lang="ko-KR" altLang="en-US" sz="1200" b="0" dirty="0" smtClean="0"/>
              <a:t>를 도입하여 데이터를 통합 관리하는 시스템</a:t>
            </a:r>
            <a:endParaRPr lang="en-US" altLang="ko-KR" sz="1200" b="0" dirty="0" smtClean="0"/>
          </a:p>
          <a:p>
            <a:pPr indent="-165100" algn="just">
              <a:buFont typeface="Arial" pitchFamily="34" charset="0"/>
              <a:buChar char="•"/>
            </a:pPr>
            <a:r>
              <a:rPr lang="en-US" altLang="ko-KR" sz="1200" b="0" dirty="0" smtClean="0"/>
              <a:t>DBMS</a:t>
            </a:r>
            <a:r>
              <a:rPr lang="ko-KR" altLang="en-US" sz="1200" b="0" dirty="0" smtClean="0"/>
              <a:t>가 설치되어 데이터를 가진 쪽을 서버</a:t>
            </a:r>
            <a:r>
              <a:rPr lang="en-US" altLang="ko-KR" sz="1200" b="0" dirty="0" smtClean="0"/>
              <a:t>(server),</a:t>
            </a:r>
            <a:r>
              <a:rPr lang="ko-KR" altLang="en-US" sz="1200" b="0" dirty="0" smtClean="0"/>
              <a:t> 외부에서 데이터 요청하는 쪽을 클라이언트</a:t>
            </a:r>
            <a:r>
              <a:rPr lang="en-US" altLang="ko-KR" sz="1200" b="0" dirty="0" smtClean="0"/>
              <a:t>(client)</a:t>
            </a:r>
            <a:r>
              <a:rPr lang="ko-KR" altLang="en-US" sz="1200" b="0" dirty="0" smtClean="0"/>
              <a:t>라고 함</a:t>
            </a:r>
            <a:endParaRPr lang="en-US" altLang="ko-KR" sz="1200" b="0" dirty="0" smtClean="0"/>
          </a:p>
          <a:p>
            <a:pPr indent="-165100" algn="just">
              <a:buFont typeface="Arial" pitchFamily="34" charset="0"/>
              <a:buChar char="•"/>
            </a:pPr>
            <a:r>
              <a:rPr lang="en-US" altLang="ko-KR" sz="1200" b="0" dirty="0" smtClean="0"/>
              <a:t>DBMS </a:t>
            </a:r>
            <a:r>
              <a:rPr lang="ko-KR" altLang="en-US" sz="1200" b="0" dirty="0" smtClean="0"/>
              <a:t>서버가 파일을 다루며 데이터의 일관성 유지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복구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동시 접근 제어 등의 기능을 수행</a:t>
            </a:r>
            <a:endParaRPr lang="en-US" altLang="ko-KR" sz="1200" b="0" dirty="0" smtClean="0"/>
          </a:p>
          <a:p>
            <a:pPr indent="-165100" algn="just">
              <a:buFont typeface="Arial" pitchFamily="34" charset="0"/>
              <a:buChar char="•"/>
            </a:pPr>
            <a:r>
              <a:rPr lang="ko-KR" altLang="en-US" sz="1200" b="0" dirty="0" smtClean="0"/>
              <a:t>데이터의 중복을 줄이고 데이터를 표준화하며 무결성을 유지함</a:t>
            </a:r>
            <a:endParaRPr lang="en-US" altLang="ko-KR" sz="1200" b="0" dirty="0" smtClean="0"/>
          </a:p>
          <a:p>
            <a:pPr>
              <a:buNone/>
            </a:pPr>
            <a:r>
              <a:rPr lang="en-US" altLang="ko-KR" dirty="0" smtClean="0"/>
              <a:t>    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1439" y="5877272"/>
            <a:ext cx="3024336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1-12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데이터베이스 시스템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39" y="2708920"/>
            <a:ext cx="3531189" cy="32386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데이터를 프로그램 내부에 저장하는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[</a:t>
            </a:r>
            <a:r>
              <a:rPr lang="ko-KR" altLang="en-US" dirty="0" smtClean="0">
                <a:solidFill>
                  <a:srgbClr val="0070C0"/>
                </a:solidFill>
              </a:rPr>
              <a:t>프로그램 </a:t>
            </a:r>
            <a:r>
              <a:rPr lang="en-US" altLang="ko-KR" dirty="0" smtClean="0">
                <a:solidFill>
                  <a:srgbClr val="0070C0"/>
                </a:solidFill>
              </a:rPr>
              <a:t>1]</a:t>
            </a:r>
          </a:p>
          <a:p>
            <a:pPr>
              <a:buNone/>
            </a:pPr>
            <a:endParaRPr lang="en-US" altLang="ko-KR" sz="800" dirty="0" smtClean="0">
              <a:solidFill>
                <a:srgbClr val="FF0000"/>
              </a:solidFill>
            </a:endParaRPr>
          </a:p>
          <a:p>
            <a:pPr indent="-165100">
              <a:buFont typeface="Arial" pitchFamily="34" charset="0"/>
              <a:buChar char="•"/>
            </a:pPr>
            <a:r>
              <a:rPr lang="en-US" altLang="ko-KR" sz="1200" dirty="0" smtClean="0"/>
              <a:t>C </a:t>
            </a:r>
            <a:r>
              <a:rPr lang="ko-KR" altLang="en-US" sz="1200" dirty="0" smtClean="0"/>
              <a:t>언어의 구조체 </a:t>
            </a:r>
            <a:r>
              <a:rPr lang="en-US" altLang="ko-KR" sz="1200" dirty="0" smtClean="0"/>
              <a:t>BOOK</a:t>
            </a:r>
            <a:r>
              <a:rPr lang="ko-KR" altLang="en-US" sz="1200" dirty="0" smtClean="0"/>
              <a:t>을 먼저 선언하고 </a:t>
            </a:r>
            <a:r>
              <a:rPr lang="en-US" altLang="ko-KR" sz="1200" dirty="0" smtClean="0"/>
              <a:t>main( ) </a:t>
            </a:r>
            <a:r>
              <a:rPr lang="ko-KR" altLang="en-US" sz="1200" dirty="0" smtClean="0"/>
              <a:t>프로그램에서 구조체 배열 변수 </a:t>
            </a:r>
            <a:r>
              <a:rPr lang="en-US" altLang="ko-KR" sz="1200" dirty="0" smtClean="0"/>
              <a:t>BOOKS[ ]</a:t>
            </a:r>
            <a:r>
              <a:rPr lang="ko-KR" altLang="en-US" sz="1200" dirty="0" smtClean="0"/>
              <a:t>에 데이터를 저장</a:t>
            </a:r>
            <a:endParaRPr lang="en-US" altLang="ko-KR" sz="1200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dirty="0" smtClean="0"/>
              <a:t>도서 데이터는 프로그램 내 구조체 변수에 저장됨</a:t>
            </a:r>
            <a:endParaRPr lang="en-US" altLang="ko-KR" sz="1200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dirty="0" smtClean="0"/>
              <a:t>문제점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새로운 데이터가 생길 때마다 프로그램을 수정한 후 다시 컴파일해야 </a:t>
            </a:r>
            <a:r>
              <a:rPr lang="ko-KR" altLang="en-US" sz="1200" dirty="0"/>
              <a:t>함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733252" y="580526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1-17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도서 검색 프로그램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58" y="2708920"/>
            <a:ext cx="4728839" cy="3096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데이터를 프로그램 내부에 저장하는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0627"/>
            <a:ext cx="8064896" cy="5472608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[</a:t>
            </a:r>
            <a:r>
              <a:rPr lang="ko-KR" altLang="en-US" dirty="0" smtClean="0">
                <a:solidFill>
                  <a:srgbClr val="0070C0"/>
                </a:solidFill>
              </a:rPr>
              <a:t>프로그램 </a:t>
            </a:r>
            <a:r>
              <a:rPr lang="en-US" altLang="ko-KR" dirty="0" smtClean="0">
                <a:solidFill>
                  <a:srgbClr val="0070C0"/>
                </a:solidFill>
              </a:rPr>
              <a:t>1] </a:t>
            </a:r>
            <a:r>
              <a:rPr lang="ko-KR" altLang="en-US" dirty="0" smtClean="0">
                <a:solidFill>
                  <a:srgbClr val="0070C0"/>
                </a:solidFill>
              </a:rPr>
              <a:t>소스코드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52519" y="1052736"/>
            <a:ext cx="5832648" cy="56612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/* BOOK </a:t>
            </a:r>
            <a:r>
              <a:rPr lang="ko-KR" altLang="en-US" sz="1200" dirty="0">
                <a:latin typeface="+mn-ea"/>
                <a:ea typeface="+mn-ea"/>
              </a:rPr>
              <a:t>데이터 구조 정의 *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err="1">
                <a:latin typeface="+mn-ea"/>
                <a:ea typeface="+mn-ea"/>
              </a:rPr>
              <a:t>typedef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err="1">
                <a:latin typeface="+mn-ea"/>
                <a:ea typeface="+mn-ea"/>
              </a:rPr>
              <a:t>struct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{</a:t>
            </a:r>
          </a:p>
          <a:p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     </a:t>
            </a:r>
            <a:r>
              <a:rPr lang="en-US" altLang="ko-KR" sz="1200" dirty="0" err="1" smtClean="0">
                <a:latin typeface="+mn-ea"/>
                <a:ea typeface="+mn-ea"/>
              </a:rPr>
              <a:t>int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err="1">
                <a:latin typeface="+mn-ea"/>
                <a:ea typeface="+mn-ea"/>
              </a:rPr>
              <a:t>bookid</a:t>
            </a:r>
            <a:r>
              <a:rPr lang="en-US" altLang="ko-KR" sz="1200" dirty="0">
                <a:latin typeface="+mn-ea"/>
                <a:ea typeface="+mn-ea"/>
              </a:rPr>
              <a:t>[5];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char </a:t>
            </a:r>
            <a:r>
              <a:rPr lang="en-US" altLang="ko-KR" sz="1200" dirty="0" err="1">
                <a:latin typeface="+mn-ea"/>
                <a:ea typeface="+mn-ea"/>
              </a:rPr>
              <a:t>bookname</a:t>
            </a:r>
            <a:r>
              <a:rPr lang="en-US" altLang="ko-KR" sz="1200" dirty="0">
                <a:latin typeface="+mn-ea"/>
                <a:ea typeface="+mn-ea"/>
              </a:rPr>
              <a:t>[20];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char </a:t>
            </a:r>
            <a:r>
              <a:rPr lang="en-US" altLang="ko-KR" sz="1200" dirty="0">
                <a:latin typeface="+mn-ea"/>
                <a:ea typeface="+mn-ea"/>
              </a:rPr>
              <a:t>publisher[20];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</a:t>
            </a:r>
            <a:r>
              <a:rPr lang="en-US" altLang="ko-KR" sz="1200" dirty="0" err="1" smtClean="0">
                <a:latin typeface="+mn-ea"/>
                <a:ea typeface="+mn-ea"/>
              </a:rPr>
              <a:t>int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price;</a:t>
            </a:r>
          </a:p>
          <a:p>
            <a:r>
              <a:rPr lang="en-US" altLang="ko-KR" sz="1200" dirty="0">
                <a:latin typeface="+mn-ea"/>
                <a:ea typeface="+mn-ea"/>
              </a:rPr>
              <a:t>} BOOK;</a:t>
            </a:r>
          </a:p>
          <a:p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err="1" smtClean="0">
                <a:latin typeface="+mn-ea"/>
                <a:ea typeface="+mn-ea"/>
              </a:rPr>
              <a:t>int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main</a:t>
            </a:r>
            <a:r>
              <a:rPr lang="en-US" altLang="ko-KR" sz="1200" dirty="0" smtClean="0">
                <a:latin typeface="+mn-ea"/>
                <a:ea typeface="+mn-ea"/>
              </a:rPr>
              <a:t>() {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     BOOK </a:t>
            </a:r>
            <a:r>
              <a:rPr lang="en-US" altLang="ko-KR" sz="1200" dirty="0">
                <a:latin typeface="+mn-ea"/>
                <a:ea typeface="+mn-ea"/>
              </a:rPr>
              <a:t>BOOKS[10];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/* </a:t>
            </a:r>
            <a:r>
              <a:rPr lang="ko-KR" altLang="en-US" sz="1200" dirty="0">
                <a:latin typeface="+mn-ea"/>
                <a:ea typeface="+mn-ea"/>
              </a:rPr>
              <a:t>구조체 배열 변수에 데이터 저장 *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/* </a:t>
            </a:r>
            <a:r>
              <a:rPr lang="ko-KR" altLang="en-US" sz="1200" dirty="0">
                <a:latin typeface="+mn-ea"/>
                <a:ea typeface="+mn-ea"/>
              </a:rPr>
              <a:t>첫 번째 도서 저장 *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BOOKS[1</a:t>
            </a:r>
            <a:r>
              <a:rPr lang="en-US" altLang="ko-KR" sz="1200" dirty="0">
                <a:latin typeface="+mn-ea"/>
                <a:ea typeface="+mn-ea"/>
              </a:rPr>
              <a:t>].</a:t>
            </a:r>
            <a:r>
              <a:rPr lang="en-US" altLang="ko-KR" sz="1200" dirty="0" err="1">
                <a:latin typeface="+mn-ea"/>
                <a:ea typeface="+mn-ea"/>
              </a:rPr>
              <a:t>bookid</a:t>
            </a:r>
            <a:r>
              <a:rPr lang="en-US" altLang="ko-KR" sz="1200" dirty="0">
                <a:latin typeface="+mn-ea"/>
                <a:ea typeface="+mn-ea"/>
              </a:rPr>
              <a:t>=1;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</a:t>
            </a:r>
            <a:r>
              <a:rPr lang="en-US" altLang="ko-KR" sz="1200" dirty="0" err="1" smtClean="0">
                <a:latin typeface="+mn-ea"/>
                <a:ea typeface="+mn-ea"/>
              </a:rPr>
              <a:t>strcpy</a:t>
            </a:r>
            <a:r>
              <a:rPr lang="en-US" altLang="ko-KR" sz="1200" dirty="0" smtClean="0">
                <a:latin typeface="+mn-ea"/>
                <a:ea typeface="+mn-ea"/>
              </a:rPr>
              <a:t>(BOOKS[1</a:t>
            </a:r>
            <a:r>
              <a:rPr lang="en-US" altLang="ko-KR" sz="1200" dirty="0">
                <a:latin typeface="+mn-ea"/>
                <a:ea typeface="+mn-ea"/>
              </a:rPr>
              <a:t>].</a:t>
            </a:r>
            <a:r>
              <a:rPr lang="en-US" altLang="ko-KR" sz="1200" dirty="0" err="1">
                <a:latin typeface="+mn-ea"/>
                <a:ea typeface="+mn-ea"/>
              </a:rPr>
              <a:t>bookname</a:t>
            </a:r>
            <a:r>
              <a:rPr lang="en-US" altLang="ko-KR" sz="1200" dirty="0">
                <a:latin typeface="+mn-ea"/>
                <a:ea typeface="+mn-ea"/>
              </a:rPr>
              <a:t>, "</a:t>
            </a:r>
            <a:r>
              <a:rPr lang="ko-KR" altLang="en-US" sz="1200" dirty="0">
                <a:latin typeface="+mn-ea"/>
                <a:ea typeface="+mn-ea"/>
              </a:rPr>
              <a:t>축구의 역사</a:t>
            </a:r>
            <a:r>
              <a:rPr lang="en-US" altLang="ko-KR" sz="1200" dirty="0">
                <a:latin typeface="+mn-ea"/>
                <a:ea typeface="+mn-ea"/>
              </a:rPr>
              <a:t>");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</a:t>
            </a:r>
            <a:r>
              <a:rPr lang="en-US" altLang="ko-KR" sz="1200" dirty="0" err="1" smtClean="0">
                <a:latin typeface="+mn-ea"/>
                <a:ea typeface="+mn-ea"/>
              </a:rPr>
              <a:t>strcpy</a:t>
            </a:r>
            <a:r>
              <a:rPr lang="en-US" altLang="ko-KR" sz="1200" dirty="0" smtClean="0">
                <a:latin typeface="+mn-ea"/>
                <a:ea typeface="+mn-ea"/>
              </a:rPr>
              <a:t>(BOOKS[1</a:t>
            </a:r>
            <a:r>
              <a:rPr lang="en-US" altLang="ko-KR" sz="1200" dirty="0">
                <a:latin typeface="+mn-ea"/>
                <a:ea typeface="+mn-ea"/>
              </a:rPr>
              <a:t>].publisher, "</a:t>
            </a:r>
            <a:r>
              <a:rPr lang="ko-KR" altLang="en-US" sz="1200" dirty="0">
                <a:latin typeface="+mn-ea"/>
                <a:ea typeface="+mn-ea"/>
              </a:rPr>
              <a:t>굿스포츠</a:t>
            </a:r>
            <a:r>
              <a:rPr lang="en-US" altLang="ko-KR" sz="1200" dirty="0" smtClean="0">
                <a:latin typeface="+mn-ea"/>
                <a:ea typeface="+mn-ea"/>
              </a:rPr>
              <a:t>"); 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   BOOKS[1</a:t>
            </a:r>
            <a:r>
              <a:rPr lang="en-US" altLang="ko-KR" sz="1200" dirty="0">
                <a:latin typeface="+mn-ea"/>
                <a:ea typeface="+mn-ea"/>
              </a:rPr>
              <a:t>].price=7000;</a:t>
            </a:r>
          </a:p>
          <a:p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   /* </a:t>
            </a:r>
            <a:r>
              <a:rPr lang="ko-KR" altLang="en-US" sz="1200" dirty="0">
                <a:latin typeface="+mn-ea"/>
                <a:ea typeface="+mn-ea"/>
              </a:rPr>
              <a:t>두 번째 도서 저장 *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BOOKS[2</a:t>
            </a:r>
            <a:r>
              <a:rPr lang="en-US" altLang="ko-KR" sz="1200" dirty="0">
                <a:latin typeface="+mn-ea"/>
                <a:ea typeface="+mn-ea"/>
              </a:rPr>
              <a:t>].</a:t>
            </a:r>
            <a:r>
              <a:rPr lang="en-US" altLang="ko-KR" sz="1200" dirty="0" err="1">
                <a:latin typeface="+mn-ea"/>
                <a:ea typeface="+mn-ea"/>
              </a:rPr>
              <a:t>bookid</a:t>
            </a:r>
            <a:r>
              <a:rPr lang="en-US" altLang="ko-KR" sz="1200" dirty="0">
                <a:latin typeface="+mn-ea"/>
                <a:ea typeface="+mn-ea"/>
              </a:rPr>
              <a:t>=2;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</a:t>
            </a:r>
            <a:r>
              <a:rPr lang="en-US" altLang="ko-KR" sz="1200" dirty="0" err="1" smtClean="0">
                <a:latin typeface="+mn-ea"/>
                <a:ea typeface="+mn-ea"/>
              </a:rPr>
              <a:t>strcpy</a:t>
            </a:r>
            <a:r>
              <a:rPr lang="en-US" altLang="ko-KR" sz="1200" dirty="0" smtClean="0">
                <a:latin typeface="+mn-ea"/>
                <a:ea typeface="+mn-ea"/>
              </a:rPr>
              <a:t>(BOOKS[2</a:t>
            </a:r>
            <a:r>
              <a:rPr lang="en-US" altLang="ko-KR" sz="1200" dirty="0">
                <a:latin typeface="+mn-ea"/>
                <a:ea typeface="+mn-ea"/>
              </a:rPr>
              <a:t>].</a:t>
            </a:r>
            <a:r>
              <a:rPr lang="en-US" altLang="ko-KR" sz="1200" dirty="0" err="1">
                <a:latin typeface="+mn-ea"/>
                <a:ea typeface="+mn-ea"/>
              </a:rPr>
              <a:t>bookname</a:t>
            </a:r>
            <a:r>
              <a:rPr lang="en-US" altLang="ko-KR" sz="1200" dirty="0">
                <a:latin typeface="+mn-ea"/>
                <a:ea typeface="+mn-ea"/>
              </a:rPr>
              <a:t>, "</a:t>
            </a:r>
            <a:r>
              <a:rPr lang="ko-KR" altLang="en-US" sz="1200" dirty="0">
                <a:latin typeface="+mn-ea"/>
                <a:ea typeface="+mn-ea"/>
              </a:rPr>
              <a:t>축구 아는 여자</a:t>
            </a:r>
            <a:r>
              <a:rPr lang="en-US" altLang="ko-KR" sz="1200" dirty="0">
                <a:latin typeface="+mn-ea"/>
                <a:ea typeface="+mn-ea"/>
              </a:rPr>
              <a:t>");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</a:t>
            </a:r>
            <a:r>
              <a:rPr lang="en-US" altLang="ko-KR" sz="1200" dirty="0" err="1" smtClean="0">
                <a:latin typeface="+mn-ea"/>
                <a:ea typeface="+mn-ea"/>
              </a:rPr>
              <a:t>strcpy</a:t>
            </a:r>
            <a:r>
              <a:rPr lang="en-US" altLang="ko-KR" sz="1200" dirty="0" smtClean="0">
                <a:latin typeface="+mn-ea"/>
                <a:ea typeface="+mn-ea"/>
              </a:rPr>
              <a:t>(BOOKS[2</a:t>
            </a:r>
            <a:r>
              <a:rPr lang="en-US" altLang="ko-KR" sz="1200" dirty="0">
                <a:latin typeface="+mn-ea"/>
                <a:ea typeface="+mn-ea"/>
              </a:rPr>
              <a:t>].publisher, "</a:t>
            </a:r>
            <a:r>
              <a:rPr lang="ko-KR" altLang="en-US" sz="1200" dirty="0">
                <a:latin typeface="+mn-ea"/>
                <a:ea typeface="+mn-ea"/>
              </a:rPr>
              <a:t>나무수</a:t>
            </a:r>
            <a:r>
              <a:rPr lang="en-US" altLang="ko-KR" sz="1200" dirty="0">
                <a:latin typeface="+mn-ea"/>
                <a:ea typeface="+mn-ea"/>
              </a:rPr>
              <a:t>");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BOOKS[2</a:t>
            </a:r>
            <a:r>
              <a:rPr lang="en-US" altLang="ko-KR" sz="1200" dirty="0">
                <a:latin typeface="+mn-ea"/>
                <a:ea typeface="+mn-ea"/>
              </a:rPr>
              <a:t>].</a:t>
            </a:r>
            <a:r>
              <a:rPr lang="en-US" altLang="ko-KR" sz="1200" dirty="0" smtClean="0">
                <a:latin typeface="+mn-ea"/>
                <a:ea typeface="+mn-ea"/>
              </a:rPr>
              <a:t>price=13000;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/* </a:t>
            </a:r>
            <a:r>
              <a:rPr lang="ko-KR" altLang="en-US" sz="1200" dirty="0">
                <a:latin typeface="+mn-ea"/>
                <a:ea typeface="+mn-ea"/>
              </a:rPr>
              <a:t>나머지 다른 도서 저장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생략</a:t>
            </a:r>
            <a:r>
              <a:rPr lang="en-US" altLang="ko-KR" sz="1200" dirty="0">
                <a:latin typeface="+mn-ea"/>
                <a:ea typeface="+mn-ea"/>
              </a:rPr>
              <a:t>) */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.....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/* </a:t>
            </a:r>
            <a:r>
              <a:rPr lang="ko-KR" altLang="en-US" sz="1200" dirty="0">
                <a:latin typeface="+mn-ea"/>
                <a:ea typeface="+mn-ea"/>
              </a:rPr>
              <a:t>모든 도서보기 프로그램 호출 *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</a:t>
            </a:r>
            <a:r>
              <a:rPr lang="en-US" altLang="ko-KR" sz="1200" dirty="0" err="1" smtClean="0">
                <a:latin typeface="+mn-ea"/>
                <a:ea typeface="+mn-ea"/>
              </a:rPr>
              <a:t>search_all</a:t>
            </a:r>
            <a:r>
              <a:rPr lang="en-US" altLang="ko-KR" sz="1200" dirty="0">
                <a:latin typeface="+mn-ea"/>
                <a:ea typeface="+mn-ea"/>
              </a:rPr>
              <a:t>();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.....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}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파일 시스템을 사용하는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[</a:t>
            </a:r>
            <a:r>
              <a:rPr lang="ko-KR" altLang="en-US" dirty="0" smtClean="0">
                <a:solidFill>
                  <a:srgbClr val="0070C0"/>
                </a:solidFill>
              </a:rPr>
              <a:t>프로그램 </a:t>
            </a:r>
            <a:r>
              <a:rPr lang="en-US" altLang="ko-KR" dirty="0" smtClean="0">
                <a:solidFill>
                  <a:srgbClr val="0070C0"/>
                </a:solidFill>
              </a:rPr>
              <a:t>2]</a:t>
            </a:r>
          </a:p>
          <a:p>
            <a:pPr>
              <a:buNone/>
            </a:pPr>
            <a:endParaRPr lang="en-US" altLang="ko-KR" sz="800" dirty="0" smtClean="0">
              <a:solidFill>
                <a:srgbClr val="FF0000"/>
              </a:solidFill>
            </a:endParaRPr>
          </a:p>
          <a:p>
            <a:pPr indent="-165100" algn="just">
              <a:buFont typeface="Arial" pitchFamily="34" charset="0"/>
              <a:buChar char="•"/>
            </a:pPr>
            <a:r>
              <a:rPr lang="en-US" altLang="ko-KR" sz="1200" dirty="0" smtClean="0"/>
              <a:t>BOOK </a:t>
            </a:r>
            <a:r>
              <a:rPr lang="ko-KR" altLang="en-US" sz="1200" dirty="0" smtClean="0"/>
              <a:t>데이터 구조를 먼저 선언하고 </a:t>
            </a:r>
            <a:r>
              <a:rPr lang="en-US" altLang="ko-KR" sz="1200" dirty="0" smtClean="0"/>
              <a:t>main( ) </a:t>
            </a:r>
            <a:r>
              <a:rPr lang="ko-KR" altLang="en-US" sz="1200" dirty="0" smtClean="0"/>
              <a:t>프로그램에서 파일로부터 데이터를 불러와 구조체 배열 변수 </a:t>
            </a:r>
            <a:r>
              <a:rPr lang="en-US" altLang="ko-KR" sz="1200" dirty="0" smtClean="0"/>
              <a:t>BOOKS[ ]</a:t>
            </a:r>
            <a:r>
              <a:rPr lang="ko-KR" altLang="en-US" sz="1200" dirty="0" smtClean="0"/>
              <a:t>에 저장</a:t>
            </a:r>
            <a:endParaRPr lang="en-US" altLang="ko-KR" sz="1200" dirty="0" smtClean="0"/>
          </a:p>
          <a:p>
            <a:pPr indent="-165100" algn="just">
              <a:buFont typeface="Arial" pitchFamily="34" charset="0"/>
              <a:buChar char="•"/>
            </a:pPr>
            <a:r>
              <a:rPr lang="ko-KR" altLang="en-US" sz="1200" dirty="0" smtClean="0"/>
              <a:t>새로운 데이터가 추가되어도 프로그램을 수정할 필요 없음</a:t>
            </a:r>
            <a:endParaRPr lang="en-US" altLang="ko-KR" sz="1200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dirty="0" smtClean="0"/>
              <a:t>문제점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같은 파일을 두 개의 프로그램이 공유하는 것이 운영체제의 도움 없이 불가능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6152341"/>
            <a:ext cx="1406617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1-18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도서 검색 프로그램에서 도서를 등록하는 화면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122" name="Picture 2" descr="C:\Documents and Settings\Administrator\바탕 화면\DB_개론과_실습_강의교안_제작\04. 캡처 이미지\1장 이미지\ch01_1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996952"/>
            <a:ext cx="4536504" cy="29617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파일 시스템을 사용하는 방법</a:t>
            </a:r>
            <a:endParaRPr lang="ko-KR" altLang="en-US" strike="sngStrike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980728"/>
            <a:ext cx="8064896" cy="4975098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[</a:t>
            </a:r>
            <a:r>
              <a:rPr lang="ko-KR" altLang="en-US" dirty="0" smtClean="0">
                <a:solidFill>
                  <a:srgbClr val="0070C0"/>
                </a:solidFill>
              </a:rPr>
              <a:t>프로그램 </a:t>
            </a:r>
            <a:r>
              <a:rPr lang="en-US" altLang="ko-KR" dirty="0" smtClean="0">
                <a:solidFill>
                  <a:srgbClr val="0070C0"/>
                </a:solidFill>
              </a:rPr>
              <a:t>2] </a:t>
            </a:r>
            <a:r>
              <a:rPr lang="ko-KR" altLang="en-US" dirty="0" smtClean="0">
                <a:solidFill>
                  <a:srgbClr val="0070C0"/>
                </a:solidFill>
              </a:rPr>
              <a:t>소스코드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1800" y="1124744"/>
            <a:ext cx="5832648" cy="56612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/* BOOK </a:t>
            </a:r>
            <a:r>
              <a:rPr lang="ko-KR" altLang="en-US" sz="1200" dirty="0" smtClean="0">
                <a:latin typeface="+mn-ea"/>
                <a:ea typeface="+mn-ea"/>
              </a:rPr>
              <a:t>데이터 구조 정의 *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err="1" smtClean="0">
                <a:latin typeface="+mn-ea"/>
                <a:ea typeface="+mn-ea"/>
              </a:rPr>
              <a:t>typedef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err="1" smtClean="0">
                <a:latin typeface="+mn-ea"/>
                <a:ea typeface="+mn-ea"/>
              </a:rPr>
              <a:t>struct</a:t>
            </a:r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{</a:t>
            </a:r>
          </a:p>
          <a:p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         </a:t>
            </a:r>
            <a:r>
              <a:rPr lang="en-US" altLang="ko-KR" sz="1200" dirty="0" err="1" smtClean="0">
                <a:latin typeface="+mn-ea"/>
                <a:ea typeface="+mn-ea"/>
              </a:rPr>
              <a:t>int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err="1" smtClean="0">
                <a:latin typeface="+mn-ea"/>
                <a:ea typeface="+mn-ea"/>
              </a:rPr>
              <a:t>bookid</a:t>
            </a:r>
            <a:r>
              <a:rPr lang="en-US" altLang="ko-KR" sz="1200" dirty="0" smtClean="0">
                <a:latin typeface="+mn-ea"/>
                <a:ea typeface="+mn-ea"/>
              </a:rPr>
              <a:t>[5];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    char </a:t>
            </a:r>
            <a:r>
              <a:rPr lang="en-US" altLang="ko-KR" sz="1200" dirty="0" err="1" smtClean="0">
                <a:latin typeface="+mn-ea"/>
                <a:ea typeface="+mn-ea"/>
              </a:rPr>
              <a:t>bookname</a:t>
            </a:r>
            <a:r>
              <a:rPr lang="en-US" altLang="ko-KR" sz="1200" dirty="0" smtClean="0">
                <a:latin typeface="+mn-ea"/>
                <a:ea typeface="+mn-ea"/>
              </a:rPr>
              <a:t>[20];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    char publisher[20];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    </a:t>
            </a:r>
            <a:r>
              <a:rPr lang="en-US" altLang="ko-KR" sz="1200" dirty="0" err="1" smtClean="0">
                <a:latin typeface="+mn-ea"/>
                <a:ea typeface="+mn-ea"/>
              </a:rPr>
              <a:t>int</a:t>
            </a:r>
            <a:r>
              <a:rPr lang="en-US" altLang="ko-KR" sz="1200" dirty="0" smtClean="0">
                <a:latin typeface="+mn-ea"/>
                <a:ea typeface="+mn-ea"/>
              </a:rPr>
              <a:t> price;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} BOOK;</a:t>
            </a:r>
          </a:p>
          <a:p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err="1" smtClean="0">
                <a:latin typeface="+mn-ea"/>
                <a:ea typeface="+mn-ea"/>
              </a:rPr>
              <a:t>int</a:t>
            </a:r>
            <a:r>
              <a:rPr lang="en-US" altLang="ko-KR" sz="1200" dirty="0" smtClean="0">
                <a:latin typeface="+mn-ea"/>
                <a:ea typeface="+mn-ea"/>
              </a:rPr>
              <a:t> main( )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{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    BOOK BOOKS[10];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    </a:t>
            </a:r>
            <a:r>
              <a:rPr lang="en-US" altLang="ko-KR" sz="1200" dirty="0" err="1" smtClean="0">
                <a:latin typeface="+mn-ea"/>
                <a:ea typeface="+mn-ea"/>
              </a:rPr>
              <a:t>int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err="1" smtClean="0">
                <a:latin typeface="+mn-ea"/>
                <a:ea typeface="+mn-ea"/>
              </a:rPr>
              <a:t>i</a:t>
            </a:r>
            <a:r>
              <a:rPr lang="en-US" altLang="ko-KR" sz="1200" dirty="0" smtClean="0">
                <a:latin typeface="+mn-ea"/>
                <a:ea typeface="+mn-ea"/>
              </a:rPr>
              <a:t>=1;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    /* </a:t>
            </a:r>
            <a:r>
              <a:rPr lang="ko-KR" altLang="en-US" sz="1200" dirty="0" smtClean="0">
                <a:latin typeface="+mn-ea"/>
                <a:ea typeface="+mn-ea"/>
              </a:rPr>
              <a:t>도서 입력 함수 *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    insert( );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    /* </a:t>
            </a:r>
            <a:r>
              <a:rPr lang="ko-KR" altLang="en-US" sz="1200" dirty="0" smtClean="0">
                <a:latin typeface="+mn-ea"/>
                <a:ea typeface="+mn-ea"/>
              </a:rPr>
              <a:t>파일에 저장된 데이터를 배열 </a:t>
            </a:r>
            <a:r>
              <a:rPr lang="en-US" altLang="ko-KR" sz="1200" dirty="0" smtClean="0">
                <a:latin typeface="+mn-ea"/>
                <a:ea typeface="+mn-ea"/>
              </a:rPr>
              <a:t>BOOKS[ ]</a:t>
            </a:r>
            <a:r>
              <a:rPr lang="ko-KR" altLang="en-US" sz="1200" dirty="0" smtClean="0">
                <a:latin typeface="+mn-ea"/>
                <a:ea typeface="+mn-ea"/>
              </a:rPr>
              <a:t>에 저장 *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     </a:t>
            </a:r>
            <a:r>
              <a:rPr lang="en-US" altLang="ko-KR" sz="1200" dirty="0" err="1" smtClean="0">
                <a:latin typeface="+mn-ea"/>
                <a:ea typeface="+mn-ea"/>
              </a:rPr>
              <a:t>fp</a:t>
            </a:r>
            <a:r>
              <a:rPr lang="en-US" altLang="ko-KR" sz="1200" dirty="0" smtClean="0">
                <a:latin typeface="+mn-ea"/>
                <a:ea typeface="+mn-ea"/>
              </a:rPr>
              <a:t>=</a:t>
            </a:r>
            <a:r>
              <a:rPr lang="en-US" altLang="ko-KR" sz="1200" dirty="0" err="1" smtClean="0">
                <a:latin typeface="+mn-ea"/>
                <a:ea typeface="+mn-ea"/>
              </a:rPr>
              <a:t>fopen</a:t>
            </a:r>
            <a:r>
              <a:rPr lang="en-US" altLang="ko-KR" sz="1200" dirty="0" smtClean="0">
                <a:latin typeface="+mn-ea"/>
                <a:ea typeface="+mn-ea"/>
              </a:rPr>
              <a:t>("book.</a:t>
            </a:r>
            <a:r>
              <a:rPr lang="en-US" altLang="ko-KR" sz="1200" dirty="0" err="1" smtClean="0">
                <a:latin typeface="+mn-ea"/>
                <a:ea typeface="+mn-ea"/>
              </a:rPr>
              <a:t>dat</a:t>
            </a:r>
            <a:r>
              <a:rPr lang="en-US" altLang="ko-KR" sz="1200" dirty="0" smtClean="0">
                <a:latin typeface="+mn-ea"/>
                <a:ea typeface="+mn-ea"/>
              </a:rPr>
              <a:t>","</a:t>
            </a:r>
            <a:r>
              <a:rPr lang="en-US" altLang="ko-KR" sz="1200" dirty="0" err="1" smtClean="0">
                <a:latin typeface="+mn-ea"/>
                <a:ea typeface="+mn-ea"/>
              </a:rPr>
              <a:t>rb</a:t>
            </a:r>
            <a:r>
              <a:rPr lang="en-US" altLang="ko-KR" sz="1200" dirty="0" smtClean="0">
                <a:latin typeface="+mn-ea"/>
                <a:ea typeface="+mn-ea"/>
              </a:rPr>
              <a:t>");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     </a:t>
            </a:r>
            <a:r>
              <a:rPr lang="en-US" altLang="ko-KR" sz="1200" dirty="0" err="1" smtClean="0">
                <a:latin typeface="+mn-ea"/>
                <a:ea typeface="+mn-ea"/>
              </a:rPr>
              <a:t>bp</a:t>
            </a:r>
            <a:r>
              <a:rPr lang="en-US" altLang="ko-KR" sz="1200" dirty="0" smtClean="0">
                <a:latin typeface="+mn-ea"/>
                <a:ea typeface="+mn-ea"/>
              </a:rPr>
              <a:t>=(BOOK *)</a:t>
            </a:r>
            <a:r>
              <a:rPr lang="en-US" altLang="ko-KR" sz="1200" dirty="0" err="1" smtClean="0">
                <a:latin typeface="+mn-ea"/>
                <a:ea typeface="+mn-ea"/>
              </a:rPr>
              <a:t>calloc</a:t>
            </a:r>
            <a:r>
              <a:rPr lang="en-US" altLang="ko-KR" sz="1200" dirty="0" smtClean="0">
                <a:latin typeface="+mn-ea"/>
                <a:ea typeface="+mn-ea"/>
              </a:rPr>
              <a:t>(1,sizeof(BOOK));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    /* </a:t>
            </a:r>
            <a:r>
              <a:rPr lang="ko-KR" altLang="en-US" sz="1200" dirty="0" smtClean="0">
                <a:latin typeface="+mn-ea"/>
                <a:ea typeface="+mn-ea"/>
              </a:rPr>
              <a:t>파일에서 책을 읽는다 *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     while(</a:t>
            </a:r>
            <a:r>
              <a:rPr lang="en-US" altLang="ko-KR" sz="1200" dirty="0" err="1" smtClean="0">
                <a:latin typeface="+mn-ea"/>
                <a:ea typeface="+mn-ea"/>
              </a:rPr>
              <a:t>fread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en-US" altLang="ko-KR" sz="1200" dirty="0" err="1" smtClean="0">
                <a:latin typeface="+mn-ea"/>
                <a:ea typeface="+mn-ea"/>
              </a:rPr>
              <a:t>bp,sizeof</a:t>
            </a:r>
            <a:r>
              <a:rPr lang="en-US" altLang="ko-KR" sz="1200" dirty="0" smtClean="0">
                <a:latin typeface="+mn-ea"/>
                <a:ea typeface="+mn-ea"/>
              </a:rPr>
              <a:t>(BOOK),1,fp) != 0)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     {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	BOOKS[</a:t>
            </a:r>
            <a:r>
              <a:rPr lang="en-US" altLang="ko-KR" sz="1200" dirty="0" err="1" smtClean="0">
                <a:latin typeface="+mn-ea"/>
                <a:ea typeface="+mn-ea"/>
              </a:rPr>
              <a:t>i</a:t>
            </a:r>
            <a:r>
              <a:rPr lang="en-US" altLang="ko-KR" sz="1200" dirty="0" smtClean="0">
                <a:latin typeface="+mn-ea"/>
                <a:ea typeface="+mn-ea"/>
              </a:rPr>
              <a:t>].</a:t>
            </a:r>
            <a:r>
              <a:rPr lang="en-US" altLang="ko-KR" sz="1200" dirty="0" err="1" smtClean="0">
                <a:latin typeface="+mn-ea"/>
                <a:ea typeface="+mn-ea"/>
              </a:rPr>
              <a:t>bookid</a:t>
            </a:r>
            <a:r>
              <a:rPr lang="en-US" altLang="ko-KR" sz="1200" dirty="0" smtClean="0">
                <a:latin typeface="+mn-ea"/>
                <a:ea typeface="+mn-ea"/>
              </a:rPr>
              <a:t> =</a:t>
            </a:r>
            <a:r>
              <a:rPr lang="en-US" altLang="ko-KR" sz="1200" dirty="0" err="1" smtClean="0">
                <a:latin typeface="+mn-ea"/>
                <a:ea typeface="+mn-ea"/>
              </a:rPr>
              <a:t>bp</a:t>
            </a:r>
            <a:r>
              <a:rPr lang="en-US" altLang="ko-KR" sz="1200" dirty="0" smtClean="0">
                <a:latin typeface="+mn-ea"/>
                <a:ea typeface="+mn-ea"/>
              </a:rPr>
              <a:t>-&gt;</a:t>
            </a:r>
            <a:r>
              <a:rPr lang="en-US" altLang="ko-KR" sz="1200" dirty="0" err="1" smtClean="0">
                <a:latin typeface="+mn-ea"/>
                <a:ea typeface="+mn-ea"/>
              </a:rPr>
              <a:t>bookid</a:t>
            </a:r>
            <a:r>
              <a:rPr lang="en-US" altLang="ko-KR" sz="1200" dirty="0" smtClean="0">
                <a:latin typeface="+mn-ea"/>
                <a:ea typeface="+mn-ea"/>
              </a:rPr>
              <a:t>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	</a:t>
            </a:r>
            <a:r>
              <a:rPr lang="en-US" altLang="ko-KR" sz="1200" dirty="0" err="1" smtClean="0">
                <a:latin typeface="+mn-ea"/>
                <a:ea typeface="+mn-ea"/>
              </a:rPr>
              <a:t>strcpy</a:t>
            </a:r>
            <a:r>
              <a:rPr lang="en-US" altLang="ko-KR" sz="1200" dirty="0" smtClean="0">
                <a:latin typeface="+mn-ea"/>
                <a:ea typeface="+mn-ea"/>
              </a:rPr>
              <a:t>(BOOKS[</a:t>
            </a:r>
            <a:r>
              <a:rPr lang="en-US" altLang="ko-KR" sz="1200" dirty="0" err="1" smtClean="0">
                <a:latin typeface="+mn-ea"/>
                <a:ea typeface="+mn-ea"/>
              </a:rPr>
              <a:t>i</a:t>
            </a:r>
            <a:r>
              <a:rPr lang="en-US" altLang="ko-KR" sz="1200" dirty="0" smtClean="0">
                <a:latin typeface="+mn-ea"/>
                <a:ea typeface="+mn-ea"/>
              </a:rPr>
              <a:t>].</a:t>
            </a:r>
            <a:r>
              <a:rPr lang="en-US" altLang="ko-KR" sz="1200" dirty="0" err="1" smtClean="0">
                <a:latin typeface="+mn-ea"/>
                <a:ea typeface="+mn-ea"/>
              </a:rPr>
              <a:t>bookname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en-US" altLang="ko-KR" sz="1200" dirty="0" err="1" smtClean="0">
                <a:latin typeface="+mn-ea"/>
                <a:ea typeface="+mn-ea"/>
              </a:rPr>
              <a:t>bp</a:t>
            </a:r>
            <a:r>
              <a:rPr lang="en-US" altLang="ko-KR" sz="1200" dirty="0" smtClean="0">
                <a:latin typeface="+mn-ea"/>
                <a:ea typeface="+mn-ea"/>
              </a:rPr>
              <a:t> -&gt;</a:t>
            </a:r>
            <a:r>
              <a:rPr lang="en-US" altLang="ko-KR" sz="1200" dirty="0" err="1" smtClean="0">
                <a:latin typeface="+mn-ea"/>
                <a:ea typeface="+mn-ea"/>
              </a:rPr>
              <a:t>bookname</a:t>
            </a:r>
            <a:r>
              <a:rPr lang="en-US" altLang="ko-KR" sz="1200" dirty="0" smtClean="0">
                <a:latin typeface="+mn-ea"/>
                <a:ea typeface="+mn-ea"/>
              </a:rPr>
              <a:t>);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	</a:t>
            </a:r>
            <a:r>
              <a:rPr lang="en-US" altLang="ko-KR" sz="1200" dirty="0" err="1" smtClean="0">
                <a:latin typeface="+mn-ea"/>
                <a:ea typeface="+mn-ea"/>
              </a:rPr>
              <a:t>strcpy</a:t>
            </a:r>
            <a:r>
              <a:rPr lang="en-US" altLang="ko-KR" sz="1200" dirty="0" smtClean="0">
                <a:latin typeface="+mn-ea"/>
                <a:ea typeface="+mn-ea"/>
              </a:rPr>
              <a:t>(BOOKS[</a:t>
            </a:r>
            <a:r>
              <a:rPr lang="en-US" altLang="ko-KR" sz="1200" dirty="0" err="1" smtClean="0">
                <a:latin typeface="+mn-ea"/>
                <a:ea typeface="+mn-ea"/>
              </a:rPr>
              <a:t>i</a:t>
            </a:r>
            <a:r>
              <a:rPr lang="en-US" altLang="ko-KR" sz="1200" dirty="0" smtClean="0">
                <a:latin typeface="+mn-ea"/>
                <a:ea typeface="+mn-ea"/>
              </a:rPr>
              <a:t>].publisher, </a:t>
            </a:r>
            <a:r>
              <a:rPr lang="en-US" altLang="ko-KR" sz="1200" dirty="0" err="1" smtClean="0">
                <a:latin typeface="+mn-ea"/>
                <a:ea typeface="+mn-ea"/>
              </a:rPr>
              <a:t>bp</a:t>
            </a:r>
            <a:r>
              <a:rPr lang="en-US" altLang="ko-KR" sz="1200" dirty="0" smtClean="0">
                <a:latin typeface="+mn-ea"/>
                <a:ea typeface="+mn-ea"/>
              </a:rPr>
              <a:t> -&gt;publisher);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	BOOKS[</a:t>
            </a:r>
            <a:r>
              <a:rPr lang="en-US" altLang="ko-KR" sz="1200" dirty="0" err="1" smtClean="0">
                <a:latin typeface="+mn-ea"/>
                <a:ea typeface="+mn-ea"/>
              </a:rPr>
              <a:t>i</a:t>
            </a:r>
            <a:r>
              <a:rPr lang="en-US" altLang="ko-KR" sz="1200" dirty="0" smtClean="0">
                <a:latin typeface="+mn-ea"/>
                <a:ea typeface="+mn-ea"/>
              </a:rPr>
              <a:t>].price =</a:t>
            </a:r>
            <a:r>
              <a:rPr lang="en-US" altLang="ko-KR" sz="1200" dirty="0" err="1" smtClean="0">
                <a:latin typeface="+mn-ea"/>
                <a:ea typeface="+mn-ea"/>
              </a:rPr>
              <a:t>bp</a:t>
            </a:r>
            <a:r>
              <a:rPr lang="en-US" altLang="ko-KR" sz="1200" dirty="0" smtClean="0">
                <a:latin typeface="+mn-ea"/>
                <a:ea typeface="+mn-ea"/>
              </a:rPr>
              <a:t> -&gt;price;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	</a:t>
            </a:r>
            <a:r>
              <a:rPr lang="en-US" altLang="ko-KR" sz="1200" dirty="0" err="1" smtClean="0">
                <a:latin typeface="+mn-ea"/>
                <a:ea typeface="+mn-ea"/>
              </a:rPr>
              <a:t>i</a:t>
            </a:r>
            <a:r>
              <a:rPr lang="en-US" altLang="ko-KR" sz="1200" dirty="0" smtClean="0">
                <a:latin typeface="+mn-ea"/>
                <a:ea typeface="+mn-ea"/>
              </a:rPr>
              <a:t>++;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      }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     /* </a:t>
            </a:r>
            <a:r>
              <a:rPr lang="ko-KR" altLang="en-US" sz="1200" dirty="0" smtClean="0">
                <a:latin typeface="+mn-ea"/>
                <a:ea typeface="+mn-ea"/>
              </a:rPr>
              <a:t>모든 도서보기 프로그램 호출 *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      </a:t>
            </a:r>
            <a:r>
              <a:rPr lang="en-US" altLang="ko-KR" sz="1200" dirty="0" err="1" smtClean="0">
                <a:latin typeface="+mn-ea"/>
                <a:ea typeface="+mn-ea"/>
              </a:rPr>
              <a:t>search_all</a:t>
            </a:r>
            <a:r>
              <a:rPr lang="en-US" altLang="ko-KR" sz="1200" dirty="0" smtClean="0">
                <a:latin typeface="+mn-ea"/>
                <a:ea typeface="+mn-ea"/>
              </a:rPr>
              <a:t>( );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.....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}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5884</TotalTime>
  <Words>1504</Words>
  <Application>Microsoft Office PowerPoint</Application>
  <PresentationFormat>화면 슬라이드 쇼(4:3)</PresentationFormat>
  <Paragraphs>428</Paragraphs>
  <Slides>23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HY견고딕</vt:lpstr>
      <vt:lpstr>HY엽서L</vt:lpstr>
      <vt:lpstr>굴림</vt:lpstr>
      <vt:lpstr>돋움</vt:lpstr>
      <vt:lpstr>맑은 고딕</vt:lpstr>
      <vt:lpstr>바탕</vt:lpstr>
      <vt:lpstr>Arial</vt:lpstr>
      <vt:lpstr>Tahoma</vt:lpstr>
      <vt:lpstr>Wingdings</vt:lpstr>
      <vt:lpstr>Office 테마</vt:lpstr>
      <vt:lpstr>Chapter 01 데이터베이스 개요</vt:lpstr>
      <vt:lpstr>2. 일상생활의 데이터베이스</vt:lpstr>
      <vt:lpstr>4. 데이터베이스 시스템의 구성</vt:lpstr>
      <vt:lpstr>2. 정보 시스템의 발전</vt:lpstr>
      <vt:lpstr>2. 정보 시스템의 발전</vt:lpstr>
      <vt:lpstr>1.1 데이터를 프로그램 내부에 저장하는 방법</vt:lpstr>
      <vt:lpstr>1.1 데이터를 프로그램 내부에 저장하는 방법</vt:lpstr>
      <vt:lpstr>1.2 파일 시스템을 사용하는 방법</vt:lpstr>
      <vt:lpstr>1.2 파일 시스템을 사용하는 방법</vt:lpstr>
      <vt:lpstr>1.3 DBMS를 사용하는 방법</vt:lpstr>
      <vt:lpstr>1.3 DBMS를 사용하는 방법</vt:lpstr>
      <vt:lpstr>2. 마당서점 데이터의 저장 방법 비교</vt:lpstr>
      <vt:lpstr>2. 마당서점 데이터의 저장 방법 비교</vt:lpstr>
      <vt:lpstr>2. 마당서점 데이터의 저장 방법 비교</vt:lpstr>
      <vt:lpstr>3. 파일 시스템과 DBMS의 비교</vt:lpstr>
      <vt:lpstr>3. 파일 시스템과 DBMS의 비교</vt:lpstr>
      <vt:lpstr>3. 파일 시스템과 DBMS의 비교</vt:lpstr>
      <vt:lpstr>04. 데이터베이스 시스템의 구성</vt:lpstr>
      <vt:lpstr>04. 데이터베이스 시스템의 구성</vt:lpstr>
      <vt:lpstr>1. 데이터베이스 언어</vt:lpstr>
      <vt:lpstr>1. 데이터베이스 언어</vt:lpstr>
      <vt:lpstr>2. 데이터베이스 사용자</vt:lpstr>
      <vt:lpstr>3. DBMS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남궁 찬</cp:lastModifiedBy>
  <cp:revision>556</cp:revision>
  <dcterms:created xsi:type="dcterms:W3CDTF">2012-07-11T10:23:22Z</dcterms:created>
  <dcterms:modified xsi:type="dcterms:W3CDTF">2019-09-27T05:51:14Z</dcterms:modified>
</cp:coreProperties>
</file>