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460" r:id="rId2"/>
    <p:sldId id="461" r:id="rId3"/>
    <p:sldId id="463" r:id="rId4"/>
    <p:sldId id="462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04" d="100"/>
          <a:sy n="104" d="100"/>
        </p:scale>
        <p:origin x="60" y="320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980728"/>
            <a:ext cx="750069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latin typeface="+mj-ea"/>
                <a:ea typeface="+mj-ea"/>
              </a:rPr>
              <a:t>세타조인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R      </a:t>
            </a:r>
            <a:r>
              <a:rPr lang="en-US" altLang="ko-KR" sz="800" b="1" dirty="0">
                <a:latin typeface="+mj-ea"/>
                <a:ea typeface="+mj-ea"/>
              </a:rPr>
              <a:t>(r </a:t>
            </a:r>
            <a:r>
              <a:rPr lang="ko-KR" altLang="en-US" sz="800" b="1" dirty="0">
                <a:latin typeface="+mj-ea"/>
                <a:ea typeface="+mj-ea"/>
              </a:rPr>
              <a:t>조건 </a:t>
            </a:r>
            <a:r>
              <a:rPr lang="en-US" altLang="ko-KR" sz="800" b="1" dirty="0">
                <a:latin typeface="+mj-ea"/>
                <a:ea typeface="+mj-ea"/>
              </a:rPr>
              <a:t>s)</a:t>
            </a:r>
            <a:r>
              <a:rPr lang="en-US" altLang="ko-KR" sz="1400" b="1" dirty="0">
                <a:latin typeface="+mj-ea"/>
                <a:ea typeface="+mj-ea"/>
              </a:rPr>
              <a:t> S 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</a:t>
            </a:r>
            <a:endParaRPr lang="pt-BR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동등조인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가장 흔히 사용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</a:rPr>
              <a:t> </a:t>
            </a:r>
            <a:r>
              <a:rPr lang="en-US" altLang="ko-KR" sz="1400" b="1" dirty="0">
                <a:latin typeface="+mj-ea"/>
              </a:rPr>
              <a:t>R      </a:t>
            </a:r>
            <a:r>
              <a:rPr lang="en-US" altLang="ko-KR" sz="800" b="1" dirty="0">
                <a:latin typeface="+mj-ea"/>
              </a:rPr>
              <a:t>(</a:t>
            </a:r>
            <a:r>
              <a:rPr lang="en-US" altLang="ko-KR" sz="800" b="1" dirty="0" smtClean="0">
                <a:latin typeface="+mj-ea"/>
              </a:rPr>
              <a:t>r=s</a:t>
            </a:r>
            <a:r>
              <a:rPr lang="en-US" altLang="ko-KR" sz="800" b="1" dirty="0">
                <a:latin typeface="+mj-ea"/>
              </a:rPr>
              <a:t>)</a:t>
            </a:r>
            <a:r>
              <a:rPr lang="en-US" altLang="ko-KR" sz="1400" b="1" dirty="0">
                <a:latin typeface="+mj-ea"/>
              </a:rPr>
              <a:t> S </a:t>
            </a:r>
            <a:endParaRPr lang="ko-KR" altLang="en-US" sz="14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자연조인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 R      </a:t>
            </a:r>
            <a:r>
              <a:rPr lang="en-US" altLang="ko-KR" sz="800" b="1" dirty="0" smtClean="0">
                <a:latin typeface="+mj-ea"/>
              </a:rPr>
              <a:t>N(r=s)</a:t>
            </a:r>
            <a:r>
              <a:rPr lang="en-US" altLang="ko-KR" sz="1400" b="1" dirty="0" smtClean="0">
                <a:latin typeface="+mj-ea"/>
              </a:rPr>
              <a:t> S </a:t>
            </a:r>
            <a:endParaRPr lang="ko-KR" altLang="en-US" sz="14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 R      S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일반적으로 </a:t>
            </a:r>
            <a:r>
              <a:rPr lang="ko-KR" altLang="en-US" sz="1400" b="1" dirty="0" err="1">
                <a:latin typeface="+mj-ea"/>
                <a:ea typeface="+mj-ea"/>
              </a:rPr>
              <a:t>동등조인을</a:t>
            </a:r>
            <a:r>
              <a:rPr lang="ko-KR" altLang="en-US" sz="1400" b="1" dirty="0">
                <a:latin typeface="+mj-ea"/>
                <a:ea typeface="+mj-ea"/>
              </a:rPr>
              <a:t> 표현함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 err="1">
                <a:latin typeface="+mj-ea"/>
                <a:ea typeface="+mj-ea"/>
              </a:rPr>
              <a:t>기본키와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외래키의</a:t>
            </a:r>
            <a:r>
              <a:rPr lang="ko-KR" altLang="en-US" sz="1400" b="1" dirty="0">
                <a:latin typeface="+mj-ea"/>
                <a:ea typeface="+mj-ea"/>
              </a:rPr>
              <a:t> 대응을 확실하게 알 </a:t>
            </a:r>
            <a:r>
              <a:rPr lang="ko-KR" altLang="en-US" sz="1400" b="1" dirty="0" err="1">
                <a:latin typeface="+mj-ea"/>
                <a:ea typeface="+mj-ea"/>
              </a:rPr>
              <a:t>수있는</a:t>
            </a:r>
            <a:r>
              <a:rPr lang="ko-KR" altLang="en-US" sz="1400" b="1" dirty="0">
                <a:latin typeface="+mj-ea"/>
                <a:ea typeface="+mj-ea"/>
              </a:rPr>
              <a:t> 경우 종종 생략함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Theta Join, Equijoin &amp; Natural Join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06" y="1472164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06" y="2408614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06" y="3345064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828" y="460815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3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 </a:t>
            </a:r>
            <a:r>
              <a:rPr lang="ko-KR" altLang="en-US" sz="1400" dirty="0" smtClean="0"/>
              <a:t>에 대한 디비전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lvl="1"/>
            <a:r>
              <a:rPr lang="en-US" altLang="ko-KR" sz="1000" dirty="0" smtClean="0"/>
              <a:t>R </a:t>
            </a:r>
            <a:r>
              <a:rPr lang="ko-KR" altLang="en-US" sz="1000" dirty="0" smtClean="0"/>
              <a:t>과</a:t>
            </a:r>
            <a:r>
              <a:rPr lang="en-US" altLang="ko-KR" sz="1000" dirty="0" smtClean="0"/>
              <a:t> S 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릴레이션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 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s </a:t>
            </a:r>
            <a:r>
              <a:rPr lang="ko-KR" altLang="en-US" sz="1000" dirty="0" smtClean="0"/>
              <a:t>에 대한 </a:t>
            </a:r>
            <a:r>
              <a:rPr lang="en-US" altLang="ko-KR" sz="1000" dirty="0" smtClean="0"/>
              <a:t>attribute set </a:t>
            </a:r>
            <a:r>
              <a:rPr lang="ko-KR" altLang="en-US" sz="1000" dirty="0" smtClean="0"/>
              <a:t>으로 정의함</a:t>
            </a:r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다른 </a:t>
            </a:r>
            <a:r>
              <a:rPr lang="ko-KR" altLang="en-US" sz="1400" dirty="0" smtClean="0"/>
              <a:t>연산자로 대체 </a:t>
            </a:r>
            <a:endParaRPr lang="en-US" altLang="ko-KR" sz="1400" dirty="0" smtClean="0"/>
          </a:p>
          <a:p>
            <a:pPr lvl="1"/>
            <a:endParaRPr lang="en-US" altLang="ko-KR" sz="1000" dirty="0"/>
          </a:p>
          <a:p>
            <a:endParaRPr lang="en-US" altLang="ko-KR" sz="1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628800"/>
            <a:ext cx="4018210" cy="394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26494" y="3234680"/>
                <a:ext cx="4386956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94" y="3234680"/>
                <a:ext cx="4386956" cy="914400"/>
              </a:xfrm>
              <a:prstGeom prst="rect">
                <a:avLst/>
              </a:prstGeom>
              <a:blipFill>
                <a:blip r:embed="rId3"/>
                <a:stretch>
                  <a:fillRect r="-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2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980728"/>
            <a:ext cx="7500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latin typeface="+mj-ea"/>
                <a:ea typeface="+mj-ea"/>
              </a:rPr>
              <a:t>릴레이션</a:t>
            </a:r>
            <a:r>
              <a:rPr lang="ko-KR" altLang="en-US" sz="1400" b="1" dirty="0" smtClean="0">
                <a:latin typeface="+mj-ea"/>
                <a:ea typeface="+mj-ea"/>
              </a:rPr>
              <a:t> 혹은 관계대수식의 결과에 대해 이름을 할당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j-ea"/>
                <a:ea typeface="+mj-ea"/>
              </a:rPr>
              <a:t>연산의 중간 결과 활용을 위해 주로 사용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Renaming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05071"/>
              </p:ext>
            </p:extLst>
          </p:nvPr>
        </p:nvGraphicFramePr>
        <p:xfrm>
          <a:off x="971600" y="2750330"/>
          <a:ext cx="2557552" cy="1114425"/>
        </p:xfrm>
        <a:graphic>
          <a:graphicData uri="http://schemas.openxmlformats.org/drawingml/2006/table">
            <a:tbl>
              <a:tblPr/>
              <a:tblGrid>
                <a:gridCol w="127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936863" y="235028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Arial"/>
              </a:rPr>
              <a:t>R</a:t>
            </a:r>
            <a:endParaRPr lang="en-US" b="1" dirty="0">
              <a:latin typeface="Arial"/>
            </a:endParaRPr>
          </a:p>
        </p:txBody>
      </p:sp>
      <p:graphicFrame>
        <p:nvGraphicFramePr>
          <p:cNvPr id="1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86058"/>
              </p:ext>
            </p:extLst>
          </p:nvPr>
        </p:nvGraphicFramePr>
        <p:xfrm>
          <a:off x="5545375" y="2750330"/>
          <a:ext cx="2808312" cy="1114425"/>
        </p:xfrm>
        <a:graphic>
          <a:graphicData uri="http://schemas.openxmlformats.org/drawingml/2006/table">
            <a:tbl>
              <a:tblPr/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443304" y="238099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Arial"/>
              </a:rPr>
              <a:t>x</a:t>
            </a:r>
            <a:endParaRPr lang="en-US" b="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9414" y="3038362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r</a:t>
            </a:r>
            <a:r>
              <a:rPr lang="en-US" altLang="ko-KR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altLang="ko-KR" baseline="-25000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x</a:t>
            </a:r>
            <a:r>
              <a:rPr lang="en-US" altLang="ko-KR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altLang="ko-KR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(R)</a:t>
            </a:r>
            <a:endParaRPr lang="en-US" altLang="ko-KR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01159" y="3470410"/>
            <a:ext cx="184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76" y="1654685"/>
            <a:ext cx="992063" cy="4882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7999"/>
            <a:ext cx="2440706" cy="584169"/>
          </a:xfrm>
          <a:prstGeom prst="rect">
            <a:avLst/>
          </a:prstGeom>
        </p:spPr>
      </p:pic>
      <p:graphicFrame>
        <p:nvGraphicFramePr>
          <p:cNvPr id="1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5956"/>
              </p:ext>
            </p:extLst>
          </p:nvPr>
        </p:nvGraphicFramePr>
        <p:xfrm>
          <a:off x="971600" y="5085184"/>
          <a:ext cx="2557552" cy="1114425"/>
        </p:xfrm>
        <a:graphic>
          <a:graphicData uri="http://schemas.openxmlformats.org/drawingml/2006/table">
            <a:tbl>
              <a:tblPr/>
              <a:tblGrid>
                <a:gridCol w="127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936863" y="4685134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Arial"/>
              </a:rPr>
              <a:t>R</a:t>
            </a:r>
            <a:endParaRPr lang="en-US" b="1" dirty="0">
              <a:latin typeface="Arial"/>
            </a:endParaRPr>
          </a:p>
        </p:txBody>
      </p:sp>
      <p:graphicFrame>
        <p:nvGraphicFramePr>
          <p:cNvPr id="21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8343"/>
              </p:ext>
            </p:extLst>
          </p:nvPr>
        </p:nvGraphicFramePr>
        <p:xfrm>
          <a:off x="5545375" y="5085184"/>
          <a:ext cx="2808312" cy="1114425"/>
        </p:xfrm>
        <a:graphic>
          <a:graphicData uri="http://schemas.openxmlformats.org/drawingml/2006/table">
            <a:tbl>
              <a:tblPr/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443304" y="4715852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Arial"/>
              </a:rPr>
              <a:t>x</a:t>
            </a:r>
            <a:endParaRPr lang="en-US" b="1" dirty="0">
              <a:latin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9414" y="537321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r</a:t>
            </a:r>
            <a:r>
              <a:rPr lang="en-US" altLang="ko-KR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altLang="ko-KR" baseline="-25000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x(A,B)</a:t>
            </a:r>
            <a:r>
              <a:rPr lang="en-US" altLang="ko-KR" dirty="0" smtClean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altLang="ko-KR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(R)</a:t>
            </a:r>
            <a:endParaRPr lang="en-US" altLang="ko-KR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601159" y="5805264"/>
            <a:ext cx="184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219</Words>
  <Application>Microsoft Office PowerPoint</Application>
  <PresentationFormat>화면 슬라이드 쇼(4:3)</PresentationFormat>
  <Paragraphs>118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HY견고딕</vt:lpstr>
      <vt:lpstr>ＭＳ Ｐゴシック</vt:lpstr>
      <vt:lpstr>굴림</vt:lpstr>
      <vt:lpstr>돋움</vt:lpstr>
      <vt:lpstr>맑은 고딕</vt:lpstr>
      <vt:lpstr>Arial</vt:lpstr>
      <vt:lpstr>Cambria Math</vt:lpstr>
      <vt:lpstr>Symbol</vt:lpstr>
      <vt:lpstr>Wingdings</vt:lpstr>
      <vt:lpstr>2_Office 테마</vt:lpstr>
      <vt:lpstr>Theta Join, Equijoin &amp; Natural Join</vt:lpstr>
      <vt:lpstr>3.5 디비전(division)</vt:lpstr>
      <vt:lpstr>3.5 디비전(division)</vt:lpstr>
      <vt:lpstr>Renaming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694</cp:revision>
  <dcterms:created xsi:type="dcterms:W3CDTF">2012-07-11T10:23:22Z</dcterms:created>
  <dcterms:modified xsi:type="dcterms:W3CDTF">2018-03-26T02:33:35Z</dcterms:modified>
</cp:coreProperties>
</file>