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0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395" r:id="rId11"/>
    <p:sldId id="403" r:id="rId12"/>
    <p:sldId id="461" r:id="rId13"/>
    <p:sldId id="404" r:id="rId14"/>
    <p:sldId id="405" r:id="rId15"/>
    <p:sldId id="398" r:id="rId16"/>
    <p:sldId id="394" r:id="rId17"/>
    <p:sldId id="396" r:id="rId18"/>
    <p:sldId id="397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7" r:id="rId30"/>
    <p:sldId id="418" r:id="rId31"/>
    <p:sldId id="419" r:id="rId32"/>
    <p:sldId id="420" r:id="rId33"/>
    <p:sldId id="421" r:id="rId34"/>
    <p:sldId id="459" r:id="rId35"/>
    <p:sldId id="462" r:id="rId36"/>
    <p:sldId id="465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60" r:id="rId55"/>
    <p:sldId id="466" r:id="rId56"/>
    <p:sldId id="464" r:id="rId57"/>
    <p:sldId id="463" r:id="rId58"/>
    <p:sldId id="39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00" r:id="rId69"/>
    <p:sldId id="449" r:id="rId70"/>
    <p:sldId id="450" r:id="rId71"/>
    <p:sldId id="451" r:id="rId72"/>
    <p:sldId id="452" r:id="rId73"/>
    <p:sldId id="453" r:id="rId74"/>
    <p:sldId id="439" r:id="rId75"/>
    <p:sldId id="458" r:id="rId76"/>
    <p:sldId id="468" r:id="rId77"/>
    <p:sldId id="467" r:id="rId78"/>
    <p:sldId id="401" r:id="rId7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찬" initials="남" lastIdx="37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2" autoAdjust="0"/>
    <p:restoredTop sz="98901" autoAdjust="0"/>
  </p:normalViewPr>
  <p:slideViewPr>
    <p:cSldViewPr>
      <p:cViewPr varScale="1">
        <p:scale>
          <a:sx n="66" d="100"/>
          <a:sy n="66" d="100"/>
        </p:scale>
        <p:origin x="48" y="54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6:58:34.929" idx="1">
    <p:pos x="1825" y="1678"/>
    <p:text>외래키</p:text>
    <p:extLst>
      <p:ext uri="{C676402C-5697-4E1C-873F-D02D1690AC5C}">
        <p15:threadingInfo xmlns:p15="http://schemas.microsoft.com/office/powerpoint/2012/main" timeZoneBias="-540"/>
      </p:ext>
    </p:extLst>
  </p:cm>
  <p:cm authorId="1" dt="2018-03-26T16:58:42.223" idx="2">
    <p:pos x="1472" y="1678"/>
    <p:text>외래키</p:text>
    <p:extLst>
      <p:ext uri="{C676402C-5697-4E1C-873F-D02D1690AC5C}">
        <p15:threadingInfo xmlns:p15="http://schemas.microsoft.com/office/powerpoint/2012/main" timeZoneBias="-540"/>
      </p:ext>
    </p:extLst>
  </p:cm>
  <p:cm authorId="1" dt="2018-03-26T16:58:50.250" idx="3">
    <p:pos x="700" y="1075"/>
    <p:text>기본키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35:22.472" idx="20">
    <p:pos x="1189" y="1064"/>
    <p:text>GROUP BY 속성은 반드시 SELECT에 있어야 한다.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29T11:39:42.233" idx="21">
    <p:pos x="1189" y="1200"/>
    <p:text>계속 반복함. 중요</p:text>
    <p:extLst>
      <p:ext uri="{C676402C-5697-4E1C-873F-D02D1690AC5C}">
        <p15:threadingInfo xmlns:p15="http://schemas.microsoft.com/office/powerpoint/2012/main" timeZoneBias="-540">
          <p15:parentCm authorId="1" idx="20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6:48:01.884" idx="23">
    <p:pos x="2102" y="1792"/>
    <p:text>집계함수를 주로 쓴다.
그 집계함수는 SELECT문에 꼭 존재해야 한다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6:59:25.215" idx="24">
    <p:pos x="608" y="1952"/>
    <p:text>괄호가 없다면? join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7:15:55.719" idx="26">
    <p:pos x="1412" y="2031"/>
    <p:text>WHERE말고 ON 쓴다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7:18:23.522" idx="27">
    <p:pos x="2156" y="2010"/>
    <p:text>NATURAL 등등 여러가지 조인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7:27:15.550" idx="28">
    <p:pos x="2325" y="1738"/>
    <p:text>FROM 문의 BOOK과 다르다. 같은 레퍼런스가 아니라 각각 COPY한 릴레이션이다</p:text>
    <p:extLst>
      <p:ext uri="{C676402C-5697-4E1C-873F-D02D1690AC5C}">
        <p15:threadingInfo xmlns:p15="http://schemas.microsoft.com/office/powerpoint/2012/main" timeZoneBias="-540"/>
      </p:ext>
    </p:extLst>
  </p:cm>
  <p:cm authorId="1" dt="2018-04-02T17:29:30.523" idx="30">
    <p:pos x="1423" y="1527"/>
    <p:text>값의 개수가 같을 때만 쓸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7:31:02.479" idx="31">
    <p:pos x="1477" y="1330"/>
    <p:text>집합 안에 있는 custid</p:text>
    <p:extLst>
      <p:ext uri="{C676402C-5697-4E1C-873F-D02D1690AC5C}">
        <p15:threadingInfo xmlns:p15="http://schemas.microsoft.com/office/powerpoint/2012/main" timeZoneBias="-540"/>
      </p:ext>
    </p:extLst>
  </p:cm>
  <p:cm authorId="1" dt="2018-04-02T17:31:56.460" idx="32">
    <p:pos x="1477" y="1466"/>
    <p:text>join문 써놓고 subquery로 바꾸세요 해봐</p:text>
    <p:extLst>
      <p:ext uri="{C676402C-5697-4E1C-873F-D02D1690AC5C}">
        <p15:threadingInfo xmlns:p15="http://schemas.microsoft.com/office/powerpoint/2012/main" timeZoneBias="-540">
          <p15:parentCm authorId="1" idx="31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17:28:34.391" idx="29">
    <p:pos x="2984" y="2495"/>
    <p:text>FROM문의 Book b1 과 같다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5T10:53:41.461" idx="33">
    <p:pos x="3889" y="1168"/>
    <p:text>EXIST --&gt; in, join 으로 바꿔보시오.</p:text>
    <p:extLst>
      <p:ext uri="{C676402C-5697-4E1C-873F-D02D1690AC5C}">
        <p15:threadingInfo xmlns:p15="http://schemas.microsoft.com/office/powerpoint/2012/main" timeZoneBias="-540"/>
      </p:ext>
    </p:extLst>
  </p:cm>
  <p:cm authorId="1" dt="2018-04-05T10:56:17.881" idx="34">
    <p:pos x="3889" y="1304"/>
    <p:text>in 문은 최악의 경우 모든 테이블을 돌아야 한다</p:text>
    <p:extLst>
      <p:ext uri="{C676402C-5697-4E1C-873F-D02D1690AC5C}">
        <p15:threadingInfo xmlns:p15="http://schemas.microsoft.com/office/powerpoint/2012/main" timeZoneBias="-540">
          <p15:parentCm authorId="1" idx="33"/>
        </p15:threadingInfo>
      </p:ext>
    </p:extLst>
  </p:cm>
  <p:cm authorId="1" dt="2018-04-05T10:57:22.510" idx="35">
    <p:pos x="2607" y="2091"/>
    <p:text>SELECT name, address
FROM  customer cs
WHERE custid IN SELECT custid
                        FROM Orders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5T11:11:19.365" idx="37">
    <p:pos x="592" y="2945"/>
    <p:text>다양한 방법으로 풀어보기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7:11:17.746" idx="4">
    <p:pos x="983" y="2704"/>
    <p:text>모든 속성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7:12:17.883" idx="5">
    <p:pos x="10" y="10"/>
    <p:text>SELECT는 프로젝션과 대응한다.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26T17:13:46.515" idx="6">
    <p:pos x="10" y="146"/>
    <p:text>WHERE는 셀렉션과 대응한다.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7:19:27.165" idx="7">
    <p:pos x="10" y="10"/>
    <p:text>Q.BETWEEN 연산자로 고치기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7:20:37.533" idx="8">
    <p:pos x="10" y="10"/>
    <p:text>SELECT *
FROM Book
WHERE publisher ='대한미디어'
OR publisher = '굿스포츠'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17:23:07.942" idx="9">
    <p:pos x="1705" y="2080"/>
    <p:text>WHERE bookname LIKE '축구의 역사%'</p:text>
    <p:extLst>
      <p:ext uri="{C676402C-5697-4E1C-873F-D02D1690AC5C}">
        <p15:threadingInfo xmlns:p15="http://schemas.microsoft.com/office/powerpoint/2012/main" timeZoneBias="-540"/>
      </p:ext>
    </p:extLst>
  </p:cm>
  <p:cm authorId="1" dt="2018-03-26T17:26:19.378" idx="11">
    <p:pos x="1705" y="2352"/>
    <p:text>'한국 축구의 역사'는 FALSE 이다. (인덱싱)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  <p:cm authorId="1" dt="2018-03-26T17:26:51.694" idx="12">
    <p:pos x="1765" y="1586"/>
    <p:text>'축구의 역사와 기록' 도 포함하는 것이 패턴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12:29.224" idx="13">
    <p:pos x="1825" y="2238"/>
    <p:text>정규표현식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23:06.997" idx="14">
    <p:pos x="2080" y="2374"/>
    <p:text>Rename</p:text>
    <p:extLst>
      <p:ext uri="{C676402C-5697-4E1C-873F-D02D1690AC5C}">
        <p15:threadingInfo xmlns:p15="http://schemas.microsoft.com/office/powerpoint/2012/main" timeZoneBias="-540"/>
      </p:ext>
    </p:extLst>
  </p:cm>
  <p:cm authorId="1" dt="2018-04-02T16:37:31.540" idx="22">
    <p:pos x="1227" y="1064"/>
    <p:text>SUM(DISTINCT saleprice)
--&gt; 중복된 값은 더하지 마라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9T11:24:47.714" idx="15">
    <p:pos x="1233" y="2352"/>
    <p:text>sum 함수는 column에 대한 속성값들을 더하는 것, 여러 속성 지정 불가능</p:text>
    <p:extLst>
      <p:ext uri="{C676402C-5697-4E1C-873F-D02D1690AC5C}">
        <p15:threadingInfo xmlns:p15="http://schemas.microsoft.com/office/powerpoint/2012/main" timeZoneBias="-540"/>
      </p:ext>
    </p:extLst>
  </p:cm>
  <p:cm authorId="1" dt="2018-03-29T11:26:19.797" idx="16">
    <p:pos x="1341" y="1037"/>
    <p:text>행의 개수를 센다. 여러 속성을 지정할 수 있다.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29T11:27:29.350" idx="17">
    <p:pos x="1341" y="1173"/>
    <p:text>* &lt;-- 모든 속성의 행 카운트 (안전하다)</p:text>
    <p:extLst>
      <p:ext uri="{C676402C-5697-4E1C-873F-D02D1690AC5C}">
        <p15:threadingInfo xmlns:p15="http://schemas.microsoft.com/office/powerpoint/2012/main" timeZoneBias="-540">
          <p15:parentCm authorId="1" idx="16"/>
        </p15:threadingInfo>
      </p:ext>
    </p:extLst>
  </p:cm>
  <p:cm authorId="1" dt="2018-03-29T11:30:14.952" idx="18">
    <p:pos x="1613" y="2776"/>
    <p:text>ALL : 중복값을 제거하지 말고 세라,
DISTINCT : 유일한 값만 세라</p:text>
    <p:extLst>
      <p:ext uri="{C676402C-5697-4E1C-873F-D02D1690AC5C}">
        <p15:threadingInfo xmlns:p15="http://schemas.microsoft.com/office/powerpoint/2012/main" timeZoneBias="-540"/>
      </p:ext>
    </p:extLst>
  </p:cm>
  <p:cm authorId="1" dt="2018-03-29T11:30:58.706" idx="19">
    <p:pos x="1613" y="2912"/>
    <p:text>이런거 시험에 내기 졸라 좋아요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2018-04-22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을 사용해 자료를 찾는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47672"/>
              </p:ext>
            </p:extLst>
          </p:nvPr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4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출력도 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형태의 입출력 가능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기능에 따른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 : </a:t>
            </a:r>
            <a:r>
              <a:rPr lang="ko-KR" altLang="en-US" sz="1400" dirty="0" smtClean="0"/>
              <a:t>테이블이나 관계의 구조를 생성하는 데 사용하며 </a:t>
            </a:r>
            <a:r>
              <a:rPr lang="en-US" altLang="ko-KR" sz="1400" dirty="0" smtClean="0"/>
              <a:t>CREATE, ALTER,  DROP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 : </a:t>
            </a:r>
            <a:r>
              <a:rPr lang="ko-KR" altLang="en-US" sz="1400" dirty="0" smtClean="0"/>
              <a:t>테이블에 데이터를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삭제하는 데 사용하며 </a:t>
            </a:r>
            <a:r>
              <a:rPr lang="en-US" altLang="ko-KR" sz="1400" dirty="0" smtClean="0"/>
              <a:t>SELECT, INSERT, DELETE, UPDATE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문은 특별히 </a:t>
            </a:r>
            <a:r>
              <a:rPr lang="ko-KR" altLang="en-US" sz="1400" dirty="0" err="1" smtClean="0"/>
              <a:t>질의어</a:t>
            </a:r>
            <a:r>
              <a:rPr lang="en-US" altLang="ko-KR" sz="1400" dirty="0" smtClean="0"/>
              <a:t>(query)</a:t>
            </a:r>
            <a:r>
              <a:rPr lang="ko-KR" altLang="en-US" sz="1400" dirty="0" smtClean="0"/>
              <a:t>라고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 : </a:t>
            </a:r>
            <a:r>
              <a:rPr lang="ko-KR" altLang="en-US" sz="1400" dirty="0" smtClean="0"/>
              <a:t>데이터의 사용 권한을 관리하는 데 사용하며 </a:t>
            </a:r>
            <a:r>
              <a:rPr lang="en-US" altLang="ko-KR" sz="1400" dirty="0" smtClean="0"/>
              <a:t>GRANT, REVOKE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561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데이터 조작어의 주요 명령어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16" y="1478632"/>
            <a:ext cx="72294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1505900"/>
              </p:ext>
            </p:extLst>
          </p:nvPr>
        </p:nvGraphicFramePr>
        <p:xfrm>
          <a:off x="755576" y="1273175"/>
          <a:ext cx="770485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113612"/>
            <a:ext cx="2350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② WHERE name='</a:t>
            </a:r>
            <a:r>
              <a:rPr lang="ko-KR" altLang="en-US" sz="1400" b="1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99948"/>
            <a:ext cx="1693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③  SELECT phone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82677"/>
            <a:ext cx="1829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5486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972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2333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문의 내부적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3192"/>
            <a:ext cx="3240361" cy="126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08552"/>
            <a:ext cx="3384376" cy="56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4776948"/>
            <a:ext cx="936104" cy="4649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집계 함수와 </a:t>
            </a:r>
            <a:r>
              <a:rPr lang="en-US" altLang="ko-KR" dirty="0" smtClean="0"/>
              <a:t>GROUP BY</a:t>
            </a:r>
          </a:p>
          <a:p>
            <a:r>
              <a:rPr lang="ko-KR" altLang="en-US" dirty="0" smtClean="0"/>
              <a:t>두 개 이상 테이블에서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9123"/>
              </p:ext>
            </p:extLst>
          </p:nvPr>
        </p:nvGraphicFramePr>
        <p:xfrm>
          <a:off x="467544" y="1127632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</a:t>
            </a:r>
            <a:r>
              <a:rPr lang="ko-KR" altLang="en-US" dirty="0" smtClean="0"/>
              <a:t>위한 준비</a:t>
            </a:r>
            <a:endParaRPr lang="ko-KR" altLang="en-US" dirty="0"/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99767"/>
              </p:ext>
            </p:extLst>
          </p:nvPr>
        </p:nvGraphicFramePr>
        <p:xfrm>
          <a:off x="589013" y="1322183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1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0494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991561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60848"/>
            <a:ext cx="3537967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38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DDL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9932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396"/>
              </p:ext>
            </p:extLst>
          </p:nvPr>
        </p:nvGraphicFramePr>
        <p:xfrm>
          <a:off x="713309" y="3546700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2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40461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(4) SELECT	custid,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(1) FROM       Orders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(2) WHERE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(3) GROUP BY	custid;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223836"/>
              </p:ext>
            </p:extLst>
          </p:nvPr>
        </p:nvGraphicFramePr>
        <p:xfrm>
          <a:off x="713309" y="1268760"/>
          <a:ext cx="745909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(5) SELECT	   custid,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(1) 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(2) WHERE   	   saleprice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(3) GROUP BY	   custid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(4) HAVING   	   count(*) &gt;= 2;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(6) ORDER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 BY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우선순위가 중요하다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. HAVING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은 그룹핑한 대상에 대한 조건이다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.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도서번호가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 도서의 </a:t>
            </a:r>
            <a:r>
              <a:rPr lang="ko-KR" altLang="en-US" sz="1400" dirty="0" smtClean="0">
                <a:latin typeface="+mj-ea"/>
                <a:ea typeface="+mj-ea"/>
              </a:rPr>
              <a:t>이름 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가격이 </a:t>
            </a:r>
            <a:r>
              <a:rPr lang="en-US" altLang="ko-KR" sz="1400" dirty="0">
                <a:latin typeface="+mj-ea"/>
                <a:ea typeface="+mj-ea"/>
              </a:rPr>
              <a:t>20,000</a:t>
            </a:r>
            <a:r>
              <a:rPr lang="ko-KR" altLang="en-US" sz="1400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박지성의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ko-KR" altLang="en-US" sz="1400" dirty="0" smtClean="0">
                <a:latin typeface="+mj-ea"/>
                <a:ea typeface="+mj-ea"/>
              </a:rPr>
              <a:t>구매액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박지성의 고객번호는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ko-KR" altLang="en-US" sz="1400" dirty="0" smtClean="0">
                <a:latin typeface="+mj-ea"/>
                <a:ea typeface="+mj-ea"/>
              </a:rPr>
              <a:t>번으로 놓고 작성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박지성이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구매한 도서의 수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박지성의 고객번호는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번으로 놓고 작성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(1) </a:t>
            </a:r>
            <a:r>
              <a:rPr lang="ko-KR" altLang="en-US" sz="1400" dirty="0">
                <a:latin typeface="+mj-ea"/>
              </a:rPr>
              <a:t>마당서점 도서의 총 개수</a:t>
            </a:r>
          </a:p>
          <a:p>
            <a:r>
              <a:rPr lang="en-US" altLang="ko-KR" sz="1400" dirty="0">
                <a:latin typeface="+mj-ea"/>
              </a:rPr>
              <a:t>  (2) </a:t>
            </a:r>
            <a:r>
              <a:rPr lang="ko-KR" altLang="en-US" sz="1400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dirty="0">
                <a:latin typeface="+mj-ea"/>
              </a:rPr>
              <a:t>  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주소</a:t>
            </a:r>
          </a:p>
          <a:p>
            <a:r>
              <a:rPr lang="en-US" altLang="ko-KR" sz="1400" dirty="0">
                <a:latin typeface="+mj-ea"/>
              </a:rPr>
              <a:t>  (4)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도서의 주문번호</a:t>
            </a:r>
          </a:p>
          <a:p>
            <a:r>
              <a:rPr lang="en-US" altLang="ko-KR" sz="1400" dirty="0">
                <a:latin typeface="+mj-ea"/>
              </a:rPr>
              <a:t>  (5)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ko-KR" altLang="en-US" sz="1400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ko-KR" altLang="en-US" sz="1400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en-US" altLang="ko-KR" sz="1400" dirty="0" smtClean="0">
                <a:latin typeface="+mj-ea"/>
                <a:ea typeface="+mj-ea"/>
              </a:rPr>
              <a:t>) SELECT bookname</a:t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       FROM BOOK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 WHERE bookid = 1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(2) SELECT bookname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FROM BOOK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WHERE price &gt;= 20000</a:t>
            </a:r>
            <a:endParaRPr lang="ko-KR" altLang="en-US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(3) SELECT custid, SUM(saleprice)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FROM ORDERS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WHERE custid = 1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GROUP BY custid</a:t>
            </a:r>
            <a:endParaRPr lang="ko-KR" altLang="en-US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(4) SELECT COUNT(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FROM ORDER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 WHERE custid = 1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</a:t>
            </a:r>
            <a:r>
              <a:rPr lang="en-US" altLang="ko-KR" sz="1400" dirty="0" smtClean="0">
                <a:latin typeface="+mj-ea"/>
              </a:rPr>
              <a:t>) SELECT COUNT(*) AS </a:t>
            </a:r>
            <a:r>
              <a:rPr lang="ko-KR" altLang="en-US" sz="1400" dirty="0" smtClean="0">
                <a:latin typeface="+mj-ea"/>
              </a:rPr>
              <a:t>도서개수</a:t>
            </a:r>
            <a:endParaRPr lang="en-US" altLang="ko-KR" sz="1400" dirty="0" smtClean="0">
              <a:latin typeface="+mj-ea"/>
            </a:endParaRPr>
          </a:p>
          <a:p>
            <a:r>
              <a:rPr lang="en-US" altLang="ko-KR" sz="1400" dirty="0" smtClean="0">
                <a:latin typeface="+mj-ea"/>
              </a:rPr>
              <a:t>       FROM Book;</a:t>
            </a:r>
            <a:endParaRPr lang="ko-KR" altLang="en-US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 (2</a:t>
            </a:r>
            <a:r>
              <a:rPr lang="en-US" altLang="ko-KR" sz="1400" dirty="0" smtClean="0">
                <a:latin typeface="+mj-ea"/>
              </a:rPr>
              <a:t>) SELECT COUNT(DISTINCT publisher) AS </a:t>
            </a:r>
            <a:r>
              <a:rPr lang="ko-KR" altLang="en-US" sz="1400" dirty="0" smtClean="0">
                <a:latin typeface="+mj-ea"/>
              </a:rPr>
              <a:t>출판사수</a:t>
            </a:r>
            <a:endParaRPr lang="en-US" altLang="ko-KR" sz="1400" dirty="0" smtClean="0">
              <a:latin typeface="+mj-ea"/>
            </a:endParaRPr>
          </a:p>
          <a:p>
            <a:r>
              <a:rPr lang="en-US" altLang="ko-KR" sz="1400" dirty="0" smtClean="0">
                <a:latin typeface="+mj-ea"/>
              </a:rPr>
              <a:t>FROM Book</a:t>
            </a:r>
          </a:p>
          <a:p>
            <a:r>
              <a:rPr lang="en-US" altLang="ko-KR" sz="1400" dirty="0" smtClean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en-US" altLang="ko-KR" sz="1400" dirty="0" smtClean="0">
              <a:latin typeface="+mj-ea"/>
            </a:endParaRPr>
          </a:p>
          <a:p>
            <a:r>
              <a:rPr lang="en-US" altLang="ko-KR" sz="1400" dirty="0" smtClean="0">
                <a:latin typeface="+mj-ea"/>
              </a:rPr>
              <a:t>SELECT DISTINCT name, address</a:t>
            </a:r>
          </a:p>
          <a:p>
            <a:r>
              <a:rPr lang="en-US" altLang="ko-KR" sz="1400" dirty="0" smtClean="0">
                <a:latin typeface="+mj-ea"/>
              </a:rPr>
              <a:t>FROM Customer</a:t>
            </a:r>
          </a:p>
          <a:p>
            <a:r>
              <a:rPr lang="en-US" altLang="ko-KR" sz="1400" dirty="0" smtClean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(4) </a:t>
            </a:r>
            <a:r>
              <a:rPr lang="en-US" altLang="ko-KR" sz="1400" dirty="0" smtClean="0">
                <a:latin typeface="+mj-ea"/>
              </a:rPr>
              <a:t>SELECT orderid</a:t>
            </a:r>
          </a:p>
          <a:p>
            <a:r>
              <a:rPr lang="en-US" altLang="ko-KR" sz="1400" dirty="0" smtClean="0">
                <a:latin typeface="+mj-ea"/>
              </a:rPr>
              <a:t>FROM Orders</a:t>
            </a:r>
          </a:p>
          <a:p>
            <a:r>
              <a:rPr lang="en-US" altLang="ko-KR" sz="1400" dirty="0" smtClean="0">
                <a:latin typeface="+mj-ea"/>
              </a:rPr>
              <a:t>WHERE orderdate BETWEEN 20140704 AND 20140707</a:t>
            </a:r>
            <a:endParaRPr lang="ko-KR" altLang="en-US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 (5) </a:t>
            </a:r>
            <a:r>
              <a:rPr lang="en-US" altLang="ko-KR" sz="1400" dirty="0" smtClean="0">
                <a:latin typeface="+mj-ea"/>
              </a:rPr>
              <a:t>SELECT orderid</a:t>
            </a:r>
          </a:p>
          <a:p>
            <a:r>
              <a:rPr lang="en-US" altLang="ko-KR" sz="1400" dirty="0" smtClean="0">
                <a:latin typeface="+mj-ea"/>
              </a:rPr>
              <a:t>FROM Orders</a:t>
            </a:r>
          </a:p>
          <a:p>
            <a:r>
              <a:rPr lang="en-US" altLang="ko-KR" sz="1400" dirty="0" smtClean="0">
                <a:latin typeface="+mj-ea"/>
              </a:rPr>
              <a:t>WHERE </a:t>
            </a:r>
            <a:r>
              <a:rPr lang="en-US" altLang="ko-KR" sz="1400" dirty="0">
                <a:latin typeface="+mj-ea"/>
              </a:rPr>
              <a:t>NOT BETWEEN 20140704 AND </a:t>
            </a:r>
            <a:r>
              <a:rPr lang="en-US" altLang="ko-KR" sz="1400" dirty="0" smtClean="0">
                <a:latin typeface="+mj-ea"/>
              </a:rPr>
              <a:t>20140707</a:t>
            </a:r>
            <a:endParaRPr lang="ko-KR" altLang="en-US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en-US" altLang="ko-KR" sz="1400" dirty="0" smtClean="0">
                <a:latin typeface="+mj-ea"/>
              </a:rPr>
              <a:t>SELECT name, address</a:t>
            </a:r>
          </a:p>
          <a:p>
            <a:r>
              <a:rPr lang="en-US" altLang="ko-KR" sz="1400" dirty="0" smtClean="0">
                <a:latin typeface="+mj-ea"/>
              </a:rPr>
              <a:t>FROM Customer</a:t>
            </a:r>
          </a:p>
          <a:p>
            <a:r>
              <a:rPr lang="en-US" altLang="ko-KR" sz="1400" dirty="0" smtClean="0">
                <a:latin typeface="+mj-ea"/>
              </a:rPr>
              <a:t>WHERE name LIKE ‘</a:t>
            </a:r>
            <a:r>
              <a:rPr lang="ko-KR" altLang="en-US" sz="1400" dirty="0" smtClean="0">
                <a:latin typeface="+mj-ea"/>
              </a:rPr>
              <a:t>김</a:t>
            </a:r>
            <a:r>
              <a:rPr lang="en-US" altLang="ko-KR" sz="1400" dirty="0" smtClean="0">
                <a:latin typeface="+mj-ea"/>
              </a:rPr>
              <a:t>%’</a:t>
            </a:r>
            <a:endParaRPr lang="ko-KR" altLang="en-US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en-US" altLang="ko-KR" sz="1400" dirty="0" smtClean="0">
              <a:latin typeface="+mj-ea"/>
            </a:endParaRPr>
          </a:p>
          <a:p>
            <a:r>
              <a:rPr lang="en-US" altLang="ko-KR" sz="1400" dirty="0" smtClean="0">
                <a:latin typeface="+mj-ea"/>
              </a:rPr>
              <a:t>SELECT name, address</a:t>
            </a:r>
          </a:p>
          <a:p>
            <a:r>
              <a:rPr lang="en-US" altLang="ko-KR" sz="1400" dirty="0" smtClean="0">
                <a:latin typeface="+mj-ea"/>
              </a:rPr>
              <a:t>FROM Customer</a:t>
            </a:r>
          </a:p>
          <a:p>
            <a:r>
              <a:rPr lang="en-US" altLang="ko-KR" sz="1400" dirty="0" smtClean="0">
                <a:latin typeface="+mj-ea"/>
              </a:rPr>
              <a:t>WHERE name LIKE ‘</a:t>
            </a:r>
            <a:r>
              <a:rPr lang="ko-KR" altLang="en-US" sz="1400" dirty="0" smtClean="0">
                <a:latin typeface="+mj-ea"/>
              </a:rPr>
              <a:t>김</a:t>
            </a:r>
            <a:r>
              <a:rPr lang="en-US" altLang="ko-KR" sz="1400" dirty="0" smtClean="0">
                <a:latin typeface="+mj-ea"/>
              </a:rPr>
              <a:t>%</a:t>
            </a:r>
            <a:r>
              <a:rPr lang="ko-KR" altLang="en-US" sz="1400" dirty="0" smtClean="0">
                <a:latin typeface="+mj-ea"/>
              </a:rPr>
              <a:t>아</a:t>
            </a:r>
            <a:r>
              <a:rPr lang="en-US" altLang="ko-KR" sz="1400" dirty="0" smtClean="0">
                <a:latin typeface="+mj-ea"/>
              </a:rPr>
              <a:t>＇</a:t>
            </a:r>
          </a:p>
          <a:p>
            <a:endParaRPr lang="ko-KR" altLang="en-US" sz="1400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카티전 프로덕트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</a:t>
            </a:r>
            <a:r>
              <a:rPr lang="ko-KR" altLang="en-US" dirty="0" smtClean="0"/>
              <a:t>므로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131734"/>
              </p:ext>
            </p:extLst>
          </p:nvPr>
        </p:nvGraphicFramePr>
        <p:xfrm>
          <a:off x="713309" y="1268760"/>
          <a:ext cx="74590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=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기록이 있는 고객의 정보를 모두 보이시오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동등 조인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52028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064896" cy="5472608"/>
          </a:xfrm>
        </p:spPr>
        <p:txBody>
          <a:bodyPr/>
          <a:lstStyle/>
          <a:p>
            <a:r>
              <a:rPr lang="ko-KR" altLang="en-US" dirty="0"/>
              <a:t>마당서점의 데이터</a:t>
            </a:r>
            <a:endParaRPr lang="en-US" altLang="ko-KR" dirty="0"/>
          </a:p>
          <a:p>
            <a:r>
              <a:rPr lang="ko-KR" altLang="en-US" dirty="0"/>
              <a:t>누가 어떤 정보를 원하는가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231027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1716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628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ON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41463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Book)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030186"/>
              </p:ext>
            </p:extLst>
          </p:nvPr>
        </p:nvGraphicFramePr>
        <p:xfrm>
          <a:off x="735807" y="1268760"/>
          <a:ext cx="7652617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</a:p>
                    <a:p>
                      <a:r>
                        <a:rPr lang="en-US" altLang="ko-KR" sz="1400" dirty="0" smtClean="0"/>
                        <a:t>SELECT      name</a:t>
                      </a:r>
                    </a:p>
                    <a:p>
                      <a:r>
                        <a:rPr lang="en-US" altLang="ko-KR" sz="1400" dirty="0" smtClean="0"/>
                        <a:t>FROM       Customer, Orders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WHERE</a:t>
                      </a:r>
                      <a:r>
                        <a:rPr lang="en-US" altLang="ko-KR" sz="1400" baseline="0" dirty="0" smtClean="0"/>
                        <a:t>      Customer.custid = Orders.custid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상위 부속질의와 하위 부속질의가 독립적이지 않고 서로 관련을 맺고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3114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현황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MINUS,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MINUS</a:t>
            </a:r>
          </a:p>
          <a:p>
            <a:r>
              <a:rPr lang="en-US" altLang="ko-KR" sz="1400" smtClean="0"/>
              <a:t>SELECT </a:t>
            </a:r>
            <a:r>
              <a:rPr lang="en-US" altLang="ko-KR" sz="1400" dirty="0" smtClean="0"/>
              <a:t>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85038"/>
            <a:ext cx="704850" cy="657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9592" y="5871755"/>
            <a:ext cx="5670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 Oracle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차집합을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MINUS</a:t>
            </a:r>
            <a:r>
              <a:rPr lang="ko-KR" altLang="en-US" sz="1200" dirty="0" smtClean="0"/>
              <a:t>로 하지만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표준에서는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는 원래 단어에서 의미하는 것과 같이 조건에 맞는 튜플이 존재하면 결과에 포함시킴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부속질의문의 어떤 행이 조건에 만족하면 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NOT EXISTS</a:t>
            </a:r>
            <a:r>
              <a:rPr lang="ko-KR" altLang="en-US" dirty="0" smtClean="0"/>
              <a:t>는 부속질의문의 모든 행이 조건에 만족하지 않을 때만 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802785"/>
              </p:ext>
            </p:extLst>
          </p:nvPr>
        </p:nvGraphicFramePr>
        <p:xfrm>
          <a:off x="879823" y="2564904"/>
          <a:ext cx="7652617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 	name, address</a:t>
                      </a:r>
                    </a:p>
                    <a:p>
                      <a:r>
                        <a:rPr lang="en-US" altLang="ko-KR" sz="1400" dirty="0" smtClean="0"/>
                        <a:t>FROM 	Customer cs</a:t>
                      </a:r>
                    </a:p>
                    <a:p>
                      <a:r>
                        <a:rPr lang="en-US" altLang="ko-KR" sz="1400" dirty="0" smtClean="0"/>
                        <a:t>WHERE 	EXISTS (SELECT *</a:t>
                      </a:r>
                    </a:p>
                    <a:p>
                      <a:r>
                        <a:rPr lang="en-US" altLang="ko-KR" sz="1400" dirty="0" smtClean="0"/>
                        <a:t>	           FROM  Orders od</a:t>
                      </a:r>
                    </a:p>
                    <a:p>
                      <a:r>
                        <a:rPr lang="en-US" altLang="ko-KR" sz="1400" dirty="0" smtClean="0"/>
                        <a:t>	           WHERE cs.custid =od.custid);</a:t>
                      </a:r>
                      <a:endParaRPr lang="ko-KR" altLang="en-US" sz="1400" dirty="0" smtClean="0"/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name, address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FROM Customer, Order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WHERE Customer.id = Order.custid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SELECT name, address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FROM Customer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WHERE Customer.custid IN ( SELECT custid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                                     FROM Orders)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21" y="3107804"/>
            <a:ext cx="1781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EXISTS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8" y="1892959"/>
            <a:ext cx="2290992" cy="1382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57" y="1911268"/>
            <a:ext cx="2262881" cy="23411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33387" y="5067027"/>
            <a:ext cx="5112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SELECT 	name, address</a:t>
            </a:r>
          </a:p>
          <a:p>
            <a:r>
              <a:rPr lang="en-US" altLang="ko-KR" sz="1000" dirty="0" smtClean="0"/>
              <a:t>FROM 	Customer </a:t>
            </a:r>
            <a:r>
              <a:rPr lang="en-US" altLang="ko-KR" sz="1000" dirty="0" err="1" smtClean="0"/>
              <a:t>cs</a:t>
            </a:r>
            <a:endParaRPr lang="en-US" altLang="ko-KR" sz="1000" dirty="0" smtClean="0"/>
          </a:p>
          <a:p>
            <a:r>
              <a:rPr lang="en-US" altLang="ko-KR" sz="1000" dirty="0" smtClean="0"/>
              <a:t>WHERE 	EXISTS (SELECT *</a:t>
            </a:r>
          </a:p>
          <a:p>
            <a:r>
              <a:rPr lang="en-US" altLang="ko-KR" sz="1000" dirty="0" smtClean="0"/>
              <a:t>	           FROM  Orders </a:t>
            </a:r>
            <a:r>
              <a:rPr lang="en-US" altLang="ko-KR" sz="1000" dirty="0" err="1" smtClean="0"/>
              <a:t>od</a:t>
            </a:r>
            <a:endParaRPr lang="en-US" altLang="ko-KR" sz="1000" dirty="0" smtClean="0"/>
          </a:p>
          <a:p>
            <a:r>
              <a:rPr lang="en-US" altLang="ko-KR" sz="1000" dirty="0" smtClean="0"/>
              <a:t>	           WHERE </a:t>
            </a:r>
            <a:r>
              <a:rPr lang="en-US" altLang="ko-KR" sz="1000" dirty="0" err="1" smtClean="0"/>
              <a:t>cs.custid</a:t>
            </a:r>
            <a:r>
              <a:rPr lang="en-US" altLang="ko-KR" sz="1000" dirty="0" smtClean="0"/>
              <a:t> =</a:t>
            </a:r>
            <a:r>
              <a:rPr lang="en-US" altLang="ko-KR" sz="1000" dirty="0" err="1" smtClean="0"/>
              <a:t>od.custid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320480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5)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 </a:t>
            </a:r>
            <a:r>
              <a:rPr lang="ko-KR" altLang="en-US" sz="1400" b="1" dirty="0" smtClean="0">
                <a:latin typeface="+mj-ea"/>
                <a:ea typeface="+mj-ea"/>
              </a:rPr>
              <a:t>수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6)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가격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7) </a:t>
            </a:r>
            <a:r>
              <a:rPr lang="ko-KR" altLang="en-US" sz="1400" b="1" dirty="0">
                <a:latin typeface="+mj-ea"/>
                <a:ea typeface="+mj-ea"/>
              </a:rPr>
              <a:t>박지성이 구매하지 않은 도서의 </a:t>
            </a:r>
            <a:r>
              <a:rPr lang="ko-KR" altLang="en-US" sz="1400" b="1" dirty="0" smtClean="0">
                <a:latin typeface="+mj-ea"/>
                <a:ea typeface="+mj-ea"/>
              </a:rPr>
              <a:t>이름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</a:rPr>
              <a:t>  </a:t>
            </a:r>
            <a:r>
              <a:rPr lang="en-US" altLang="ko-KR" sz="1400" b="1" dirty="0">
                <a:latin typeface="+mj-ea"/>
              </a:rPr>
              <a:t>(8) </a:t>
            </a:r>
            <a:r>
              <a:rPr lang="ko-KR" altLang="en-US" sz="1400" b="1" dirty="0">
                <a:latin typeface="+mj-ea"/>
              </a:rPr>
              <a:t>주문하지 않은 고객의 이름</a:t>
            </a:r>
            <a:r>
              <a:rPr lang="en-US" altLang="ko-KR" sz="1400" b="1" dirty="0" smtClean="0">
                <a:latin typeface="+mj-ea"/>
              </a:rPr>
              <a:t>(</a:t>
            </a:r>
            <a:r>
              <a:rPr lang="ko-KR" altLang="en-US" sz="1400" b="1" dirty="0" smtClean="0">
                <a:latin typeface="+mj-ea"/>
              </a:rPr>
              <a:t>부속질의 사용</a:t>
            </a:r>
            <a:r>
              <a:rPr lang="en-US" altLang="ko-KR" sz="1400" b="1" dirty="0">
                <a:latin typeface="+mj-ea"/>
              </a:rPr>
              <a:t>)</a:t>
            </a:r>
          </a:p>
          <a:p>
            <a:r>
              <a:rPr lang="en-US" altLang="ko-KR" sz="1400" b="1" dirty="0">
                <a:latin typeface="+mj-ea"/>
              </a:rPr>
              <a:t>  (9) </a:t>
            </a:r>
            <a:r>
              <a:rPr lang="ko-KR" altLang="en-US" sz="1400" b="1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b="1" dirty="0">
                <a:latin typeface="+mj-ea"/>
              </a:rPr>
              <a:t>  (10) </a:t>
            </a:r>
            <a:r>
              <a:rPr lang="ko-KR" altLang="en-US" sz="1400" b="1" dirty="0">
                <a:latin typeface="+mj-ea"/>
              </a:rPr>
              <a:t>고객의 이름과 고객별 구매액</a:t>
            </a:r>
          </a:p>
          <a:p>
            <a:r>
              <a:rPr lang="en-US" altLang="ko-KR" sz="1400" b="1" dirty="0">
                <a:latin typeface="+mj-ea"/>
              </a:rPr>
              <a:t>  (11) </a:t>
            </a:r>
            <a:r>
              <a:rPr lang="ko-KR" altLang="en-US" sz="1400" b="1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b="1" dirty="0">
                <a:latin typeface="+mj-ea"/>
              </a:rPr>
              <a:t>  (12) </a:t>
            </a:r>
            <a:r>
              <a:rPr lang="ko-KR" altLang="en-US" sz="1400" b="1" dirty="0">
                <a:latin typeface="+mj-ea"/>
              </a:rPr>
              <a:t>도서의 가격</a:t>
            </a:r>
            <a:r>
              <a:rPr lang="en-US" altLang="ko-KR" sz="1400" b="1" dirty="0">
                <a:latin typeface="+mj-ea"/>
              </a:rPr>
              <a:t>(Book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과 판매가격</a:t>
            </a:r>
            <a:r>
              <a:rPr lang="en-US" altLang="ko-KR" sz="1400" b="1" dirty="0">
                <a:latin typeface="+mj-ea"/>
              </a:rPr>
              <a:t>(Orders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의 차이가 가장 많은 주문</a:t>
            </a:r>
          </a:p>
          <a:p>
            <a:r>
              <a:rPr lang="en-US" altLang="ko-KR" sz="1400" b="1" dirty="0">
                <a:latin typeface="+mj-ea"/>
              </a:rPr>
              <a:t>  (13) </a:t>
            </a:r>
            <a:r>
              <a:rPr lang="ko-KR" altLang="en-US" sz="1400" b="1" dirty="0">
                <a:latin typeface="+mj-ea"/>
              </a:rPr>
              <a:t>도서의 판매액 평균보다 자신의 구매액 평균이 더 높은 고객의 </a:t>
            </a:r>
            <a:r>
              <a:rPr lang="ko-KR" altLang="en-US" sz="1400" b="1" dirty="0" smtClean="0">
                <a:latin typeface="+mj-ea"/>
              </a:rPr>
              <a:t>이름</a:t>
            </a:r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43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320480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</a:rPr>
              <a:t>  </a:t>
            </a:r>
            <a:r>
              <a:rPr lang="en-US" altLang="ko-KR" sz="1400" b="1" dirty="0">
                <a:latin typeface="+mj-ea"/>
              </a:rPr>
              <a:t>(8</a:t>
            </a:r>
            <a:r>
              <a:rPr lang="en-US" altLang="ko-KR" sz="1400" b="1" dirty="0" smtClean="0">
                <a:latin typeface="+mj-ea"/>
              </a:rPr>
              <a:t>) SELECT name</a:t>
            </a:r>
          </a:p>
          <a:p>
            <a:r>
              <a:rPr lang="en-US" altLang="ko-KR" sz="1400" b="1" dirty="0" smtClean="0">
                <a:latin typeface="+mj-ea"/>
              </a:rPr>
              <a:t>FROM Customer</a:t>
            </a:r>
          </a:p>
          <a:p>
            <a:r>
              <a:rPr lang="en-US" altLang="ko-KR" sz="1400" b="1" dirty="0" smtClean="0">
                <a:latin typeface="+mj-ea"/>
              </a:rPr>
              <a:t>WHERE Custid NOT IN ( SELECT custid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                           FROM Customer, Orders</a:t>
            </a:r>
          </a:p>
          <a:p>
            <a:r>
              <a:rPr lang="en-US" altLang="ko-KR" sz="1400" b="1" dirty="0" smtClean="0">
                <a:latin typeface="+mj-ea"/>
              </a:rPr>
              <a:t>                                  WHERE Customer.custid = Orders.custid);</a:t>
            </a:r>
          </a:p>
          <a:p>
            <a:r>
              <a:rPr lang="en-US" altLang="ko-KR" sz="1400" b="1" dirty="0" smtClean="0">
                <a:latin typeface="+mj-ea"/>
              </a:rPr>
              <a:t> </a:t>
            </a:r>
            <a:r>
              <a:rPr lang="en-US" altLang="ko-KR" sz="1400" b="1" dirty="0">
                <a:latin typeface="+mj-ea"/>
              </a:rPr>
              <a:t>(</a:t>
            </a:r>
            <a:r>
              <a:rPr lang="en-US" altLang="ko-KR" sz="1400" b="1" dirty="0" smtClean="0">
                <a:latin typeface="+mj-ea"/>
              </a:rPr>
              <a:t>10)SELECT name, SUM(saleprice)</a:t>
            </a:r>
          </a:p>
          <a:p>
            <a:r>
              <a:rPr lang="en-US" altLang="ko-KR" sz="1400" b="1" dirty="0" smtClean="0">
                <a:latin typeface="+mj-ea"/>
              </a:rPr>
              <a:t>FROM Customer, Orders</a:t>
            </a:r>
          </a:p>
          <a:p>
            <a:r>
              <a:rPr lang="en-US" altLang="ko-KR" sz="1400" b="1" dirty="0" smtClean="0">
                <a:latin typeface="+mj-ea"/>
              </a:rPr>
              <a:t>WHERE Customer.custid = Orders.custid</a:t>
            </a:r>
          </a:p>
          <a:p>
            <a:r>
              <a:rPr lang="en-US" altLang="ko-KR" sz="1400" b="1" dirty="0" smtClean="0">
                <a:latin typeface="+mj-ea"/>
              </a:rPr>
              <a:t>GROUP BY name</a:t>
            </a:r>
          </a:p>
          <a:p>
            <a:r>
              <a:rPr lang="en-US" altLang="ko-KR" sz="1400" b="1" dirty="0" smtClean="0">
                <a:latin typeface="+mj-ea"/>
              </a:rPr>
              <a:t>(12) SELCET Orderid</a:t>
            </a:r>
          </a:p>
          <a:p>
            <a:r>
              <a:rPr lang="en-US" altLang="ko-KR" sz="1400" b="1" dirty="0" smtClean="0">
                <a:latin typeface="+mj-ea"/>
              </a:rPr>
              <a:t>FROM  Orders, Book</a:t>
            </a:r>
          </a:p>
          <a:p>
            <a:r>
              <a:rPr lang="en-US" altLang="ko-KR" sz="1400" b="1" dirty="0" smtClean="0">
                <a:latin typeface="+mj-ea"/>
              </a:rPr>
              <a:t>WHERE Orders.bookid = Book.bookid AND price-saleprice=(SELECT MAX(saleprice – price)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                                                                           FROM Book, Orders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                                                                           WHERE Book.bookid = Orders.bookid);</a:t>
            </a:r>
            <a:endParaRPr lang="ko-KR" altLang="en-US" sz="1400" b="1" dirty="0">
              <a:latin typeface="+mj-ea"/>
            </a:endParaRPr>
          </a:p>
          <a:p>
            <a:r>
              <a:rPr lang="en-US" altLang="ko-KR" sz="1400" b="1" dirty="0">
                <a:latin typeface="+mj-ea"/>
              </a:rPr>
              <a:t>  (13) </a:t>
            </a:r>
            <a:r>
              <a:rPr lang="ko-KR" altLang="en-US" sz="1400" b="1" dirty="0">
                <a:latin typeface="+mj-ea"/>
              </a:rPr>
              <a:t>도서의 판매액 평균보다 자신의 구매액 평균이 더 높은 고객의 </a:t>
            </a:r>
            <a:r>
              <a:rPr lang="ko-KR" altLang="en-US" sz="1400" b="1" dirty="0" smtClean="0">
                <a:latin typeface="+mj-ea"/>
              </a:rPr>
              <a:t>이름</a:t>
            </a:r>
            <a:endParaRPr lang="en-US" altLang="ko-KR" sz="1400" b="1" dirty="0" smtClean="0">
              <a:latin typeface="+mj-ea"/>
            </a:endParaRPr>
          </a:p>
          <a:p>
            <a:r>
              <a:rPr lang="en-US" altLang="ko-KR" sz="1400" b="1" dirty="0" smtClean="0">
                <a:latin typeface="+mj-ea"/>
              </a:rPr>
              <a:t>SELECT name</a:t>
            </a:r>
          </a:p>
          <a:p>
            <a:r>
              <a:rPr lang="en-US" altLang="ko-KR" sz="1400" b="1" dirty="0" smtClean="0">
                <a:latin typeface="+mj-ea"/>
              </a:rPr>
              <a:t>FROM Customer, Order</a:t>
            </a:r>
          </a:p>
          <a:p>
            <a:r>
              <a:rPr lang="en-US" altLang="ko-KR" sz="1400" b="1" dirty="0" smtClean="0">
                <a:latin typeface="+mj-ea"/>
              </a:rPr>
              <a:t>WHERE Customer.custid = Order.custid</a:t>
            </a:r>
          </a:p>
          <a:p>
            <a:r>
              <a:rPr lang="en-US" altLang="ko-KR" sz="1400" b="1" dirty="0" smtClean="0">
                <a:latin typeface="+mj-ea"/>
              </a:rPr>
              <a:t>GROUP BY custid</a:t>
            </a:r>
          </a:p>
          <a:p>
            <a:r>
              <a:rPr lang="en-US" altLang="ko-KR" sz="1400" b="1" dirty="0" smtClean="0">
                <a:latin typeface="+mj-ea"/>
              </a:rPr>
              <a:t>HAVING AVG(saleprice) &lt; AVG(price)</a:t>
            </a:r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5609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35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320480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</a:rPr>
              <a:t>  </a:t>
            </a:r>
            <a:r>
              <a:rPr lang="en-US" altLang="ko-KR" sz="1400" b="1" dirty="0">
                <a:latin typeface="+mj-ea"/>
              </a:rPr>
              <a:t>(10) </a:t>
            </a:r>
            <a:r>
              <a:rPr lang="en-US" altLang="ko-KR" sz="1400" b="1" dirty="0" smtClean="0">
                <a:latin typeface="+mj-ea"/>
              </a:rPr>
              <a:t>SELECT name, sum(saleprice)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  FROM Order, Customer</a:t>
            </a:r>
          </a:p>
          <a:p>
            <a:r>
              <a:rPr lang="en-US" altLang="ko-KR" sz="1400" b="1" dirty="0" smtClean="0">
                <a:latin typeface="+mj-ea"/>
              </a:rPr>
              <a:t>         WHERE Order.custid = Customer.custid</a:t>
            </a:r>
          </a:p>
          <a:p>
            <a:r>
              <a:rPr lang="en-US" altLang="ko-KR" sz="1400" b="1" dirty="0" smtClean="0">
                <a:latin typeface="+mj-ea"/>
              </a:rPr>
              <a:t>         GROUP BY name</a:t>
            </a:r>
          </a:p>
          <a:p>
            <a:r>
              <a:rPr lang="en-US" altLang="ko-KR" sz="1400" b="1" dirty="0" smtClean="0">
                <a:latin typeface="+mj-ea"/>
              </a:rPr>
              <a:t>(</a:t>
            </a:r>
            <a:r>
              <a:rPr lang="en-US" altLang="ko-KR" sz="1400" b="1" dirty="0">
                <a:latin typeface="+mj-ea"/>
              </a:rPr>
              <a:t>11) </a:t>
            </a:r>
            <a:endParaRPr lang="en-US" altLang="ko-KR" sz="1400" b="1" dirty="0" smtClean="0">
              <a:latin typeface="+mj-ea"/>
            </a:endParaRPr>
          </a:p>
          <a:p>
            <a:r>
              <a:rPr lang="en-US" altLang="ko-KR" sz="1400" b="1" dirty="0" smtClean="0">
                <a:latin typeface="+mj-ea"/>
              </a:rPr>
              <a:t>(</a:t>
            </a:r>
            <a:r>
              <a:rPr lang="en-US" altLang="ko-KR" sz="1400" b="1" dirty="0">
                <a:latin typeface="+mj-ea"/>
              </a:rPr>
              <a:t>12</a:t>
            </a:r>
            <a:r>
              <a:rPr lang="en-US" altLang="ko-KR" sz="1400" b="1" dirty="0" smtClean="0">
                <a:latin typeface="+mj-ea"/>
              </a:rPr>
              <a:t>) SELECT orderid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FROM Orders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WHERE price-saleprice	SELECT MAX(price-saleprice)</a:t>
            </a:r>
          </a:p>
          <a:p>
            <a:r>
              <a:rPr lang="en-US" altLang="ko-KR" sz="1400" b="1" dirty="0" smtClean="0">
                <a:latin typeface="+mj-ea"/>
              </a:rPr>
              <a:t>			FROM Book, Order</a:t>
            </a:r>
          </a:p>
          <a:p>
            <a:r>
              <a:rPr lang="en-US" altLang="ko-KR" sz="1400" b="1" dirty="0" smtClean="0">
                <a:latin typeface="+mj-ea"/>
              </a:rPr>
              <a:t>			WHERE Book.bookid = Order.bookid</a:t>
            </a:r>
          </a:p>
          <a:p>
            <a:r>
              <a:rPr lang="en-US" altLang="ko-KR" sz="1400" b="1" dirty="0" smtClean="0">
                <a:latin typeface="+mj-ea"/>
              </a:rPr>
              <a:t>  (13) SELECT custid</a:t>
            </a:r>
          </a:p>
          <a:p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        FROM Orders, Custromer</a:t>
            </a:r>
          </a:p>
          <a:p>
            <a:r>
              <a:rPr lang="en-US" altLang="ko-KR" sz="1400" b="1" dirty="0" smtClean="0">
                <a:latin typeface="+mj-ea"/>
              </a:rPr>
              <a:t>         WHERE Orders.custid = Customer.custid </a:t>
            </a:r>
          </a:p>
          <a:p>
            <a:r>
              <a:rPr lang="en-US" altLang="ko-KR" sz="1400" b="1" dirty="0" smtClean="0">
                <a:latin typeface="+mj-ea"/>
              </a:rPr>
              <a:t>         GROUP BY custid</a:t>
            </a:r>
          </a:p>
          <a:p>
            <a:r>
              <a:rPr lang="en-US" altLang="ko-KR" sz="1400" b="1" dirty="0" smtClean="0">
                <a:latin typeface="+mj-ea"/>
              </a:rPr>
              <a:t>         HAVING  AVG(saleprice) &lt; AVG(price)</a:t>
            </a:r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11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136904" cy="5301208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5</a:t>
            </a:r>
            <a:r>
              <a:rPr lang="en-US" altLang="ko-KR" sz="1400" b="1" dirty="0" smtClean="0">
                <a:latin typeface="+mj-ea"/>
                <a:ea typeface="+mj-ea"/>
              </a:rPr>
              <a:t>) SELECT COUNT(DESTINCT publisher)</a:t>
            </a:r>
            <a:br>
              <a:rPr lang="en-US" altLang="ko-KR" sz="1400" b="1" dirty="0" smtClean="0">
                <a:latin typeface="+mj-ea"/>
                <a:ea typeface="+mj-ea"/>
              </a:rPr>
            </a:br>
            <a:r>
              <a:rPr lang="en-US" altLang="ko-KR" sz="1400" b="1" dirty="0" smtClean="0">
                <a:latin typeface="+mj-ea"/>
                <a:ea typeface="+mj-ea"/>
              </a:rPr>
              <a:t>       FROM Customer, Orders, Book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WHERE Customer.custid = Orders.custid AND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	   Order.bookid = Book.bookid AND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(6) SELECT  bookname, price, price-saleprice</a:t>
            </a:r>
            <a:br>
              <a:rPr lang="en-US" altLang="ko-KR" sz="1400" b="1" dirty="0" smtClean="0">
                <a:latin typeface="+mj-ea"/>
                <a:ea typeface="+mj-ea"/>
              </a:rPr>
            </a:br>
            <a:r>
              <a:rPr lang="en-US" altLang="ko-KR" sz="1400" b="1" dirty="0" smtClean="0">
                <a:latin typeface="+mj-ea"/>
                <a:ea typeface="+mj-ea"/>
              </a:rPr>
              <a:t>       FROM   Customer, Orders, Book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WHERE Customer.custid = Orders.bookid AND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Customer.bookod = Book.bookid AND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           Customer.name LIKE ‘</a:t>
            </a:r>
            <a:r>
              <a:rPr lang="ko-KR" altLang="en-US" sz="1400" b="1" dirty="0" smtClean="0">
                <a:latin typeface="+mj-ea"/>
                <a:ea typeface="+mj-ea"/>
              </a:rPr>
              <a:t>박지성</a:t>
            </a:r>
            <a:r>
              <a:rPr lang="en-US" altLang="ko-KR" sz="1400" b="1" dirty="0" smtClean="0">
                <a:latin typeface="+mj-ea"/>
                <a:ea typeface="+mj-ea"/>
              </a:rPr>
              <a:t>’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7</a:t>
            </a:r>
            <a:r>
              <a:rPr lang="en-US" altLang="ko-KR" sz="1400" b="1" dirty="0" smtClean="0">
                <a:latin typeface="+mj-ea"/>
                <a:ea typeface="+mj-ea"/>
              </a:rPr>
              <a:t>) SELECT  bookname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FROM   Book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WHERE bookid NOT IN  SELECT bookid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            FROM Orders, Customer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            WHERE Customer.name = Orders.custid AND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                       Customer.name LIKE ‘</a:t>
            </a:r>
            <a:r>
              <a:rPr lang="ko-KR" altLang="en-US" sz="1400" b="1" dirty="0" smtClean="0">
                <a:latin typeface="+mj-ea"/>
                <a:ea typeface="+mj-ea"/>
              </a:rPr>
              <a:t>박지성</a:t>
            </a:r>
            <a:r>
              <a:rPr lang="en-US" altLang="ko-KR" sz="1400" b="1" dirty="0" smtClean="0">
                <a:latin typeface="+mj-ea"/>
                <a:ea typeface="+mj-ea"/>
              </a:rPr>
              <a:t>’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SELECT bookname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FROM Books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EXCEPT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SELECT bookname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FROM Books, Orders, Customer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Books.bookid = Orders.bookid AND Customer.custid = Orders.custid AND 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Customer.name = ‘</a:t>
            </a:r>
            <a:r>
              <a:rPr lang="ko-KR" altLang="en-US" sz="1400" b="1" dirty="0" smtClean="0">
                <a:latin typeface="+mj-ea"/>
                <a:ea typeface="+mj-ea"/>
              </a:rPr>
              <a:t>박지성</a:t>
            </a:r>
            <a:r>
              <a:rPr lang="en-US" altLang="ko-KR" sz="1400" b="1" dirty="0" smtClean="0">
                <a:latin typeface="+mj-ea"/>
                <a:ea typeface="+mj-ea"/>
              </a:rPr>
              <a:t>’</a:t>
            </a:r>
          </a:p>
          <a:p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55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운영 시스템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137195"/>
              </p:ext>
            </p:extLst>
          </p:nvPr>
        </p:nvGraphicFramePr>
        <p:xfrm>
          <a:off x="764043" y="1070577"/>
          <a:ext cx="7652617" cy="487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publisher 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8233">
                <a:tc>
                  <a:txBody>
                    <a:bodyPr/>
                    <a:lstStyle/>
                    <a:p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5088698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NUMBER,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20149" y="561407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19599" y="5181031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34" y="472383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기본키가 된다면 괄호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복합키를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 </a:t>
            </a: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021" y="1882433"/>
            <a:ext cx="4572000" cy="166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publisher 	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price 	     NUMBER,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8270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021" y="5004214"/>
            <a:ext cx="6768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publisher      VARCHAR(20) 	</a:t>
            </a:r>
            <a:r>
              <a:rPr lang="en-US" altLang="ko-KR" sz="1400" b="1" dirty="0" smtClean="0"/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price 	     NUMBER 	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40825"/>
              </p:ext>
            </p:extLst>
          </p:nvPr>
        </p:nvGraphicFramePr>
        <p:xfrm>
          <a:off x="735807" y="1268760"/>
          <a:ext cx="7652617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phone 	     VARCHAR2(30) 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20472"/>
              </p:ext>
            </p:extLst>
          </p:nvPr>
        </p:nvGraphicFramePr>
        <p:xfrm>
          <a:off x="735807" y="1268760"/>
          <a:ext cx="7652617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 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삭제되거나 수정될 때 취할 수 있는 동작을 지정함</a:t>
            </a:r>
            <a:r>
              <a:rPr lang="en-US" altLang="ko-KR" dirty="0" smtClean="0"/>
              <a:t>. NO ACTION</a:t>
            </a:r>
            <a:r>
              <a:rPr lang="ko-KR" altLang="en-US" dirty="0" smtClean="0"/>
              <a:t>은 어떠한 동작도 취하지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94226"/>
              </p:ext>
            </p:extLst>
          </p:nvPr>
        </p:nvGraphicFramePr>
        <p:xfrm>
          <a:off x="943024" y="3501008"/>
          <a:ext cx="7373392" cy="3044212"/>
        </p:xfrm>
        <a:graphic>
          <a:graphicData uri="http://schemas.openxmlformats.org/drawingml/2006/table">
            <a:tbl>
              <a:tblPr/>
              <a:tblGrid>
                <a:gridCol w="1684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8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r>
              <a:rPr lang="en-US" altLang="ko-KR" dirty="0" smtClean="0"/>
              <a:t>. 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ALTER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[ADD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[DROP COLUMN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[ADD PRIMARY KEY(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[[ADD┃DROP] </a:t>
            </a:r>
            <a:r>
              <a:rPr lang="ko-KR" altLang="en-US" sz="1200" dirty="0" smtClean="0">
                <a:latin typeface="+mn-ea"/>
                <a:ea typeface="+mn-ea"/>
              </a:rPr>
              <a:t>제약이름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87656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VARCHAR2(13)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ADD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VARCHAR2(13);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19324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308955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COLUMN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04615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3264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DROP </a:t>
            </a:r>
            <a:r>
              <a:rPr lang="ko-KR" altLang="en-US" dirty="0" smtClean="0"/>
              <a:t>문은 테이블의 구조와 데이터를 모두 삭제하므로 사용에 주의해야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데이터만 삭제하려면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7295"/>
              </p:ext>
            </p:extLst>
          </p:nvPr>
        </p:nvGraphicFramePr>
        <p:xfrm>
          <a:off x="735807" y="3789040"/>
          <a:ext cx="76526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 TABLE 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5359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 INTO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smtClean="0">
                <a:latin typeface="+mn-ea"/>
                <a:ea typeface="+mn-ea"/>
              </a:rPr>
              <a:t>속성리스트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 VALUES (</a:t>
            </a:r>
            <a:r>
              <a:rPr lang="ko-KR" altLang="en-US" sz="1200" dirty="0" err="1" smtClean="0">
                <a:latin typeface="+mn-ea"/>
                <a:ea typeface="+mn-ea"/>
              </a:rPr>
              <a:t>값리스트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8975"/>
              </p:ext>
            </p:extLst>
          </p:nvPr>
        </p:nvGraphicFramePr>
        <p:xfrm>
          <a:off x="449461" y="113440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3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29125"/>
              </p:ext>
            </p:extLst>
          </p:nvPr>
        </p:nvGraphicFramePr>
        <p:xfrm>
          <a:off x="451474" y="4748614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7039"/>
              </p:ext>
            </p:extLst>
          </p:nvPr>
        </p:nvGraphicFramePr>
        <p:xfrm>
          <a:off x="4562949" y="1134400"/>
          <a:ext cx="4104456" cy="3162282"/>
        </p:xfrm>
        <a:graphic>
          <a:graphicData uri="http://schemas.openxmlformats.org/drawingml/2006/table">
            <a:tbl>
              <a:tblPr/>
              <a:tblGrid>
                <a:gridCol w="682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8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28" y="4228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928" y="647530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2384" y="425157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66811"/>
            <a:ext cx="3816424" cy="309201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87321"/>
              </p:ext>
            </p:extLst>
          </p:nvPr>
        </p:nvGraphicFramePr>
        <p:xfrm>
          <a:off x="827584" y="1844824"/>
          <a:ext cx="7796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테이블은 스크립트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같이 이미 만들어져 있음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761422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UPDATE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SET    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1=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1[,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2=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&lt;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 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DELETE FROM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3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</a:t>
            </a:r>
            <a:r>
              <a:rPr lang="ko-KR" altLang="en-US" sz="1400" b="1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생략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전체 </a:t>
            </a:r>
            <a:r>
              <a:rPr lang="ko-KR" altLang="en-US" sz="1400" b="1" dirty="0">
                <a:latin typeface="+mj-ea"/>
                <a:ea typeface="+mj-ea"/>
              </a:rPr>
              <a:t>고객의 </a:t>
            </a:r>
            <a:r>
              <a:rPr lang="en-US" altLang="ko-KR" sz="1400" b="1" dirty="0">
                <a:latin typeface="+mj-ea"/>
                <a:ea typeface="+mj-ea"/>
              </a:rPr>
              <a:t>30% </a:t>
            </a:r>
            <a:r>
              <a:rPr lang="ko-KR" altLang="en-US" sz="1400" b="1" dirty="0">
                <a:latin typeface="+mj-ea"/>
                <a:ea typeface="+mj-ea"/>
              </a:rPr>
              <a:t>이상이 구매한 </a:t>
            </a:r>
            <a:r>
              <a:rPr lang="ko-KR" altLang="en-US" sz="1400" b="1" dirty="0" smtClean="0">
                <a:latin typeface="+mj-ea"/>
                <a:ea typeface="+mj-ea"/>
              </a:rPr>
              <a:t>도서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새로운 도서 </a:t>
            </a:r>
            <a:r>
              <a:rPr lang="en-US" altLang="ko-KR" sz="1400" b="1" dirty="0">
                <a:latin typeface="+mj-ea"/>
                <a:ea typeface="+mj-ea"/>
              </a:rPr>
              <a:t>(‘</a:t>
            </a:r>
            <a:r>
              <a:rPr lang="ko-KR" altLang="en-US" sz="1400" b="1" dirty="0">
                <a:latin typeface="+mj-ea"/>
                <a:ea typeface="+mj-ea"/>
              </a:rPr>
              <a:t>스포츠 세계’</a:t>
            </a:r>
            <a:r>
              <a:rPr lang="en-US" altLang="ko-KR" sz="1400" b="1" dirty="0">
                <a:latin typeface="+mj-ea"/>
                <a:ea typeface="+mj-ea"/>
              </a:rPr>
              <a:t>, ‘</a:t>
            </a:r>
            <a:r>
              <a:rPr lang="ko-KR" altLang="en-US" sz="1400" b="1" dirty="0">
                <a:latin typeface="+mj-ea"/>
                <a:ea typeface="+mj-ea"/>
              </a:rPr>
              <a:t>대한미디어’</a:t>
            </a:r>
            <a:r>
              <a:rPr lang="en-US" altLang="ko-KR" sz="1400" b="1" dirty="0">
                <a:latin typeface="+mj-ea"/>
                <a:ea typeface="+mj-ea"/>
              </a:rPr>
              <a:t>, 10000</a:t>
            </a:r>
            <a:r>
              <a:rPr lang="ko-KR" altLang="en-US" sz="1400" b="1" dirty="0">
                <a:latin typeface="+mj-ea"/>
                <a:ea typeface="+mj-ea"/>
              </a:rPr>
              <a:t>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</a:t>
            </a:r>
            <a:r>
              <a:rPr lang="ko-KR" altLang="en-US" sz="1400" b="1" dirty="0" smtClean="0">
                <a:latin typeface="+mj-ea"/>
                <a:ea typeface="+mj-ea"/>
              </a:rPr>
              <a:t>삽입이 </a:t>
            </a:r>
            <a:r>
              <a:rPr lang="ko-KR" altLang="en-US" sz="1400" b="1" dirty="0">
                <a:latin typeface="+mj-ea"/>
                <a:ea typeface="+mj-ea"/>
              </a:rPr>
              <a:t>안 </a:t>
            </a:r>
            <a:r>
              <a:rPr lang="ko-KR" altLang="en-US" sz="1400" b="1" dirty="0" smtClean="0">
                <a:latin typeface="+mj-ea"/>
                <a:ea typeface="+mj-ea"/>
              </a:rPr>
              <a:t>될 경우 </a:t>
            </a:r>
            <a:r>
              <a:rPr lang="ko-KR" altLang="en-US" sz="1400" b="1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‘</a:t>
            </a:r>
            <a:r>
              <a:rPr lang="ko-KR" altLang="en-US" sz="1400" b="1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en-US" altLang="ko-KR" sz="1400" b="1" dirty="0" smtClean="0">
                <a:latin typeface="+mj-ea"/>
                <a:ea typeface="+mj-ea"/>
              </a:rPr>
              <a:t>INSERT INTO Book(bookname, publisher, price)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VALUES(</a:t>
            </a:r>
            <a:r>
              <a:rPr lang="en-US" altLang="ko-KR" sz="1400" b="1" dirty="0" smtClean="0">
                <a:latin typeface="+mj-ea"/>
                <a:ea typeface="+mj-ea"/>
              </a:rPr>
              <a:t>‘</a:t>
            </a:r>
            <a:r>
              <a:rPr lang="ko-KR" altLang="en-US" sz="1400" b="1" dirty="0" smtClean="0">
                <a:latin typeface="+mj-ea"/>
                <a:ea typeface="+mj-ea"/>
              </a:rPr>
              <a:t>스포츠 세계</a:t>
            </a:r>
            <a:r>
              <a:rPr lang="en-US" altLang="ko-KR" sz="1400" b="1" dirty="0" smtClean="0">
                <a:latin typeface="+mj-ea"/>
                <a:ea typeface="+mj-ea"/>
              </a:rPr>
              <a:t>‘, ‘</a:t>
            </a:r>
            <a:r>
              <a:rPr lang="ko-KR" altLang="en-US" sz="1400" b="1" dirty="0" smtClean="0">
                <a:latin typeface="+mj-ea"/>
                <a:ea typeface="+mj-ea"/>
              </a:rPr>
              <a:t>대한미디어</a:t>
            </a:r>
            <a:r>
              <a:rPr lang="en-US" altLang="ko-KR" sz="1400" b="1" dirty="0" smtClean="0">
                <a:latin typeface="+mj-ea"/>
                <a:ea typeface="+mj-ea"/>
              </a:rPr>
              <a:t>‘, 10000) </a:t>
            </a:r>
            <a:r>
              <a:rPr lang="ko-KR" altLang="en-US" sz="1400" b="1" dirty="0" smtClean="0">
                <a:latin typeface="+mj-ea"/>
                <a:ea typeface="+mj-ea"/>
              </a:rPr>
              <a:t>에 </a:t>
            </a:r>
            <a:r>
              <a:rPr lang="en-US" altLang="ko-KR" sz="1400" b="1" dirty="0" smtClean="0">
                <a:latin typeface="+mj-ea"/>
                <a:ea typeface="+mj-ea"/>
              </a:rPr>
              <a:t>bookid</a:t>
            </a:r>
            <a:r>
              <a:rPr lang="ko-KR" altLang="en-US" sz="1400" b="1" dirty="0" smtClean="0">
                <a:latin typeface="+mj-ea"/>
                <a:ea typeface="+mj-ea"/>
              </a:rPr>
              <a:t>값을 추가하여야 한다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 smtClean="0">
                <a:latin typeface="+mj-ea"/>
                <a:ea typeface="+mj-ea"/>
              </a:rPr>
              <a:t>2)</a:t>
            </a:r>
            <a:r>
              <a:rPr lang="en-US" altLang="ko-KR" sz="1400" b="1" dirty="0" smtClean="0">
                <a:latin typeface="+mj-ea"/>
                <a:ea typeface="+mj-ea"/>
              </a:rPr>
              <a:t>DELETE FROM Book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publisher = ‘</a:t>
            </a:r>
            <a:r>
              <a:rPr lang="ko-KR" altLang="en-US" sz="1400" b="1" dirty="0" smtClean="0">
                <a:latin typeface="+mj-ea"/>
                <a:ea typeface="+mj-ea"/>
              </a:rPr>
              <a:t>삼성당</a:t>
            </a:r>
            <a:r>
              <a:rPr lang="en-US" altLang="ko-KR" sz="1400" b="1" dirty="0" smtClean="0">
                <a:latin typeface="+mj-ea"/>
                <a:ea typeface="+mj-ea"/>
              </a:rPr>
              <a:t>’;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DELETE FROM book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publisher = ‘</a:t>
            </a:r>
            <a:r>
              <a:rPr lang="ko-KR" altLang="en-US" sz="1400" b="1" dirty="0" smtClean="0">
                <a:latin typeface="+mj-ea"/>
                <a:ea typeface="+mj-ea"/>
              </a:rPr>
              <a:t>이상미디어</a:t>
            </a:r>
            <a:r>
              <a:rPr lang="en-US" altLang="ko-KR" sz="1400" b="1" dirty="0" smtClean="0">
                <a:latin typeface="+mj-ea"/>
                <a:ea typeface="+mj-ea"/>
              </a:rPr>
              <a:t>’;</a:t>
            </a:r>
          </a:p>
          <a:p>
            <a:r>
              <a:rPr lang="en-US" altLang="ko-KR" sz="1400" b="1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+mj-ea"/>
                <a:ea typeface="+mj-ea"/>
                <a:sym typeface="Wingdings" panose="05000000000000000000" pitchFamily="2" charset="2"/>
              </a:rPr>
              <a:t>참조 무결성 제약조건 위이바아아ㅏ아아아아나</a:t>
            </a:r>
            <a:r>
              <a:rPr lang="en-US" altLang="ko-KR" sz="1400" b="1" dirty="0" smtClean="0">
                <a:latin typeface="+mj-ea"/>
                <a:ea typeface="+mj-ea"/>
                <a:sym typeface="Wingdings" panose="05000000000000000000" pitchFamily="2" charset="2"/>
              </a:rPr>
              <a:t>!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UPDATE FROM Book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SET publisher = ‘</a:t>
            </a:r>
            <a:r>
              <a:rPr lang="ko-KR" altLang="en-US" sz="1400" b="1" dirty="0" smtClean="0">
                <a:latin typeface="+mj-ea"/>
                <a:ea typeface="+mj-ea"/>
              </a:rPr>
              <a:t>대한출판사</a:t>
            </a:r>
            <a:r>
              <a:rPr lang="en-US" altLang="ko-KR" sz="1400" b="1" dirty="0" smtClean="0">
                <a:latin typeface="+mj-ea"/>
                <a:ea typeface="+mj-ea"/>
              </a:rPr>
              <a:t>‘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publisher = ‘</a:t>
            </a:r>
            <a:r>
              <a:rPr lang="ko-KR" altLang="en-US" sz="1400" b="1" dirty="0" smtClean="0">
                <a:latin typeface="+mj-ea"/>
                <a:ea typeface="+mj-ea"/>
              </a:rPr>
              <a:t>대한미디어</a:t>
            </a:r>
            <a:r>
              <a:rPr lang="en-US" altLang="ko-KR" sz="1400" b="1" smtClean="0">
                <a:latin typeface="+mj-ea"/>
                <a:ea typeface="+mj-ea"/>
              </a:rPr>
              <a:t>’;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35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3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 smtClean="0">
                <a:latin typeface="+mj-ea"/>
                <a:ea typeface="+mj-ea"/>
              </a:rPr>
              <a:t>1)SELECT name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FROM Customer, Book, Orders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</a:t>
            </a:r>
            <a:r>
              <a:rPr lang="ko-KR" altLang="en-US" sz="1400" b="1" dirty="0" smtClean="0">
                <a:latin typeface="+mj-ea"/>
                <a:ea typeface="+mj-ea"/>
              </a:rPr>
              <a:t>조인</a:t>
            </a:r>
            <a:r>
              <a:rPr lang="en-US" altLang="ko-KR" sz="1400" b="1" dirty="0" smtClean="0">
                <a:latin typeface="+mj-ea"/>
                <a:ea typeface="+mj-ea"/>
              </a:rPr>
              <a:t>~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publisher IN (SELECT publisher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FROM Book, Order, Customer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WHERE Book.bookid = Order.bookid AND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           Order.custid = Customer.custid AND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                             Customer.name = ‘</a:t>
            </a:r>
            <a:r>
              <a:rPr lang="ko-KR" altLang="en-US" sz="1400" b="1" dirty="0" smtClean="0">
                <a:latin typeface="+mj-ea"/>
                <a:ea typeface="+mj-ea"/>
              </a:rPr>
              <a:t>박지성</a:t>
            </a:r>
            <a:r>
              <a:rPr lang="en-US" altLang="ko-KR" sz="1400" b="1" dirty="0" smtClean="0">
                <a:latin typeface="+mj-ea"/>
                <a:ea typeface="+mj-ea"/>
              </a:rPr>
              <a:t>’);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 smtClean="0">
                <a:latin typeface="+mj-ea"/>
                <a:ea typeface="+mj-ea"/>
              </a:rPr>
              <a:t>2)S</a:t>
            </a:r>
            <a:r>
              <a:rPr lang="en-US" altLang="ko-KR" sz="1400" b="1" dirty="0" smtClean="0">
                <a:latin typeface="+mj-ea"/>
                <a:ea typeface="+mj-ea"/>
              </a:rPr>
              <a:t>ELECT name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FROM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(SELECT name, publisher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FROM Custmer, Book, Orders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WHERE Customer.custid = Orders.custid AND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    Book.bookid = Orders.bookid)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GROUP BY name, publisher)</a:t>
            </a:r>
            <a:br>
              <a:rPr lang="en-US" altLang="ko-KR" sz="1400" b="1" dirty="0" smtClean="0">
                <a:latin typeface="+mj-ea"/>
                <a:ea typeface="+mj-ea"/>
              </a:rPr>
            </a:br>
            <a:r>
              <a:rPr lang="en-US" altLang="ko-KR" sz="1400" b="1" dirty="0" smtClean="0">
                <a:latin typeface="+mj-ea"/>
                <a:ea typeface="+mj-ea"/>
              </a:rPr>
              <a:t>GROUP BY Customer.name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HAVING COUNT(publisher) &gt;= 2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24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4293096"/>
            <a:ext cx="3950600" cy="520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916832"/>
            <a:ext cx="4166549" cy="520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" y="3137621"/>
            <a:ext cx="4788991" cy="533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데이터 구성도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605" y="124696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Book(</a:t>
            </a:r>
            <a:r>
              <a:rPr lang="en-US" altLang="ko-KR" sz="1400" u="sng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Orders(</a:t>
            </a:r>
            <a:r>
              <a:rPr lang="en-US" altLang="ko-KR" sz="1400" u="sng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Customer(</a:t>
            </a:r>
            <a:r>
              <a:rPr lang="en-US" altLang="ko-KR" sz="1400" u="sng" dirty="0" err="1" smtClean="0"/>
              <a:t>custid</a:t>
            </a:r>
            <a:r>
              <a:rPr lang="en-US" altLang="ko-KR" sz="1400" dirty="0" smtClean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003902" y="3586243"/>
            <a:ext cx="1133053" cy="5305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204864"/>
            <a:ext cx="28803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348880"/>
            <a:ext cx="129614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348880"/>
            <a:ext cx="0" cy="936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누가 어떤 정보를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그룹별로 원하는 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4170</Words>
  <Application>Microsoft Office PowerPoint</Application>
  <PresentationFormat>화면 슬라이드 쇼(4:3)</PresentationFormat>
  <Paragraphs>1223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7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SQL 학습을 위한 준비</vt:lpstr>
      <vt:lpstr>01. SQL 학습을 위한 준비</vt:lpstr>
      <vt:lpstr>01. SQL 학습을 위한 준비</vt:lpstr>
      <vt:lpstr>1.1 마당서점의 데이터</vt:lpstr>
      <vt:lpstr>1.1 마당서점의 데이터</vt:lpstr>
      <vt:lpstr>1.2 누가 어떤 정보를 원하는가?</vt:lpstr>
      <vt:lpstr>02. SQL 개요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연습문제 풀이</vt:lpstr>
      <vt:lpstr>연습문제 풀이</vt:lpstr>
      <vt:lpstr>연습문제 풀이</vt:lpstr>
      <vt:lpstr>3.3.1 카티전 프로덕트_2개의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3.3.4 EXISTS_주문이 있는 고객을 알고 싶다</vt:lpstr>
      <vt:lpstr>3.3.4 EXISTS_주문이 있는 고객을 알고 싶다</vt:lpstr>
      <vt:lpstr>연습문제 풀이</vt:lpstr>
      <vt:lpstr>연습문제 풀이</vt:lpstr>
      <vt:lpstr>연습문제 풀이</vt:lpstr>
      <vt:lpstr>연습문제 풀이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ALTER 문</vt:lpstr>
      <vt:lpstr>4.2 ALTER 문</vt:lpstr>
      <vt:lpstr>4.3 DROP 문</vt:lpstr>
      <vt:lpstr>05. 데이터 조작어 – 삽입, 수정, 삭제</vt:lpstr>
      <vt:lpstr>5.1 INSERT 문</vt:lpstr>
      <vt:lpstr>5.1 INSERT 문</vt:lpstr>
      <vt:lpstr>5.1 INSERT 문</vt:lpstr>
      <vt:lpstr>5.2 UPDATE 문</vt:lpstr>
      <vt:lpstr>5.2 UPDATE 문</vt:lpstr>
      <vt:lpstr>5.3 DELETE 문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827</cp:revision>
  <dcterms:created xsi:type="dcterms:W3CDTF">2012-07-11T10:23:22Z</dcterms:created>
  <dcterms:modified xsi:type="dcterms:W3CDTF">2018-04-21T19:00:03Z</dcterms:modified>
</cp:coreProperties>
</file>