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99" r:id="rId2"/>
    <p:sldId id="500" r:id="rId3"/>
    <p:sldId id="501" r:id="rId4"/>
    <p:sldId id="502" r:id="rId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 찬" initials="남찬" lastIdx="1" clrIdx="0">
    <p:extLst>
      <p:ext uri="{19B8F6BF-5375-455C-9EA6-DF929625EA0E}">
        <p15:presenceInfo xmlns:p15="http://schemas.microsoft.com/office/powerpoint/2012/main" userId="91ae7d7fe5592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8927" autoAdjust="0"/>
  </p:normalViewPr>
  <p:slideViewPr>
    <p:cSldViewPr>
      <p:cViewPr varScale="1">
        <p:scale>
          <a:sx n="89" d="100"/>
          <a:sy n="89" d="100"/>
        </p:scale>
        <p:origin x="715" y="67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111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2018-05-24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95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18581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634256" y="134084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50962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95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9504" y="1124744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2018-05-24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 States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39" y="2088257"/>
            <a:ext cx="58388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Lock Granularity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sz="1600" b="1" dirty="0" smtClean="0">
                <a:latin typeface="+mn-ea"/>
              </a:rPr>
              <a:t>Fine Granularity</a:t>
            </a:r>
          </a:p>
          <a:p>
            <a:pPr algn="just"/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- </a:t>
            </a:r>
            <a:r>
              <a:rPr lang="ko-KR" altLang="en-US" sz="1600" b="1" dirty="0" smtClean="0">
                <a:latin typeface="+mn-ea"/>
              </a:rPr>
              <a:t>높은 </a:t>
            </a:r>
            <a:r>
              <a:rPr lang="ko-KR" altLang="en-US" sz="1600" b="1" dirty="0" err="1" smtClean="0">
                <a:latin typeface="+mn-ea"/>
              </a:rPr>
              <a:t>병행성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/ </a:t>
            </a:r>
            <a:r>
              <a:rPr lang="ko-KR" altLang="en-US" sz="1600" b="1" dirty="0" smtClean="0">
                <a:latin typeface="+mn-ea"/>
              </a:rPr>
              <a:t>높은 </a:t>
            </a:r>
            <a:r>
              <a:rPr lang="ko-KR" altLang="en-US" sz="1600" b="1" dirty="0" smtClean="0">
                <a:latin typeface="+mn-ea"/>
              </a:rPr>
              <a:t>오버헤드 </a:t>
            </a:r>
            <a:r>
              <a:rPr lang="en-US" altLang="ko-KR" sz="1600" b="1" dirty="0" smtClean="0">
                <a:latin typeface="+mn-ea"/>
              </a:rPr>
              <a:t>/ </a:t>
            </a:r>
            <a:r>
              <a:rPr lang="ko-KR" altLang="en-US" sz="1600" b="1" dirty="0" smtClean="0">
                <a:latin typeface="+mn-ea"/>
              </a:rPr>
              <a:t>성능이 낮다</a:t>
            </a:r>
            <a:endParaRPr lang="en-US" altLang="ko-KR" sz="1600" b="1" dirty="0" smtClean="0">
              <a:latin typeface="+mn-ea"/>
            </a:endParaRPr>
          </a:p>
          <a:p>
            <a:pPr algn="just"/>
            <a:endParaRPr lang="en-US" altLang="ko-KR" sz="1600" b="1" dirty="0">
              <a:latin typeface="+mn-ea"/>
            </a:endParaRPr>
          </a:p>
          <a:p>
            <a:pPr algn="just"/>
            <a:r>
              <a:rPr lang="en-US" altLang="ko-KR" sz="1600" b="1" dirty="0" smtClean="0">
                <a:latin typeface="+mn-ea"/>
              </a:rPr>
              <a:t>Coarse Granularity</a:t>
            </a:r>
          </a:p>
          <a:p>
            <a:pPr algn="just"/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- </a:t>
            </a:r>
            <a:r>
              <a:rPr lang="ko-KR" altLang="en-US" sz="1600" b="1" dirty="0" smtClean="0">
                <a:latin typeface="+mn-ea"/>
              </a:rPr>
              <a:t>낮은 </a:t>
            </a:r>
            <a:r>
              <a:rPr lang="ko-KR" altLang="en-US" sz="1600" b="1" dirty="0" err="1" smtClean="0">
                <a:latin typeface="+mn-ea"/>
              </a:rPr>
              <a:t>병행성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/ </a:t>
            </a:r>
            <a:r>
              <a:rPr lang="ko-KR" altLang="en-US" sz="1600" b="1" dirty="0" smtClean="0">
                <a:latin typeface="+mn-ea"/>
              </a:rPr>
              <a:t>낮은 </a:t>
            </a:r>
            <a:r>
              <a:rPr lang="ko-KR" altLang="en-US" sz="1600" b="1" dirty="0" smtClean="0">
                <a:latin typeface="+mn-ea"/>
              </a:rPr>
              <a:t>오버헤드 </a:t>
            </a:r>
            <a:r>
              <a:rPr lang="en-US" altLang="ko-KR" sz="1600" b="1" dirty="0" smtClean="0">
                <a:latin typeface="+mn-ea"/>
              </a:rPr>
              <a:t>/ </a:t>
            </a:r>
            <a:r>
              <a:rPr lang="ko-KR" altLang="en-US" sz="1600" b="1" dirty="0" smtClean="0">
                <a:latin typeface="+mn-ea"/>
              </a:rPr>
              <a:t>성능이 높다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64" y="4951938"/>
            <a:ext cx="4762500" cy="1943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068960"/>
            <a:ext cx="5262537" cy="16431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99792" y="6464487"/>
            <a:ext cx="7920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Record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68144" y="6464487"/>
            <a:ext cx="96442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Dead Lock Conditions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/>
          <a:p>
            <a:pPr algn="just"/>
            <a:r>
              <a:rPr lang="en-US" altLang="ko-KR" b="1" dirty="0" smtClean="0">
                <a:latin typeface="+mn-ea"/>
              </a:rPr>
              <a:t>Mutual Exclusive (</a:t>
            </a:r>
            <a:r>
              <a:rPr lang="ko-KR" altLang="en-US" b="1" dirty="0" smtClean="0">
                <a:latin typeface="+mn-ea"/>
              </a:rPr>
              <a:t>상호 배제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algn="just"/>
            <a:r>
              <a:rPr lang="en-US" altLang="ko-KR" b="1" dirty="0" smtClean="0">
                <a:latin typeface="+mn-ea"/>
              </a:rPr>
              <a:t> - </a:t>
            </a:r>
            <a:r>
              <a:rPr lang="ko-KR" altLang="en-US" b="1" dirty="0" smtClean="0">
                <a:latin typeface="+mn-ea"/>
              </a:rPr>
              <a:t>공유 자원에 대해 한 트랜잭션이 점유 중이면 다른 트랜잭션은 기다려야 함</a:t>
            </a:r>
            <a:endParaRPr lang="en-US" altLang="ko-KR" b="1" dirty="0" smtClean="0">
              <a:latin typeface="+mn-ea"/>
            </a:endParaRPr>
          </a:p>
          <a:p>
            <a:pPr algn="just"/>
            <a:endParaRPr lang="en-US" altLang="ko-KR" b="1" dirty="0">
              <a:latin typeface="+mn-ea"/>
            </a:endParaRPr>
          </a:p>
          <a:p>
            <a:pPr algn="just"/>
            <a:r>
              <a:rPr lang="en-US" altLang="ko-KR" b="1" dirty="0" smtClean="0">
                <a:latin typeface="+mn-ea"/>
              </a:rPr>
              <a:t>Resource holding (</a:t>
            </a:r>
            <a:r>
              <a:rPr lang="ko-KR" altLang="en-US" b="1" dirty="0" smtClean="0">
                <a:latin typeface="+mn-ea"/>
              </a:rPr>
              <a:t>점유와 대기</a:t>
            </a:r>
            <a:r>
              <a:rPr lang="en-US" altLang="ko-KR" b="1" dirty="0" smtClean="0">
                <a:latin typeface="+mn-ea"/>
              </a:rPr>
              <a:t>: hold and wait)</a:t>
            </a:r>
          </a:p>
          <a:p>
            <a:pPr algn="just"/>
            <a:r>
              <a:rPr lang="en-US" altLang="ko-KR" b="1" dirty="0" smtClean="0">
                <a:latin typeface="+mn-ea"/>
              </a:rPr>
              <a:t> - </a:t>
            </a:r>
            <a:r>
              <a:rPr lang="ko-KR" altLang="en-US" b="1" dirty="0" smtClean="0">
                <a:latin typeface="+mn-ea"/>
              </a:rPr>
              <a:t>하나 이상의 자원을 할당 받은 채로 나머지 자원을 </a:t>
            </a:r>
            <a:r>
              <a:rPr lang="ko-KR" altLang="en-US" b="1" dirty="0" err="1" smtClean="0">
                <a:latin typeface="+mn-ea"/>
              </a:rPr>
              <a:t>할당받기</a:t>
            </a:r>
            <a:r>
              <a:rPr lang="ko-KR" altLang="en-US" b="1" dirty="0" smtClean="0">
                <a:latin typeface="+mn-ea"/>
              </a:rPr>
              <a:t> 위해 기다리는 트랜잭션이 존재함</a:t>
            </a:r>
            <a:endParaRPr lang="en-US" altLang="ko-KR" b="1" dirty="0" smtClean="0">
              <a:latin typeface="+mn-ea"/>
            </a:endParaRPr>
          </a:p>
          <a:p>
            <a:pPr algn="just"/>
            <a:endParaRPr lang="en-US" altLang="ko-KR" b="1" dirty="0">
              <a:latin typeface="+mn-ea"/>
            </a:endParaRPr>
          </a:p>
          <a:p>
            <a:pPr algn="just"/>
            <a:r>
              <a:rPr lang="en-US" altLang="ko-KR" b="1" dirty="0" smtClean="0">
                <a:latin typeface="+mn-ea"/>
              </a:rPr>
              <a:t>No Preemption (</a:t>
            </a:r>
            <a:r>
              <a:rPr lang="ko-KR" altLang="en-US" b="1" dirty="0" err="1" smtClean="0">
                <a:latin typeface="+mn-ea"/>
              </a:rPr>
              <a:t>비중단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algn="just"/>
            <a:r>
              <a:rPr lang="en-US" altLang="ko-KR" b="1" dirty="0" smtClean="0">
                <a:latin typeface="+mn-ea"/>
              </a:rPr>
              <a:t> - </a:t>
            </a:r>
            <a:r>
              <a:rPr lang="ko-KR" altLang="en-US" b="1" dirty="0" smtClean="0">
                <a:latin typeface="+mn-ea"/>
              </a:rPr>
              <a:t>자원을 할당 받은 </a:t>
            </a:r>
            <a:r>
              <a:rPr lang="ko-KR" altLang="en-US" b="1" dirty="0" err="1" smtClean="0">
                <a:latin typeface="+mn-ea"/>
              </a:rPr>
              <a:t>트랜잭션으로부터</a:t>
            </a:r>
            <a:r>
              <a:rPr lang="ko-KR" altLang="en-US" b="1" dirty="0" smtClean="0">
                <a:latin typeface="+mn-ea"/>
              </a:rPr>
              <a:t> 해당 자원을 강제로 빼앗지 못함</a:t>
            </a:r>
            <a:endParaRPr lang="en-US" altLang="ko-KR" b="1" dirty="0" smtClean="0">
              <a:latin typeface="+mn-ea"/>
            </a:endParaRPr>
          </a:p>
          <a:p>
            <a:pPr algn="just"/>
            <a:endParaRPr lang="en-US" altLang="ko-KR" b="1" dirty="0">
              <a:latin typeface="+mn-ea"/>
            </a:endParaRPr>
          </a:p>
          <a:p>
            <a:pPr algn="just"/>
            <a:r>
              <a:rPr lang="en-US" altLang="ko-KR" b="1" dirty="0" smtClean="0">
                <a:latin typeface="+mn-ea"/>
              </a:rPr>
              <a:t>Circular Wait (</a:t>
            </a:r>
            <a:r>
              <a:rPr lang="ko-KR" altLang="en-US" b="1" dirty="0" err="1" smtClean="0">
                <a:latin typeface="+mn-ea"/>
              </a:rPr>
              <a:t>환형대기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>
              <a:latin typeface="+mn-ea"/>
            </a:endParaRPr>
          </a:p>
          <a:p>
            <a:pPr algn="just"/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자원 할당 그래프상에서 트랜잭션의 환형 사슬이 존재하는 것</a:t>
            </a:r>
            <a:r>
              <a:rPr lang="en-US" altLang="ko-KR" b="1" dirty="0" smtClean="0">
                <a:latin typeface="+mn-ea"/>
              </a:rPr>
              <a:t> </a:t>
            </a:r>
            <a:endParaRPr lang="en-US" altLang="ko-KR" b="1" dirty="0">
              <a:latin typeface="+mn-ea"/>
            </a:endParaRPr>
          </a:p>
          <a:p>
            <a:pPr algn="just"/>
            <a:endParaRPr lang="en-US" altLang="ko-KR" b="1" dirty="0">
              <a:latin typeface="+mn-ea"/>
            </a:endParaRPr>
          </a:p>
          <a:p>
            <a:pPr algn="just"/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Deadlock prevention vs. Deadlock detection and resolution</a:t>
            </a:r>
          </a:p>
          <a:p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- Deadlock </a:t>
            </a:r>
            <a:r>
              <a:rPr lang="ko-KR" altLang="en-US" b="1" dirty="0" smtClean="0">
                <a:latin typeface="+mn-ea"/>
              </a:rPr>
              <a:t>이 발생할 가능성을 봉쇄 </a:t>
            </a:r>
            <a:r>
              <a:rPr lang="en-US" altLang="ko-KR" b="1" dirty="0" smtClean="0">
                <a:latin typeface="+mn-ea"/>
              </a:rPr>
              <a:t>vs. Deadlock </a:t>
            </a:r>
            <a:r>
              <a:rPr lang="ko-KR" altLang="en-US" b="1" dirty="0" smtClean="0">
                <a:latin typeface="+mn-ea"/>
              </a:rPr>
              <a:t>이 발생하면 처리함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636912"/>
            <a:ext cx="31813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Deadlock Prevention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b="1" dirty="0" smtClean="0">
                <a:latin typeface="+mn-ea"/>
              </a:rPr>
              <a:t>Mutual Exclusive</a:t>
            </a:r>
          </a:p>
          <a:p>
            <a:pPr algn="just"/>
            <a:r>
              <a:rPr lang="en-US" altLang="ko-KR" b="1" dirty="0" smtClean="0">
                <a:latin typeface="+mn-ea"/>
              </a:rPr>
              <a:t> -&gt; Spool everything: </a:t>
            </a:r>
            <a:r>
              <a:rPr lang="ko-KR" altLang="en-US" b="1" dirty="0" smtClean="0">
                <a:latin typeface="+mn-ea"/>
              </a:rPr>
              <a:t>여러 트랜잭션이 </a:t>
            </a:r>
            <a:r>
              <a:rPr lang="ko-KR" altLang="en-US" b="1" dirty="0" err="1" smtClean="0">
                <a:latin typeface="+mn-ea"/>
              </a:rPr>
              <a:t>공유자원을</a:t>
            </a:r>
            <a:r>
              <a:rPr lang="ko-KR" altLang="en-US" b="1" dirty="0" smtClean="0">
                <a:latin typeface="+mn-ea"/>
              </a:rPr>
              <a:t> 동시에 사용할 수 있도록 함</a:t>
            </a:r>
            <a:endParaRPr lang="en-US" altLang="ko-KR" b="1" dirty="0" smtClean="0">
              <a:latin typeface="+mn-ea"/>
            </a:endParaRPr>
          </a:p>
          <a:p>
            <a:pPr algn="just"/>
            <a:endParaRPr lang="en-US" altLang="ko-KR" b="1" dirty="0">
              <a:latin typeface="+mn-ea"/>
            </a:endParaRPr>
          </a:p>
          <a:p>
            <a:pPr algn="just"/>
            <a:r>
              <a:rPr lang="en-US" altLang="ko-KR" b="1" dirty="0" smtClean="0">
                <a:latin typeface="+mn-ea"/>
              </a:rPr>
              <a:t>Resource holding</a:t>
            </a:r>
          </a:p>
          <a:p>
            <a:pPr algn="just"/>
            <a:r>
              <a:rPr lang="en-US" altLang="ko-KR" b="1" dirty="0" smtClean="0">
                <a:latin typeface="+mn-ea"/>
              </a:rPr>
              <a:t> - 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Request all resources initially: </a:t>
            </a:r>
            <a:r>
              <a:rPr lang="ko-KR" altLang="en-US" b="1" dirty="0" err="1" smtClean="0">
                <a:latin typeface="+mn-ea"/>
              </a:rPr>
              <a:t>실행전</a:t>
            </a:r>
            <a:r>
              <a:rPr lang="ko-KR" altLang="en-US" b="1" dirty="0" smtClean="0">
                <a:latin typeface="+mn-ea"/>
              </a:rPr>
              <a:t> 모든 필요 자원을 할당함</a:t>
            </a:r>
            <a:endParaRPr lang="en-US" altLang="ko-KR" b="1" dirty="0" smtClean="0">
              <a:latin typeface="+mn-ea"/>
            </a:endParaRPr>
          </a:p>
          <a:p>
            <a:pPr algn="just"/>
            <a:endParaRPr lang="en-US" altLang="ko-KR" b="1" dirty="0">
              <a:latin typeface="+mn-ea"/>
            </a:endParaRPr>
          </a:p>
          <a:p>
            <a:pPr algn="just"/>
            <a:r>
              <a:rPr lang="en-US" altLang="ko-KR" b="1" dirty="0" smtClean="0">
                <a:latin typeface="+mn-ea"/>
              </a:rPr>
              <a:t>No Preemption</a:t>
            </a:r>
          </a:p>
          <a:p>
            <a:pPr algn="just"/>
            <a:r>
              <a:rPr lang="en-US" altLang="ko-KR" b="1" dirty="0" smtClean="0">
                <a:latin typeface="+mn-ea"/>
              </a:rPr>
              <a:t> - Take resources away: </a:t>
            </a:r>
            <a:r>
              <a:rPr lang="ko-KR" altLang="en-US" b="1" dirty="0" smtClean="0">
                <a:latin typeface="+mn-ea"/>
              </a:rPr>
              <a:t>점유 자원을 강제 반납하도록 함</a:t>
            </a:r>
            <a:endParaRPr lang="en-US" altLang="ko-KR" b="1" dirty="0" smtClean="0">
              <a:latin typeface="+mn-ea"/>
            </a:endParaRPr>
          </a:p>
          <a:p>
            <a:pPr algn="just"/>
            <a:endParaRPr lang="en-US" altLang="ko-KR" b="1" dirty="0">
              <a:latin typeface="+mn-ea"/>
            </a:endParaRPr>
          </a:p>
          <a:p>
            <a:pPr algn="just"/>
            <a:r>
              <a:rPr lang="en-US" altLang="ko-KR" b="1" dirty="0" smtClean="0">
                <a:latin typeface="+mn-ea"/>
              </a:rPr>
              <a:t>Circular Wait</a:t>
            </a:r>
            <a:endParaRPr lang="en-US" altLang="ko-KR" b="1" dirty="0">
              <a:latin typeface="+mn-ea"/>
            </a:endParaRPr>
          </a:p>
          <a:p>
            <a:pPr algn="just"/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- Order resources numerically: </a:t>
            </a:r>
            <a:r>
              <a:rPr lang="ko-KR" altLang="en-US" b="1" smtClean="0">
                <a:latin typeface="+mn-ea"/>
              </a:rPr>
              <a:t>자원에 고유 번호를 할당하고 번호 순으로 자원 요구를 하도록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52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6772</TotalTime>
  <Words>191</Words>
  <Application>Microsoft Office PowerPoint</Application>
  <PresentationFormat>화면 슬라이드 쇼(4:3)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HY견고딕</vt:lpstr>
      <vt:lpstr>굴림</vt:lpstr>
      <vt:lpstr>맑은 고딕</vt:lpstr>
      <vt:lpstr>Arial</vt:lpstr>
      <vt:lpstr>Tahoma</vt:lpstr>
      <vt:lpstr>Wingdings</vt:lpstr>
      <vt:lpstr>Office 테마</vt:lpstr>
      <vt:lpstr>Transaction States</vt:lpstr>
      <vt:lpstr>Lock Granularity</vt:lpstr>
      <vt:lpstr>Dead Lock Conditions</vt:lpstr>
      <vt:lpstr>Deadlock Prevention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남궁 찬</cp:lastModifiedBy>
  <cp:revision>809</cp:revision>
  <dcterms:created xsi:type="dcterms:W3CDTF">2012-07-11T10:23:22Z</dcterms:created>
  <dcterms:modified xsi:type="dcterms:W3CDTF">2018-05-24T02:35:22Z</dcterms:modified>
</cp:coreProperties>
</file>