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4"/>
  </p:notesMasterIdLst>
  <p:sldIdLst>
    <p:sldId id="323" r:id="rId2"/>
    <p:sldId id="325" r:id="rId3"/>
    <p:sldId id="262" r:id="rId4"/>
    <p:sldId id="378" r:id="rId5"/>
    <p:sldId id="379" r:id="rId6"/>
    <p:sldId id="387" r:id="rId7"/>
    <p:sldId id="352" r:id="rId8"/>
    <p:sldId id="380" r:id="rId9"/>
    <p:sldId id="382" r:id="rId10"/>
    <p:sldId id="381" r:id="rId11"/>
    <p:sldId id="388" r:id="rId12"/>
    <p:sldId id="353" r:id="rId13"/>
    <p:sldId id="355" r:id="rId14"/>
    <p:sldId id="383" r:id="rId15"/>
    <p:sldId id="384" r:id="rId16"/>
    <p:sldId id="385" r:id="rId17"/>
    <p:sldId id="386" r:id="rId18"/>
    <p:sldId id="389" r:id="rId19"/>
    <p:sldId id="390" r:id="rId20"/>
    <p:sldId id="391" r:id="rId21"/>
    <p:sldId id="392" r:id="rId22"/>
    <p:sldId id="32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8" autoAdjust="0"/>
    <p:restoredTop sz="83759" autoAdjust="0"/>
  </p:normalViewPr>
  <p:slideViewPr>
    <p:cSldViewPr snapToGrid="0" snapToObjects="1">
      <p:cViewPr varScale="1">
        <p:scale>
          <a:sx n="126" d="100"/>
          <a:sy n="126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08:42:40.85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3059 387 24575,'-62'0'0,"4"0"0,7 0 0,-4 0 0,-28 0 0,11 0 0,-11 0 0,0 0-884,-4 0 884,36 0 0,-1 0 0,1 0 0,-1 0 0,-8 0 0,-1 0 0,7 0 0,1 0 0,-8 0 0,1 0 0,8 0 0,1 0 0,-1 0 0,1 0 0,-36 0 0,4 0 0,0 0 217,24 0-217,-21 0 0,38 0 0,-9 0 0,12 8 0,0 11 667,-12 14-667,9-2 0,-10 8 0,13-9 0,1 0 0,-1 6 0,1-6 0,7 8 0,5-9 0,7 7 0,1-7 0,-2 9 0,10 1 0,-9 12 0,16 4 0,-17 12 0,-5 16-775,-2 4 775,9-37 0,-2 2 0,2-1 0,-1 1 0,0 0 0,-2-2 0,-27 37 0,28-37 0,0-1 0,-23 22-161,17 12 161,-7-16 0,11 0 0,0-12 0,10 9 0,-5-22 0,6 9 768,-7-22-768,8 7 168,-6-8-168,6 1 0,0 7 0,-5-17 0,14 17 0,-15-8 0,5 28 0,0-1 0,-8 17 0,17-18 0,-18 10 0,17-9 0,-7 0 0,10 9 0,-10-10 0,8 14 0,-8 15 0,10 3 0,0 1-631,0 12 631,0-12 0,0-37 0,0 2 0,0 0 0,0-1 0,0 36 0,0 11 0,0-27 0,11 28 0,3-12 0,10 0 0,0-4 0,0 0 0,6-25 0,-4 22 0,10-39 0,4 28 0,-8-27 0,13 14 0,-15-17 631,9-10-631,-1 8 0,1-7 0,-1 8 0,1-8 0,-1 6 0,1-14 0,12 7 0,4 2 0,12-6 0,0 17 0,16-4-643,-37-7 0,1 2 643,4-6 0,2 1 0,1 5 0,0 0 0,-3-6 0,0-2-286,1 1 1,-1-1 285,35 13 0,-3-3 0,-15-12 0,-1-1 0,-12-1 0,9-9 0,6-3 0,1 1 0,-5-10 0,6 2 0,8 9 0,1 1-737,5-4 1,4-1 736,-20-2 0,2 0 0,-4 1 0,7 8 0,-2-3-323,11-9 1,-2 0 322,-19 10 0,-1 0 0,9-10 0,-2-1 0,-15 4 0,-1 1-167,-1-5 1,1-2 166,45 1 0,-26 0 0,10 0 0,1 0 0,3 0-588,-27-11 1,3-4 587,0 0 0,1-2 0,0-3 0,0-3 0,-1-3 0,-3 0 2046,27-11-2046,-3-11 0,-15 13 0,-14 4 1208,-12 12-1208,-16 1 376,-10 2-376,1-11 1459,0 8-1459,-7-7 394,-3 10-394,-7-1 0,9-9 0,-7 7 0,7-47 0,2 1 0,-6 15 0,4-4-819,15-6 0,5-1 819,-6-12 0,3-1 0,15 0 0,2-2-948,-11-7 0,-1 1 948,11 8 0,0 4 0,-12 6 0,-3 2-295,2 0 1,-2 3 294,8-28 0,-12 16 0,-3 20 1422,-9 12-1422,-2-13 0,-9-18 0,0-17 508,0 27 0,0-1-508,0 8 0,0-2 0,0-14 0,0-1 0,0 7 0,0 0 0,0 1 0,0-2 0,0-6 0,0 1 0,0 15 0,0 1 0,0-9 0,0 2 356,-10-27-356,-4-11 0,-11 11-555,12 36 1,0-1 554,0-8 0,-1-1 0,1-2 0,-1 0 0,-6 0 0,1 0 0,4-7 0,-2 1 0,-6 14 0,-3 2 0,6-7 0,0 0 0,-5 9 0,-2 0 0,-9-18 0,-2 2 0,11 18 0,0 2-123,-7-7 0,0 4 123,-10-15 0,-8 20 0,4-20 0,-21 4 0,10 2 10,22 22 0,-2 0-10,-6 4 0,0-1 0,5-5 0,-1 0 0,-12 3 0,0 2 0,-22-26 0,25 34 0,1 2 0,-23-22-123,-11-2 123,0 12 0,12 3 0,22 19 0,-1 3 0,-37-14 0,36 18 0,-1 0 0,1-5 0,0 1 0,-1 9 0,1 1 0,-1-11 0,1 1 0,-36 8 1046,4-8-1046,16 1 0,-1 7 0,-15-7 0,12 10 0,-13 0 259,30 0-259,-28 0 960,46 0-960,-20 0 476,40 0-476,6 6 46,3 3-46,7 6 0,0 2 0,0-8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08:42:50.6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4095 1 24575,'-55'0'0,"0"0"0,-1 0 0,3 0 0,-21 0-840,18 0 1,-2 0 839,-39 0 0,27 0 0,-4 0-732,3 0 0,0 0 732,-2 0 0,2 0 0,9 0 0,-1 0 0,-29 0 0,-1 0 0,24 0 0,2 0 0,-11 0 0,1 0 0,19 0 0,1 0 0,-6 0 0,-1 0 0,-1 0 0,-1 0 0,-7 0 0,-1 0 0,3 0 0,2 0 20,15 0 0,1 0-20,-8 0 0,1 0 0,8 0 0,1 0 0,0 5 0,-1 2 0,1-1 0,0 2-151,-36 16 151,4 0 0,28-3 752,-10 1-752,23 6 1540,-9-5-1540,12 13 784,0-15-784,-12 19 178,9-10-178,-13 24 0,16-12 0,-20 26 0,14-12 0,8-18 0,0 0 0,-9 17 0,-12 14 0,15-15 0,8 14 0,-7-1 0,4 16 0,2-12-330,11-22 0,2 1 330,-4 36 0,8-35 0,0 1 0,6 0 0,1-2 0,-13 37 0,12-37 0,1-1 0,-1 22 0,1-22 0,1 1 0,8 36 0,-3-35 0,1 1 0,4-1 0,2 0 0,-1 1 0,0-1 0,0 0 0,0 0 0,0 0 0,0 1 0,0-2 0,0 2 0,0 8 0,0 1 0,0-8 0,0 1 0,0 7 0,0-1 0,0-8 0,0-2 0,-1 2 0,2-1 0,8 36 0,5 11 0,22-11 0,1 0 0,-13-37 0,2-2 0,19 23 0,3 12 0,-3-16 0,-3-12 0,-1-4 0,-2-20 0,3-1 0,36 20-568,-21-21 0,3-1 568,-10-3 0,2-2 0,7-2 0,3 1 0,-1 4 0,3 2-960,18 3 1,1-1 959,-9-1 0,2 0 0,17 3 0,0-1 0,-19-8 0,1-1-660,2 0 0,5 1 0,-3-2 660,11 4 0,3-1 0,-8-4 0,7-1 0,-3-1-858,-14-1 0,-3-1 1,2-1 857,7-2 0,2-2 0,-1 0 0,2 1 0,-1 0 0,-4-1-511,13-1 1,-1-1 510,-15 2 0,3 1 0,-4-3 0,4-7 0,0 0 0,-9 6 0,3 4 0,0-3 0,24-7 0,-3 0 57,-8 11 0,-1 1-57,-3-12 0,1-1 0,0 5 0,-1 1 0,-8-7 0,1 0 0,16 0 0,5 0 0,-26 0 0,1 0 0,0 0 0,-3 0 0,-1 0 0,-1 0 0,33 0 0,-4 0 0,-12 0 0,-7 0 767,-21 0 0,-3 0-767,2-5 0,-3 0 2705,32 2-2705,-15-17 0,-1 7 2450,-12-8-2450,-4 0 1858,0-9-1858,4 6 628,-1-16-628,-2 17 0,-14-13 0,1 5 0,-9-7 0,6 8 0,-15-7 0,7 7 0,-9-9 0,1 0 0,-1 1 0,0-1 0,-9-13 0,-1-2 0,1-14 0,-8-15 0,8 11 0,-10-11 0,12 0 0,-9-4 0,8 0 0,-10 16 0,-2-1 0,1-27-1028,0 27 0,0-4 1028,0-9 0,0 3 0,0 23 0,0 0 0,0-32 0,0-3 0,0 19 0,0 3 0,1-2 0,-2-2 0,-4-7 0,-3 1 0,1 9 0,-2 2-724,-4-1 0,-3-1 724,2 1 0,-1 0 0,2 9 0,-1 1-203,1-1 1,-1 4 202,-20-28 0,7 4-6,-4 29 6,-1-11 1849,10 24-1849,-18-2 1570,19 6-1570,-6 17 489,-1-8-489,0 2 7,-1 5-7,-7-15 0,7 7 0,-10-1 0,1-6 0,-1 14 0,-17-6 0,13 9 0,-13 8 0,17-6 0,0 15 0,-12-7 0,9 9 0,-23-10 0,11 7 0,-30-7 0,13 10 0,-28 0-413,12 0 413,0-10 0,-12-4 0,12-21 0,0 7 0,37 5 0,1-2 0,-22-11 0,1-9 0,5 11 0,23-3 0,1 15 0,4-5 0,18 10 0,-7 6 0,10-3 413,-1 5-413,1-8 0,-2-9 0,2 7 0,-2-7 0,-8 0 0,7 7 0,-7-7 0,16 9 0,-11-7 0,17 6 0,-18-5 0,14 7 0,-1 0 0,-5 0 0,6 1 0,-8-1 0,2 8 0,6 8 0,2 1 0,6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08:42:51.21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08:43:06.38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8E18A-F076-DA4D-A861-FE43F7EEC70B}" type="datetimeFigureOut">
              <a:rPr kumimoji="1" lang="ko-KR" altLang="en-US" smtClean="0"/>
              <a:t>2019. 5. 30.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440D-1AF4-7648-BC6B-EEF0D5732942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14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440D-1AF4-7648-BC6B-EEF0D5732942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472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83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16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52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25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57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20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17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3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1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6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25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4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1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9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9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27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50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37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CCCA-81E0-4CDB-AA7A-E7395A326A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1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DF6D-C8B6-0D43-BD0F-C195438B2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B6206F-21CB-1746-8E93-93CBBF97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5481-75EE-A34A-9581-CFCF6112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0A60-BA0E-784E-BCB1-F73006965384}" type="datetimeFigureOut">
              <a:rPr kumimoji="1" lang="ko-KR" altLang="en-US" smtClean="0"/>
              <a:t>2019. 5. 30.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ACC1E-A9D8-754D-85BC-07F4A9F4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9FDCA-E92A-5246-9951-FDB95E23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FBF-EBDC-8C43-BF7D-82AE9D60AD1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80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62422-B793-5B4E-9ED0-8109E9F4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6A57C-0524-AF4E-BAEC-F44C56409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AB5A1-22CA-6A4B-90FA-EF23B207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0A60-BA0E-784E-BCB1-F73006965384}" type="datetimeFigureOut">
              <a:rPr kumimoji="1" lang="ko-KR" altLang="en-US" smtClean="0"/>
              <a:t>2019. 5. 30.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AF794-F666-0648-99F0-18675D2A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00702-D318-0B45-BAC4-1FC87EF6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FBF-EBDC-8C43-BF7D-82AE9D60AD1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08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C1E72A-FD3E-FC49-96D9-9ECF2FC41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819B8-5D3A-AA44-A501-663ED3192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02A98-00A0-2B4A-A087-D74BA1E2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0A60-BA0E-784E-BCB1-F73006965384}" type="datetimeFigureOut">
              <a:rPr kumimoji="1" lang="ko-KR" altLang="en-US" smtClean="0"/>
              <a:t>2019. 5. 30.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6DF11-E784-9648-9781-26F761A9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32187-BFB0-3149-8CAF-F6A120AD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FBF-EBDC-8C43-BF7D-82AE9D60AD1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5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55F05-0A5F-7F43-BBC1-0784D141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37977-9FA0-8547-9A2E-971C0644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EAE45-D805-6D46-891A-AF2E2EFE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0A60-BA0E-784E-BCB1-F73006965384}" type="datetimeFigureOut">
              <a:rPr kumimoji="1" lang="ko-KR" altLang="en-US" smtClean="0"/>
              <a:t>2019. 5. 30.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1FEA2-8F99-0946-A61B-5EC69251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A50D5-8505-A146-9F7A-3984F1C8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FBF-EBDC-8C43-BF7D-82AE9D60AD1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45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BF0F0-3372-0448-B5B2-2A1F95CA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43EF5-ECC3-3C49-9582-E27B3829C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18926-721A-0346-B4F5-A14CCFB8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0A60-BA0E-784E-BCB1-F73006965384}" type="datetimeFigureOut">
              <a:rPr kumimoji="1" lang="ko-KR" altLang="en-US" smtClean="0"/>
              <a:t>2019. 5. 30.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7212F-D9A5-0443-B6FE-4123AF15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71542-9CBF-C449-A5E9-C3865C98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FBF-EBDC-8C43-BF7D-82AE9D60AD1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91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9BBF-1975-074A-99DA-764225EE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BBCD-341C-AB40-A138-5827B6A45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63FF8F-0A65-B243-9EE6-DABCD44A0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D8D4C-AECA-B34F-B835-7C304B3F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0A60-BA0E-784E-BCB1-F73006965384}" type="datetimeFigureOut">
              <a:rPr kumimoji="1" lang="ko-KR" altLang="en-US" smtClean="0"/>
              <a:t>2019. 5. 30.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636E0B-C4EF-BC4A-BFB4-8E274B88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690B3-A011-4E4D-A2F5-10FC1683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FBF-EBDC-8C43-BF7D-82AE9D60AD1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840F5-9307-3747-A128-4016D791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1D9BA-A25C-CD4F-BD52-257D3186B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B45859-3384-8744-ADCA-675A19C2B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45E514-2718-CE45-8037-B556BCEF1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36A5D4-639D-7944-B1A9-1448B8599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211B3-19B9-6341-981A-CBC16A3A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0A60-BA0E-784E-BCB1-F73006965384}" type="datetimeFigureOut">
              <a:rPr kumimoji="1" lang="ko-KR" altLang="en-US" smtClean="0"/>
              <a:t>2019. 5. 30.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392308-0AF8-EC4C-A422-2BF5EF22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DA9DF6-07CA-A142-991F-6780EE4C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FBF-EBDC-8C43-BF7D-82AE9D60AD1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34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03C5-29C6-4E4A-BA39-411681D1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5AA5DE-0436-5A4E-93FF-6BD59181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0A60-BA0E-784E-BCB1-F73006965384}" type="datetimeFigureOut">
              <a:rPr kumimoji="1" lang="ko-KR" altLang="en-US" smtClean="0"/>
              <a:t>2019. 5. 30.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904C5A-D47C-534A-B257-62650DA0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A94B1E-E5AE-AC40-8B23-5915FB6A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FBF-EBDC-8C43-BF7D-82AE9D60AD1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26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6405ED-4E9E-D846-8DED-679208A0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0A60-BA0E-784E-BCB1-F73006965384}" type="datetimeFigureOut">
              <a:rPr kumimoji="1" lang="ko-KR" altLang="en-US" smtClean="0"/>
              <a:t>2019. 5. 30.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081644-C929-B04F-A026-351FBD59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13C4B-E643-C049-8404-280CC731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FBF-EBDC-8C43-BF7D-82AE9D60AD1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11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407B-1370-2346-ACAF-677512A5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EBE4-E4F0-AB41-84F7-FE5AE7F1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DFE657-08EF-A941-BA50-BD4FC218E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44B93-0514-1448-A0B0-4E392A5F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0A60-BA0E-784E-BCB1-F73006965384}" type="datetimeFigureOut">
              <a:rPr kumimoji="1" lang="ko-KR" altLang="en-US" smtClean="0"/>
              <a:t>2019. 5. 30.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09AC1-5B09-EA45-9B1F-338E3771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69400-F70F-A644-B283-3827730E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FBF-EBDC-8C43-BF7D-82AE9D60AD1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E9A59-56CD-C147-96D8-5933B6BD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ED5E7C-0DAA-E041-BCF2-71974A7EA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97A4F-11E6-6C4D-BB80-B75B8539C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1E6F4-AA9B-E448-B587-96C17421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0A60-BA0E-784E-BCB1-F73006965384}" type="datetimeFigureOut">
              <a:rPr kumimoji="1" lang="ko-KR" altLang="en-US" smtClean="0"/>
              <a:t>2019. 5. 30.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84A1D-955A-3A46-9C10-1383488F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0ED09-BC7B-BF4D-8D99-65741B78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FBF-EBDC-8C43-BF7D-82AE9D60AD1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09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B25ECC-055E-D440-880A-94C304D8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A5C42-15D8-D04C-88C2-634894D48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3386C-1003-9F40-A4E4-8FFEAE0EC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0A60-BA0E-784E-BCB1-F73006965384}" type="datetimeFigureOut">
              <a:rPr kumimoji="1" lang="ko-KR" altLang="en-US" smtClean="0"/>
              <a:t>2019. 5. 30.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B8D-FABC-F846-8B26-2F7E7E42C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E6786-DCC0-A04D-AD2C-C6FD661A6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AFBF-EBDC-8C43-BF7D-82AE9D60AD1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47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0"/>
            <a:ext cx="12192000" cy="34798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311499" y="2138249"/>
            <a:ext cx="11798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Generative adversarial nets(GAN)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/>
              <a:t>2019. 05. 30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/>
              <a:t>Boaz </a:t>
            </a:r>
            <a:r>
              <a:rPr lang="ko-KR" altLang="en-US" kern="0" dirty="0"/>
              <a:t>분석 </a:t>
            </a:r>
            <a:r>
              <a:rPr lang="en-US" altLang="ko-KR" kern="0" dirty="0"/>
              <a:t>D</a:t>
            </a:r>
            <a:r>
              <a:rPr lang="ko-KR" altLang="en-US" kern="0" dirty="0"/>
              <a:t>조 </a:t>
            </a:r>
            <a:endParaRPr lang="en-US" altLang="ko-KR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schemeClr val="bg1">
                    <a:lumMod val="50000"/>
                  </a:schemeClr>
                </a:solidFill>
              </a:rPr>
              <a:t>문현주 신광욱 </a:t>
            </a:r>
            <a:r>
              <a:rPr lang="ko-KR" altLang="en-US" kern="0" dirty="0"/>
              <a:t>고동희 </a:t>
            </a:r>
            <a:r>
              <a:rPr lang="ko-KR" altLang="en-US" kern="0" dirty="0" err="1"/>
              <a:t>박서호</a:t>
            </a:r>
            <a:endParaRPr lang="ko-KR" altLang="en-US" sz="5400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0100B0-6F5A-974B-A0B6-28AF75F0CC9E}"/>
              </a:ext>
            </a:extLst>
          </p:cNvPr>
          <p:cNvSpPr/>
          <p:nvPr/>
        </p:nvSpPr>
        <p:spPr>
          <a:xfrm>
            <a:off x="0" y="6707333"/>
            <a:ext cx="12192000" cy="157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9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구성</a:t>
            </a:r>
            <a:endParaRPr lang="en-US" altLang="ko-KR" sz="2400" b="1" dirty="0"/>
          </a:p>
          <a:p>
            <a:r>
              <a:rPr lang="en-US" altLang="ko-KR" sz="2400" b="1" dirty="0"/>
              <a:t>3)</a:t>
            </a:r>
            <a:r>
              <a:rPr lang="ko-KR" altLang="en-US" sz="2400" b="1" dirty="0"/>
              <a:t> 종합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EF297-F927-9C46-98DA-52CCBF1F3639}"/>
              </a:ext>
            </a:extLst>
          </p:cNvPr>
          <p:cNvSpPr txBox="1"/>
          <p:nvPr/>
        </p:nvSpPr>
        <p:spPr>
          <a:xfrm>
            <a:off x="1842956" y="4511909"/>
            <a:ext cx="9859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랜덤 노이즈를 생성하여 생성자의 입력으로 전달함</a:t>
            </a:r>
          </a:p>
          <a:p>
            <a:r>
              <a:rPr lang="en-US" altLang="ko-KR" dirty="0"/>
              <a:t>2) </a:t>
            </a:r>
            <a:r>
              <a:rPr lang="ko-KR" altLang="en-US" dirty="0" err="1"/>
              <a:t>생성자는</a:t>
            </a:r>
            <a:r>
              <a:rPr lang="ko-KR" altLang="en-US" dirty="0"/>
              <a:t> 입력으로 주어진 랜덤 노이즈를 변환하여 가짜 데이터를 </a:t>
            </a:r>
            <a:r>
              <a:rPr lang="ko-KR" altLang="en-US" dirty="0" err="1"/>
              <a:t>만듬</a:t>
            </a:r>
            <a:endParaRPr lang="ko-KR" altLang="en-US" dirty="0"/>
          </a:p>
          <a:p>
            <a:r>
              <a:rPr lang="en-US" altLang="ko-KR" dirty="0"/>
              <a:t>3) </a:t>
            </a:r>
            <a:r>
              <a:rPr lang="ko-KR" altLang="en-US" dirty="0"/>
              <a:t>생성자가 만들어낸 </a:t>
            </a:r>
            <a:r>
              <a:rPr lang="en-US" altLang="ko-KR" dirty="0"/>
              <a:t>'</a:t>
            </a:r>
            <a:r>
              <a:rPr lang="ko-KR" altLang="en-US" dirty="0"/>
              <a:t>가짜</a:t>
            </a:r>
            <a:r>
              <a:rPr lang="en-US" altLang="ko-KR" dirty="0"/>
              <a:t>' </a:t>
            </a:r>
            <a:r>
              <a:rPr lang="ko-KR" altLang="en-US" dirty="0"/>
              <a:t>출력과 </a:t>
            </a:r>
            <a:r>
              <a:rPr lang="en-US" altLang="ko-KR" dirty="0"/>
              <a:t>'</a:t>
            </a:r>
            <a:r>
              <a:rPr lang="ko-KR" altLang="en-US" dirty="0"/>
              <a:t>진짜</a:t>
            </a:r>
            <a:r>
              <a:rPr lang="en-US" altLang="ko-KR" dirty="0"/>
              <a:t>' </a:t>
            </a:r>
            <a:r>
              <a:rPr lang="ko-KR" altLang="en-US" dirty="0"/>
              <a:t>학습 데이터를 적절히 조합하여 </a:t>
            </a:r>
            <a:r>
              <a:rPr lang="ko-KR" altLang="en-US" dirty="0" err="1"/>
              <a:t>판별자의</a:t>
            </a:r>
            <a:r>
              <a:rPr lang="ko-KR" altLang="en-US" dirty="0"/>
              <a:t> 입력으로 제공함</a:t>
            </a:r>
          </a:p>
          <a:p>
            <a:r>
              <a:rPr lang="en-US" altLang="ko-KR" dirty="0"/>
              <a:t>4) </a:t>
            </a:r>
            <a:r>
              <a:rPr lang="ko-KR" altLang="en-US" dirty="0" err="1"/>
              <a:t>판별자는</a:t>
            </a:r>
            <a:r>
              <a:rPr lang="ko-KR" altLang="en-US" dirty="0"/>
              <a:t> 주어진 입력이 학습 데이터에 포함된 </a:t>
            </a:r>
            <a:r>
              <a:rPr lang="en-US" altLang="ko-KR" dirty="0"/>
              <a:t>'</a:t>
            </a:r>
            <a:r>
              <a:rPr lang="ko-KR" altLang="en-US" dirty="0"/>
              <a:t>진짜</a:t>
            </a:r>
            <a:r>
              <a:rPr lang="en-US" altLang="ko-KR" dirty="0"/>
              <a:t>'</a:t>
            </a:r>
            <a:r>
              <a:rPr lang="ko-KR" altLang="en-US" dirty="0"/>
              <a:t>일 확률을 구함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982A7B-2E09-7949-AE46-3AEFB2548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85" y="1922133"/>
            <a:ext cx="7844829" cy="19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2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en-US" altLang="ko-KR" sz="2400" b="1" dirty="0" err="1"/>
              <a:t>Adverserial</a:t>
            </a:r>
            <a:r>
              <a:rPr lang="en-US" altLang="ko-KR" sz="2400" b="1" dirty="0"/>
              <a:t> train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A91384-AC46-494E-BB11-CF328EBD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941" y="1808568"/>
            <a:ext cx="9307783" cy="35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2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en-US" altLang="ko-KR" sz="2400" b="1" dirty="0" err="1"/>
              <a:t>Adverserial</a:t>
            </a:r>
            <a:r>
              <a:rPr lang="en-US" altLang="ko-KR" sz="2400" b="1" dirty="0"/>
              <a:t> train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A8A78-E34D-AE40-8CB0-A8DAA5A16515}"/>
              </a:ext>
            </a:extLst>
          </p:cNvPr>
          <p:cNvSpPr txBox="1"/>
          <p:nvPr/>
        </p:nvSpPr>
        <p:spPr>
          <a:xfrm>
            <a:off x="2530548" y="1616148"/>
            <a:ext cx="89299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판별자</a:t>
            </a:r>
            <a:r>
              <a:rPr lang="ko-KR" altLang="en-US" sz="2000" b="1" dirty="0"/>
              <a:t> 네트워크 학습</a:t>
            </a:r>
          </a:p>
          <a:p>
            <a:pPr lvl="1"/>
            <a:r>
              <a:rPr lang="ko-KR" altLang="en-US" sz="2000" dirty="0"/>
              <a:t>랜덤 노이즈 </a:t>
            </a:r>
            <a:r>
              <a:rPr lang="en" altLang="ko-KR" sz="2000" dirty="0"/>
              <a:t>m</a:t>
            </a:r>
            <a:r>
              <a:rPr lang="ko-KR" altLang="en-US" sz="2000" dirty="0"/>
              <a:t>개를 생성하여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네트워크에 전달하고 변환된 데이터 </a:t>
            </a:r>
            <a:r>
              <a:rPr lang="en" altLang="ko-KR" sz="2000" dirty="0"/>
              <a:t>m</a:t>
            </a:r>
            <a:r>
              <a:rPr lang="ko-KR" altLang="en-US" sz="2000" dirty="0"/>
              <a:t>개를 얻는다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학습 데이터셋에서 진짜 데이터 </a:t>
            </a:r>
            <a:r>
              <a:rPr lang="en" altLang="ko-KR" sz="2000" dirty="0"/>
              <a:t>m</a:t>
            </a:r>
            <a:r>
              <a:rPr lang="ko-KR" altLang="en-US" sz="2000" dirty="0"/>
              <a:t>개를 선택한다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2</a:t>
            </a:r>
            <a:r>
              <a:rPr lang="en" altLang="ko-KR" sz="2000" dirty="0"/>
              <a:t>m</a:t>
            </a:r>
            <a:r>
              <a:rPr lang="ko-KR" altLang="en-US" sz="2000" dirty="0"/>
              <a:t>개의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진짜 </a:t>
            </a:r>
            <a:r>
              <a:rPr lang="en" altLang="ko-KR" sz="2000" dirty="0"/>
              <a:t>m</a:t>
            </a:r>
            <a:r>
              <a:rPr lang="ko-KR" altLang="en-US" sz="2000" dirty="0"/>
              <a:t>개 </a:t>
            </a:r>
            <a:r>
              <a:rPr lang="en-US" altLang="ko-KR" sz="2000" dirty="0"/>
              <a:t>+ </a:t>
            </a:r>
            <a:r>
              <a:rPr lang="ko-KR" altLang="en-US" sz="2000" dirty="0"/>
              <a:t>가짜 </a:t>
            </a:r>
            <a:r>
              <a:rPr lang="en" altLang="ko-KR" sz="2000" dirty="0"/>
              <a:t>m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이용해서 </a:t>
            </a:r>
            <a:r>
              <a:rPr lang="ko-KR" altLang="en-US" sz="2000" dirty="0" err="1"/>
              <a:t>판별자</a:t>
            </a:r>
            <a:r>
              <a:rPr lang="ko-KR" altLang="en-US" sz="2000" dirty="0"/>
              <a:t> 네트워크의 정확도를 최대화하는 방향으로 학습한다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000" b="1" dirty="0" err="1"/>
              <a:t>생성자</a:t>
            </a:r>
            <a:r>
              <a:rPr lang="ko-KR" altLang="en-US" sz="2000" b="1" dirty="0"/>
              <a:t> 네트워크 학습</a:t>
            </a:r>
          </a:p>
          <a:p>
            <a:pPr lvl="1"/>
            <a:r>
              <a:rPr lang="ko-KR" altLang="en-US" sz="2000" dirty="0"/>
              <a:t>랜덤 노이즈 </a:t>
            </a:r>
            <a:r>
              <a:rPr lang="en" altLang="ko-KR" sz="2000" dirty="0"/>
              <a:t>m</a:t>
            </a:r>
            <a:r>
              <a:rPr lang="ko-KR" altLang="en-US" sz="2000" dirty="0"/>
              <a:t>개를 다시 생성한다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랜덤 노이즈 </a:t>
            </a:r>
            <a:r>
              <a:rPr lang="en" altLang="ko-KR" sz="2000" dirty="0"/>
              <a:t>m</a:t>
            </a:r>
            <a:r>
              <a:rPr lang="ko-KR" altLang="en-US" sz="2000" dirty="0"/>
              <a:t>개를 이용해 생성자가 </a:t>
            </a:r>
            <a:r>
              <a:rPr lang="ko-KR" altLang="en-US" sz="2000" dirty="0" err="1"/>
              <a:t>판별자의</a:t>
            </a:r>
            <a:r>
              <a:rPr lang="ko-KR" altLang="en-US" sz="2000" dirty="0"/>
              <a:t> 정확도를 최소화하도록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학습한다</a:t>
            </a:r>
            <a:r>
              <a:rPr lang="en-US" altLang="ko-KR" sz="2000" dirty="0"/>
              <a:t>.</a:t>
            </a:r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242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402256" y="469510"/>
            <a:ext cx="503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en-US" altLang="ko-KR" sz="2400" b="1" dirty="0" err="1"/>
              <a:t>Adverserial</a:t>
            </a:r>
            <a:r>
              <a:rPr lang="en-US" altLang="ko-KR" sz="2400" b="1" dirty="0"/>
              <a:t> train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BF2572-B43C-EA4C-B1C5-B65EB0D2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7" y="2755376"/>
            <a:ext cx="11896105" cy="11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6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en-US" altLang="ko-KR" sz="2400" b="1" dirty="0" err="1"/>
              <a:t>Adverserial</a:t>
            </a:r>
            <a:r>
              <a:rPr lang="en-US" altLang="ko-KR" sz="2400" b="1" dirty="0"/>
              <a:t> train</a:t>
            </a:r>
          </a:p>
          <a:p>
            <a:r>
              <a:rPr lang="en-US" altLang="ko-KR" sz="2400" b="1" dirty="0"/>
              <a:t>1)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A8A78-E34D-AE40-8CB0-A8DAA5A16515}"/>
              </a:ext>
            </a:extLst>
          </p:cNvPr>
          <p:cNvSpPr txBox="1"/>
          <p:nvPr/>
        </p:nvSpPr>
        <p:spPr>
          <a:xfrm>
            <a:off x="3223324" y="4021644"/>
            <a:ext cx="6743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Cost function: Cross-entropy</a:t>
            </a:r>
            <a:r>
              <a:rPr kumimoji="1" lang="ko-KR" altLang="en-US" sz="2400" dirty="0"/>
              <a:t>의 변형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If</a:t>
            </a:r>
            <a:r>
              <a:rPr kumimoji="1" lang="ko-KR" altLang="en-US" sz="2400" dirty="0"/>
              <a:t> 진짜 데이터</a:t>
            </a:r>
            <a:r>
              <a:rPr kumimoji="1" lang="en-US" altLang="ko-KR" sz="2400" dirty="0"/>
              <a:t>: cross-entropy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을 대입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If </a:t>
            </a:r>
            <a:r>
              <a:rPr kumimoji="1" lang="ko-KR" altLang="en-US" sz="2400" dirty="0"/>
              <a:t>가자 데이터</a:t>
            </a:r>
            <a:r>
              <a:rPr kumimoji="1" lang="en-US" altLang="ko-KR" sz="2400" dirty="0"/>
              <a:t>: cross-entropy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0</a:t>
            </a:r>
            <a:r>
              <a:rPr kumimoji="1" lang="ko-KR" altLang="en-US" sz="2400" dirty="0"/>
              <a:t>을 대입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학습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back-propagation, dropout</a:t>
            </a:r>
            <a:r>
              <a:rPr kumimoji="1" lang="ko-KR" altLang="en-US" sz="2400" dirty="0"/>
              <a:t> 사용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방향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최대화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9D330F-033E-D443-B8F9-D3B23AB1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549" y="1682194"/>
            <a:ext cx="8529675" cy="15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5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en-US" altLang="ko-KR" sz="2400" b="1" dirty="0" err="1"/>
              <a:t>Adverserial</a:t>
            </a:r>
            <a:r>
              <a:rPr lang="en-US" altLang="ko-KR" sz="2400" b="1" dirty="0"/>
              <a:t> train</a:t>
            </a:r>
          </a:p>
          <a:p>
            <a:r>
              <a:rPr lang="en-US" altLang="ko-KR" sz="2400" b="1" dirty="0"/>
              <a:t>2) G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A8A78-E34D-AE40-8CB0-A8DAA5A16515}"/>
              </a:ext>
            </a:extLst>
          </p:cNvPr>
          <p:cNvSpPr txBox="1"/>
          <p:nvPr/>
        </p:nvSpPr>
        <p:spPr>
          <a:xfrm>
            <a:off x="2432494" y="4253477"/>
            <a:ext cx="8194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D(G))</a:t>
            </a:r>
            <a:r>
              <a:rPr kumimoji="1" lang="ko-KR" altLang="en-US" sz="2400" dirty="0"/>
              <a:t>가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이 되는게 목표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완벽히 속인 것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=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f(z) </a:t>
            </a:r>
            <a:r>
              <a:rPr kumimoji="1" lang="ko-KR" altLang="en-US" sz="2400" dirty="0"/>
              <a:t>최소화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학습이 잘 안됨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46A8CD-2CAE-A04F-8F07-9DCBB1FC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777" y="1904771"/>
            <a:ext cx="9439170" cy="11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8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274666" y="238677"/>
            <a:ext cx="50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en-US" altLang="ko-KR" sz="2400" b="1" dirty="0" err="1"/>
              <a:t>Adverserial</a:t>
            </a:r>
            <a:r>
              <a:rPr lang="en-US" altLang="ko-KR" sz="2400" b="1" dirty="0"/>
              <a:t> train</a:t>
            </a:r>
          </a:p>
          <a:p>
            <a:r>
              <a:rPr lang="en-US" altLang="ko-KR" sz="2400" b="1" dirty="0"/>
              <a:t>2) G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74CEC0-76CB-2C41-BD67-87462270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66" y="1439007"/>
            <a:ext cx="5821334" cy="4749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578377-2A5F-3C49-B451-3CF16FED8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8557"/>
            <a:ext cx="5821334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8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en-US" altLang="ko-KR" sz="2400" b="1" dirty="0" err="1"/>
              <a:t>Adverserial</a:t>
            </a:r>
            <a:r>
              <a:rPr lang="en-US" altLang="ko-KR" sz="2400" b="1" dirty="0"/>
              <a:t> train</a:t>
            </a:r>
          </a:p>
          <a:p>
            <a:r>
              <a:rPr lang="en-US" altLang="ko-KR" sz="2400" b="1" dirty="0"/>
              <a:t>2) G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A8A78-E34D-AE40-8CB0-A8DAA5A16515}"/>
              </a:ext>
            </a:extLst>
          </p:cNvPr>
          <p:cNvSpPr txBox="1"/>
          <p:nvPr/>
        </p:nvSpPr>
        <p:spPr>
          <a:xfrm>
            <a:off x="3031934" y="4375397"/>
            <a:ext cx="6427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D(G(z))</a:t>
            </a:r>
            <a:r>
              <a:rPr kumimoji="1" lang="ko-KR" altLang="en-US" sz="2400" dirty="0"/>
              <a:t>가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이 되는게 목표 </a:t>
            </a:r>
            <a:r>
              <a:rPr kumimoji="1" lang="en-US" altLang="ko-KR" sz="2400" dirty="0"/>
              <a:t>=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f(z) </a:t>
            </a:r>
            <a:r>
              <a:rPr kumimoji="1" lang="ko-KR" altLang="en-US" sz="2400" dirty="0"/>
              <a:t>최대화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성능이 생각보다 좋지는 않음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DF2FED-F1D0-8241-9681-9EC29AF23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125" y="1961582"/>
            <a:ext cx="9145286" cy="12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2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Theoretical Results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E4199A-C067-F34A-A48E-A7FA2161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80" y="1181100"/>
            <a:ext cx="8915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78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Theoretical Results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381AB-5E42-E644-8860-CBCEAA65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230" y="1932285"/>
            <a:ext cx="9761430" cy="32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2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3352344" y="1750836"/>
            <a:ext cx="5270740" cy="409754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Abstract </a:t>
            </a:r>
          </a:p>
          <a:p>
            <a:pPr lvl="3"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Introduction</a:t>
            </a:r>
          </a:p>
          <a:p>
            <a:pPr lvl="3"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GELU Formulation</a:t>
            </a:r>
          </a:p>
          <a:p>
            <a:pPr lvl="3"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Experiments </a:t>
            </a:r>
          </a:p>
          <a:p>
            <a:pPr lvl="3"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Discussion</a:t>
            </a:r>
          </a:p>
          <a:p>
            <a:pPr lvl="3"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Conclusion </a:t>
            </a:r>
          </a:p>
          <a:p>
            <a:pPr marL="342900" indent="-342900" algn="ctr">
              <a:buAutoNum type="arabicPeriod"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-530523" y="491830"/>
            <a:ext cx="421400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36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0100B0-6F5A-974B-A0B6-28AF75F0CC9E}"/>
              </a:ext>
            </a:extLst>
          </p:cNvPr>
          <p:cNvSpPr/>
          <p:nvPr/>
        </p:nvSpPr>
        <p:spPr>
          <a:xfrm>
            <a:off x="0" y="6707333"/>
            <a:ext cx="12192000" cy="157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56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Theoretical Results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E8027A-5D46-0E48-8E1F-B029AD93F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29" y="2455545"/>
            <a:ext cx="9651703" cy="19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00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Theoretical Results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8B2AE-EA6B-3446-8FAE-56A3B56B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99" y="1993900"/>
            <a:ext cx="9720223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1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0"/>
            <a:ext cx="12192000" cy="34798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311499" y="2259018"/>
            <a:ext cx="11798300" cy="2424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79FAA9-1E36-CB4E-A3DA-5462EAFDFF25}"/>
              </a:ext>
            </a:extLst>
          </p:cNvPr>
          <p:cNvSpPr/>
          <p:nvPr/>
        </p:nvSpPr>
        <p:spPr>
          <a:xfrm>
            <a:off x="3006900" y="299431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LDSDDQ+ArialMT"/>
              </a:rPr>
              <a:t> Q</a:t>
            </a:r>
            <a:r>
              <a:rPr lang="en-US" altLang="ko-KR" sz="2800" spc="607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LDSDDQ+ArialMT"/>
              </a:rPr>
              <a:t>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LDSDDQ+ArialMT"/>
              </a:rPr>
              <a:t>&amp;</a:t>
            </a:r>
            <a:r>
              <a:rPr lang="en-US" altLang="ko-KR" sz="2800" spc="-67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LDSDDQ+ArialMT"/>
              </a:rPr>
              <a:t>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LDSDDQ+ArialMT"/>
              </a:rPr>
              <a:t>A  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LDSDDQ+ArialMT"/>
              </a:rPr>
              <a:t> Feedback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5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7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C19FC-6E06-9149-B7F3-675557903EA6}"/>
              </a:ext>
            </a:extLst>
          </p:cNvPr>
          <p:cNvSpPr txBox="1"/>
          <p:nvPr/>
        </p:nvSpPr>
        <p:spPr>
          <a:xfrm>
            <a:off x="1177540" y="192511"/>
            <a:ext cx="3455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1.</a:t>
            </a:r>
            <a:r>
              <a:rPr kumimoji="1" lang="ko-KR" altLang="en-US" sz="2400" b="1" dirty="0"/>
              <a:t> 배경</a:t>
            </a:r>
            <a:endParaRPr kumimoji="1" lang="en-US" altLang="ko-KR" sz="2400" b="1" dirty="0"/>
          </a:p>
          <a:p>
            <a:r>
              <a:rPr kumimoji="1" lang="en-US" altLang="ko-KR" b="1" dirty="0"/>
              <a:t>1) </a:t>
            </a:r>
            <a:r>
              <a:rPr kumimoji="1" lang="ko-KR" altLang="en-US" b="1" dirty="0"/>
              <a:t>지금까지의 </a:t>
            </a:r>
            <a:r>
              <a:rPr kumimoji="1" lang="ko-KR" altLang="en-US" b="1" dirty="0" err="1"/>
              <a:t>딥러닝</a:t>
            </a:r>
            <a:r>
              <a:rPr kumimoji="1" lang="en-US" altLang="ko-KR" b="1" dirty="0"/>
              <a:t> </a:t>
            </a:r>
            <a:endParaRPr kumimoji="1"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A3911C-B1DA-3F4D-81F4-82939E265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19" y="1722439"/>
            <a:ext cx="10009155" cy="34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9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0" y="-1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6326AB-071C-DD4F-9C13-6747223E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666" y="1123687"/>
            <a:ext cx="6450453" cy="47410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005213-0182-7542-A57C-F819F9490429}"/>
              </a:ext>
            </a:extLst>
          </p:cNvPr>
          <p:cNvSpPr txBox="1"/>
          <p:nvPr/>
        </p:nvSpPr>
        <p:spPr>
          <a:xfrm>
            <a:off x="1177540" y="192511"/>
            <a:ext cx="3455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1.</a:t>
            </a:r>
            <a:r>
              <a:rPr kumimoji="1" lang="ko-KR" altLang="en-US" sz="2400" b="1" dirty="0"/>
              <a:t> 배경</a:t>
            </a:r>
            <a:endParaRPr kumimoji="1" lang="en-US" altLang="ko-KR" sz="2400" b="1" dirty="0"/>
          </a:p>
          <a:p>
            <a:r>
              <a:rPr kumimoji="1" lang="en-US" altLang="ko-KR" b="1" dirty="0"/>
              <a:t>2) GAN</a:t>
            </a:r>
            <a:r>
              <a:rPr kumimoji="1" lang="ko-KR" altLang="en-US" b="1" dirty="0"/>
              <a:t>의 </a:t>
            </a:r>
            <a:r>
              <a:rPr kumimoji="1" lang="en-US" altLang="ko-KR" b="1" dirty="0"/>
              <a:t>idea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010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AC7234-F00E-C04E-8EB1-EC01A525D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61" y="838842"/>
            <a:ext cx="6413329" cy="5419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4EDE77-7923-EF45-8C61-3695737716C8}"/>
              </a:ext>
            </a:extLst>
          </p:cNvPr>
          <p:cNvSpPr txBox="1"/>
          <p:nvPr/>
        </p:nvSpPr>
        <p:spPr>
          <a:xfrm>
            <a:off x="1248661" y="100178"/>
            <a:ext cx="2043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1.</a:t>
            </a:r>
            <a:r>
              <a:rPr kumimoji="1" lang="ko-KR" altLang="en-US" sz="2400" b="1" dirty="0"/>
              <a:t> 배경</a:t>
            </a:r>
            <a:endParaRPr kumimoji="1" lang="en-US" altLang="ko-KR" sz="2400" b="1" dirty="0"/>
          </a:p>
          <a:p>
            <a:r>
              <a:rPr kumimoji="1" lang="en-US" altLang="ko-KR" b="1" dirty="0"/>
              <a:t>2) GAN</a:t>
            </a:r>
            <a:r>
              <a:rPr kumimoji="1" lang="ko-KR" altLang="en-US" b="1" dirty="0"/>
              <a:t>의 </a:t>
            </a:r>
            <a:r>
              <a:rPr kumimoji="1" lang="en-US" altLang="ko-KR" b="1" dirty="0"/>
              <a:t>idea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684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구성</a:t>
            </a:r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BF182C-A573-FB42-B47A-F4EDA0A2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775" y="2293567"/>
            <a:ext cx="9268841" cy="22708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4815BC4-C18D-554E-8FCE-E77C441E36FF}"/>
                  </a:ext>
                </a:extLst>
              </p14:cNvPr>
              <p14:cNvContentPartPr/>
              <p14:nvPr/>
            </p14:nvContentPartPr>
            <p14:xfrm>
              <a:off x="3583582" y="1809377"/>
              <a:ext cx="1947600" cy="20599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4815BC4-C18D-554E-8FCE-E77C441E36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7942" y="1773377"/>
                <a:ext cx="2019240" cy="21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092ECF0-5114-B642-81AC-A4CE1E86832D}"/>
                  </a:ext>
                </a:extLst>
              </p14:cNvPr>
              <p14:cNvContentPartPr/>
              <p14:nvPr/>
            </p14:nvContentPartPr>
            <p14:xfrm>
              <a:off x="7383022" y="2753297"/>
              <a:ext cx="2415240" cy="17301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092ECF0-5114-B642-81AC-A4CE1E8683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7382" y="2717657"/>
                <a:ext cx="2486880" cy="18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34461BD-BC31-A24B-A691-E236C7E5DEF8}"/>
                  </a:ext>
                </a:extLst>
              </p14:cNvPr>
              <p14:cNvContentPartPr/>
              <p14:nvPr/>
            </p14:nvContentPartPr>
            <p14:xfrm>
              <a:off x="6352342" y="8255537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34461BD-BC31-A24B-A691-E236C7E5DE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16342" y="8219537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44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구성</a:t>
            </a:r>
            <a:endParaRPr lang="en-US" altLang="ko-KR" sz="2400" b="1" dirty="0"/>
          </a:p>
          <a:p>
            <a:r>
              <a:rPr lang="en-US" altLang="ko-KR" sz="2400" b="1" dirty="0"/>
              <a:t>1)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Generative network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4B2D08-16F4-E14C-9782-D74C15495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860" y="1940884"/>
            <a:ext cx="8733636" cy="2227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85183-93B5-7D49-BADC-F59389D28D6D}"/>
              </a:ext>
            </a:extLst>
          </p:cNvPr>
          <p:cNvSpPr txBox="1"/>
          <p:nvPr/>
        </p:nvSpPr>
        <p:spPr>
          <a:xfrm>
            <a:off x="2445488" y="4805916"/>
            <a:ext cx="8733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G</a:t>
            </a:r>
            <a:r>
              <a:rPr kumimoji="1" lang="ko-KR" altLang="en-US" dirty="0"/>
              <a:t>의 목표는 </a:t>
            </a:r>
            <a:r>
              <a:rPr kumimoji="1" lang="en-US" altLang="ko-KR" dirty="0"/>
              <a:t>D</a:t>
            </a:r>
            <a:r>
              <a:rPr kumimoji="1" lang="ko-KR" altLang="en-US" dirty="0"/>
              <a:t>의 정확도를 최소화 하는 것이다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Input: random noise</a:t>
            </a:r>
          </a:p>
          <a:p>
            <a:r>
              <a:rPr kumimoji="1" lang="en-US" altLang="ko-KR" dirty="0"/>
              <a:t>Network: </a:t>
            </a:r>
            <a:r>
              <a:rPr kumimoji="1" lang="ko-KR" altLang="en-US" dirty="0"/>
              <a:t>생성하고 싶은 패턴의 형태에 따라 달라짐</a:t>
            </a:r>
            <a:r>
              <a:rPr kumimoji="1" lang="en-US" altLang="ko-KR" dirty="0"/>
              <a:t>(MLP, CNN, Auto-encoder</a:t>
            </a:r>
            <a:r>
              <a:rPr kumimoji="1" lang="ko-KR" altLang="en-US" dirty="0"/>
              <a:t> 등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논문에서는 </a:t>
            </a:r>
            <a:r>
              <a:rPr kumimoji="1" lang="en-US" altLang="ko-KR" dirty="0"/>
              <a:t>MLP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의 분포를 </a:t>
            </a:r>
            <a:r>
              <a:rPr kumimoji="1" lang="en-US" altLang="ko-KR" dirty="0"/>
              <a:t>uniform</a:t>
            </a:r>
            <a:r>
              <a:rPr kumimoji="1" lang="ko-KR" altLang="en-US" dirty="0"/>
              <a:t> </a:t>
            </a:r>
            <a:r>
              <a:rPr kumimoji="1" lang="en-US" altLang="ko-KR" dirty="0"/>
              <a:t>or</a:t>
            </a:r>
            <a:r>
              <a:rPr kumimoji="1" lang="ko-KR" altLang="en-US" dirty="0"/>
              <a:t> </a:t>
            </a:r>
            <a:r>
              <a:rPr kumimoji="1" lang="en-US" altLang="ko-KR" dirty="0"/>
              <a:t>gaussian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sampling</a:t>
            </a:r>
          </a:p>
          <a:p>
            <a:r>
              <a:rPr kumimoji="1" lang="en-US" altLang="ko-KR" dirty="0"/>
              <a:t>Output: </a:t>
            </a:r>
            <a:r>
              <a:rPr kumimoji="1" lang="ko-KR" altLang="en-US" dirty="0"/>
              <a:t>데이터와 비슷한 패턴을 지닌 데이터</a:t>
            </a:r>
            <a:r>
              <a:rPr kumimoji="1" lang="en-US" altLang="ko-KR" b="1" dirty="0"/>
              <a:t>(=</a:t>
            </a:r>
            <a:r>
              <a:rPr kumimoji="1" lang="ko-KR" altLang="en-US" b="1" dirty="0"/>
              <a:t> 비슷한 확률 분포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매니폴드</a:t>
            </a:r>
            <a:r>
              <a:rPr kumimoji="1" lang="en-US" altLang="ko-KR" b="1" dirty="0"/>
              <a:t>)</a:t>
            </a:r>
            <a:endParaRPr kumimoji="1"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0BECB6-CE71-5741-87AE-0D9FF6CB33CD}"/>
                  </a:ext>
                </a:extLst>
              </p14:cNvPr>
              <p14:cNvContentPartPr/>
              <p14:nvPr/>
            </p14:nvContentPartPr>
            <p14:xfrm>
              <a:off x="5241022" y="9336257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0BECB6-CE71-5741-87AE-0D9FF6CB33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5022" y="9300617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47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구성</a:t>
            </a:r>
            <a:endParaRPr lang="en-US" altLang="ko-KR" sz="2400" b="1" dirty="0"/>
          </a:p>
          <a:p>
            <a:r>
              <a:rPr lang="en-US" altLang="ko-KR" sz="2400" b="1" dirty="0"/>
              <a:t>1)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Generative network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A809FB-5F31-0943-9083-6DB8B1DA7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83" y="2599402"/>
            <a:ext cx="9588500" cy="3187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9EF297-F927-9C46-98DA-52CCBF1F3639}"/>
              </a:ext>
            </a:extLst>
          </p:cNvPr>
          <p:cNvSpPr txBox="1"/>
          <p:nvPr/>
        </p:nvSpPr>
        <p:spPr>
          <a:xfrm>
            <a:off x="1554583" y="1465206"/>
            <a:ext cx="550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검은색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real data distribution</a:t>
            </a:r>
          </a:p>
          <a:p>
            <a:r>
              <a:rPr lang="ko-KR" altLang="en-US" b="1" dirty="0"/>
              <a:t>초록색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fake data distribution</a:t>
            </a:r>
          </a:p>
          <a:p>
            <a:r>
              <a:rPr lang="ko-KR" altLang="en-US" b="1" dirty="0"/>
              <a:t>파란색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discriminator</a:t>
            </a:r>
            <a:r>
              <a:rPr lang="ko-KR" altLang="en-US" b="1" dirty="0"/>
              <a:t> </a:t>
            </a:r>
            <a:r>
              <a:rPr lang="en-US" altLang="ko-KR" b="1" dirty="0"/>
              <a:t>distribution(0-1</a:t>
            </a:r>
            <a:r>
              <a:rPr lang="ko-KR" altLang="en-US" b="1" dirty="0"/>
              <a:t>사이의 값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2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981" y="654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88B20-FE36-5049-865E-FC1C85CFCA23}"/>
              </a:ext>
            </a:extLst>
          </p:cNvPr>
          <p:cNvSpPr/>
          <p:nvPr/>
        </p:nvSpPr>
        <p:spPr>
          <a:xfrm>
            <a:off x="-1496" y="0"/>
            <a:ext cx="1179037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15E15-98AC-FC44-A802-00E54E3933EF}"/>
              </a:ext>
            </a:extLst>
          </p:cNvPr>
          <p:cNvSpPr txBox="1"/>
          <p:nvPr/>
        </p:nvSpPr>
        <p:spPr>
          <a:xfrm>
            <a:off x="1316656" y="423343"/>
            <a:ext cx="50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구성</a:t>
            </a:r>
            <a:endParaRPr lang="en-US" altLang="ko-KR" sz="2400" b="1" dirty="0"/>
          </a:p>
          <a:p>
            <a:r>
              <a:rPr lang="en-US" altLang="ko-KR" sz="2400" b="1" dirty="0"/>
              <a:t>2)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Discriminative network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85183-93B5-7D49-BADC-F59389D28D6D}"/>
              </a:ext>
            </a:extLst>
          </p:cNvPr>
          <p:cNvSpPr txBox="1"/>
          <p:nvPr/>
        </p:nvSpPr>
        <p:spPr>
          <a:xfrm>
            <a:off x="2445488" y="4805916"/>
            <a:ext cx="8733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</a:t>
            </a:r>
            <a:r>
              <a:rPr kumimoji="1" lang="ko-KR" altLang="en-US" dirty="0"/>
              <a:t>의 목표는 가짜를 가짜로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진짜를 진짜로 구분하는 것</a:t>
            </a:r>
            <a:endParaRPr kumimoji="1" lang="en-US" altLang="ko-KR" dirty="0"/>
          </a:p>
          <a:p>
            <a:r>
              <a:rPr kumimoji="1" lang="en-US" altLang="ko-KR" dirty="0"/>
              <a:t>Input:</a:t>
            </a:r>
            <a:r>
              <a:rPr kumimoji="1" lang="ko-KR" altLang="en-US" dirty="0"/>
              <a:t> 가짜 데이터 </a:t>
            </a:r>
            <a:r>
              <a:rPr kumimoji="1" lang="en-US" altLang="ko-KR" dirty="0"/>
              <a:t>or</a:t>
            </a:r>
            <a:r>
              <a:rPr kumimoji="1" lang="ko-KR" altLang="en-US" dirty="0"/>
              <a:t> 진짜 데이터</a:t>
            </a:r>
            <a:endParaRPr kumimoji="1" lang="en-US" altLang="ko-KR" dirty="0"/>
          </a:p>
          <a:p>
            <a:r>
              <a:rPr kumimoji="1" lang="en-US" altLang="ko-KR" dirty="0"/>
              <a:t>Output: </a:t>
            </a:r>
            <a:r>
              <a:rPr kumimoji="1" lang="ko-KR" altLang="en-US" dirty="0"/>
              <a:t>진짜 데이터일 </a:t>
            </a:r>
            <a:r>
              <a:rPr kumimoji="1" lang="ko-KR" altLang="en-US" dirty="0" err="1"/>
              <a:t>확률값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9F5B58-E5CA-3C4B-A619-77EDCEB1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39" y="1697440"/>
            <a:ext cx="6747787" cy="26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2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</TotalTime>
  <Words>470</Words>
  <Application>Microsoft Macintosh PowerPoint</Application>
  <PresentationFormat>와이드스크린</PresentationFormat>
  <Paragraphs>96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정지우</dc:creator>
  <cp:lastModifiedBy>고동희</cp:lastModifiedBy>
  <cp:revision>368</cp:revision>
  <dcterms:created xsi:type="dcterms:W3CDTF">2019-04-02T10:08:48Z</dcterms:created>
  <dcterms:modified xsi:type="dcterms:W3CDTF">2019-05-30T09:35:49Z</dcterms:modified>
</cp:coreProperties>
</file>