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" panose="020B0604020202020204" charset="0"/>
      <p:regular r:id="rId17"/>
      <p:bold r:id="rId18"/>
      <p:italic r:id="rId19"/>
      <p:boldItalic r:id="rId20"/>
    </p:embeddedFont>
    <p:embeddedFont>
      <p:font typeface="Roboto Slab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73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10556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582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734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0321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054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362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007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352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557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072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0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09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829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36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46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ference.wolfram.com/languag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www.slate.com/articles/technology/bitwise/2014/03/stephen_wolfram_s_new_programming_language_can_he_make_the_world_computable.html" TargetMode="External"/><Relationship Id="rId4" Type="http://schemas.openxmlformats.org/officeDocument/2006/relationships/hyperlink" Target="http://www.wolfram.com/language/fast-introduction-for-programmers/e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Wolfram Mathematica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Bot Team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/>
              <a:t>Graphing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87900" y="1291025"/>
            <a:ext cx="4566300" cy="263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Taking the integration from the previous slide, we simply replace Integrate with Plot: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>
              <a:spcBef>
                <a:spcPts val="0"/>
              </a:spcBef>
              <a:buNone/>
            </a:pPr>
            <a:endParaRPr sz="1400" dirty="0"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600" y="1909675"/>
            <a:ext cx="3209850" cy="175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0599" y="2285623"/>
            <a:ext cx="3209849" cy="230805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4565400" y="1909675"/>
            <a:ext cx="4190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Plotting in 3D is similar: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/>
              <a:t>Creating Functions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87887" y="1291025"/>
            <a:ext cx="8368200" cy="314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Example:</a:t>
            </a:r>
          </a:p>
          <a:p>
            <a:pPr marL="457200" lvl="0" indent="0">
              <a:spcBef>
                <a:spcPts val="0"/>
              </a:spcBef>
              <a:buNone/>
            </a:pPr>
            <a:endParaRPr sz="1400"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300" y="1665350"/>
            <a:ext cx="1994399" cy="24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3008225" y="1581725"/>
            <a:ext cx="4949700" cy="239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  is the function name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IMPORTANT: The _ means x can represent any variable (like “puppies”). Without it: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:= means delayed evaluation while = means immediate evaluation (shows output). </a:t>
            </a:r>
          </a:p>
          <a:p>
            <a:pPr marL="914400" lvl="1" indent="-228600">
              <a:spcBef>
                <a:spcPts val="0"/>
              </a:spcBef>
              <a:buClr>
                <a:schemeClr val="dk1"/>
              </a:buClr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0599" y="4253825"/>
            <a:ext cx="1646449" cy="52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4250" y="2325775"/>
            <a:ext cx="1749824" cy="113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/>
              <a:t>Interactive Graphs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r="4388"/>
          <a:stretch/>
        </p:blipFill>
        <p:spPr>
          <a:xfrm>
            <a:off x="491525" y="1369400"/>
            <a:ext cx="4753349" cy="33098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5317550" y="1355625"/>
            <a:ext cx="3438600" cy="330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Manipulate allows for interactive manipulation of values.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Values of Frequency and Phase are defined in ranges in { }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 choices are defined in a list: {Sin, Cos, Tan,  Sec, Csc}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/>
              <a:t>Importing Data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387900" y="1315249"/>
            <a:ext cx="8368200" cy="349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It is easy to import files. Syntax: Import["file"]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Files can be images, table formats ( .csv, .xls, etc.), or matrix formats ( .mat, .mtx ).</a:t>
            </a: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Image example: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424" y="2212686"/>
            <a:ext cx="4990099" cy="269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4639300" y="1452525"/>
            <a:ext cx="4368300" cy="296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Sources: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https://reference.wolfram.com/language/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http://www.wolfram.com/language/fast-introduction-for-programmers/en/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http://www.slate.com/articles/technology/bitwise/2014/03/stephen_wolfram_s_new_programming_language_can_he_make_the_world_computable.html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265500" y="1818600"/>
            <a:ext cx="4045199" cy="1506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4420800" cy="329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600" dirty="0"/>
              <a:t>Mathematica is a mathematical computational program started by Stephen Wolfram.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600" dirty="0"/>
              <a:t>Uses Wolfram Language (can be difficult to master)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600" dirty="0"/>
              <a:t>Includes numerous libraries.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600" dirty="0"/>
              <a:t>Not free :( 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 sz="1600" dirty="0"/>
              <a:t>There is a trial version, though.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3549000" cy="75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/>
              <a:t>Not Quite A Bot...</a:t>
            </a:r>
          </a:p>
        </p:txBody>
      </p:sp>
      <p:pic>
        <p:nvPicPr>
          <p:cNvPr id="71" name="Shape 71" descr="forever-alone-plays-offline-bots-call-for-vote-kick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2310" y="1024425"/>
            <a:ext cx="3272040" cy="329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87900" y="47890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Features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88753" y="950997"/>
            <a:ext cx="8368200" cy="346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Matrix and data </a:t>
            </a:r>
            <a:r>
              <a:rPr lang="en" sz="1400" dirty="0" smtClean="0"/>
              <a:t>manipulation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 smtClean="0"/>
              <a:t>Animation</a:t>
            </a:r>
            <a:endParaRPr lang="en" sz="1400" dirty="0"/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Tools for solving combinatoric problems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Image processing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Parallel programming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Text mining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Creating and deploying cloud-based services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Calculus</a:t>
            </a: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Tools for solving systems of equations, diophantine equations, ordinary differential equations, partial differential equations, differential algebraic equations, delay differential equations, stochastic differential equations, and recurrence relations.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87900" y="0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Features (cont.)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542541" y="647120"/>
            <a:ext cx="8368200" cy="318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Elementary </a:t>
            </a:r>
            <a:r>
              <a:rPr lang="en" sz="1400" dirty="0" smtClean="0"/>
              <a:t>functions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 smtClean="0"/>
              <a:t>Special </a:t>
            </a:r>
            <a:r>
              <a:rPr lang="en" sz="1400" dirty="0"/>
              <a:t>functions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Multivariate statistics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Signal processing (wavelet analysis)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Finite element analysis including mesh generation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Number theory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Group theory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Data mining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Import and export filters for data files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Tools for connecting to DLL, SQL, Java, C++, HTTP based systems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 And many more...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 descr="1lne4j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861" y="1006512"/>
            <a:ext cx="3462274" cy="31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41850" y="1237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Wolfram Alpha...</a:t>
            </a:r>
          </a:p>
        </p:txBody>
      </p:sp>
      <p:pic>
        <p:nvPicPr>
          <p:cNvPr id="94" name="Shape 94" descr="58iw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350" y="722562"/>
            <a:ext cx="5643302" cy="4057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9500" y="301400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Wolfram Mathematica: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416300" y="1552800"/>
            <a:ext cx="2721000" cy="32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Online: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2992050" y="1194150"/>
            <a:ext cx="1162800" cy="32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Desktop:</a:t>
            </a:r>
          </a:p>
        </p:txBody>
      </p:sp>
      <p:pic>
        <p:nvPicPr>
          <p:cNvPr id="102" name="Shape 102" descr="mathematica-11-mont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74" y="1629724"/>
            <a:ext cx="7902574" cy="287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7343225" y="1787075"/>
            <a:ext cx="1162800" cy="32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Mobile: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7900" y="1379849"/>
            <a:ext cx="8368200" cy="351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You can use Mathematica without knowing the Wolfram Language: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mtClean="0"/>
              <a:t>Free-form </a:t>
            </a:r>
            <a:r>
              <a:rPr lang="en" dirty="0"/>
              <a:t>input: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Click the “plus sign”, select Free-Form Input. This allows you to input commands like you do with Wolfram Alpha. 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/>
              <a:t>The Basics</a:t>
            </a: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r="7475"/>
          <a:stretch/>
        </p:blipFill>
        <p:spPr>
          <a:xfrm>
            <a:off x="302682" y="2787237"/>
            <a:ext cx="2438500" cy="10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0963" y="2802209"/>
            <a:ext cx="2244475" cy="188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5219" y="2781818"/>
            <a:ext cx="3596099" cy="133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1078562" y="4641975"/>
            <a:ext cx="5813700" cy="34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/>
              <a:t>The Language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87900" y="1509050"/>
            <a:ext cx="8368200" cy="335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Tells Mathematica what you really want to do</a:t>
            </a:r>
          </a:p>
          <a:p>
            <a:pPr marL="457200" lvl="0" indent="-3175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400" dirty="0"/>
              <a:t>Rules:</a:t>
            </a:r>
          </a:p>
          <a:p>
            <a:pPr marL="914400" lvl="1" indent="-3175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Command names have capital letters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Square brackets surround arguments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Curly braces for lists and ranges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Shift + enter to evaluate input (just the enter key would create newline)</a:t>
            </a:r>
          </a:p>
          <a:p>
            <a:pPr marL="9715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example:</a:t>
            </a: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r="4752"/>
          <a:stretch/>
        </p:blipFill>
        <p:spPr>
          <a:xfrm>
            <a:off x="2261893" y="4327225"/>
            <a:ext cx="2104900" cy="3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858" y="4182051"/>
            <a:ext cx="4023883" cy="68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Microsoft Office PowerPoint</Application>
  <PresentationFormat>On-screen Show (16:9)</PresentationFormat>
  <Paragraphs>79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Roboto</vt:lpstr>
      <vt:lpstr>Roboto Slab</vt:lpstr>
      <vt:lpstr>Arial</vt:lpstr>
      <vt:lpstr>marina</vt:lpstr>
      <vt:lpstr>Wolfram Mathematica</vt:lpstr>
      <vt:lpstr>Not Quite A Bot...</vt:lpstr>
      <vt:lpstr>Features</vt:lpstr>
      <vt:lpstr>Features (cont.)</vt:lpstr>
      <vt:lpstr>PowerPoint Presentation</vt:lpstr>
      <vt:lpstr>PowerPoint Presentation</vt:lpstr>
      <vt:lpstr>PowerPoint Presentation</vt:lpstr>
      <vt:lpstr>The Basics</vt:lpstr>
      <vt:lpstr>The Language</vt:lpstr>
      <vt:lpstr>Graphing</vt:lpstr>
      <vt:lpstr>Creating Functions</vt:lpstr>
      <vt:lpstr>Interactive Graphs</vt:lpstr>
      <vt:lpstr>Importing Data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Wolfram Mathematica</dc:title>
  <cp:lastModifiedBy>Clvn Wng</cp:lastModifiedBy>
  <cp:revision>2</cp:revision>
  <dcterms:modified xsi:type="dcterms:W3CDTF">2017-04-23T01:36:15Z</dcterms:modified>
</cp:coreProperties>
</file>