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79" r:id="rId3"/>
    <p:sldId id="258" r:id="rId4"/>
    <p:sldId id="259" r:id="rId5"/>
    <p:sldId id="262" r:id="rId6"/>
    <p:sldId id="274" r:id="rId7"/>
    <p:sldId id="275" r:id="rId8"/>
    <p:sldId id="276" r:id="rId9"/>
    <p:sldId id="277" r:id="rId10"/>
    <p:sldId id="278" r:id="rId11"/>
    <p:sldId id="267" r:id="rId12"/>
    <p:sldId id="270" r:id="rId13"/>
  </p:sldIdLst>
  <p:sldSz cx="9144000" cy="6858000" type="screen4x3"/>
  <p:notesSz cx="6858000" cy="9144000"/>
  <p:embeddedFontLst>
    <p:embeddedFont>
      <p:font typeface="배달의민족 주아" panose="02020603020101020101" pitchFamily="18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E57"/>
    <a:srgbClr val="B9328D"/>
    <a:srgbClr val="CA2F82"/>
    <a:srgbClr val="DC3070"/>
    <a:srgbClr val="5252BC"/>
    <a:srgbClr val="FCB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2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5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8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7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1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03B7-E928-49BB-8673-5050EAA69F35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33D3-80C5-42FC-B7E8-F26F3EB2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8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252BC"/>
            </a:gs>
            <a:gs pos="18000">
              <a:srgbClr val="B9328D"/>
            </a:gs>
            <a:gs pos="70000">
              <a:srgbClr val="E93E57">
                <a:alpha val="96000"/>
              </a:srgbClr>
            </a:gs>
            <a:gs pos="45000">
              <a:srgbClr val="DC3070"/>
            </a:gs>
            <a:gs pos="100000">
              <a:srgbClr val="FCB05A"/>
            </a:gs>
          </a:gsLst>
          <a:lin ang="5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053965" y="2299488"/>
            <a:ext cx="682628" cy="422703"/>
            <a:chOff x="3565788" y="2890769"/>
            <a:chExt cx="1158612" cy="717445"/>
          </a:xfrm>
        </p:grpSpPr>
        <p:pic>
          <p:nvPicPr>
            <p:cNvPr id="1026" name="Picture 2" descr="Image result for 인스타그램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788" y="2890769"/>
              <a:ext cx="717445" cy="717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4724400" y="2890769"/>
              <a:ext cx="0" cy="71744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031240" y="4453123"/>
            <a:ext cx="710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Byungsu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Jung,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Seoyoung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Park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1240" y="2785398"/>
            <a:ext cx="710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Stock Market Movement Prediction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75630-250F-A140-AAFB-B5E2E38EDF20}"/>
              </a:ext>
            </a:extLst>
          </p:cNvPr>
          <p:cNvSpPr txBox="1"/>
          <p:nvPr/>
        </p:nvSpPr>
        <p:spPr>
          <a:xfrm>
            <a:off x="3745923" y="2222132"/>
            <a:ext cx="1791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CSE 163</a:t>
            </a:r>
            <a:endParaRPr lang="ko-KR" altLang="en-US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47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28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Neural_Network</a:t>
            </a:r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Tensorflow</a:t>
            </a:r>
            <a:endParaRPr lang="en-US" altLang="ko-KR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Best Test Accuracy = 0.575198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E8596-C556-444A-A56C-62D69D7B8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4" y="1056703"/>
            <a:ext cx="7731889" cy="4036860"/>
          </a:xfrm>
          <a:prstGeom prst="rect">
            <a:avLst/>
          </a:prstGeo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DF70EB2D-10BC-B840-92ED-C5D8720C731B}"/>
              </a:ext>
            </a:extLst>
          </p:cNvPr>
          <p:cNvSpPr/>
          <p:nvPr/>
        </p:nvSpPr>
        <p:spPr>
          <a:xfrm rot="19706821">
            <a:off x="5520690" y="1965960"/>
            <a:ext cx="445770" cy="331470"/>
          </a:xfrm>
          <a:prstGeom prst="leftArrow">
            <a:avLst>
              <a:gd name="adj1" fmla="val 50000"/>
              <a:gd name="adj2" fmla="val 43103"/>
            </a:avLst>
          </a:prstGeom>
          <a:solidFill>
            <a:srgbClr val="E93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658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instagram like icon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7" t="22534" r="39261" b="21127"/>
          <a:stretch/>
        </p:blipFill>
        <p:spPr bwMode="auto">
          <a:xfrm>
            <a:off x="4308484" y="3613150"/>
            <a:ext cx="547352" cy="5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1240" y="2478074"/>
            <a:ext cx="710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1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instagram like icon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62" t="22535" r="-411" b="27465"/>
          <a:stretch/>
        </p:blipFill>
        <p:spPr bwMode="auto">
          <a:xfrm>
            <a:off x="4327146" y="3619499"/>
            <a:ext cx="528034" cy="4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1240" y="2478074"/>
            <a:ext cx="710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3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8FDB9A-8186-3F4D-9BFF-C9B583960D64}"/>
              </a:ext>
            </a:extLst>
          </p:cNvPr>
          <p:cNvSpPr txBox="1"/>
          <p:nvPr/>
        </p:nvSpPr>
        <p:spPr>
          <a:xfrm>
            <a:off x="257267" y="2151727"/>
            <a:ext cx="8629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Question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Predict stock market price movement based on top 25 News headlines for each day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Implement different machine learning models to evaluate which feature extraction showed highest prediction </a:t>
            </a:r>
          </a:p>
          <a:p>
            <a:endParaRPr lang="en-US" altLang="ko-KR" sz="2500" dirty="0">
              <a:solidFill>
                <a:schemeClr val="tx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3452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318500" y="145179"/>
            <a:ext cx="596900" cy="5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96219" y="187758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17227" y="167105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17227" y="4248476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93809" y="167105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93809" y="4248476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0645" y="4248476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7">
            <a:extLst>
              <a:ext uri="{FF2B5EF4-FFF2-40B4-BE49-F238E27FC236}">
                <a16:creationId xmlns:a16="http://schemas.microsoft.com/office/drawing/2014/main" id="{FE490F9F-EF47-5941-B005-92BCF37CDAC8}"/>
              </a:ext>
            </a:extLst>
          </p:cNvPr>
          <p:cNvSpPr/>
          <p:nvPr/>
        </p:nvSpPr>
        <p:spPr>
          <a:xfrm>
            <a:off x="740644" y="1671057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0358A-BDE6-3444-BC77-198923227119}"/>
              </a:ext>
            </a:extLst>
          </p:cNvPr>
          <p:cNvSpPr txBox="1"/>
          <p:nvPr/>
        </p:nvSpPr>
        <p:spPr>
          <a:xfrm>
            <a:off x="3317227" y="966805"/>
            <a:ext cx="2443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3D641-D92D-FB41-A357-CA3687B29392}"/>
              </a:ext>
            </a:extLst>
          </p:cNvPr>
          <p:cNvSpPr txBox="1"/>
          <p:nvPr/>
        </p:nvSpPr>
        <p:spPr>
          <a:xfrm>
            <a:off x="726677" y="2477428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Data Preparation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2943DC-92A8-8541-802A-80916722B235}"/>
              </a:ext>
            </a:extLst>
          </p:cNvPr>
          <p:cNvSpPr txBox="1"/>
          <p:nvPr/>
        </p:nvSpPr>
        <p:spPr>
          <a:xfrm>
            <a:off x="3298613" y="2477428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Vectorize</a:t>
            </a:r>
          </a:p>
          <a:p>
            <a:pPr algn="ctr"/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Tf-idf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 N-gram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2F99A-7B33-2D40-8F37-69067BFA1143}"/>
              </a:ext>
            </a:extLst>
          </p:cNvPr>
          <p:cNvSpPr txBox="1"/>
          <p:nvPr/>
        </p:nvSpPr>
        <p:spPr>
          <a:xfrm>
            <a:off x="5874759" y="2477428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Choose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Best N-gram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31E021-6B42-F949-997C-50F6A31BAF06}"/>
              </a:ext>
            </a:extLst>
          </p:cNvPr>
          <p:cNvSpPr txBox="1"/>
          <p:nvPr/>
        </p:nvSpPr>
        <p:spPr>
          <a:xfrm>
            <a:off x="726676" y="4921169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Logistic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83391C-FD9F-2744-8DDE-7432F6EF9A1A}"/>
              </a:ext>
            </a:extLst>
          </p:cNvPr>
          <p:cNvSpPr txBox="1"/>
          <p:nvPr/>
        </p:nvSpPr>
        <p:spPr>
          <a:xfrm>
            <a:off x="3317227" y="4921169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Random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E55F36-8CD9-134C-9D75-58C4B026F1F3}"/>
              </a:ext>
            </a:extLst>
          </p:cNvPr>
          <p:cNvSpPr txBox="1"/>
          <p:nvPr/>
        </p:nvSpPr>
        <p:spPr>
          <a:xfrm>
            <a:off x="5874758" y="4736502"/>
            <a:ext cx="244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Hyper-parameter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660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17227" y="133350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7227" y="271076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93809" y="133350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93809" y="271076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0645" y="133350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0645" y="2710768"/>
            <a:ext cx="2443741" cy="244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5935247"/>
            <a:ext cx="9144000" cy="910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 descr="Image result for instagram hom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6032952"/>
            <a:ext cx="672647" cy="6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instagram search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6171990"/>
            <a:ext cx="487545" cy="4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51" y="5960647"/>
            <a:ext cx="871950" cy="8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6145024"/>
            <a:ext cx="492721" cy="49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Image result for instagram heart icon 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6" y="6240818"/>
            <a:ext cx="417982" cy="3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2C97A3-530F-5A4A-B3D6-CBF0A802E20F}"/>
              </a:ext>
            </a:extLst>
          </p:cNvPr>
          <p:cNvSpPr txBox="1"/>
          <p:nvPr/>
        </p:nvSpPr>
        <p:spPr>
          <a:xfrm>
            <a:off x="737150" y="939721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Random-Search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2466A0-2276-D34B-9555-693A2EADC060}"/>
              </a:ext>
            </a:extLst>
          </p:cNvPr>
          <p:cNvSpPr txBox="1"/>
          <p:nvPr/>
        </p:nvSpPr>
        <p:spPr>
          <a:xfrm>
            <a:off x="3313732" y="1124386"/>
            <a:ext cx="244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Grid-Search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D5F8A-6E7E-9C45-AF72-A1217B086827}"/>
              </a:ext>
            </a:extLst>
          </p:cNvPr>
          <p:cNvSpPr txBox="1"/>
          <p:nvPr/>
        </p:nvSpPr>
        <p:spPr>
          <a:xfrm>
            <a:off x="5893809" y="939721"/>
            <a:ext cx="244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 Neural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3383999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770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#Data #Kaggle #Date #Label #Headlines #Top1~Top25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AC5EF7-8B7E-D841-A318-C842D97778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0" y="2195044"/>
            <a:ext cx="8183299" cy="16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63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4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#N-gram #Features #Top5_Positive #Top5_Negative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8C402C-5D82-024B-850E-960095568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13" y="1725070"/>
            <a:ext cx="2280214" cy="343056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95782B-D87A-3045-AC79-3BA05A80AC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8"/>
          <a:stretch/>
        </p:blipFill>
        <p:spPr>
          <a:xfrm>
            <a:off x="-1" y="1725071"/>
            <a:ext cx="2280214" cy="349957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7E8EF-17B7-FB4D-98C4-32B8E2B3B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27" y="1690789"/>
            <a:ext cx="2280214" cy="345327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350F9-1AC4-D349-99CE-8A8FB0AA38B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" r="6085"/>
          <a:stretch/>
        </p:blipFill>
        <p:spPr>
          <a:xfrm>
            <a:off x="6794341" y="1673822"/>
            <a:ext cx="2229007" cy="34305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8C9C2C-2DF4-3347-8010-F1F5F6BD96C0}"/>
              </a:ext>
            </a:extLst>
          </p:cNvPr>
          <p:cNvSpPr txBox="1"/>
          <p:nvPr/>
        </p:nvSpPr>
        <p:spPr>
          <a:xfrm>
            <a:off x="243305" y="1000397"/>
            <a:ext cx="146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Uni-gram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685CA-22F8-1745-906E-EDCC7B9A7312}"/>
              </a:ext>
            </a:extLst>
          </p:cNvPr>
          <p:cNvSpPr txBox="1"/>
          <p:nvPr/>
        </p:nvSpPr>
        <p:spPr>
          <a:xfrm>
            <a:off x="2280213" y="1000397"/>
            <a:ext cx="13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Bi-gram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60498C-C23D-5D4B-940E-936C746C29D5}"/>
              </a:ext>
            </a:extLst>
          </p:cNvPr>
          <p:cNvSpPr txBox="1"/>
          <p:nvPr/>
        </p:nvSpPr>
        <p:spPr>
          <a:xfrm>
            <a:off x="4539533" y="1000397"/>
            <a:ext cx="13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Tri-gram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BDA4D6-2ED9-CD4E-AA2D-94C08D4CB159}"/>
              </a:ext>
            </a:extLst>
          </p:cNvPr>
          <p:cNvSpPr txBox="1"/>
          <p:nvPr/>
        </p:nvSpPr>
        <p:spPr>
          <a:xfrm>
            <a:off x="6794341" y="1015530"/>
            <a:ext cx="21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All(1-3 words)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1BA74-D516-6A49-B9A3-8C9A824F53BE}"/>
              </a:ext>
            </a:extLst>
          </p:cNvPr>
          <p:cNvSpPr txBox="1"/>
          <p:nvPr/>
        </p:nvSpPr>
        <p:spPr>
          <a:xfrm>
            <a:off x="253997" y="1362734"/>
            <a:ext cx="20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Accuracy: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0.46965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A0B1D-8DFF-894A-891C-B75624D549FF}"/>
              </a:ext>
            </a:extLst>
          </p:cNvPr>
          <p:cNvSpPr txBox="1"/>
          <p:nvPr/>
        </p:nvSpPr>
        <p:spPr>
          <a:xfrm>
            <a:off x="2280213" y="1364503"/>
            <a:ext cx="20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Accuracy: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0.57255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36FDFA-1C3D-9848-BCB1-A87CD33D84FA}"/>
              </a:ext>
            </a:extLst>
          </p:cNvPr>
          <p:cNvSpPr txBox="1"/>
          <p:nvPr/>
        </p:nvSpPr>
        <p:spPr>
          <a:xfrm>
            <a:off x="4535021" y="1365222"/>
            <a:ext cx="20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Accuracy: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0.52770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E453E-F12D-BC46-8295-7BADBDFC6223}"/>
              </a:ext>
            </a:extLst>
          </p:cNvPr>
          <p:cNvSpPr txBox="1"/>
          <p:nvPr/>
        </p:nvSpPr>
        <p:spPr>
          <a:xfrm>
            <a:off x="6789829" y="1375947"/>
            <a:ext cx="20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Accuracy: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0.51715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841F18A-A031-7A4B-923F-50DC87CC8A50}"/>
              </a:ext>
            </a:extLst>
          </p:cNvPr>
          <p:cNvSpPr/>
          <p:nvPr/>
        </p:nvSpPr>
        <p:spPr>
          <a:xfrm>
            <a:off x="2259568" y="824564"/>
            <a:ext cx="2319821" cy="4408092"/>
          </a:xfrm>
          <a:prstGeom prst="frame">
            <a:avLst>
              <a:gd name="adj1" fmla="val 25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218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28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Logistic_Regression</a:t>
            </a:r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Train_Accuracy</a:t>
            </a:r>
            <a:endParaRPr lang="en-US" altLang="ko-KR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95C56-AF17-8444-A7C0-30C8E7618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83970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993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28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Logistic_Regression</a:t>
            </a:r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Test_Accuracy</a:t>
            </a:r>
            <a:endParaRPr lang="en-US" altLang="ko-KR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Best C = 0.491, 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Best_acc</a:t>
            </a:r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: 0.588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67DBD48-873B-2C42-838A-13127F593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00" y="839701"/>
            <a:ext cx="4430798" cy="4430798"/>
          </a:xfrm>
          <a:prstGeom prst="rect">
            <a:avLst/>
          </a:prstGeom>
        </p:spPr>
      </p:pic>
      <p:sp>
        <p:nvSpPr>
          <p:cNvPr id="9" name="Donut 8">
            <a:extLst>
              <a:ext uri="{FF2B5EF4-FFF2-40B4-BE49-F238E27FC236}">
                <a16:creationId xmlns:a16="http://schemas.microsoft.com/office/drawing/2014/main" id="{C99AF3B4-79C7-9749-B9EE-9A9CB5412938}"/>
              </a:ext>
            </a:extLst>
          </p:cNvPr>
          <p:cNvSpPr/>
          <p:nvPr/>
        </p:nvSpPr>
        <p:spPr>
          <a:xfrm>
            <a:off x="4514125" y="1157467"/>
            <a:ext cx="162046" cy="243069"/>
          </a:xfrm>
          <a:prstGeom prst="donut">
            <a:avLst>
              <a:gd name="adj" fmla="val 2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587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5270499"/>
            <a:ext cx="9200071" cy="1587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81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Image result for instagram butto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7778" r="31875" b="27555"/>
          <a:stretch/>
        </p:blipFill>
        <p:spPr bwMode="auto">
          <a:xfrm>
            <a:off x="8420100" y="236818"/>
            <a:ext cx="450661" cy="4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instagra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39" y="72448"/>
            <a:ext cx="2084320" cy="7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stagram add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20222" r="17222" b="21111"/>
          <a:stretch/>
        </p:blipFill>
        <p:spPr bwMode="auto">
          <a:xfrm>
            <a:off x="241298" y="176934"/>
            <a:ext cx="529279" cy="4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nstagram heart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8" y="5441950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stagram comment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7" y="5270499"/>
            <a:ext cx="814915" cy="8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nstagram collec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5416549"/>
            <a:ext cx="488949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997" y="5981184"/>
            <a:ext cx="828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#</a:t>
            </a:r>
            <a:r>
              <a:rPr lang="en-US" altLang="ko-KR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Compare_Accuracy</a:t>
            </a:r>
            <a:endParaRPr lang="ko-KR" altLang="en-US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C99AF3B4-79C7-9749-B9EE-9A9CB5412938}"/>
              </a:ext>
            </a:extLst>
          </p:cNvPr>
          <p:cNvSpPr/>
          <p:nvPr/>
        </p:nvSpPr>
        <p:spPr>
          <a:xfrm>
            <a:off x="4514125" y="1157467"/>
            <a:ext cx="162046" cy="243069"/>
          </a:xfrm>
          <a:prstGeom prst="donut">
            <a:avLst>
              <a:gd name="adj" fmla="val 2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DC13A24-BA41-F243-BDD5-06C5C5392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" y="852756"/>
            <a:ext cx="5486400" cy="3657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D010E-B642-1444-9FDC-4F7DADCC1D34}"/>
              </a:ext>
            </a:extLst>
          </p:cNvPr>
          <p:cNvSpPr txBox="1"/>
          <p:nvPr/>
        </p:nvSpPr>
        <p:spPr>
          <a:xfrm>
            <a:off x="3169026" y="4292961"/>
            <a:ext cx="5968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1: Logistic Regression (with Test set)</a:t>
            </a:r>
          </a:p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2: Logistic Regression (with Validation set)</a:t>
            </a:r>
          </a:p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3: Base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RandomForest</a:t>
            </a:r>
            <a:endParaRPr lang="en-US" altLang="ko-KR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4: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RandomForest</a:t>
            </a:r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using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RandomSearch</a:t>
            </a:r>
            <a:endParaRPr lang="en-US" altLang="ko-KR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  <a:p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model 5: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RandomForest</a:t>
            </a:r>
            <a:r>
              <a:rPr lang="en-US" altLang="ko-KR" sz="1200" dirty="0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 using </a:t>
            </a:r>
            <a:r>
              <a:rPr lang="en-US" altLang="ko-KR" sz="1200" dirty="0" err="1">
                <a:latin typeface="Ayuthaya" pitchFamily="2" charset="-34"/>
                <a:ea typeface="나눔바른고딕 Light" panose="020B0603020101020101" pitchFamily="50" charset="-127"/>
                <a:cs typeface="Ayuthaya" pitchFamily="2" charset="-34"/>
              </a:rPr>
              <a:t>GridSearch</a:t>
            </a:r>
            <a:endParaRPr lang="ko-KR" altLang="en-US" sz="1200" dirty="0">
              <a:latin typeface="Ayuthaya" pitchFamily="2" charset="-34"/>
              <a:ea typeface="나눔바른고딕 Light" panose="020B0603020101020101" pitchFamily="50" charset="-127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91361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206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Ayuthaya</vt:lpstr>
      <vt:lpstr>Calibri Light</vt:lpstr>
      <vt:lpstr>배달의민족 주아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하태윤</dc:creator>
  <cp:lastModifiedBy>Microsoft Office User</cp:lastModifiedBy>
  <cp:revision>39</cp:revision>
  <dcterms:created xsi:type="dcterms:W3CDTF">2018-01-31T04:21:45Z</dcterms:created>
  <dcterms:modified xsi:type="dcterms:W3CDTF">2019-06-10T22:13:25Z</dcterms:modified>
</cp:coreProperties>
</file>