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3" r:id="rId7"/>
    <p:sldId id="282" r:id="rId8"/>
    <p:sldId id="286" r:id="rId9"/>
    <p:sldId id="265" r:id="rId10"/>
    <p:sldId id="277" r:id="rId11"/>
    <p:sldId id="269" r:id="rId12"/>
    <p:sldId id="271" r:id="rId13"/>
    <p:sldId id="285" r:id="rId14"/>
    <p:sldId id="283" r:id="rId15"/>
    <p:sldId id="278" r:id="rId16"/>
    <p:sldId id="268" r:id="rId17"/>
    <p:sldId id="287" r:id="rId18"/>
    <p:sldId id="267" r:id="rId19"/>
    <p:sldId id="270" r:id="rId20"/>
    <p:sldId id="276" r:id="rId21"/>
    <p:sldId id="279" r:id="rId22"/>
    <p:sldId id="284" r:id="rId23"/>
    <p:sldId id="288" r:id="rId24"/>
    <p:sldId id="289" r:id="rId25"/>
    <p:sldId id="272" r:id="rId26"/>
    <p:sldId id="28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8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F2B7-8ABD-49F7-91D9-BF404D8142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7E47B-3EC6-4634-9825-81C0553C7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C0669E-A360-4BB4-AA3A-8ED9058F9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C9D17D-93AE-4E0D-A92D-6CAB74A048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D0B36-29AA-43F9-B2E1-6283A2B7E5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5C69F8-C026-4560-B410-DBC014C7D4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1F410B-0A9D-4E86-A46B-8B986BEBEB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01067-D0EF-4585-ACDD-803FE494D0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D0B36-29AA-43F9-B2E1-6283A2B7E5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C0669E-A360-4BB4-AA3A-8ED9058F9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C80D6D-708B-4335-8A57-6492C2CD64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D0B36-29AA-43F9-B2E1-6283A2B7E5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2A1BE-93CB-464D-9B1B-D66DE896D2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C9D17D-93AE-4E0D-A92D-6CAB74A048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C9D17D-93AE-4E0D-A92D-6CAB74A048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D0B36-29AA-43F9-B2E1-6283A2B7E5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065D3F-A7E0-48E3-99F6-4E2EE282AC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7B300-452A-40F7-8A2C-4B11BA3674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2065-2E76-4155-970F-09C68C1694B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C30C6-EAC0-4175-9C44-5EBF1BD1249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7DE2-E91D-459F-91FA-690BCFDF032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E950-5A03-4F87-8D24-3FAA79F9EF9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5391-EA0F-4189-801B-0CF241232E6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B046A-B11C-43B4-ABA0-9DF2461868D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1B3C-6248-4F61-94D2-2F11746B269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C60A7-83EC-4140-ACEC-8D2862BF207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409F-BEA5-403B-8CBF-BC8F610B124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FCB8-49B1-4CBF-814A-6A3FB5A4224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2CFEF-EE6B-43CB-9ECD-CD02389A523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216241-0DBB-4490-B1B3-F7D57AEA63E9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09"/>
          <a:stretch>
            <a:fillRect/>
          </a:stretch>
        </p:blipFill>
        <p:spPr>
          <a:xfrm>
            <a:off x="-20394" y="-57766"/>
            <a:ext cx="9164394" cy="51784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41218" y="995159"/>
            <a:ext cx="323850" cy="2476359"/>
            <a:chOff x="8996363" y="476250"/>
            <a:chExt cx="431800" cy="6264275"/>
          </a:xfrm>
          <a:solidFill>
            <a:srgbClr val="F58442"/>
          </a:solidFill>
        </p:grpSpPr>
        <p:cxnSp>
          <p:nvCxnSpPr>
            <p:cNvPr id="7" name="直接连接符 6"/>
            <p:cNvCxnSpPr/>
            <p:nvPr/>
          </p:nvCxnSpPr>
          <p:spPr>
            <a:xfrm>
              <a:off x="9428163" y="476250"/>
              <a:ext cx="0" cy="6264275"/>
            </a:xfrm>
            <a:prstGeom prst="line">
              <a:avLst/>
            </a:prstGeom>
            <a:grpFill/>
            <a:ln w="12700">
              <a:solidFill>
                <a:srgbClr val="7A5A4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996363" y="2519613"/>
              <a:ext cx="431800" cy="1943100"/>
            </a:xfrm>
            <a:prstGeom prst="rect">
              <a:avLst/>
            </a:prstGeom>
            <a:solidFill>
              <a:srgbClr val="757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defRPr/>
              </a:pPr>
              <a:endParaRPr lang="zh-CN" altLang="en-US" sz="135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sp>
        <p:nvSpPr>
          <p:cNvPr id="5124" name="文本框 11"/>
          <p:cNvSpPr txBox="1">
            <a:spLocks noChangeArrowheads="1"/>
          </p:cNvSpPr>
          <p:nvPr/>
        </p:nvSpPr>
        <p:spPr bwMode="auto">
          <a:xfrm>
            <a:off x="4409511" y="982593"/>
            <a:ext cx="2054409" cy="432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720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国学</a:t>
            </a:r>
            <a:endParaRPr lang="en-US" altLang="zh-CN" sz="72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95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传统文化</a:t>
            </a:r>
            <a:endParaRPr lang="zh-CN" altLang="en-US" sz="495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298" y="86916"/>
            <a:ext cx="8965406" cy="4969669"/>
          </a:xfrm>
          <a:prstGeom prst="rect">
            <a:avLst/>
          </a:prstGeom>
          <a:noFill/>
          <a:ln w="19050">
            <a:solidFill>
              <a:srgbClr val="4D3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5127" name="文本框 4"/>
          <p:cNvSpPr txBox="1">
            <a:spLocks noChangeArrowheads="1"/>
          </p:cNvSpPr>
          <p:nvPr/>
        </p:nvSpPr>
        <p:spPr bwMode="auto">
          <a:xfrm>
            <a:off x="3487906" y="2750976"/>
            <a:ext cx="877163" cy="193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90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日出东南隅，照我秦氏楼。秦氏有好女，自名为罗敷。</a:t>
            </a:r>
            <a:endParaRPr lang="zh-CN" altLang="en-US" sz="9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90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罗敷善蚕桑，采桑城南隅。青丝为笼系，桂枝为笼钩。</a:t>
            </a:r>
            <a:endParaRPr lang="zh-CN" altLang="en-US" sz="9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9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008343"/>
            <a:ext cx="7172325" cy="399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1211110"/>
            <a:ext cx="1478756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文本框 16"/>
          <p:cNvSpPr txBox="1">
            <a:spLocks noChangeArrowheads="1"/>
          </p:cNvSpPr>
          <p:nvPr/>
        </p:nvSpPr>
        <p:spPr bwMode="auto">
          <a:xfrm>
            <a:off x="2219337" y="2679151"/>
            <a:ext cx="371594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此处可添加横版文字         此处可添加横版文字</a:t>
            </a: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7654" name="文本框 18"/>
          <p:cNvSpPr txBox="1">
            <a:spLocks noChangeArrowheads="1"/>
          </p:cNvSpPr>
          <p:nvPr/>
        </p:nvSpPr>
        <p:spPr bwMode="auto">
          <a:xfrm>
            <a:off x="2219337" y="3207789"/>
            <a:ext cx="371594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此处可添加横版文字         此处可添加横版文字</a:t>
            </a: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7655" name="文本框 20"/>
          <p:cNvSpPr txBox="1">
            <a:spLocks noChangeArrowheads="1"/>
          </p:cNvSpPr>
          <p:nvPr/>
        </p:nvSpPr>
        <p:spPr bwMode="auto">
          <a:xfrm>
            <a:off x="2206241" y="3812626"/>
            <a:ext cx="371594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此处可添加横版文字         此处可添加横版文字</a:t>
            </a: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8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5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inkpad\Desktop\PNG\1_0001_图层-1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80" y="2935426"/>
            <a:ext cx="1944216" cy="9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hinkpad\Desktop\PNG\1_0000_图层-17-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10" y="2935426"/>
            <a:ext cx="1944216" cy="9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 14"/>
          <p:cNvSpPr/>
          <p:nvPr/>
        </p:nvSpPr>
        <p:spPr bwMode="auto">
          <a:xfrm>
            <a:off x="4378478" y="1614733"/>
            <a:ext cx="280988" cy="1556147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" name="任意多边形 15"/>
          <p:cNvSpPr/>
          <p:nvPr/>
        </p:nvSpPr>
        <p:spPr bwMode="auto">
          <a:xfrm flipH="1">
            <a:off x="5154492" y="1614733"/>
            <a:ext cx="321469" cy="1699022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 flipH="1">
            <a:off x="2479430" y="1657596"/>
            <a:ext cx="163830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添加文本添加文本添加文本添加文本添加文本添加文本</a:t>
            </a:r>
            <a:endParaRPr lang="zh-CN" altLang="en-US" sz="135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矩形 19"/>
          <p:cNvSpPr>
            <a:spLocks noChangeArrowheads="1"/>
          </p:cNvSpPr>
          <p:nvPr/>
        </p:nvSpPr>
        <p:spPr bwMode="auto">
          <a:xfrm>
            <a:off x="2513959" y="1611159"/>
            <a:ext cx="1603772" cy="3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FFFFFF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2513963" y="1321446"/>
            <a:ext cx="1092994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-150">
                <a:solidFill>
                  <a:schemeClr val="tx1">
                    <a:lumMod val="95000"/>
                    <a:lumOff val="5000"/>
                  </a:schemeClr>
                </a:solidFill>
                <a:latin typeface="方正宋黑简体" pitchFamily="2" charset="-122"/>
                <a:ea typeface="方正宋黑简体" pitchFamily="2" charset="-122"/>
              </a:defRPr>
            </a:lvl1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spc="-113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添加标题</a:t>
            </a:r>
            <a:endParaRPr lang="zh-CN" altLang="en-US" sz="1350" spc="-113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flipH="1">
            <a:off x="5746469" y="1657596"/>
            <a:ext cx="163830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添加文本添加文本添加文本添加文本添加文本添加文本</a:t>
            </a:r>
            <a:endParaRPr lang="zh-CN" altLang="en-US" sz="135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781001" y="1611159"/>
            <a:ext cx="1603772" cy="3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FFFFFF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5781001" y="1321445"/>
            <a:ext cx="1092994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pc="-150">
                <a:solidFill>
                  <a:schemeClr val="tx1">
                    <a:lumMod val="95000"/>
                    <a:lumOff val="5000"/>
                  </a:schemeClr>
                </a:solidFill>
                <a:latin typeface="方正宋黑简体" pitchFamily="2" charset="-122"/>
                <a:ea typeface="方正宋黑简体" pitchFamily="2" charset="-122"/>
              </a:defRPr>
            </a:lvl1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spc="-113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添加标题</a:t>
            </a:r>
            <a:endParaRPr lang="zh-CN" altLang="en-US" sz="1350" spc="-113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4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72591" y="257138"/>
            <a:ext cx="6138174" cy="47525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0" y="1957387"/>
            <a:ext cx="3922346" cy="31861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74686" y="2121126"/>
            <a:ext cx="41671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风雨送春归</a:t>
            </a:r>
            <a:endParaRPr lang="en-US" altLang="zh-CN" sz="21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763" y="2121125"/>
            <a:ext cx="23199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飞雪迎春到</a:t>
            </a:r>
            <a:endParaRPr lang="zh-CN" altLang="en-US" sz="15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4782" y="2136535"/>
            <a:ext cx="31683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已是悬崖百丈冰</a:t>
            </a:r>
            <a:endParaRPr lang="zh-CN" altLang="en-US" sz="15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249" y="2169845"/>
            <a:ext cx="31683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犹有花枝俏</a:t>
            </a:r>
            <a:endParaRPr lang="zh-CN" altLang="en-US" sz="21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5462" y="2169845"/>
            <a:ext cx="2462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俏也不争春</a:t>
            </a:r>
            <a:endParaRPr lang="zh-CN" altLang="en-US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5461" y="2194364"/>
            <a:ext cx="2184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只把春来报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4585412" y="2171160"/>
            <a:ext cx="30464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待到山花烂漫时</a:t>
            </a:r>
            <a:endParaRPr lang="zh-CN" altLang="en-US" sz="21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2346" y="2136535"/>
            <a:ext cx="4696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她在丛中笑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196907" y="1928530"/>
            <a:ext cx="35777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6" t="-1115" r="-127" b="1115"/>
          <a:stretch>
            <a:fillRect/>
          </a:stretch>
        </p:blipFill>
        <p:spPr>
          <a:xfrm>
            <a:off x="-20394" y="-57766"/>
            <a:ext cx="9164394" cy="5178406"/>
          </a:xfrm>
          <a:prstGeom prst="rect">
            <a:avLst/>
          </a:prstGeom>
        </p:spPr>
      </p:pic>
      <p:sp>
        <p:nvSpPr>
          <p:cNvPr id="9220" name="文本框 18"/>
          <p:cNvSpPr txBox="1">
            <a:spLocks noChangeArrowheads="1"/>
          </p:cNvSpPr>
          <p:nvPr/>
        </p:nvSpPr>
        <p:spPr bwMode="auto">
          <a:xfrm>
            <a:off x="4515638" y="1707655"/>
            <a:ext cx="807913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第叁章</a:t>
            </a:r>
            <a:endParaRPr lang="zh-CN" altLang="en-US" sz="4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221" name="文本框 33"/>
          <p:cNvSpPr txBox="1">
            <a:spLocks noChangeArrowheads="1"/>
          </p:cNvSpPr>
          <p:nvPr/>
        </p:nvSpPr>
        <p:spPr bwMode="auto">
          <a:xfrm>
            <a:off x="3829033" y="1556445"/>
            <a:ext cx="669414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西汉前期，以黄老之学为尊，直至汉武帝罢黜百家，独尊儒术，儒学开始成为多年来封建主义的主导思想。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04413" y="1788617"/>
            <a:ext cx="0" cy="2078831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460"/>
            <a:ext cx="9144000" cy="4104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1509" name="文本框 8"/>
          <p:cNvSpPr txBox="1">
            <a:spLocks noChangeArrowheads="1"/>
          </p:cNvSpPr>
          <p:nvPr/>
        </p:nvSpPr>
        <p:spPr bwMode="auto">
          <a:xfrm>
            <a:off x="4837807" y="1946673"/>
            <a:ext cx="389304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       由于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乐经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的失传，导致了中国文化的很大变化，本来讲究礼乐相须的文化变成了专讲等级秩序的文化，这是中国文化的很大不幸。幸好我们从一些其他记载还能追寻到当初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乐经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的一些大体情况。不过，我们只能凭借猜测来推断一下。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" y="676521"/>
            <a:ext cx="4302625" cy="3845385"/>
          </a:xfrm>
          <a:prstGeom prst="rect">
            <a:avLst/>
          </a:prstGeom>
        </p:spPr>
      </p:pic>
      <p:sp>
        <p:nvSpPr>
          <p:cNvPr id="6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50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6"/>
          <a:stretch>
            <a:fillRect/>
          </a:stretch>
        </p:blipFill>
        <p:spPr>
          <a:xfrm>
            <a:off x="2700945" y="0"/>
            <a:ext cx="374211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38743"/>
            <a:ext cx="2700945" cy="186601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3055" y="1638743"/>
            <a:ext cx="2700945" cy="186601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979" y="1775056"/>
            <a:ext cx="1701043" cy="1565173"/>
          </a:xfrm>
          <a:prstGeom prst="rect">
            <a:avLst/>
          </a:prstGeom>
          <a:noFill/>
        </p:spPr>
        <p:txBody>
          <a:bodyPr vert="wordArtVertRtl" wrap="none" rtlCol="0" anchor="ctr">
            <a:spAutoFit/>
          </a:bodyPr>
          <a:lstStyle/>
          <a:p>
            <a:pPr algn="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人生不相见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动如参与商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今夕复何夕</a:t>
            </a:r>
            <a:endParaRPr lang="en-US" altLang="zh-CN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共此灯烛光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9979" y="1803269"/>
            <a:ext cx="1701043" cy="1565172"/>
          </a:xfrm>
          <a:prstGeom prst="rect">
            <a:avLst/>
          </a:prstGeom>
          <a:noFill/>
        </p:spPr>
        <p:txBody>
          <a:bodyPr vert="wordArtVertRtl" wrap="none" rtlCol="0" anchor="ctr">
            <a:spAutoFit/>
          </a:bodyPr>
          <a:lstStyle/>
          <a:p>
            <a:pPr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少壮能几时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鬓发各已苍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访旧半为鬼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惊呼热中肠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0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7945" y="465536"/>
            <a:ext cx="2214563" cy="4266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19459" name="图片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79" y="3031332"/>
            <a:ext cx="3330179" cy="187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11"/>
          <p:cNvSpPr txBox="1">
            <a:spLocks noChangeArrowheads="1"/>
          </p:cNvSpPr>
          <p:nvPr/>
        </p:nvSpPr>
        <p:spPr bwMode="auto">
          <a:xfrm>
            <a:off x="7544395" y="654844"/>
            <a:ext cx="92333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易简也就是简易：说的是宇宙间万事万物，有许多事我们的智慧知识和能力没有办法了解的；但宇宙间的任何事物，有其事必有其理，万事万物的存在都是有因果的，都不是无缘无故的。易经的简易就是告诉我们人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9462" name="文本框 12"/>
          <p:cNvSpPr txBox="1">
            <a:spLocks noChangeArrowheads="1"/>
          </p:cNvSpPr>
          <p:nvPr/>
        </p:nvSpPr>
        <p:spPr bwMode="auto">
          <a:xfrm>
            <a:off x="7244715" y="654844"/>
            <a:ext cx="369332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变易是说万事万物随时都在变化之中，没有不变的事物。 </a:t>
            </a:r>
            <a:endParaRPr lang="zh-CN" altLang="en-US" sz="120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9463" name="文本框 13"/>
          <p:cNvSpPr txBox="1">
            <a:spLocks noChangeArrowheads="1"/>
          </p:cNvSpPr>
          <p:nvPr/>
        </p:nvSpPr>
        <p:spPr bwMode="auto">
          <a:xfrm>
            <a:off x="6552725" y="654844"/>
            <a:ext cx="738664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不易，万事万物随时随地都在变的，却有一项永远不变的东西存在，就是能变出来万象的那个东西是不变的，那是永恒存在的。</a:t>
            </a:r>
            <a:endParaRPr lang="zh-CN" altLang="en-US" sz="120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9464" name="文本框 14"/>
          <p:cNvSpPr txBox="1">
            <a:spLocks noChangeArrowheads="1"/>
          </p:cNvSpPr>
          <p:nvPr/>
        </p:nvSpPr>
        <p:spPr bwMode="auto">
          <a:xfrm>
            <a:off x="1039417" y="1924052"/>
            <a:ext cx="5022056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连山易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是神农时代的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易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，是以艮卦开始。</a:t>
            </a: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</a:b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归藏易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是黄帝时代的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易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，是以坤卦开始的。</a:t>
            </a: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</a:b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周易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是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《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易经</a:t>
            </a:r>
            <a:r>
              <a: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》</a:t>
            </a: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的一部分，是文王所创，从乾卦开始。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19465" name="图片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1924052"/>
            <a:ext cx="242888" cy="24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2356248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2" y="2788444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461" grpId="0"/>
      <p:bldP spid="19462" grpId="0"/>
      <p:bldP spid="19463" grpId="0"/>
      <p:bldP spid="19464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20348" y="877186"/>
            <a:ext cx="3208907" cy="4166633"/>
            <a:chOff x="1045528" y="1169580"/>
            <a:chExt cx="4278542" cy="5555511"/>
          </a:xfrm>
        </p:grpSpPr>
        <p:sp>
          <p:nvSpPr>
            <p:cNvPr id="6" name="椭圆 5"/>
            <p:cNvSpPr/>
            <p:nvPr/>
          </p:nvSpPr>
          <p:spPr>
            <a:xfrm>
              <a:off x="1744088" y="1169580"/>
              <a:ext cx="2881423" cy="2881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prstClr val="white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28" y="1376914"/>
              <a:ext cx="4278542" cy="5348177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72000" y="1637912"/>
            <a:ext cx="3535799" cy="1891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3429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焉知二十载，重上君子堂</a:t>
            </a:r>
            <a:b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</a:b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昔别君未婚，儿女忽成行</a:t>
            </a:r>
            <a:b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</a:b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怡然敬父执，问我来何方</a:t>
            </a:r>
            <a:b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</a:b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问答未及已，儿女罗酒浆</a:t>
            </a:r>
            <a:endParaRPr lang="zh-CN" altLang="en-US" sz="2100" spc="225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1514" r="1260" b="839"/>
          <a:stretch>
            <a:fillRect/>
          </a:stretch>
        </p:blipFill>
        <p:spPr bwMode="auto">
          <a:xfrm>
            <a:off x="0" y="-1"/>
            <a:ext cx="4355976" cy="514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1987" name="文本框 27"/>
          <p:cNvSpPr txBox="1">
            <a:spLocks noChangeArrowheads="1"/>
          </p:cNvSpPr>
          <p:nvPr/>
        </p:nvSpPr>
        <p:spPr bwMode="auto">
          <a:xfrm>
            <a:off x="6793647" y="1707358"/>
            <a:ext cx="1015663" cy="165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此处可添加竖版文字此处可添加竖版文字</a:t>
            </a: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41988" name="文本框 28"/>
          <p:cNvSpPr txBox="1">
            <a:spLocks noChangeArrowheads="1"/>
          </p:cNvSpPr>
          <p:nvPr/>
        </p:nvSpPr>
        <p:spPr bwMode="auto">
          <a:xfrm>
            <a:off x="6199526" y="1707358"/>
            <a:ext cx="1015663" cy="165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此处可添加竖版文字此处可添加竖版文字</a:t>
            </a: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41989" name="文本框 29"/>
          <p:cNvSpPr txBox="1">
            <a:spLocks noChangeArrowheads="1"/>
          </p:cNvSpPr>
          <p:nvPr/>
        </p:nvSpPr>
        <p:spPr bwMode="auto">
          <a:xfrm>
            <a:off x="5605403" y="1707358"/>
            <a:ext cx="1015663" cy="165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此处可添加竖版文字此处可添加竖版文字</a:t>
            </a: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6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6" t="-1115" r="-127" b="1115"/>
          <a:stretch>
            <a:fillRect/>
          </a:stretch>
        </p:blipFill>
        <p:spPr>
          <a:xfrm>
            <a:off x="-20394" y="-57766"/>
            <a:ext cx="9164394" cy="5178406"/>
          </a:xfrm>
          <a:prstGeom prst="rect">
            <a:avLst/>
          </a:prstGeom>
        </p:spPr>
      </p:pic>
      <p:sp>
        <p:nvSpPr>
          <p:cNvPr id="9220" name="文本框 18"/>
          <p:cNvSpPr txBox="1">
            <a:spLocks noChangeArrowheads="1"/>
          </p:cNvSpPr>
          <p:nvPr/>
        </p:nvSpPr>
        <p:spPr bwMode="auto">
          <a:xfrm>
            <a:off x="4515638" y="1707655"/>
            <a:ext cx="807913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第肆章</a:t>
            </a:r>
            <a:endParaRPr lang="zh-CN" altLang="en-US" sz="4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221" name="文本框 33"/>
          <p:cNvSpPr txBox="1">
            <a:spLocks noChangeArrowheads="1"/>
          </p:cNvSpPr>
          <p:nvPr/>
        </p:nvSpPr>
        <p:spPr bwMode="auto">
          <a:xfrm>
            <a:off x="3829033" y="1556445"/>
            <a:ext cx="669414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西汉前期，以黄老之学为尊，直至汉武帝罢黜百家，独尊儒术，儒学开始成为多年来封建主义的主导思想。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04413" y="1788617"/>
            <a:ext cx="0" cy="2078831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-441" r="33373" b="441"/>
          <a:stretch>
            <a:fillRect/>
          </a:stretch>
        </p:blipFill>
        <p:spPr>
          <a:xfrm>
            <a:off x="-20394" y="-43698"/>
            <a:ext cx="9164394" cy="5178406"/>
          </a:xfrm>
          <a:prstGeom prst="rect">
            <a:avLst/>
          </a:prstGeom>
        </p:spPr>
      </p:pic>
      <p:sp>
        <p:nvSpPr>
          <p:cNvPr id="7172" name="文本框 11"/>
          <p:cNvSpPr txBox="1">
            <a:spLocks noChangeArrowheads="1"/>
          </p:cNvSpPr>
          <p:nvPr/>
        </p:nvSpPr>
        <p:spPr bwMode="auto">
          <a:xfrm>
            <a:off x="6361644" y="1653778"/>
            <a:ext cx="946413" cy="14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9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目录</a:t>
            </a:r>
            <a:endParaRPr lang="zh-CN" altLang="en-US" sz="49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grpSp>
        <p:nvGrpSpPr>
          <p:cNvPr id="7173" name="组合 17"/>
          <p:cNvGrpSpPr/>
          <p:nvPr/>
        </p:nvGrpSpPr>
        <p:grpSpPr bwMode="auto">
          <a:xfrm>
            <a:off x="6082089" y="1383618"/>
            <a:ext cx="227410" cy="2646760"/>
            <a:chOff x="7887295" y="1484784"/>
            <a:chExt cx="304065" cy="352839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7887295" y="1484784"/>
              <a:ext cx="0" cy="3528392"/>
            </a:xfrm>
            <a:prstGeom prst="line">
              <a:avLst/>
            </a:prstGeom>
            <a:ln w="12700">
              <a:solidFill>
                <a:srgbClr val="7A5A4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887295" y="1484784"/>
              <a:ext cx="304065" cy="12253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A1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sp>
        <p:nvSpPr>
          <p:cNvPr id="7177" name="文本框 18"/>
          <p:cNvSpPr txBox="1">
            <a:spLocks noChangeArrowheads="1"/>
          </p:cNvSpPr>
          <p:nvPr/>
        </p:nvSpPr>
        <p:spPr bwMode="auto">
          <a:xfrm>
            <a:off x="5989712" y="1438387"/>
            <a:ext cx="39241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两汉经学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181" name="文本框 33"/>
          <p:cNvSpPr txBox="1">
            <a:spLocks noChangeArrowheads="1"/>
          </p:cNvSpPr>
          <p:nvPr/>
        </p:nvSpPr>
        <p:spPr bwMode="auto">
          <a:xfrm>
            <a:off x="5362669" y="1383618"/>
            <a:ext cx="669414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西汉前期，以黄老之学为尊，直至汉武帝罢黜百家，独尊儒术，儒学开始成为多年来封建主义的主导思想。</a:t>
            </a:r>
            <a:endParaRPr lang="zh-CN" altLang="en-US" sz="10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grpSp>
        <p:nvGrpSpPr>
          <p:cNvPr id="7174" name="组合 20"/>
          <p:cNvGrpSpPr/>
          <p:nvPr/>
        </p:nvGrpSpPr>
        <p:grpSpPr bwMode="auto">
          <a:xfrm>
            <a:off x="4830743" y="1383618"/>
            <a:ext cx="228600" cy="2646760"/>
            <a:chOff x="7887295" y="1484784"/>
            <a:chExt cx="304065" cy="352839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887295" y="1484784"/>
              <a:ext cx="0" cy="3528392"/>
            </a:xfrm>
            <a:prstGeom prst="line">
              <a:avLst/>
            </a:prstGeom>
            <a:ln w="12700">
              <a:solidFill>
                <a:srgbClr val="7A5A4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887295" y="1484784"/>
              <a:ext cx="304065" cy="12253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A1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sp>
        <p:nvSpPr>
          <p:cNvPr id="7178" name="文本框 30"/>
          <p:cNvSpPr txBox="1">
            <a:spLocks noChangeArrowheads="1"/>
          </p:cNvSpPr>
          <p:nvPr/>
        </p:nvSpPr>
        <p:spPr bwMode="auto">
          <a:xfrm>
            <a:off x="4725268" y="1441959"/>
            <a:ext cx="39241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魏晋玄学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182" name="文本框 34"/>
          <p:cNvSpPr txBox="1">
            <a:spLocks noChangeArrowheads="1"/>
          </p:cNvSpPr>
          <p:nvPr/>
        </p:nvSpPr>
        <p:spPr bwMode="auto">
          <a:xfrm>
            <a:off x="4073223" y="1437197"/>
            <a:ext cx="669414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魏晋玄学，为魏晋时代思想主流，与先秦诸子、两汉经学、隋唐佛学、宋明理学、当代新儒家皆为中国哲学史之重要脉络。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grpSp>
        <p:nvGrpSpPr>
          <p:cNvPr id="7175" name="组合 23"/>
          <p:cNvGrpSpPr/>
          <p:nvPr/>
        </p:nvGrpSpPr>
        <p:grpSpPr bwMode="auto">
          <a:xfrm>
            <a:off x="3554095" y="1383618"/>
            <a:ext cx="227410" cy="2646760"/>
            <a:chOff x="7887295" y="1484784"/>
            <a:chExt cx="304065" cy="352839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7887295" y="1484784"/>
              <a:ext cx="0" cy="3528392"/>
            </a:xfrm>
            <a:prstGeom prst="line">
              <a:avLst/>
            </a:prstGeom>
            <a:ln w="12700">
              <a:solidFill>
                <a:srgbClr val="7A5A4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7887295" y="1484784"/>
              <a:ext cx="304065" cy="12253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A1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sp>
        <p:nvSpPr>
          <p:cNvPr id="7180" name="文本框 32"/>
          <p:cNvSpPr txBox="1">
            <a:spLocks noChangeArrowheads="1"/>
          </p:cNvSpPr>
          <p:nvPr/>
        </p:nvSpPr>
        <p:spPr bwMode="auto">
          <a:xfrm>
            <a:off x="3478684" y="1437197"/>
            <a:ext cx="392415" cy="8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隋唐道学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183" name="文本框 34"/>
          <p:cNvSpPr txBox="1">
            <a:spLocks noChangeArrowheads="1"/>
          </p:cNvSpPr>
          <p:nvPr/>
        </p:nvSpPr>
        <p:spPr bwMode="auto">
          <a:xfrm>
            <a:off x="2882598" y="1399097"/>
            <a:ext cx="669414" cy="27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通过认真严密的理论分析，建立了中国哲学史上第一个包含本体论</a:t>
            </a:r>
            <a:r>
              <a:rPr lang="en-US" altLang="zh-CN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,</a:t>
            </a: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在华夏哲学史上具有重要地位。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184" name="文本框 34"/>
          <p:cNvSpPr txBox="1">
            <a:spLocks noChangeArrowheads="1"/>
          </p:cNvSpPr>
          <p:nvPr/>
        </p:nvSpPr>
        <p:spPr bwMode="auto">
          <a:xfrm>
            <a:off x="1352136" y="1389572"/>
            <a:ext cx="669414" cy="273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宋明理学，即为两宋至明代的儒学。虽然是儒学，但同时借鉴了道家、玄学甚至是道教和佛学的思想。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71842" y="1383618"/>
            <a:ext cx="392415" cy="2646760"/>
            <a:chOff x="2943620" y="1482725"/>
            <a:chExt cx="523220" cy="3529013"/>
          </a:xfrm>
        </p:grpSpPr>
        <p:grpSp>
          <p:nvGrpSpPr>
            <p:cNvPr id="7176" name="组合 26"/>
            <p:cNvGrpSpPr/>
            <p:nvPr/>
          </p:nvGrpSpPr>
          <p:grpSpPr bwMode="auto">
            <a:xfrm>
              <a:off x="3084513" y="1482725"/>
              <a:ext cx="304800" cy="3529013"/>
              <a:chOff x="7887295" y="1484784"/>
              <a:chExt cx="304065" cy="3528392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7887295" y="1484784"/>
                <a:ext cx="0" cy="3528392"/>
              </a:xfrm>
              <a:prstGeom prst="line">
                <a:avLst/>
              </a:prstGeom>
              <a:ln w="12700">
                <a:solidFill>
                  <a:srgbClr val="7A5A4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7887295" y="1484784"/>
                <a:ext cx="304065" cy="1225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3A1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defRPr/>
                </a:pPr>
                <a:endParaRPr lang="zh-CN" altLang="en-US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endParaRPr>
              </a:p>
            </p:txBody>
          </p:sp>
        </p:grpSp>
        <p:sp>
          <p:nvSpPr>
            <p:cNvPr id="30" name="文本框 32"/>
            <p:cNvSpPr txBox="1">
              <a:spLocks noChangeArrowheads="1"/>
            </p:cNvSpPr>
            <p:nvPr/>
          </p:nvSpPr>
          <p:spPr bwMode="auto">
            <a:xfrm>
              <a:off x="2943620" y="1547948"/>
              <a:ext cx="523220" cy="108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429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宋明理学</a:t>
              </a:r>
              <a:endPara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6" y="884679"/>
            <a:ext cx="4553721" cy="3374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9430" y="1428008"/>
            <a:ext cx="5325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Arial Unicode MS" panose="020B0604020202020204" charset="-122"/>
                <a:sym typeface="FZKai-Z03S" panose="03000509000000000000" pitchFamily="65" charset="-122"/>
              </a:rPr>
              <a:t>壹</a:t>
            </a:r>
            <a:endParaRPr lang="zh-CN" altLang="en-US" sz="2700" b="1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Arial Unicode MS" panose="020B0604020202020204" charset="-122"/>
              <a:sym typeface="FZKai-Z03S" panose="03000509000000000000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8124" y="1509981"/>
            <a:ext cx="8771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Ebrima" panose="02000000000000000000" pitchFamily="2" charset="0"/>
                <a:sym typeface="FZKai-Z03S" panose="03000509000000000000" pitchFamily="65" charset="-122"/>
              </a:rPr>
              <a:t>添加标题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Ebrima" panose="02000000000000000000" pitchFamily="2" charset="0"/>
              <a:sym typeface="FZKai-Z03S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9431" y="1823151"/>
            <a:ext cx="2255471" cy="69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添加文本添加文本添加文本添加文本添加文本添加文本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9430" y="2904725"/>
            <a:ext cx="5325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Arial Unicode MS" panose="020B0604020202020204" charset="-122"/>
                <a:sym typeface="FZKai-Z03S" panose="03000509000000000000" pitchFamily="65" charset="-122"/>
              </a:rPr>
              <a:t>贰</a:t>
            </a:r>
            <a:endParaRPr lang="zh-CN" altLang="en-US" sz="2700" b="1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Arial Unicode MS" panose="020B0604020202020204" charset="-122"/>
              <a:sym typeface="FZKai-Z03S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8124" y="2986698"/>
            <a:ext cx="8771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Ebrima" panose="02000000000000000000" pitchFamily="2" charset="0"/>
                <a:sym typeface="FZKai-Z03S" panose="03000509000000000000" pitchFamily="65" charset="-122"/>
              </a:rPr>
              <a:t>添加标题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Ebrima" panose="02000000000000000000" pitchFamily="2" charset="0"/>
              <a:sym typeface="FZKai-Z03S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9431" y="3299868"/>
            <a:ext cx="2255471" cy="69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添加文本添加文本添加文本添加文本添加文本添加文本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2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25446" y="1118410"/>
            <a:ext cx="1084520" cy="10845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5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习</a:t>
            </a:r>
            <a:endParaRPr lang="zh-CN" altLang="en-US" sz="4050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40856" y="1118410"/>
            <a:ext cx="1084520" cy="10845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5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经</a:t>
            </a:r>
            <a:endParaRPr lang="zh-CN" altLang="en-US" sz="4050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6266" y="1118410"/>
            <a:ext cx="1084520" cy="10845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5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典</a:t>
            </a:r>
            <a:endParaRPr lang="zh-CN" altLang="en-US" sz="4050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6911" y="2501877"/>
            <a:ext cx="3660260" cy="1555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lnSpc>
                <a:spcPts val="28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人生不相见，动如参与商</a:t>
            </a:r>
            <a:endParaRPr lang="zh-CN" altLang="en-US" sz="2100" spc="225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28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今夕复何夕，共此灯烛光</a:t>
            </a:r>
            <a:endParaRPr lang="zh-CN" altLang="en-US" sz="2100" spc="225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28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少壮能几时，鬓发各已苍</a:t>
            </a:r>
            <a:endParaRPr lang="zh-CN" altLang="en-US" sz="2100" spc="225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285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spc="225" dirty="0">
                <a:solidFill>
                  <a:srgbClr val="E7E6E6">
                    <a:lumMod val="25000"/>
                  </a:srgb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访旧半为鬼，惊呼热中肠</a:t>
            </a:r>
            <a:endParaRPr lang="zh-CN" altLang="en-US" sz="2100" spc="225" dirty="0">
              <a:solidFill>
                <a:srgbClr val="E7E6E6">
                  <a:lumMod val="25000"/>
                </a:srgb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0" y="1383618"/>
            <a:ext cx="3640758" cy="2808870"/>
          </a:xfrm>
          <a:prstGeom prst="rect">
            <a:avLst/>
          </a:prstGeom>
        </p:spPr>
      </p:pic>
      <p:sp>
        <p:nvSpPr>
          <p:cNvPr id="10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638" y="490428"/>
            <a:ext cx="7878725" cy="416264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>
            <a:solidFill>
              <a:schemeClr val="bg2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29606" y="1293851"/>
            <a:ext cx="3417038" cy="801429"/>
            <a:chOff x="5453610" y="1767666"/>
            <a:chExt cx="4556051" cy="1068572"/>
          </a:xfrm>
        </p:grpSpPr>
        <p:sp>
          <p:nvSpPr>
            <p:cNvPr id="5" name="椭圆 4"/>
            <p:cNvSpPr/>
            <p:nvPr/>
          </p:nvSpPr>
          <p:spPr>
            <a:xfrm>
              <a:off x="5453610" y="1767666"/>
              <a:ext cx="1068572" cy="1068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国</a:t>
              </a:r>
              <a:endParaRPr lang="zh-CN" altLang="en-US" sz="330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616103" y="1767666"/>
              <a:ext cx="1068572" cy="1068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学</a:t>
              </a:r>
              <a:endParaRPr lang="zh-CN" altLang="en-US" sz="330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778596" y="1767666"/>
              <a:ext cx="1068572" cy="1068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经</a:t>
              </a:r>
              <a:endParaRPr lang="zh-CN" altLang="en-US" sz="330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41089" y="1767666"/>
              <a:ext cx="1068572" cy="1068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典</a:t>
              </a:r>
              <a:endParaRPr lang="zh-CN" altLang="en-US" sz="3300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925114" y="2328528"/>
            <a:ext cx="3826022" cy="0"/>
          </a:xfrm>
          <a:prstGeom prst="line">
            <a:avLst/>
          </a:prstGeom>
          <a:ln>
            <a:solidFill>
              <a:srgbClr val="FFF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65340" y="2499823"/>
            <a:ext cx="4009367" cy="1565172"/>
          </a:xfrm>
          <a:prstGeom prst="rect">
            <a:avLst/>
          </a:prstGeom>
          <a:noFill/>
        </p:spPr>
        <p:txBody>
          <a:bodyPr vert="wordArtVertRtl" wrap="none" rtlCol="0" anchor="ctr">
            <a:spAutoFit/>
          </a:bodyPr>
          <a:lstStyle/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人生不相见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动如参与商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今夕复何夕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共此灯烛光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少壮能几时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鬓发各已苍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访旧半为鬼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惊呼热中肠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焉知二十载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重上君子堂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053" y="1228888"/>
            <a:ext cx="3548302" cy="3172169"/>
          </a:xfrm>
          <a:prstGeom prst="rect">
            <a:avLst/>
          </a:prstGeom>
        </p:spPr>
      </p:pic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66" y="25003"/>
            <a:ext cx="4436269" cy="50934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2554" y="1331818"/>
            <a:ext cx="5325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Arial Unicode MS" panose="020B0604020202020204" charset="-122"/>
                <a:sym typeface="FZKai-Z03S" panose="03000509000000000000" pitchFamily="65" charset="-122"/>
              </a:rPr>
              <a:t>壹</a:t>
            </a:r>
            <a:endParaRPr lang="zh-CN" altLang="en-US" sz="2700" b="1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Arial Unicode MS" panose="020B0604020202020204" charset="-122"/>
              <a:sym typeface="FZKai-Z03S" panose="03000509000000000000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3478" y="1455284"/>
            <a:ext cx="8771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Ebrima" panose="02000000000000000000" pitchFamily="2" charset="0"/>
                <a:sym typeface="FZKai-Z03S" panose="03000509000000000000" pitchFamily="65" charset="-122"/>
              </a:rPr>
              <a:t>添加标题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Ebrima" panose="02000000000000000000" pitchFamily="2" charset="0"/>
              <a:sym typeface="FZKai-Z03S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6166" y="1726960"/>
            <a:ext cx="2858923" cy="10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添加文本添加文本添加文本添加文本添加文本添加文本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7018" y="2861317"/>
            <a:ext cx="5325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Arial Unicode MS" panose="020B0604020202020204" charset="-122"/>
                <a:sym typeface="FZKai-Z03S" panose="03000509000000000000" pitchFamily="65" charset="-122"/>
              </a:rPr>
              <a:t>贰</a:t>
            </a:r>
            <a:endParaRPr lang="zh-CN" altLang="en-US" sz="2700" b="1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Arial Unicode MS" panose="020B0604020202020204" charset="-122"/>
              <a:sym typeface="FZKai-Z03S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8463" y="2985649"/>
            <a:ext cx="8771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cs typeface="Ebrima" panose="02000000000000000000" pitchFamily="2" charset="0"/>
                <a:sym typeface="FZKai-Z03S" panose="03000509000000000000" pitchFamily="65" charset="-122"/>
              </a:rPr>
              <a:t>添加标题</a:t>
            </a: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cs typeface="Ebrima" panose="02000000000000000000" pitchFamily="2" charset="0"/>
              <a:sym typeface="FZKai-Z03S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2419" y="3256459"/>
            <a:ext cx="2747134" cy="10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添加文本添加文本添加文本添加文本添加文本添加文本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</a:pP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2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09"/>
          <a:stretch>
            <a:fillRect/>
          </a:stretch>
        </p:blipFill>
        <p:spPr>
          <a:xfrm>
            <a:off x="-20394" y="-57766"/>
            <a:ext cx="9164394" cy="51784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41218" y="995159"/>
            <a:ext cx="323850" cy="2476359"/>
            <a:chOff x="8996363" y="476250"/>
            <a:chExt cx="431800" cy="6264275"/>
          </a:xfrm>
          <a:solidFill>
            <a:srgbClr val="F58442"/>
          </a:solidFill>
        </p:grpSpPr>
        <p:cxnSp>
          <p:nvCxnSpPr>
            <p:cNvPr id="7" name="直接连接符 6"/>
            <p:cNvCxnSpPr/>
            <p:nvPr/>
          </p:nvCxnSpPr>
          <p:spPr>
            <a:xfrm>
              <a:off x="9428163" y="476250"/>
              <a:ext cx="0" cy="6264275"/>
            </a:xfrm>
            <a:prstGeom prst="line">
              <a:avLst/>
            </a:prstGeom>
            <a:grpFill/>
            <a:ln w="12700">
              <a:solidFill>
                <a:srgbClr val="7A5A4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996363" y="2519613"/>
              <a:ext cx="431800" cy="1943100"/>
            </a:xfrm>
            <a:prstGeom prst="rect">
              <a:avLst/>
            </a:prstGeom>
            <a:solidFill>
              <a:srgbClr val="757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defRPr/>
              </a:pPr>
              <a:endParaRPr lang="zh-CN" altLang="en-US" sz="135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sp>
        <p:nvSpPr>
          <p:cNvPr id="5124" name="文本框 11"/>
          <p:cNvSpPr txBox="1">
            <a:spLocks noChangeArrowheads="1"/>
          </p:cNvSpPr>
          <p:nvPr/>
        </p:nvSpPr>
        <p:spPr bwMode="auto">
          <a:xfrm>
            <a:off x="4409511" y="982593"/>
            <a:ext cx="2054409" cy="432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720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国学</a:t>
            </a:r>
            <a:endParaRPr lang="en-US" altLang="zh-CN" sz="72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95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谢谢大家</a:t>
            </a:r>
            <a:endParaRPr lang="zh-CN" altLang="en-US" sz="495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298" y="86916"/>
            <a:ext cx="8965406" cy="4969669"/>
          </a:xfrm>
          <a:prstGeom prst="rect">
            <a:avLst/>
          </a:prstGeom>
          <a:noFill/>
          <a:ln w="19050">
            <a:solidFill>
              <a:srgbClr val="4D3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5127" name="文本框 4"/>
          <p:cNvSpPr txBox="1">
            <a:spLocks noChangeArrowheads="1"/>
          </p:cNvSpPr>
          <p:nvPr/>
        </p:nvSpPr>
        <p:spPr bwMode="auto">
          <a:xfrm>
            <a:off x="3487906" y="2750976"/>
            <a:ext cx="877163" cy="193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90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日出东南隅，照我秦氏楼。秦氏有好女，自名为罗敷。</a:t>
            </a:r>
            <a:endParaRPr lang="zh-CN" altLang="en-US" sz="9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900" dirty="0">
                <a:solidFill>
                  <a:srgbClr val="757472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罗敷善蚕桑，采桑城南隅。青丝为笼系，桂枝为笼钩。</a:t>
            </a:r>
            <a:endParaRPr lang="zh-CN" altLang="en-US" sz="9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900" dirty="0">
              <a:solidFill>
                <a:srgbClr val="757472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6" t="-1115" r="-127" b="1115"/>
          <a:stretch>
            <a:fillRect/>
          </a:stretch>
        </p:blipFill>
        <p:spPr>
          <a:xfrm>
            <a:off x="-20394" y="-57766"/>
            <a:ext cx="9164394" cy="5178406"/>
          </a:xfrm>
          <a:prstGeom prst="rect">
            <a:avLst/>
          </a:prstGeom>
        </p:spPr>
      </p:pic>
      <p:sp>
        <p:nvSpPr>
          <p:cNvPr id="9220" name="文本框 18"/>
          <p:cNvSpPr txBox="1">
            <a:spLocks noChangeArrowheads="1"/>
          </p:cNvSpPr>
          <p:nvPr/>
        </p:nvSpPr>
        <p:spPr bwMode="auto">
          <a:xfrm>
            <a:off x="4515638" y="1707655"/>
            <a:ext cx="807913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第壹章</a:t>
            </a:r>
            <a:endParaRPr lang="zh-CN" altLang="en-US" sz="4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221" name="文本框 33"/>
          <p:cNvSpPr txBox="1">
            <a:spLocks noChangeArrowheads="1"/>
          </p:cNvSpPr>
          <p:nvPr/>
        </p:nvSpPr>
        <p:spPr bwMode="auto">
          <a:xfrm>
            <a:off x="3829033" y="1556445"/>
            <a:ext cx="669414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西汉前期，以黄老之学为尊，直至汉武帝罢黜百家，独尊儒术，儒学开始成为多年来封建主义的主导思想。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04413" y="1788617"/>
            <a:ext cx="0" cy="2078831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538" y="-17596"/>
            <a:ext cx="5162550" cy="5391151"/>
            <a:chOff x="2424113" y="-25400"/>
            <a:chExt cx="6883400" cy="7188201"/>
          </a:xfrm>
        </p:grpSpPr>
        <p:sp>
          <p:nvSpPr>
            <p:cNvPr id="13" name="椭圆 12"/>
            <p:cNvSpPr/>
            <p:nvPr/>
          </p:nvSpPr>
          <p:spPr>
            <a:xfrm>
              <a:off x="2424113" y="-25400"/>
              <a:ext cx="6883400" cy="6883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sp>
          <p:nvSpPr>
            <p:cNvPr id="44035" name="文本框 10"/>
            <p:cNvSpPr txBox="1">
              <a:spLocks noChangeArrowheads="1"/>
            </p:cNvSpPr>
            <p:nvPr/>
          </p:nvSpPr>
          <p:spPr bwMode="auto">
            <a:xfrm>
              <a:off x="3706814" y="3932238"/>
              <a:ext cx="5270500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此处可添加横版文字此处可添加横版文字</a:t>
              </a:r>
              <a:endParaRPr lang="en-US" altLang="zh-CN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sp>
          <p:nvSpPr>
            <p:cNvPr id="44036" name="文本框 13"/>
            <p:cNvSpPr txBox="1">
              <a:spLocks noChangeArrowheads="1"/>
            </p:cNvSpPr>
            <p:nvPr/>
          </p:nvSpPr>
          <p:spPr bwMode="auto">
            <a:xfrm>
              <a:off x="3722689" y="2852739"/>
              <a:ext cx="5270500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50">
                  <a:solidFill>
                    <a:prstClr val="black">
                      <a:lumMod val="95000"/>
                      <a:lumOff val="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此处可添加横版文字此处可添加横版文字</a:t>
              </a:r>
              <a:endParaRPr lang="en-US" altLang="zh-CN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sp>
          <p:nvSpPr>
            <p:cNvPr id="44037" name="文本框 14"/>
            <p:cNvSpPr txBox="1">
              <a:spLocks noChangeArrowheads="1"/>
            </p:cNvSpPr>
            <p:nvPr/>
          </p:nvSpPr>
          <p:spPr bwMode="auto">
            <a:xfrm>
              <a:off x="3706814" y="1773239"/>
              <a:ext cx="5270500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此处可添加横版文字此处可添加横版文字</a:t>
              </a:r>
              <a:endPara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  <p:pic>
          <p:nvPicPr>
            <p:cNvPr id="44038" name="图片 9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275" y="4532314"/>
              <a:ext cx="1316039" cy="263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96" y="0"/>
            <a:ext cx="6858000" cy="5143500"/>
          </a:xfrm>
          <a:prstGeom prst="rect">
            <a:avLst/>
          </a:prstGeom>
        </p:spPr>
      </p:pic>
      <p:sp>
        <p:nvSpPr>
          <p:cNvPr id="9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5912"/>
            <a:ext cx="9144000" cy="2214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0862" y="1742199"/>
            <a:ext cx="416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风雨送春归</a:t>
            </a:r>
            <a:endParaRPr lang="en-US" altLang="zh-CN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50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8938" y="1742199"/>
            <a:ext cx="231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飞雪迎春到</a:t>
            </a:r>
            <a:endParaRPr lang="zh-CN" altLang="en-US" sz="135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0958" y="1757609"/>
            <a:ext cx="316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已是悬崖百丈冰</a:t>
            </a:r>
            <a:endParaRPr lang="zh-CN" altLang="en-US" sz="135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6424" y="1790918"/>
            <a:ext cx="3168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犹有花枝俏</a:t>
            </a:r>
            <a:endParaRPr lang="zh-CN" altLang="en-US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1637" y="1790918"/>
            <a:ext cx="246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俏也不争春</a:t>
            </a:r>
            <a:endParaRPr lang="zh-CN" altLang="en-US" sz="150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31636" y="1815438"/>
            <a:ext cx="218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只把春来报</a:t>
            </a:r>
            <a:endParaRPr lang="zh-CN" altLang="en-US" sz="120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171588" y="1792233"/>
            <a:ext cx="304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待到山花烂漫时</a:t>
            </a:r>
            <a:endParaRPr lang="zh-CN" altLang="en-US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8522" y="1757609"/>
            <a:ext cx="469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她在丛中笑</a:t>
            </a:r>
            <a:endParaRPr lang="zh-CN" altLang="en-US" sz="120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9127">
            <a:off x="7391376" y="2134093"/>
            <a:ext cx="2229551" cy="23854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07" y="411510"/>
            <a:ext cx="3892753" cy="3892753"/>
          </a:xfrm>
          <a:prstGeom prst="rect">
            <a:avLst/>
          </a:prstGeom>
        </p:spPr>
      </p:pic>
      <p:sp>
        <p:nvSpPr>
          <p:cNvPr id="14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23775" y="2004687"/>
            <a:ext cx="1176398" cy="1134126"/>
            <a:chOff x="1133646" y="1856676"/>
            <a:chExt cx="1568531" cy="1512168"/>
          </a:xfrm>
        </p:grpSpPr>
        <p:pic>
          <p:nvPicPr>
            <p:cNvPr id="5" name="Picture 2" descr="C:\Users\zjd\Desktop\Nipic_3702205_20091124134507402850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1133646" y="1856676"/>
              <a:ext cx="1568531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7"/>
            <p:cNvSpPr txBox="1"/>
            <p:nvPr/>
          </p:nvSpPr>
          <p:spPr>
            <a:xfrm>
              <a:off x="1259631" y="2347015"/>
              <a:ext cx="13681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文本</a:t>
              </a:r>
              <a:endParaRPr lang="zh-CN" altLang="en-US" sz="240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05245" y="1775266"/>
            <a:ext cx="1578533" cy="1521811"/>
            <a:chOff x="3375606" y="1550781"/>
            <a:chExt cx="2104711" cy="2029081"/>
          </a:xfrm>
        </p:grpSpPr>
        <p:pic>
          <p:nvPicPr>
            <p:cNvPr id="8" name="Picture 2" descr="C:\Users\zjd\Desktop\Nipic_3702205_20091124134507402850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375606" y="1550781"/>
              <a:ext cx="2104711" cy="2029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"/>
            <p:cNvSpPr txBox="1"/>
            <p:nvPr/>
          </p:nvSpPr>
          <p:spPr>
            <a:xfrm>
              <a:off x="3793091" y="2211710"/>
              <a:ext cx="13681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文本</a:t>
              </a:r>
              <a:endParaRPr lang="zh-CN" altLang="en-US" sz="240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20642" y="1634573"/>
            <a:ext cx="1944216" cy="1874354"/>
            <a:chOff x="5796136" y="1363191"/>
            <a:chExt cx="2592288" cy="2499138"/>
          </a:xfrm>
        </p:grpSpPr>
        <p:pic>
          <p:nvPicPr>
            <p:cNvPr id="11" name="Picture 2" descr="C:\Users\zjd\Desktop\Nipic_3702205_20091124134507402850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5796136" y="1363191"/>
              <a:ext cx="2592288" cy="249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6"/>
            <p:cNvSpPr txBox="1"/>
            <p:nvPr/>
          </p:nvSpPr>
          <p:spPr>
            <a:xfrm>
              <a:off x="6408204" y="2230511"/>
              <a:ext cx="13681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latin typeface="FZKai-Z03S" panose="03000509000000000000" pitchFamily="65" charset="-122"/>
                  <a:ea typeface="FZKai-Z03S" panose="03000509000000000000" pitchFamily="65" charset="-122"/>
                  <a:sym typeface="FZKai-Z03S" panose="03000509000000000000" pitchFamily="65" charset="-122"/>
                </a:rPr>
                <a:t>文本</a:t>
              </a:r>
              <a:endParaRPr lang="zh-CN" altLang="en-US" sz="240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endParaRPr>
            </a:p>
          </p:txBody>
        </p:sp>
      </p:grpSp>
      <p:pic>
        <p:nvPicPr>
          <p:cNvPr id="13" name="Picture 2" descr="C:\Users\zjd\Desktop\Nipic_2979770_2009121308091699065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325098" flipV="1">
            <a:off x="4516147" y="2129417"/>
            <a:ext cx="778091" cy="74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zjd\Desktop\Nipic_2979770_2009121308091699065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325098" flipV="1">
            <a:off x="6434404" y="2132899"/>
            <a:ext cx="778091" cy="74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4" y="354636"/>
            <a:ext cx="3960770" cy="5136814"/>
          </a:xfrm>
          <a:prstGeom prst="rect">
            <a:avLst/>
          </a:prstGeom>
        </p:spPr>
      </p:pic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50" y="421481"/>
            <a:ext cx="4243388" cy="4300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1706"/>
            <a:ext cx="1714500" cy="25003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49843" y="1042188"/>
            <a:ext cx="41671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风雨送春归</a:t>
            </a:r>
            <a:endParaRPr lang="en-US" altLang="zh-CN" sz="2100" dirty="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7920" y="1042187"/>
            <a:ext cx="23199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飞雪迎春到</a:t>
            </a:r>
            <a:endParaRPr lang="zh-CN" altLang="en-US" sz="1500" dirty="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9939" y="1057597"/>
            <a:ext cx="31683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已是悬崖百丈冰</a:t>
            </a:r>
            <a:endParaRPr lang="zh-CN" altLang="en-US" sz="1500" dirty="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75406" y="1090907"/>
            <a:ext cx="31683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犹有花枝俏</a:t>
            </a:r>
            <a:endParaRPr lang="zh-CN" altLang="en-US" sz="2100" dirty="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0619" y="1090907"/>
            <a:ext cx="2462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white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俏也不争春</a:t>
            </a:r>
            <a:endParaRPr lang="zh-CN" altLang="en-US" dirty="0">
              <a:solidFill>
                <a:prstClr val="white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618" y="1115426"/>
            <a:ext cx="2184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只把春来报</a:t>
            </a:r>
            <a:endParaRPr lang="zh-CN" altLang="en-US" sz="135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3960569" y="1092222"/>
            <a:ext cx="30464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待到山花烂漫时</a:t>
            </a:r>
            <a:endParaRPr lang="zh-CN" altLang="en-US" sz="210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97503" y="1057597"/>
            <a:ext cx="4696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她在丛中笑</a:t>
            </a:r>
            <a:endParaRPr lang="zh-CN" altLang="en-US" sz="1350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77448" y="1042187"/>
            <a:ext cx="660127" cy="28623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卜算子</a:t>
            </a:r>
            <a:r>
              <a:rPr lang="en-US" altLang="zh-CN" sz="3000" b="1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·</a:t>
            </a:r>
            <a:r>
              <a:rPr lang="zh-CN" altLang="en-US" sz="3000" b="1" dirty="0">
                <a:solidFill>
                  <a:prstClr val="black"/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咏梅</a:t>
            </a:r>
            <a:endParaRPr lang="zh-CN" altLang="en-US" sz="3000" b="1" dirty="0">
              <a:solidFill>
                <a:prstClr val="black"/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77" y="143546"/>
            <a:ext cx="3401995" cy="5011540"/>
          </a:xfrm>
          <a:prstGeom prst="rect">
            <a:avLst/>
          </a:prstGeom>
        </p:spPr>
      </p:pic>
      <p:sp>
        <p:nvSpPr>
          <p:cNvPr id="15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6" t="-1115" r="-127" b="1115"/>
          <a:stretch>
            <a:fillRect/>
          </a:stretch>
        </p:blipFill>
        <p:spPr>
          <a:xfrm>
            <a:off x="-20394" y="-57766"/>
            <a:ext cx="9164394" cy="5178406"/>
          </a:xfrm>
          <a:prstGeom prst="rect">
            <a:avLst/>
          </a:prstGeom>
        </p:spPr>
      </p:pic>
      <p:sp>
        <p:nvSpPr>
          <p:cNvPr id="9220" name="文本框 18"/>
          <p:cNvSpPr txBox="1">
            <a:spLocks noChangeArrowheads="1"/>
          </p:cNvSpPr>
          <p:nvPr/>
        </p:nvSpPr>
        <p:spPr bwMode="auto">
          <a:xfrm>
            <a:off x="4515638" y="1707655"/>
            <a:ext cx="807913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第贰章</a:t>
            </a:r>
            <a:endParaRPr lang="zh-CN" altLang="en-US" sz="4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9221" name="文本框 33"/>
          <p:cNvSpPr txBox="1">
            <a:spLocks noChangeArrowheads="1"/>
          </p:cNvSpPr>
          <p:nvPr/>
        </p:nvSpPr>
        <p:spPr bwMode="auto">
          <a:xfrm>
            <a:off x="3829033" y="1556445"/>
            <a:ext cx="669414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0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西汉前期，以黄老之学为尊，直至汉武帝罢黜百家，独尊儒术，儒学开始成为多年来封建主义的主导思想。</a:t>
            </a:r>
            <a:endParaRPr lang="zh-CN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04413" y="1788617"/>
            <a:ext cx="0" cy="2078831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29842" y="1545431"/>
            <a:ext cx="2268140" cy="2268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37336" y="1545431"/>
            <a:ext cx="2269331" cy="2268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46020" y="1545431"/>
            <a:ext cx="2268141" cy="22681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9704" name="文本框 8"/>
          <p:cNvSpPr txBox="1">
            <a:spLocks noChangeArrowheads="1"/>
          </p:cNvSpPr>
          <p:nvPr/>
        </p:nvSpPr>
        <p:spPr bwMode="auto">
          <a:xfrm>
            <a:off x="900113" y="2391966"/>
            <a:ext cx="17537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此处可添加横版文字此处可添加横版文字</a:t>
            </a: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3761186" y="2391966"/>
            <a:ext cx="17549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此处可添加横版文字此处可添加横版文字</a:t>
            </a: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sp>
        <p:nvSpPr>
          <p:cNvPr id="29706" name="文本框 11"/>
          <p:cNvSpPr txBox="1">
            <a:spLocks noChangeArrowheads="1"/>
          </p:cNvSpPr>
          <p:nvPr/>
        </p:nvSpPr>
        <p:spPr bwMode="auto">
          <a:xfrm>
            <a:off x="6552011" y="2391966"/>
            <a:ext cx="17549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5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此处可添加横版文字此处可添加横版文字</a:t>
            </a: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57" y="2679502"/>
            <a:ext cx="1440250" cy="144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8" y="3023972"/>
            <a:ext cx="1353612" cy="9792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58" y="3023973"/>
            <a:ext cx="1677173" cy="1134742"/>
          </a:xfrm>
          <a:prstGeom prst="rect">
            <a:avLst/>
          </a:prstGeom>
        </p:spPr>
      </p:pic>
      <p:sp>
        <p:nvSpPr>
          <p:cNvPr id="35" name="文本框 18"/>
          <p:cNvSpPr txBox="1">
            <a:spLocks noChangeArrowheads="1"/>
          </p:cNvSpPr>
          <p:nvPr/>
        </p:nvSpPr>
        <p:spPr bwMode="auto">
          <a:xfrm>
            <a:off x="-51880" y="843581"/>
            <a:ext cx="553998" cy="345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eaVert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FZKai-Z03S" panose="03000509000000000000" pitchFamily="65" charset="-122"/>
                <a:ea typeface="FZKai-Z03S" panose="03000509000000000000" pitchFamily="65" charset="-122"/>
                <a:sym typeface="FZKai-Z03S" panose="03000509000000000000" pitchFamily="65" charset="-122"/>
              </a:rPr>
              <a:t>点击添加标题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FZKai-Z03S" panose="03000509000000000000" pitchFamily="65" charset="-122"/>
              <a:ea typeface="FZKai-Z03S" panose="03000509000000000000" pitchFamily="65" charset="-122"/>
              <a:sym typeface="FZKai-Z03S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3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1727</Words>
  <Application>WPS 演示</Application>
  <PresentationFormat>全屏显示(16:9)</PresentationFormat>
  <Paragraphs>277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FZKai-Z03S</vt:lpstr>
      <vt:lpstr>Calibri</vt:lpstr>
      <vt:lpstr>等线</vt:lpstr>
      <vt:lpstr>微软雅黑</vt:lpstr>
      <vt:lpstr>Arial Unicode MS</vt:lpstr>
      <vt:lpstr>等线 Light</vt:lpstr>
      <vt:lpstr>方正宋黑简体</vt:lpstr>
      <vt:lpstr>Ebrima</vt:lpstr>
      <vt:lpstr>Meiryo</vt:lpstr>
      <vt:lpstr>Yu Gothic UI</vt:lpstr>
      <vt:lpstr>Arial Narrow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叶中菩提</cp:lastModifiedBy>
  <cp:revision>10</cp:revision>
  <dcterms:created xsi:type="dcterms:W3CDTF">2018-10-18T08:23:00Z</dcterms:created>
  <dcterms:modified xsi:type="dcterms:W3CDTF">2019-08-06T22:08:36Z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