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5" r:id="rId3"/>
    <p:sldId id="266" r:id="rId4"/>
    <p:sldId id="267" r:id="rId5"/>
    <p:sldId id="268" r:id="rId6"/>
    <p:sldId id="269" r:id="rId7"/>
    <p:sldId id="276" r:id="rId8"/>
    <p:sldId id="270" r:id="rId9"/>
    <p:sldId id="271" r:id="rId10"/>
    <p:sldId id="274" r:id="rId11"/>
    <p:sldId id="272" r:id="rId12"/>
    <p:sldId id="275" r:id="rId13"/>
    <p:sldId id="273" r:id="rId14"/>
    <p:sldId id="277" r:id="rId15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32B"/>
    <a:srgbClr val="5BC0BE"/>
    <a:srgbClr val="0B132A"/>
    <a:srgbClr val="6FFFE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1837" autoAdjust="0"/>
  </p:normalViewPr>
  <p:slideViewPr>
    <p:cSldViewPr snapToGrid="0">
      <p:cViewPr varScale="1">
        <p:scale>
          <a:sx n="117" d="100"/>
          <a:sy n="117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DEF92-7734-48B3-9F22-F62A2BB540A2}" type="datetimeFigureOut">
              <a:rPr lang="nb-NO" smtClean="0"/>
              <a:t>18.03.2025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B0FB-076D-46DF-8A5E-3AC35A772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07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more layers to a CCN-model should enhance its capacity to learn more complex features from the data</a:t>
            </a:r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. </a:t>
            </a:r>
          </a:p>
          <a:p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And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double convolution layers should allow the network to perform more complex feature extraction before pooling and enable it to better recognize and combine detailed patterns within the input data.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B0FB-076D-46DF-8A5E-3AC35A7728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037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E0CBB-5F39-6F54-4BF8-2A2A7877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3B875073-5577-9008-73A2-85541A6CC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772C3AC3-750C-E128-33C1-215204C07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more layers to a CCN-model should enhance its capacity to learn more complex features from the data</a:t>
            </a:r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. </a:t>
            </a:r>
          </a:p>
          <a:p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And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double convolution layers should allow the network to perform more complex feature extraction before pooling and enable it to better recognize and combine detailed patterns within the input data.</a:t>
            </a:r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67F4136-FFCB-ADC7-B3E6-2DA4375DF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B0FB-076D-46DF-8A5E-3AC35A7728C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389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5DFF91-7D5B-ACB9-1441-ED4C845A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376579-CE7C-D3FA-8B4E-7018171B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09CCA19-831B-A0BA-A412-DC3DBCAA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02E-F5FD-174A-B7AD-56FFFB573039}" type="datetime1">
              <a:rPr lang="en-US" smtClean="0"/>
              <a:t>3/29/25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82B9537-92A7-FD8D-1AB1-7E321BA8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0AC744-6BEA-3005-A8AF-8B53CE56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70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AC5304-3847-6DD7-8573-4C77F700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21D7149-B0B4-AAFA-30AF-0B39B631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B25085C-E397-3BFF-CA08-086686A4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CC04-98D6-2142-A048-1DF99157360E}" type="datetime1">
              <a:rPr lang="en-US" smtClean="0"/>
              <a:t>3/29/25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0D7831-2B68-9F1A-05E0-4D12B30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4C2C72-59DF-F928-277A-B80FC1DA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53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E8E79E8-71B4-14E2-5C51-9FB652F10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3C78131-3CFD-612D-1692-018C06A8B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2D0F61-4039-32B2-061F-066788D4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26-B34C-544E-9CDF-6AB67572BAD9}" type="datetime1">
              <a:rPr lang="en-US" smtClean="0"/>
              <a:t>3/29/25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68092A-EA0A-CC5A-7769-2656C5C3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7E78A23-8DF8-B960-BE49-43B1FD80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93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047AFC-869B-099E-37E2-D9F7917A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4E8E86-5509-FC77-42D8-A79990E6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AB3AEB-D4E9-2AD8-1F57-08279E56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B84-2CB7-9648-A44A-48030D239463}" type="datetime1">
              <a:rPr lang="en-US" smtClean="0"/>
              <a:t>3/29/25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AD110E-9143-0FAB-48A0-88CD0462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22722C-C568-0AE6-413A-12A9A3EC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17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2F4E10-D7EC-B8DA-BF08-185CC14B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C036B99-121D-107D-8276-AD3660A1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FC76B4-80A0-3B50-0066-D7E03E4F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385B-B311-F744-AAA7-4A8A9C5B08AF}" type="datetime1">
              <a:rPr lang="en-US" smtClean="0"/>
              <a:t>3/29/25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F2F7D02-EC6C-F352-6058-02248E28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1C4B4D2-4501-E61A-A378-3C1723F8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11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2B4110-B8CC-900C-DF5B-E304B8E3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5447B2-EDDE-2DDA-5B85-BD0065F00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F4A8E10-BC7D-AEBC-57D3-F4CDFD37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88C5BCF-E7EB-4404-C057-4D729A46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E0A-FDBA-574C-93DB-1DC18996C7E3}" type="datetime1">
              <a:rPr lang="en-US" smtClean="0"/>
              <a:t>3/29/25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2489D9-A49C-CB58-249B-4E7C91CC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03A90FD-61F4-880D-7C7A-0D643D4F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46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7AC612-8E2E-5004-BCAB-6D6D9E48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9A9B418-93E5-8606-F870-9860F497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598F08-D14D-2C0A-8D07-4BADB181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23E43CB-B302-B4FC-E166-287E5C3D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D954CEB-FB80-9752-CB84-619F68D6D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3A9F3F6-9480-026A-0D74-261AA846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CFCF-634D-AF47-885B-AF710C937ADA}" type="datetime1">
              <a:rPr lang="en-US" smtClean="0"/>
              <a:t>3/29/25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EC7CCB9-6D5C-4CFA-4B6B-8B60F1AC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2F75E38-00A4-E7E3-9E8D-CE4CC05F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47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F8367D-139B-A6C0-30D9-0B6EBD03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35231AB-164F-9219-DBA5-A79E7ABC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ECE3-EA52-F94E-A51C-093793615959}" type="datetime1">
              <a:rPr lang="en-US" smtClean="0"/>
              <a:t>3/29/25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513BFC8-1210-F34D-ABF8-F436748C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6F1EEE-E75C-BFA1-7AA4-CB9D9A19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846CCAC-3994-1B22-8348-970A34AD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DDDC-5C43-CF4B-8630-AD488318A64E}" type="datetime1">
              <a:rPr lang="en-US" smtClean="0"/>
              <a:t>3/29/25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4BE84F2-3669-12EC-808B-DB63A87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724A9F7-2BEE-7BA2-CAC1-DBC5A5DA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312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1A3AEF-320E-6AD3-DB16-F6CDBF50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CDEB3-DF44-D322-5F39-E521ED2A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5832528-AA05-1FF3-C806-FF732BC91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61B31D-EB76-B7EF-0C86-4748512B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CCA9-B19D-9747-B13B-3DCA85537EC9}" type="datetime1">
              <a:rPr lang="en-US" smtClean="0"/>
              <a:t>3/29/25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F42C578-953C-66D4-7554-445AA66B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4230759-7BDA-8769-E05B-A516CEBD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4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119A1B-7827-1943-CFDB-D50673B5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CEE7C28-4706-9FF6-8D70-6596A6CE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B88484F-D6A2-0EC5-29E2-5C7F1C4C6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5FAC1E-720B-C3E0-EF3E-CE0B5AB9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5C51-270A-7B4A-AE1E-C5536D6E74D7}" type="datetime1">
              <a:rPr lang="en-US" smtClean="0"/>
              <a:t>3/29/25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852267E-1888-5F39-4280-8CA53172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7E40586-E8E7-62B9-7722-92EFDBED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797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CCEAC1D-D7D1-4E69-065C-5EBAAA88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F89CC7-26C4-6BC7-2BC8-15BE0A80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301DCD-7847-AFB2-3159-71E636F24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2B0B-0DD9-EF4C-8B2A-C0747740D87F}" type="datetime1">
              <a:rPr lang="en-US" smtClean="0"/>
              <a:t>3/29/25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9BC504-F287-A289-1442-EB04A2C99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Deep Learning Final Project - Arbind Singh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7248780-3764-6D54-15D4-9DF455450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71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arbind/Deep-Learning-Final-Project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i.org/10.3390/app710099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reo.cartif.es/home/joslla@cartif.es/Briefcase/Architectural_Heritage_Elements_image_Datas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DA723E22-3CC9-C4D5-C6E0-3A717D55A2B3}"/>
              </a:ext>
            </a:extLst>
          </p:cNvPr>
          <p:cNvSpPr/>
          <p:nvPr/>
        </p:nvSpPr>
        <p:spPr>
          <a:xfrm>
            <a:off x="966019" y="564204"/>
            <a:ext cx="10511878" cy="572959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83F5B47-88D5-AAB2-58EB-7236322D7980}"/>
              </a:ext>
            </a:extLst>
          </p:cNvPr>
          <p:cNvSpPr txBox="1"/>
          <p:nvPr/>
        </p:nvSpPr>
        <p:spPr>
          <a:xfrm>
            <a:off x="1488328" y="1237715"/>
            <a:ext cx="921534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chemeClr val="accent1"/>
                </a:solidFill>
                <a:effectLst/>
                <a:latin typeface="Helvetica Neue"/>
              </a:rPr>
              <a:t>Deep Learning Approach to Identifying Architectural Heritage Structure </a:t>
            </a:r>
          </a:p>
          <a:p>
            <a:pPr algn="ctr"/>
            <a:br>
              <a:rPr lang="en-US" dirty="0"/>
            </a:br>
            <a: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  <a:t>Deep Learning - Final Project</a:t>
            </a:r>
            <a:b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</a:br>
            <a: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  <a:t>by Arbind Kumar Singh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16769-3276-C342-610E-CA6131F4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28" y="4004107"/>
            <a:ext cx="9230602" cy="195411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A35BA-5F57-4F52-8CA1-7CECE0A9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95257" cy="365125"/>
          </a:xfrm>
        </p:spPr>
        <p:txBody>
          <a:bodyPr/>
          <a:lstStyle/>
          <a:p>
            <a:r>
              <a:rPr lang="nb-NO"/>
              <a:t>Deep Learning Final Project - Arbind Singh</a:t>
            </a:r>
            <a:endParaRPr lang="nb-NO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CFB43D5-4821-90B8-DCB1-09776CDC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644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7B69C-D1B6-C8A0-E05C-7B52D2A67A24}"/>
              </a:ext>
            </a:extLst>
          </p:cNvPr>
          <p:cNvSpPr txBox="1"/>
          <p:nvPr/>
        </p:nvSpPr>
        <p:spPr>
          <a:xfrm>
            <a:off x="838200" y="1845193"/>
            <a:ext cx="39697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Altering the optimizer to RMSprop did not improve model performance. Adam, had the same accuracy, but with a slightly lower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L2 regularization did not lead to any improvement either. The combination of a lot of data, a dropout layer and a l2 regularization seem to have resulted in over-regularization.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F2FA1CA-38E3-1A6C-A9B4-7E1290FA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1845193"/>
            <a:ext cx="6036365" cy="236274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2006252-5A2F-1EFE-8230-45491739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5" y="4362443"/>
            <a:ext cx="6194113" cy="238608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37EEF-E307-1F4B-63BA-F9DC2138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535F-DE66-C04C-BECB-90051482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514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3" y="365125"/>
            <a:ext cx="11549743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AlexNet</a:t>
            </a:r>
            <a:r>
              <a:rPr lang="en-US" dirty="0"/>
              <a:t> and Inception-ResNet-v2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D897F66-FE7B-0E0B-DBF6-8B371A35138C}"/>
              </a:ext>
            </a:extLst>
          </p:cNvPr>
          <p:cNvSpPr txBox="1"/>
          <p:nvPr/>
        </p:nvSpPr>
        <p:spPr>
          <a:xfrm>
            <a:off x="707571" y="2013857"/>
            <a:ext cx="1064622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my best performing model - the Double Deep - with two of the models used in the paper by Llamas et al. (2017) - Alex net and Inception-Res-v2.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Alex net is a model that among others utilize stacked convolutional layers, </a:t>
            </a:r>
            <a:r>
              <a:rPr lang="en-US" sz="2400" dirty="0" err="1"/>
              <a:t>ReLU</a:t>
            </a:r>
            <a:r>
              <a:rPr lang="en-US" sz="2400" dirty="0"/>
              <a:t> activations and dropout for regularization. It achieved a remarkable performance on the ImageNet dataset in 2012.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Inception-ResNet-v2, on the other hand, is a model that is pre-trained on ImageNet data, which consists of 1000 object classes and contains 1,281,167 training images. </a:t>
            </a:r>
            <a:endParaRPr lang="nb-NO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839B5-C093-2781-9513-352B1F75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F5876-0D1C-14BA-E3BF-A5E31B67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361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365125"/>
            <a:ext cx="11593286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AlexNet</a:t>
            </a:r>
            <a:r>
              <a:rPr lang="en-US" dirty="0"/>
              <a:t> and Inception-ResNet-v2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F390526-73DA-06F2-D8B2-DE5EF132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51" y="1937659"/>
            <a:ext cx="10766898" cy="430303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B2429-920E-E946-0162-28B15C7D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1BF5B-1790-4479-E126-4580051B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877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70ABD1F1-1A08-0F48-DCA5-862350A076FB}"/>
              </a:ext>
            </a:extLst>
          </p:cNvPr>
          <p:cNvSpPr txBox="1"/>
          <p:nvPr/>
        </p:nvSpPr>
        <p:spPr>
          <a:xfrm>
            <a:off x="838200" y="2103641"/>
            <a:ext cx="105155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possible to build a CNN model that can classify architectural heritage elements into classes with a reasonably good accuracy (about for our best model 80%).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Architecture seems to be more important than conventional hyper parameter tuning and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depth and double convolution layers add positively to performance and the combination produces very good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Pre-trained models, such as </a:t>
            </a:r>
            <a:r>
              <a:rPr lang="en-US" sz="2400" dirty="0" err="1"/>
              <a:t>InceptionResNet</a:t>
            </a:r>
            <a:r>
              <a:rPr lang="en-US" sz="2400" dirty="0"/>
              <a:t> v2, tend to outperform model which have not been trained in advance. In our case, the </a:t>
            </a:r>
            <a:r>
              <a:rPr lang="en-US" sz="2400" dirty="0" err="1"/>
              <a:t>InceptionResNet</a:t>
            </a:r>
            <a:r>
              <a:rPr lang="en-US" sz="2400" dirty="0"/>
              <a:t> model managed to classify 92% of the elements correctly.</a:t>
            </a:r>
            <a:endParaRPr lang="nb-NO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AE2DB-4A52-E59A-1467-C393F8B8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49801-F1CC-788F-B891-9582B75C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218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3E7E7-B651-3D7F-F38C-9695D3BE9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5565-EFF7-8F9A-0A58-D97BEBF88DB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GitHub Repo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70916FD1-6FA3-3323-A15D-EDBB8F57A9FE}"/>
              </a:ext>
            </a:extLst>
          </p:cNvPr>
          <p:cNvSpPr txBox="1"/>
          <p:nvPr/>
        </p:nvSpPr>
        <p:spPr>
          <a:xfrm>
            <a:off x="838200" y="2103641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2"/>
              </a:rPr>
              <a:t>https://github.com/getarbind/Deep-Learning-Final-Project/tree/main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It container </a:t>
            </a:r>
            <a:r>
              <a:rPr lang="en-US" sz="2400" b="0" i="0" u="none" strike="noStrike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Jupyter</a:t>
            </a:r>
            <a:r>
              <a:rPr lang="en-US" sz="2400" b="0" i="0" u="none" strike="noStrike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notebook</a:t>
            </a:r>
            <a:r>
              <a:rPr lang="nb-NO" sz="2400" dirty="0"/>
              <a:t>, </a:t>
            </a:r>
            <a:r>
              <a:rPr lang="nb-NO" sz="2400" dirty="0" err="1"/>
              <a:t>Dataset</a:t>
            </a:r>
            <a:r>
              <a:rPr lang="nb-NO" sz="2400" dirty="0"/>
              <a:t>, </a:t>
            </a:r>
            <a:r>
              <a:rPr lang="nb-NO" sz="2400" dirty="0" err="1"/>
              <a:t>Results</a:t>
            </a:r>
            <a:r>
              <a:rPr lang="nb-NO" sz="2400" dirty="0"/>
              <a:t> and Presentation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31E52-89E4-AA3E-0124-ECC50660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E4EEE-1D7A-0665-A4DC-86026F7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779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85DA-C32A-C83B-B54B-CC4373F7AD4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deep learning project, I will perform </a:t>
            </a:r>
          </a:p>
          <a:p>
            <a:pPr algn="just"/>
            <a:r>
              <a:rPr lang="en-US" dirty="0"/>
              <a:t>Create a Convolutional Neural Network (CNN) that can classify architectural heritage elements into classes such as altar, apse, bell tower, column, dome (inner), dome (outer), flying buttress, gargoyle, stained glass and vault. </a:t>
            </a:r>
          </a:p>
          <a:p>
            <a:pPr algn="just"/>
            <a:r>
              <a:rPr lang="en-US" dirty="0"/>
              <a:t>Using various types of neural network architectures and hyper parameter tuning to gain insight into what factors most affect model performance.</a:t>
            </a:r>
          </a:p>
          <a:p>
            <a:r>
              <a:rPr lang="en-US" dirty="0"/>
              <a:t>Compare all model results that have used the same dataset (training and test).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C7D53-0ED6-2028-B65C-A91D7167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25143" cy="365125"/>
          </a:xfrm>
        </p:spPr>
        <p:txBody>
          <a:bodyPr/>
          <a:lstStyle/>
          <a:p>
            <a:r>
              <a:rPr lang="nb-NO"/>
              <a:t>Deep Learning Final Project - Arbind Singh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C130A-27D2-C145-B4B8-21D17BBD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31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85DA-C32A-C83B-B54B-CC4373F7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51915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algn="just"/>
            <a:r>
              <a:rPr lang="en-US" sz="2400" dirty="0"/>
              <a:t>Classify architectural heritage elements is a challenging task in image classification, as	it involves not only shape and position but also a symbolic dimension  </a:t>
            </a:r>
          </a:p>
          <a:p>
            <a:pPr algn="just"/>
            <a:r>
              <a:rPr lang="en-US" sz="2400" dirty="0"/>
              <a:t>The project is inspired by the article: </a:t>
            </a:r>
            <a:r>
              <a:rPr lang="en-GB" sz="2400" b="0" i="0" u="none" strike="noStrike" dirty="0">
                <a:effectLst/>
                <a:latin typeface="system-ui"/>
              </a:rPr>
              <a:t>Llamas J, M. </a:t>
            </a:r>
            <a:r>
              <a:rPr lang="en-GB" sz="2400" b="0" i="0" u="none" strike="noStrike" dirty="0" err="1">
                <a:effectLst/>
                <a:latin typeface="system-ui"/>
              </a:rPr>
              <a:t>Lerones</a:t>
            </a:r>
            <a:r>
              <a:rPr lang="en-GB" sz="2400" b="0" i="0" u="none" strike="noStrike" dirty="0">
                <a:effectLst/>
                <a:latin typeface="system-ui"/>
              </a:rPr>
              <a:t> P, Medina R, </a:t>
            </a:r>
            <a:r>
              <a:rPr lang="en-GB" sz="2400" b="0" i="0" u="none" strike="noStrike" dirty="0" err="1">
                <a:effectLst/>
                <a:latin typeface="system-ui"/>
              </a:rPr>
              <a:t>Zalama</a:t>
            </a:r>
            <a:r>
              <a:rPr lang="en-GB" sz="2400" b="0" i="0" u="none" strike="noStrike" dirty="0">
                <a:effectLst/>
                <a:latin typeface="system-ui"/>
              </a:rPr>
              <a:t> E, Gómez-García-Bermejo J. Classification of Architectural Heritage Images Using Deep Learning Techniques. Applied Sciences. 2017; 7(10):992. </a:t>
            </a:r>
            <a:r>
              <a:rPr lang="en-GB" sz="2400" b="0" i="0" u="none" strike="noStrike" dirty="0">
                <a:effectLst/>
                <a:latin typeface="system-ui"/>
                <a:hlinkClick r:id="rId2"/>
              </a:rPr>
              <a:t>https://doi.org/10.3390/app7100992</a:t>
            </a:r>
            <a:endParaRPr lang="en-GB" sz="2400" b="0" i="0" u="none" strike="noStrike" dirty="0">
              <a:effectLst/>
              <a:latin typeface="system-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E559B-E685-24E7-C927-5AAA7A90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114" y="1825625"/>
            <a:ext cx="3426498" cy="44336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2580A-2CAF-896E-CE8A-6238BE3C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B4B02-BDEC-79C8-DFF7-9AC82130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840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4210C-EE71-7561-7287-178B90B7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48" y="1592263"/>
            <a:ext cx="6936052" cy="4900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5B0F65-F5B7-A316-B323-21AC40578F9A}"/>
              </a:ext>
            </a:extLst>
          </p:cNvPr>
          <p:cNvSpPr txBox="1"/>
          <p:nvPr/>
        </p:nvSpPr>
        <p:spPr>
          <a:xfrm>
            <a:off x="838200" y="1690688"/>
            <a:ext cx="33147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u="none" strike="noStrike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dataset was created and made available as part of the Llamas et al. (2017) article mention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dataset consists of </a:t>
            </a:r>
            <a:r>
              <a:rPr lang="en-NO" dirty="0"/>
              <a:t>10543 images classified into 11 categories</a:t>
            </a:r>
            <a:r>
              <a:rPr lang="en-GB" dirty="0"/>
              <a:t> </a:t>
            </a:r>
            <a:endParaRPr lang="en-GB" b="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dataset can be found several places and in several versions. </a:t>
            </a:r>
            <a:r>
              <a:rPr lang="en-GB" dirty="0"/>
              <a:t>T</a:t>
            </a:r>
            <a:r>
              <a:rPr lang="en-GB" b="0" i="0" u="none" strike="noStrike" dirty="0">
                <a:effectLst/>
              </a:rPr>
              <a:t>his project </a:t>
            </a:r>
            <a:r>
              <a:rPr lang="en-GB" dirty="0"/>
              <a:t>used</a:t>
            </a:r>
            <a:r>
              <a:rPr lang="en-GB" b="0" i="0" u="none" strike="noStrike" dirty="0">
                <a:effectLst/>
              </a:rPr>
              <a:t> </a:t>
            </a:r>
            <a:r>
              <a:rPr lang="en-GB" b="0" i="0" u="none" strike="noStrike" dirty="0">
                <a:effectLst/>
                <a:hlinkClick r:id="rId3"/>
              </a:rPr>
              <a:t>https://correo.cartif.es/home/joslla@cartif.es/Briefcase/Architectural_Heritage_Elements_image_Dataset</a:t>
            </a:r>
            <a:endParaRPr lang="en-GB" b="0" i="0" u="none" strike="noStrike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0EDD2-2546-156E-875C-44CB5795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93B24-EB57-D20C-A3F2-EBF28FB2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800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Dataset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E0BDE-3DCD-3309-D359-D6AADC21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34" y="1690688"/>
            <a:ext cx="5802366" cy="509905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62790945-AC2A-6FA3-231A-58C96FDDE84B}"/>
              </a:ext>
            </a:extLst>
          </p:cNvPr>
          <p:cNvSpPr txBox="1"/>
          <p:nvPr/>
        </p:nvSpPr>
        <p:spPr>
          <a:xfrm>
            <a:off x="838200" y="2095635"/>
            <a:ext cx="42018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categories are somewhat unevenly distributed – which can make some categories harder to classify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portals are not part of the original study and it is the smallest category, we will remove it from our study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60C33-494B-0589-109B-910D4939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2123C-4BCB-610B-51CD-12568A57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45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88DBD9B-57FD-36C5-8BA6-3838AE72AD7A}"/>
              </a:ext>
            </a:extLst>
          </p:cNvPr>
          <p:cNvSpPr txBox="1"/>
          <p:nvPr/>
        </p:nvSpPr>
        <p:spPr>
          <a:xfrm>
            <a:off x="838200" y="2095635"/>
            <a:ext cx="10428513" cy="4367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spcAft>
                <a:spcPts val="750"/>
              </a:spcAft>
              <a:buNone/>
            </a:pPr>
            <a:r>
              <a:rPr lang="en-US" b="0" i="0" u="none" strike="noStrike" dirty="0">
                <a:solidFill>
                  <a:srgbClr val="001D35"/>
                </a:solidFill>
                <a:effectLst/>
                <a:latin typeface="Google Sans"/>
              </a:rPr>
              <a:t>I will be using Four different convolutional neural network (CNN) architectures: Basic, Deep, Double Conv, and Double Deep. Each architecture is represented as a sequence of layers, with details on layer types, filter sizes, and output shapes.</a:t>
            </a:r>
          </a:p>
          <a:p>
            <a:pPr algn="l" fontAlgn="ctr">
              <a:spcAft>
                <a:spcPts val="750"/>
              </a:spcAft>
              <a:buNone/>
            </a:pPr>
            <a:r>
              <a:rPr lang="en-US" b="1" i="0" u="none" strike="noStrike" dirty="0">
                <a:solidFill>
                  <a:srgbClr val="001D35"/>
                </a:solidFill>
                <a:effectLst/>
                <a:latin typeface="Google Sans"/>
              </a:rPr>
              <a:t>Basic: </a:t>
            </a:r>
            <a:r>
              <a:rPr lang="en-US" b="0" i="0" u="none" strike="noStrike" dirty="0">
                <a:solidFill>
                  <a:srgbClr val="001D35"/>
                </a:solidFill>
                <a:effectLst/>
                <a:latin typeface="Google Sans"/>
              </a:rPr>
              <a:t>This network has a simple structure with convolutional layers, max-pooling layers, a flatten layer, dense layers, and dropout layers. It serves as a baseline model.</a:t>
            </a:r>
          </a:p>
          <a:p>
            <a:pPr algn="l">
              <a:spcBef>
                <a:spcPts val="750"/>
              </a:spcBef>
              <a:spcAft>
                <a:spcPts val="600"/>
              </a:spcAft>
            </a:pPr>
            <a:r>
              <a:rPr lang="en-US" b="1" i="0" u="none" strike="noStrike" dirty="0">
                <a:solidFill>
                  <a:srgbClr val="001D35"/>
                </a:solidFill>
                <a:effectLst/>
                <a:latin typeface="Google Sans"/>
              </a:rPr>
              <a:t>Deep: </a:t>
            </a:r>
            <a:r>
              <a:rPr lang="en-US" b="0" i="0" u="none" strike="noStrike" dirty="0">
                <a:solidFill>
                  <a:srgbClr val="001D35"/>
                </a:solidFill>
                <a:effectLst/>
                <a:latin typeface="Google Sans"/>
              </a:rPr>
              <a:t>This architecture increases the depth of the network by adding more convolutional and max-pooling layers. This allows the network to learn more complex features.</a:t>
            </a:r>
          </a:p>
          <a:p>
            <a:pPr algn="l">
              <a:spcBef>
                <a:spcPts val="750"/>
              </a:spcBef>
              <a:spcAft>
                <a:spcPts val="600"/>
              </a:spcAft>
            </a:pPr>
            <a:r>
              <a:rPr lang="en-US" b="1" i="0" u="none" strike="noStrike" dirty="0">
                <a:solidFill>
                  <a:srgbClr val="001D35"/>
                </a:solidFill>
                <a:effectLst/>
                <a:latin typeface="Google Sans"/>
              </a:rPr>
              <a:t>Double Conv: </a:t>
            </a:r>
            <a:r>
              <a:rPr lang="en-US" b="0" i="0" u="none" strike="noStrike" dirty="0">
                <a:solidFill>
                  <a:srgbClr val="001D35"/>
                </a:solidFill>
                <a:effectLst/>
                <a:latin typeface="Google Sans"/>
              </a:rPr>
              <a:t>This model introduces a pattern of two consecutive convolutional layers before each max-pooling layer. This can help the network capture more intricate spatial relationships.</a:t>
            </a:r>
          </a:p>
          <a:p>
            <a:pPr algn="l">
              <a:spcBef>
                <a:spcPts val="750"/>
              </a:spcBef>
              <a:spcAft>
                <a:spcPts val="1500"/>
              </a:spcAft>
            </a:pPr>
            <a:r>
              <a:rPr lang="en-US" b="1" i="0" u="none" strike="noStrike" dirty="0">
                <a:solidFill>
                  <a:srgbClr val="001D35"/>
                </a:solidFill>
                <a:effectLst/>
                <a:latin typeface="Google Sans"/>
              </a:rPr>
              <a:t>Double Deep: </a:t>
            </a:r>
            <a:r>
              <a:rPr lang="en-US" b="0" i="0" u="none" strike="noStrike" dirty="0">
                <a:solidFill>
                  <a:srgbClr val="001D35"/>
                </a:solidFill>
                <a:effectLst/>
                <a:latin typeface="Google Sans"/>
              </a:rPr>
              <a:t>This architecture combines the depth of the "Deep" network with the double convolutional layers of the "Double Conv" network, creating a more complex and potentially more powerful model.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1BF2F-4DB1-CBAA-0AB9-DD9BFE4E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503C4-6DAD-977E-D761-9EF4CDD3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335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C7509-9318-6BAA-6229-52BCC798E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0D05-5B1A-3535-8AAD-561C8FFD02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6" name="Picture 5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3F00659D-7DDF-7BE0-1052-A970003F8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1959429"/>
            <a:ext cx="10101943" cy="453344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C8A5940E-D4E5-CBC1-616C-17EC61A2F6F8}"/>
              </a:ext>
            </a:extLst>
          </p:cNvPr>
          <p:cNvSpPr txBox="1"/>
          <p:nvPr/>
        </p:nvSpPr>
        <p:spPr>
          <a:xfrm>
            <a:off x="740230" y="2090172"/>
            <a:ext cx="22642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 will try to improve the accuracy of our prediction by making use of two specific architectural principles – depth and double convolution layer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2544E-C5EC-153E-E09D-8DEA5FDC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FA8D0-8EAA-484C-12D0-BE10D372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522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D08BD3A-6180-C13A-F4BC-9FF3BAA1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90" y="2298898"/>
            <a:ext cx="8033445" cy="3026393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85794D4-20E3-E39C-9BB2-2C331B5D4CF5}"/>
              </a:ext>
            </a:extLst>
          </p:cNvPr>
          <p:cNvSpPr txBox="1"/>
          <p:nvPr/>
        </p:nvSpPr>
        <p:spPr>
          <a:xfrm>
            <a:off x="838200" y="2185970"/>
            <a:ext cx="24572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Double Deep model outperforms the other three architectures (at least when we look at accuracy).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even deeper model architecture could perhaps have resulted in even better results.</a:t>
            </a:r>
            <a:endParaRPr lang="nb-N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DB95A-6CE2-DF57-7A97-0CC41956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06A53-FDBF-7B1E-6A2B-FD23C449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788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7B69C-D1B6-C8A0-E05C-7B52D2A67A24}"/>
              </a:ext>
            </a:extLst>
          </p:cNvPr>
          <p:cNvSpPr txBox="1"/>
          <p:nvPr/>
        </p:nvSpPr>
        <p:spPr>
          <a:xfrm>
            <a:off x="838200" y="2044649"/>
            <a:ext cx="105970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Various methods can be used to improve the performance of a CNN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different optimizers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L2 regularization to the neurons in the network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Altering the number of neurons dropped by the dropout layers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Carrying out batch normalization and trying out different learning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will focus on testing the impact of optimizers and L2 regularization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RMSprop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L2 regularization factor of 0.001 and 0.0001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8A4A0-0DCA-2C06-0A9A-9D59BCD6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BEC23-F8CE-7F74-6C11-64985EFE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649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17721</TotalTime>
  <Words>1116</Words>
  <Application>Microsoft Macintosh PowerPoint</Application>
  <PresentationFormat>Widescreen</PresentationFormat>
  <Paragraphs>92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Google Sans</vt:lpstr>
      <vt:lpstr>Helvetica Neue</vt:lpstr>
      <vt:lpstr>Source Sans Pro</vt:lpstr>
      <vt:lpstr>system-ui</vt:lpstr>
      <vt:lpstr>Office-tema</vt:lpstr>
      <vt:lpstr>PowerPoint Presentation</vt:lpstr>
      <vt:lpstr>Problem Description</vt:lpstr>
      <vt:lpstr>Problem Description</vt:lpstr>
      <vt:lpstr>Dataset</vt:lpstr>
      <vt:lpstr>Dataset Analysis</vt:lpstr>
      <vt:lpstr>Model Architecture</vt:lpstr>
      <vt:lpstr>Model Architecture</vt:lpstr>
      <vt:lpstr>Model Architecture</vt:lpstr>
      <vt:lpstr>Results and Analysis</vt:lpstr>
      <vt:lpstr>Results and Analysis</vt:lpstr>
      <vt:lpstr>Comparison with AlexNet and Inception-ResNet-v2</vt:lpstr>
      <vt:lpstr>Comparison with AlexNet and Inception-ResNet-v2</vt:lpstr>
      <vt:lpstr>Conclusion</vt:lpstr>
      <vt:lpstr>GitHub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Arne Martin Fevolden</dc:creator>
  <cp:lastModifiedBy>Office365</cp:lastModifiedBy>
  <cp:revision>29</cp:revision>
  <cp:lastPrinted>2024-05-15T10:04:49Z</cp:lastPrinted>
  <dcterms:created xsi:type="dcterms:W3CDTF">2024-05-15T08:05:50Z</dcterms:created>
  <dcterms:modified xsi:type="dcterms:W3CDTF">2025-03-29T19:37:42Z</dcterms:modified>
</cp:coreProperties>
</file>