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5"/>
  </p:notesMasterIdLst>
  <p:sldIdLst>
    <p:sldId id="334" r:id="rId2"/>
    <p:sldId id="365" r:id="rId3"/>
    <p:sldId id="336" r:id="rId4"/>
    <p:sldId id="337" r:id="rId5"/>
    <p:sldId id="345" r:id="rId6"/>
    <p:sldId id="346" r:id="rId7"/>
    <p:sldId id="357" r:id="rId8"/>
    <p:sldId id="348" r:id="rId9"/>
    <p:sldId id="341" r:id="rId10"/>
    <p:sldId id="349" r:id="rId11"/>
    <p:sldId id="350" r:id="rId12"/>
    <p:sldId id="351" r:id="rId13"/>
    <p:sldId id="344" r:id="rId14"/>
    <p:sldId id="353" r:id="rId15"/>
    <p:sldId id="354" r:id="rId16"/>
    <p:sldId id="362" r:id="rId17"/>
    <p:sldId id="355" r:id="rId18"/>
    <p:sldId id="356" r:id="rId19"/>
    <p:sldId id="358" r:id="rId20"/>
    <p:sldId id="360" r:id="rId21"/>
    <p:sldId id="364" r:id="rId22"/>
    <p:sldId id="361" r:id="rId23"/>
    <p:sldId id="36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311"/>
    <a:srgbClr val="12710D"/>
    <a:srgbClr val="23DC1A"/>
    <a:srgbClr val="C58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712" autoAdjust="0"/>
  </p:normalViewPr>
  <p:slideViewPr>
    <p:cSldViewPr snapToGrid="0">
      <p:cViewPr varScale="1">
        <p:scale>
          <a:sx n="87" d="100"/>
          <a:sy n="87" d="100"/>
        </p:scale>
        <p:origin x="1962" y="90"/>
      </p:cViewPr>
      <p:guideLst>
        <p:guide orient="horz"/>
        <p:guide pos="57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-34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D8E9A0-C598-40E6-A1A7-005985CEE4F6}" type="datetimeFigureOut">
              <a:rPr lang="en-US"/>
              <a:pPr>
                <a:defRPr/>
              </a:pPr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D2DBE8-D956-40E9-92F8-31A6652A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s-chi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4905375"/>
            <a:ext cx="1741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015897" y="2035778"/>
            <a:ext cx="4823303" cy="443198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B34DD9-9183-4E57-9CE8-80700249DCA7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1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4"/>
          </a:solidFill>
        </p:spPr>
        <p:txBody>
          <a:bodyPr tIns="457200" rtlCol="0">
            <a:no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Isosceles Triangle 3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4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A25D800-01B5-4307-8E5F-9FAB0944B0F0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4BCC08-8C81-4133-95B1-1A58E43B9EB6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141B53-803D-4D05-932D-E5A77A1CDFC2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1455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7658" y="1078325"/>
            <a:ext cx="8489822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4047" y="1636077"/>
            <a:ext cx="8458200" cy="1455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384048" y="1371600"/>
            <a:ext cx="4029075" cy="15111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/>
          </p:nvPr>
        </p:nvSpPr>
        <p:spPr>
          <a:xfrm>
            <a:off x="4714875" y="1371600"/>
            <a:ext cx="4029075" cy="15111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301625" y="6659563"/>
            <a:ext cx="3384550" cy="198437"/>
          </a:xfrm>
        </p:spPr>
        <p:txBody>
          <a:bodyPr tIns="45720" bIns="45720"/>
          <a:lstStyle>
            <a:lvl1pPr algn="l">
              <a:defRPr sz="6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emplate-Design-2a-top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6F644DF-3321-4865-B1BF-5258589B2183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4048" y="1119597"/>
            <a:ext cx="8514292" cy="15111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 +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emplate-Design-2a-top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229ADF-29CA-4310-82F6-1428FD329BDC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4203" y="1011650"/>
            <a:ext cx="7915493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384048" y="1510122"/>
            <a:ext cx="8514292" cy="15111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s-chi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4905375"/>
            <a:ext cx="1741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9074" y="1955756"/>
            <a:ext cx="4810125" cy="6278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wo Column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emplate-No-ba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B628A8-EC95-4F71-B19E-4F2D42FB04DE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384048" y="1119597"/>
            <a:ext cx="4026027" cy="14557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733926" y="1119597"/>
            <a:ext cx="4038600" cy="1455783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titl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38" y="5210175"/>
            <a:ext cx="16129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015897" y="2035778"/>
            <a:ext cx="4823303" cy="443198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1709738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1709738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BFB3D8D-01A8-4C75-80E6-FD65685FD7F7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Content Placeholder 11"/>
          <p:cNvSpPr>
            <a:spLocks noGrp="1" noChangeAspect="1"/>
          </p:cNvSpPr>
          <p:nvPr>
            <p:ph sz="quarter" idx="10"/>
          </p:nvPr>
        </p:nvSpPr>
        <p:spPr>
          <a:xfrm>
            <a:off x="125361" y="1057392"/>
            <a:ext cx="4041058" cy="4650120"/>
          </a:xfrm>
          <a:prstGeom prst="roundRect">
            <a:avLst>
              <a:gd name="adj" fmla="val 3308"/>
            </a:avLst>
          </a:prstGeom>
          <a:solidFill>
            <a:schemeClr val="accent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HeroicExtremeRightFacing" fov="5100000">
              <a:rot lat="21488107" lon="19799999" rev="0"/>
            </a:camera>
            <a:lightRig rig="threePt" dir="t"/>
          </a:scene3d>
          <a:sp3d z="6350"/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sosceles Triangle 8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95B163-4D9A-44C5-8D89-B32826355862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0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1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EF3BC5-EF57-4415-9EAC-5073493056FF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1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7C5709E-448A-43E7-807B-6F46BA94D965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11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4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002455F-A8E8-4674-8945-9578043971FD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153428-73B5-4198-B132-9400F87B8645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1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tIns="457200" rtlCol="0">
            <a:no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Template-Design-10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white">
          <a:xfrm>
            <a:off x="301625" y="325438"/>
            <a:ext cx="7808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4175" y="1371600"/>
            <a:ext cx="8455025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BD50BB-ADA8-476D-B843-0FF557BB8743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01625" y="6711950"/>
            <a:ext cx="3384550" cy="9207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  <p:pic>
        <p:nvPicPr>
          <p:cNvPr id="1031" name="Picture 10" descr="logo-colors-white.png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62938" y="325438"/>
            <a:ext cx="719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sosceles Triangle 12"/>
          <p:cNvSpPr/>
          <p:nvPr/>
        </p:nvSpPr>
        <p:spPr>
          <a:xfrm rot="5400000">
            <a:off x="-83344" y="383382"/>
            <a:ext cx="357187" cy="1905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892" r:id="rId14"/>
    <p:sldLayoutId id="2147483893" r:id="rId15"/>
    <p:sldLayoutId id="2147483894" r:id="rId16"/>
    <p:sldLayoutId id="2147483908" r:id="rId17"/>
    <p:sldLayoutId id="2147483909" r:id="rId18"/>
    <p:sldLayoutId id="2147483910" r:id="rId19"/>
    <p:sldLayoutId id="2147483911" r:id="rId20"/>
  </p:sldLayoutIdLst>
  <p:transition spd="med"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573088" indent="-231775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bg2"/>
          </a:solidFill>
          <a:latin typeface="+mn-lt"/>
          <a:ea typeface="+mn-ea"/>
          <a:cs typeface="Arial" pitchFamily="34" charset="0"/>
        </a:defRPr>
      </a:lvl2pPr>
      <a:lvl3pPr marL="914400" indent="-230188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bg2"/>
          </a:solidFill>
          <a:latin typeface="+mn-lt"/>
          <a:ea typeface="+mn-ea"/>
          <a:cs typeface="Arial" pitchFamily="34" charset="0"/>
        </a:defRPr>
      </a:lvl3pPr>
      <a:lvl4pPr marL="1200150" indent="-230188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Arial" pitchFamily="34" charset="0"/>
        </a:defRPr>
      </a:lvl4pPr>
      <a:lvl5pPr marL="1487488" indent="-231775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21" y="2197304"/>
            <a:ext cx="8543992" cy="402879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Kernel Work </a:t>
            </a:r>
            <a:r>
              <a:rPr lang="en-US" dirty="0" smtClean="0"/>
              <a:t>Queues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smtClean="0"/>
              <a:t>               Arun </a:t>
            </a:r>
            <a:r>
              <a:rPr lang="en-US" dirty="0" smtClean="0"/>
              <a:t>KS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smtClean="0"/>
              <a:t>	</a:t>
            </a:r>
            <a:r>
              <a:rPr lang="en-US" smtClean="0"/>
              <a:t>      arunsudhilal@gmail.com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9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More gopher and more carts.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8" y="1885282"/>
            <a:ext cx="8162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3817" y="4768554"/>
            <a:ext cx="7903969" cy="9694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will go faster, but there is bottleneck at  the pile and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burner.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Also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need to synchronize the gophers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81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Remove the bottleneck, make them independent.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2" y="1723448"/>
            <a:ext cx="6161606" cy="244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1026" y="4517883"/>
            <a:ext cx="8075864" cy="24006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will be twice as fast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design is not automatically parallel.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if only one gopher is allowed to move at a time?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 it’s still concurrent(that’s in design), just not parallel.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However, its automatically parallelizable.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61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Another approach of fine grained concurrency.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4" y="1846514"/>
            <a:ext cx="77533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561" y="4255806"/>
            <a:ext cx="8033046" cy="12772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Four gophers in action for better flow, each doing one simple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If we arrange everything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right,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that's four times faster than our original one-gopher design.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3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Lesson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76383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are many ways to break the processing down.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That’s concurrent design.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not parallelism.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can enables parallelism.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6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CMWQ - Design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74941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kernel threads are gone, replaced by a central set of threads with names like 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/0:0]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are no threads dedicated to any specific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Instead, there is a global pool of threads attached to each CPU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interesting implication of this change is that tasks submitted to the same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on the same CPU may now execute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concurrently.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are two worker-pools, one for normal work items and the other for high priority ones, for each possible CPU and some extra worker-pools to serve work items queued on unbound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61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CMWQ – Design cont..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777597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Keeps the number of active workers to minimum but no less.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 long as there is one or more workers running on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no new worker is scheduled.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 kworker0:1 started working and it sleeps, kwoker0:2 will be scheduled to execute next work. But if kowker0:1 finishes a work, same worker will be used for next pending work item.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work is processed in batch as much as possible.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But when the worker blocks, new worker is scheduled so that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will not be idle with pending works.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Keeps at least single idle work around.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new worker is necessary as there are no idle workers, creates another worker.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Workers are destroyed if idle for some time(5 minutes), but maintains a ratio 1:4(1/4 of busy can be idle).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Each worker pool bound to an actual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implements concurrency management by hooking in to the scheduler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53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about  Reentrancy?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8"/>
            <a:ext cx="8458200" cy="3782574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 the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are now </a:t>
            </a:r>
            <a:r>
              <a:rPr lang="en-US" sz="2000" dirty="0" smtClean="0">
                <a:solidFill>
                  <a:srgbClr val="FF0000"/>
                </a:solidFill>
              </a:rPr>
              <a:t>non-reentrant.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a work item is executing on a different CPU when queuing is requested, it is always queued on that CPU.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Eg</a:t>
            </a:r>
            <a:r>
              <a:rPr lang="en-US" sz="1600" dirty="0" smtClean="0">
                <a:solidFill>
                  <a:srgbClr val="FF0000"/>
                </a:solidFill>
              </a:rPr>
              <a:t>: kworker0:0 is executing a work on </a:t>
            </a:r>
            <a:r>
              <a:rPr lang="en-US" sz="1600" dirty="0" err="1" smtClean="0">
                <a:solidFill>
                  <a:srgbClr val="FF0000"/>
                </a:solidFill>
              </a:rPr>
              <a:t>cpu</a:t>
            </a:r>
            <a:r>
              <a:rPr lang="en-US" sz="1600" dirty="0" smtClean="0">
                <a:solidFill>
                  <a:srgbClr val="FF0000"/>
                </a:solidFill>
              </a:rPr>
              <a:t> 0, now when we queue same work from a different </a:t>
            </a:r>
            <a:r>
              <a:rPr lang="en-US" sz="1600" dirty="0" err="1" smtClean="0">
                <a:solidFill>
                  <a:srgbClr val="FF0000"/>
                </a:solidFill>
              </a:rPr>
              <a:t>cpu</a:t>
            </a:r>
            <a:r>
              <a:rPr lang="en-US" sz="1600" dirty="0" smtClean="0">
                <a:solidFill>
                  <a:srgbClr val="FF0000"/>
                </a:solidFill>
              </a:rPr>
              <a:t>(lets say cpu1), the work get queued on cpu0 and not on cpu1.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may affect some users negatively.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Non-reentrancy overrides affinity specified by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queue_work_on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In the above </a:t>
            </a:r>
            <a:r>
              <a:rPr lang="en-US" sz="1600" dirty="0" err="1" smtClean="0">
                <a:solidFill>
                  <a:srgbClr val="FF0000"/>
                </a:solidFill>
              </a:rPr>
              <a:t>Eg</a:t>
            </a:r>
            <a:r>
              <a:rPr lang="en-US" sz="1600" dirty="0" smtClean="0">
                <a:solidFill>
                  <a:srgbClr val="FF0000"/>
                </a:solidFill>
              </a:rPr>
              <a:t>, even if we use </a:t>
            </a:r>
            <a:r>
              <a:rPr lang="en-US" sz="1600" dirty="0" err="1" smtClean="0">
                <a:solidFill>
                  <a:srgbClr val="FF0000"/>
                </a:solidFill>
              </a:rPr>
              <a:t>queue_work_on</a:t>
            </a:r>
            <a:r>
              <a:rPr lang="en-US" sz="1600" dirty="0" smtClean="0">
                <a:solidFill>
                  <a:srgbClr val="FF0000"/>
                </a:solidFill>
              </a:rPr>
              <a:t>(1, work1), it gets queued in cpu0 to meet the non-reentrant behavior.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97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API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104457"/>
            <a:ext cx="8458200" cy="688342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alloc_workqueue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takes 3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Name, flags and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Flags and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control how work items are assigned execution resources and scheduled.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@flags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WQ_UNBOUND: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were designed to run tasks on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where there were submitted(for better cache utilization). This flag turns off that behavior.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 items queued to unbound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are served by special worker pools, whose workers are not bounded to any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make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behave as a simple execution context provider without concurrency.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where task run for a long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WQ_HIGHPRI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workers from high priority thread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pools.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WQ_FREEZABLE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will be frozen when the system is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suspended.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00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concurrency is implemented.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02725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Maximum number of execution context which can be assigned to the work items of a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Per CPU.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is 512.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Default value when 0 is passed is 256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 users who need strict execution order of ST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=1 and WQ_UNBOUND.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65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 - old WQ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586622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Preconditions: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w0, w1, w2 are queued to a bounded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q0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sleeps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wakes up and burns another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before finishing.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w1 and w2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then sleep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Possible sequence of events with </a:t>
            </a:r>
            <a:r>
              <a:rPr lang="en-US" dirty="0" smtClean="0">
                <a:solidFill>
                  <a:srgbClr val="179311"/>
                </a:solidFill>
              </a:rPr>
              <a:t>old </a:t>
            </a:r>
            <a:r>
              <a:rPr lang="en-US" dirty="0" err="1" smtClean="0">
                <a:solidFill>
                  <a:srgbClr val="179311"/>
                </a:solidFill>
              </a:rPr>
              <a:t>wq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341313" lvl="1" indent="0">
              <a:buNone/>
            </a:pPr>
            <a:r>
              <a:rPr lang="en-US" dirty="0" smtClean="0">
                <a:solidFill>
                  <a:srgbClr val="179311"/>
                </a:solidFill>
              </a:rPr>
              <a:t>  Time 		Events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		w0 start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w0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w0 wakes up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w0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w1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		w1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35		w1 wakes up and finishes		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35		w2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40		w2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		w2 wakes up and finishes</a:t>
            </a: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69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Scope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27754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is it?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Old implementation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implementation (CMWQ)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Examples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92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 – new WQ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586622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Preconditions: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w0, w1, w2 are queued to a bounded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q0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sleeps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wakes up and burns another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before finishing.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w1 and w2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then sleep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Possible sequence of events with </a:t>
            </a:r>
            <a:r>
              <a:rPr lang="en-US" dirty="0" err="1" smtClean="0">
                <a:solidFill>
                  <a:srgbClr val="179311"/>
                </a:solidFill>
              </a:rPr>
              <a:t>cmwq</a:t>
            </a:r>
            <a:r>
              <a:rPr lang="en-US" dirty="0" smtClean="0">
                <a:solidFill>
                  <a:srgbClr val="179311"/>
                </a:solidFill>
              </a:rPr>
              <a:t> </a:t>
            </a:r>
            <a:r>
              <a:rPr lang="en-US" dirty="0" err="1" smtClean="0">
                <a:solidFill>
                  <a:srgbClr val="179311"/>
                </a:solidFill>
              </a:rPr>
              <a:t>max_active</a:t>
            </a:r>
            <a:r>
              <a:rPr lang="en-US" dirty="0" smtClean="0">
                <a:solidFill>
                  <a:srgbClr val="179311"/>
                </a:solidFill>
              </a:rPr>
              <a:t> &gt; 3</a:t>
            </a:r>
          </a:p>
          <a:p>
            <a:pPr marL="341313" lvl="1" indent="0">
              <a:buNone/>
            </a:pPr>
            <a:r>
              <a:rPr lang="en-US" dirty="0" smtClean="0">
                <a:solidFill>
                  <a:srgbClr val="179311"/>
                </a:solidFill>
              </a:rPr>
              <a:t>  Time 		Events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		w0 start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w0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w1 starts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		w1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		w2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w2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w0 wakes up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w0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w1 wakes up and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		w2 wakes up and finishes</a:t>
            </a: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28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snapshot on a dual core SMP system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5319918"/>
          </a:xfrm>
        </p:spPr>
        <p:txBody>
          <a:bodyPr/>
          <a:lstStyle/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/1:2H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running on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1. H signifies it’s a high priority pool worker.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/u4:1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 an unbounded worker. Here 4 signifies the worker pool number and not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number. How come 4? Each core will have two pools(normal and high priority pools) of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Since this is a dual core system, 0 – 3 pool ids are used for bounded worker pools. And 4 and 5 will be used by unbounded worker pools.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95" y="924997"/>
            <a:ext cx="54768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484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Let’s Test our Understanding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9684" y="1386469"/>
            <a:ext cx="8458200" cy="243143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static void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a_bad_work_function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work_struct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*work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while(1);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all bad things can happen?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21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Reference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9684" y="1386469"/>
            <a:ext cx="8458200" cy="2609945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Kernel Documentation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Documentation/workqueue.txt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Concurrency is not parallelism,</a:t>
            </a:r>
          </a:p>
          <a:p>
            <a:pPr lvl="1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talks.golang.org/2012/waza.slide#1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LWN.net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Kernel Code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Kernel/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workqueue.c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Include/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workqueue.h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8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a WQ?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179126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mechanism for asynchronous process context execution.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work item describing a work is put on a queue.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 independent thread serves as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execution context.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30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Old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533069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At highest level there are worker threads.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worker per processor of a given type.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 default there are event workers. (event/n)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You can create your own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 example,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falcon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thread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Assume you have 4 processor cores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It creates 4 falcon threads.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your driver queue work, it will be serviced by the worker thread(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falcon)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7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API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886944"/>
          </a:xfrm>
        </p:spPr>
        <p:txBody>
          <a:bodyPr/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Scheduling work: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schedule_work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(&amp;work);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schedule_delayed_work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(&amp;work, delay);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Creating a new work queue: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workqueue_struct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*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create_workqueue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char *name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Scheduling work on your private </a:t>
            </a: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work_queues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52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7808913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Drawbacks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6192464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worker thread per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each work queue.</a:t>
            </a:r>
          </a:p>
          <a:p>
            <a:pPr lvl="0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Numbers of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users are increasing in kernel and with number of cores continuously rising, some system saturated the default 32K PID space just booting up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Although they wasted lot of resources, the level of concurrency was unsatisfactory.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Tasks queued to same WQ on same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cannot execute concurrently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Works which may sleep and take long time need a separate work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Dependent works can cause deadlocks by depending on the same execution resources.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Combined, above factors lead to many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with mostly unused workers.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096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42540"/>
            <a:ext cx="8645822" cy="732508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Concurrency Managed WQ – New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238083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Goals.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Reduce the number of kernel threads running on system.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what is necessary  and allocate resources lazily on demand.</a:t>
            </a:r>
          </a:p>
          <a:p>
            <a:pPr lvl="1"/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Wqs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no longer need to worry about managing concurrency and in most cases dead locks(unless the deadlock chain involves many works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Far fewer number of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kthreads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hence more efficient kernel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Also increasing the concurrency of tasks submitted to same WQ.</a:t>
            </a: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25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Concurrency is not Parallelism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6380208"/>
          </a:xfrm>
        </p:spPr>
        <p:txBody>
          <a:bodyPr/>
          <a:lstStyle/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about dealing with lots of things at once.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Parallelism is about doing lots of things at once.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the same, but related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about structure, parallelism is about execution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 a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way to structure a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program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 breaking into pieces that can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(but not necessarily) be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parallelizable.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An analogy</a:t>
            </a:r>
          </a:p>
          <a:p>
            <a:pPr marL="685799" lvl="2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Concurrent: Mouse, keyboard, display, and disk drivers.</a:t>
            </a:r>
          </a:p>
          <a:p>
            <a:pPr marL="685799" lvl="2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Parallel: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SIMD processors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6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 got a Problem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Move and burn these obsolete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manuals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8" y="1885282"/>
            <a:ext cx="79629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568" y="1461331"/>
            <a:ext cx="5255664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25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roadcomTemplate_Corp_4x3">
  <a:themeElements>
    <a:clrScheme name="broadcom colors">
      <a:dk1>
        <a:sysClr val="windowText" lastClr="000000"/>
      </a:dk1>
      <a:lt1>
        <a:sysClr val="window" lastClr="FFFFFF"/>
      </a:lt1>
      <a:dk2>
        <a:srgbClr val="C1132F"/>
      </a:dk2>
      <a:lt2>
        <a:srgbClr val="5F5F5F"/>
      </a:lt2>
      <a:accent1>
        <a:srgbClr val="0F86A9"/>
      </a:accent1>
      <a:accent2>
        <a:srgbClr val="8EAE28"/>
      </a:accent2>
      <a:accent3>
        <a:srgbClr val="FFC000"/>
      </a:accent3>
      <a:accent4>
        <a:srgbClr val="973875"/>
      </a:accent4>
      <a:accent5>
        <a:srgbClr val="969696"/>
      </a:accent5>
      <a:accent6>
        <a:srgbClr val="15CD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BroadcomTemplate_Corp_4x3 1">
        <a:dk1>
          <a:srgbClr val="C1132F"/>
        </a:dk1>
        <a:lt1>
          <a:srgbClr val="FFFFFF"/>
        </a:lt1>
        <a:dk2>
          <a:srgbClr val="000000"/>
        </a:dk2>
        <a:lt2>
          <a:srgbClr val="5F5F5F"/>
        </a:lt2>
        <a:accent1>
          <a:srgbClr val="0F86A9"/>
        </a:accent1>
        <a:accent2>
          <a:srgbClr val="8EAE28"/>
        </a:accent2>
        <a:accent3>
          <a:srgbClr val="AAAAAA"/>
        </a:accent3>
        <a:accent4>
          <a:srgbClr val="DADADA"/>
        </a:accent4>
        <a:accent5>
          <a:srgbClr val="AAC3D1"/>
        </a:accent5>
        <a:accent6>
          <a:srgbClr val="809D23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custClrLst>
    <a:custClr name="Lt Red">
      <a:srgbClr val="E21537"/>
    </a:custClr>
    <a:custClr name="MedDk Red">
      <a:srgbClr val="9E1026"/>
    </a:custClr>
    <a:custClr name="Dark Red">
      <a:srgbClr val="710A1B"/>
    </a:custClr>
    <a:custClr name="Lt Blue">
      <a:srgbClr val="1994B8"/>
    </a:custClr>
    <a:custClr name="MedDk Blue">
      <a:srgbClr val="05536A"/>
    </a:custClr>
    <a:custClr name="Dark Blue">
      <a:srgbClr val="033B4C"/>
    </a:custClr>
    <a:custClr name="Lt Green">
      <a:srgbClr val="A0C234"/>
    </a:custClr>
    <a:custClr name="MedDk Green">
      <a:srgbClr val="5A7503"/>
    </a:custClr>
    <a:custClr name="Dark Green">
      <a:srgbClr val="445A01"/>
    </a:custClr>
    <a:custClr name="Lt Purple">
      <a:srgbClr val="B05991"/>
    </a:custClr>
    <a:custClr name="MedDk Purple">
      <a:srgbClr val="5B0C40"/>
    </a:custClr>
    <a:custClr name="Dark Purple">
      <a:srgbClr val="40032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BroadcomTemplate_Corp_4x3</Template>
  <TotalTime>14951</TotalTime>
  <Words>1648</Words>
  <Application>Microsoft Office PowerPoint</Application>
  <PresentationFormat>On-screen Show (4:3)</PresentationFormat>
  <Paragraphs>244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BroadcomTemplate_Corp_4x3</vt:lpstr>
      <vt:lpstr>Kernel Work Queues                           Arun KS                                     arunsudhilal@gmail.com</vt:lpstr>
      <vt:lpstr>Scope</vt:lpstr>
      <vt:lpstr>What is a WQ?</vt:lpstr>
      <vt:lpstr>Old Implementation</vt:lpstr>
      <vt:lpstr>API</vt:lpstr>
      <vt:lpstr>Drawbacks</vt:lpstr>
      <vt:lpstr>Concurrency Managed WQ – New Implementation</vt:lpstr>
      <vt:lpstr>Concurrency is not Parallelism </vt:lpstr>
      <vt:lpstr>We got a Problem</vt:lpstr>
      <vt:lpstr>Trying  for an optimized solution.</vt:lpstr>
      <vt:lpstr>Trying  for an optimized solution.</vt:lpstr>
      <vt:lpstr>Trying  for an optimized solution.</vt:lpstr>
      <vt:lpstr>Lesson</vt:lpstr>
      <vt:lpstr>CMWQ - Design</vt:lpstr>
      <vt:lpstr>CMWQ – Design cont..</vt:lpstr>
      <vt:lpstr>What about  Reentrancy?</vt:lpstr>
      <vt:lpstr>New API</vt:lpstr>
      <vt:lpstr>How concurrency is implemented.</vt:lpstr>
      <vt:lpstr>Example - old WQ implementation</vt:lpstr>
      <vt:lpstr>Example – new WQ implementation</vt:lpstr>
      <vt:lpstr>Kworker snapshot on a dual core SMP system</vt:lpstr>
      <vt:lpstr>Let’s Test our Understanding</vt:lpstr>
      <vt:lpstr>Reference</vt:lpstr>
    </vt:vector>
  </TitlesOfParts>
  <Company>Broadcom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parthasa</dc:creator>
  <cp:lastModifiedBy>Ks, Arun</cp:lastModifiedBy>
  <cp:revision>346</cp:revision>
  <dcterms:created xsi:type="dcterms:W3CDTF">2012-02-06T05:36:54Z</dcterms:created>
  <dcterms:modified xsi:type="dcterms:W3CDTF">2015-02-05T10:08:24Z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