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sldIdLst>
    <p:sldId id="334" r:id="rId2"/>
    <p:sldId id="365" r:id="rId3"/>
    <p:sldId id="336" r:id="rId4"/>
    <p:sldId id="337" r:id="rId5"/>
    <p:sldId id="345" r:id="rId6"/>
    <p:sldId id="346" r:id="rId7"/>
    <p:sldId id="357" r:id="rId8"/>
    <p:sldId id="348" r:id="rId9"/>
    <p:sldId id="341" r:id="rId10"/>
    <p:sldId id="349" r:id="rId11"/>
    <p:sldId id="350" r:id="rId12"/>
    <p:sldId id="351" r:id="rId13"/>
    <p:sldId id="344" r:id="rId14"/>
    <p:sldId id="353" r:id="rId15"/>
    <p:sldId id="354" r:id="rId16"/>
    <p:sldId id="362" r:id="rId17"/>
    <p:sldId id="355" r:id="rId18"/>
    <p:sldId id="356" r:id="rId19"/>
    <p:sldId id="358" r:id="rId20"/>
    <p:sldId id="360" r:id="rId21"/>
    <p:sldId id="364" r:id="rId22"/>
    <p:sldId id="361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311"/>
    <a:srgbClr val="12710D"/>
    <a:srgbClr val="23DC1A"/>
    <a:srgbClr val="C5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712" autoAdjust="0"/>
  </p:normalViewPr>
  <p:slideViewPr>
    <p:cSldViewPr snapToGrid="0">
      <p:cViewPr varScale="1">
        <p:scale>
          <a:sx n="87" d="100"/>
          <a:sy n="87" d="100"/>
        </p:scale>
        <p:origin x="1962" y="9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34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8E9A0-C598-40E6-A1A7-005985CEE4F6}" type="datetimeFigureOut">
              <a:rPr lang="en-US"/>
              <a:pPr>
                <a:defRPr/>
              </a:pPr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D2DBE8-D956-40E9-92F8-31A6652A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34DD9-9183-4E57-9CE8-80700249DCA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sosceles Triangle 3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4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25D800-01B5-4307-8E5F-9FAB0944B0F0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4BCC08-8C81-4133-95B1-1A58E43B9EB6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141B53-803D-4D05-932D-E5A77A1CDFC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7658" y="1078325"/>
            <a:ext cx="8489822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6360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/>
          </p:nvPr>
        </p:nvSpPr>
        <p:spPr>
          <a:xfrm>
            <a:off x="4714875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301625" y="6659563"/>
            <a:ext cx="3384550" cy="198437"/>
          </a:xfrm>
        </p:spPr>
        <p:txBody>
          <a:bodyPr tIns="45720" bIns="4572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F644DF-3321-4865-B1BF-5258589B218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119597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229ADF-29CA-4310-82F6-1428FD329BDC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4203" y="1011650"/>
            <a:ext cx="7915493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510122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074" y="1955756"/>
            <a:ext cx="4810125" cy="6278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No-b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B628A8-EC95-4F71-B19E-4F2D42FB04DE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384048" y="1119597"/>
            <a:ext cx="4026027" cy="14557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733926" y="1119597"/>
            <a:ext cx="4038600" cy="1455783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titl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5210175"/>
            <a:ext cx="1612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FB3D8D-01A8-4C75-80E6-FD65685FD7F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11"/>
          <p:cNvSpPr>
            <a:spLocks noGrp="1" noChangeAspect="1"/>
          </p:cNvSpPr>
          <p:nvPr>
            <p:ph sz="quarter" idx="10"/>
          </p:nvPr>
        </p:nvSpPr>
        <p:spPr>
          <a:xfrm>
            <a:off x="125361" y="1057392"/>
            <a:ext cx="4041058" cy="4650120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 fov="5100000">
              <a:rot lat="21488107" lon="19799999" rev="0"/>
            </a:camera>
            <a:lightRig rig="threePt" dir="t"/>
          </a:scene3d>
          <a:sp3d z="6350"/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95B163-4D9A-44C5-8D89-B3282635586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EF3BC5-EF57-4415-9EAC-5073493056FF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5709E-448A-43E7-807B-6F46BA94D96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4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02455F-A8E8-4674-8945-9578043971FD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153428-73B5-4198-B132-9400F87B864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Template-Design-10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01625" y="325438"/>
            <a:ext cx="780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4175" y="1371600"/>
            <a:ext cx="84550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BD50BB-ADA8-476D-B843-0FF557BB874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1625" y="6711950"/>
            <a:ext cx="3384550" cy="9207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pic>
        <p:nvPicPr>
          <p:cNvPr id="1031" name="Picture 10" descr="logo-colors-white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62938" y="325438"/>
            <a:ext cx="719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sosceles Triangle 12"/>
          <p:cNvSpPr/>
          <p:nvPr/>
        </p:nvSpPr>
        <p:spPr>
          <a:xfrm rot="5400000">
            <a:off x="-83344" y="383382"/>
            <a:ext cx="357187" cy="190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892" r:id="rId14"/>
    <p:sldLayoutId id="2147483893" r:id="rId15"/>
    <p:sldLayoutId id="2147483894" r:id="rId16"/>
    <p:sldLayoutId id="2147483908" r:id="rId17"/>
    <p:sldLayoutId id="2147483909" r:id="rId18"/>
    <p:sldLayoutId id="2147483910" r:id="rId19"/>
    <p:sldLayoutId id="2147483911" r:id="rId20"/>
  </p:sldLayoutIdLst>
  <p:transition spd="med"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5730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91440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120015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14874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21" y="2014177"/>
            <a:ext cx="8543992" cy="439504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Kernel Work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Arun 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Staff Engineer,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Qualcomm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gopher and more carts.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8162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817" y="4768554"/>
            <a:ext cx="7903969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go faster, but there is bottleneck at  the pile and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burner.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need to synchronize the gophers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1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 the bottleneck, make them independent.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723448"/>
            <a:ext cx="6161606" cy="244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026" y="4517883"/>
            <a:ext cx="8075864" cy="24006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be twice as fast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design is not automatically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if only one gopher is allowed to move at a time?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 it’s still concurrent(that’s in design), just not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However, its automatically parallelizable.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61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Another approach of fine grained concurrency.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4" y="1846514"/>
            <a:ext cx="7753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561" y="4255806"/>
            <a:ext cx="8033046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Four gophers in action for better flow, each doing one simple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If we arrange everything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right,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that's four times faster than our original one-gopher design.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Lesson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76383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many ways to break the processing down.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That’s concurrent design.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not parallelism.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can enables parallelism.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- Design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74941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kernel threads are gone, replaced by a central set of threads with names like 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/0:0]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no threads dedicated to any specific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Instead, there is a global pool of threads attached to each CPU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interesting implication of this change is that tasks submitted to the same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CPU may now execute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concurrently.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two worker-pools, one for normal work items and the other for high priority ones, for each possible CPU and some extra worker-pools to serve work items queued on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61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– Design cont..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777597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the number of active workers to minimum but no less.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long as there is one or more workers running on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no new worker is scheduled.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 kworker0:1 started working and it sleeps, kwoker0:2 will be scheduled to execute next work. But if kowker0:1 finishes a work, same worker will be used for next pending work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work is processed in batch as much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But when the worker blocks, new worker is scheduled so that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not be idle with pending 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at least single idle work around.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new worker is necessary as there are no idle workers, creates another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Workers are destroyed if idle for some time(5 minutes), but maintains a ratio 1:4(1/4 of busy can be idle).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worker pool bound to an actual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implements concurrency management by hooking in to the scheduler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about  Reentrancy?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8"/>
            <a:ext cx="8458200" cy="378257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the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now </a:t>
            </a:r>
            <a:r>
              <a:rPr lang="en-US" sz="2000" dirty="0" smtClean="0">
                <a:solidFill>
                  <a:srgbClr val="FF0000"/>
                </a:solidFill>
              </a:rPr>
              <a:t>non-reentrant.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a work item is executing on a different CPU when queuing is requested, it is always queued on that CPU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kworker0:0 is executing a work on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 0, now when we queue same work from a different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(lets say cpu1), the work get queued on cpu0 and not on cpu1.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may affect some users negatively.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Non-reentrancy overrides affinity specified by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queue_work_on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In the above </a:t>
            </a:r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, even if we use </a:t>
            </a:r>
            <a:r>
              <a:rPr lang="en-US" sz="1600" dirty="0" err="1" smtClean="0">
                <a:solidFill>
                  <a:srgbClr val="FF0000"/>
                </a:solidFill>
              </a:rPr>
              <a:t>queue_work_on</a:t>
            </a:r>
            <a:r>
              <a:rPr lang="en-US" sz="1600" dirty="0" smtClean="0">
                <a:solidFill>
                  <a:srgbClr val="FF0000"/>
                </a:solidFill>
              </a:rPr>
              <a:t>(1, work1), it gets queued in cpu0 to meet the non-reentrant behavior.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97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104457"/>
            <a:ext cx="8458200" cy="688342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alloc_workqueue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takes 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Name, flags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Flags 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 how work items are assigned execution resources and scheduled.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@flags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WQ_UNBOUND: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were designed to run tasks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where there were submitted(for better cache utilization). This flag turns off that behavior.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 items queued to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served by special worker pools, whose workers are not bounded to any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make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behave as a simple execution context provider without concurrency.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task run for a long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WQ_HIGHPRI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workers from high priority thread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pools.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WQ_FREEZABLE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be frozen when the system is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suspended.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concurrency is implemented.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02725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number of execution context which can be assigned to the work items of a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Per CPU.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is 512.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 value when 0 is passed is 256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users who need strict execution order of ST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=1 and WQ_UNBOUND.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5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- old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smtClean="0">
                <a:solidFill>
                  <a:srgbClr val="179311"/>
                </a:solidFill>
              </a:rPr>
              <a:t>old </a:t>
            </a:r>
            <a:r>
              <a:rPr lang="en-US" dirty="0" err="1" smtClean="0">
                <a:solidFill>
                  <a:srgbClr val="179311"/>
                </a:solidFill>
              </a:rPr>
              <a:t>wq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w1 wakes up and finishes		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40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2775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it?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implementation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implementation (CMWQ)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– new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err="1" smtClean="0">
                <a:solidFill>
                  <a:srgbClr val="179311"/>
                </a:solidFill>
              </a:rPr>
              <a:t>cmwq</a:t>
            </a:r>
            <a:r>
              <a:rPr lang="en-US" dirty="0" smtClean="0">
                <a:solidFill>
                  <a:srgbClr val="179311"/>
                </a:solidFill>
              </a:rPr>
              <a:t> </a:t>
            </a:r>
            <a:r>
              <a:rPr lang="en-US" dirty="0" err="1" smtClean="0">
                <a:solidFill>
                  <a:srgbClr val="179311"/>
                </a:solidFill>
              </a:rPr>
              <a:t>max_active</a:t>
            </a:r>
            <a:r>
              <a:rPr lang="en-US" dirty="0" smtClean="0">
                <a:solidFill>
                  <a:srgbClr val="179311"/>
                </a:solidFill>
              </a:rPr>
              <a:t> &gt; 3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w1 starts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wakes up and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2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snapshot on a dual core SMP system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319918"/>
          </a:xfrm>
        </p:spPr>
        <p:txBody>
          <a:bodyPr/>
          <a:lstStyle/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/1:2H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running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1. H signifies it’s a high priority pool worker.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/u4:1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an unbounded worker. Here 4 signifies the worker pool number and not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number. How come 4? Each core will have two pools(normal and high priority pools) of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Since this is a dual core system, 0 – 3 pool ids are used for bounded worker pools. And 4 and 5 will be used by unbounded worker pools.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5" y="924997"/>
            <a:ext cx="54768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48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Let’s Test our Understanding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4314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static void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a_bad_work_function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work_struct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*work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while(1);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all bad things can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1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Reference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60994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Documentation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Documentation/workqueue.txt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Concurrency is not parallelism,</a:t>
            </a:r>
          </a:p>
          <a:p>
            <a:pPr lvl="1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talks.golang.org/2012/waza.slide#1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LWN.net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Code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Kernel/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workqueue.c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Include/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workqueue.h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8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WQ?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7912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mechanism for asynchronous process context execution.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work item describing a work is put on a queue.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 independent thread serves as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execution context.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3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Old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533069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 highest level there are worker threads.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per processor of a given type.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default there are event workers. (event/n)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can create your own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 example,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Assume you have 4 processor cores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It creates 4 falcon threads.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your driver queue work, it will be serviced by the worker thread(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886944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(&amp;work);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schedule_delayed_work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(&amp;work, delay);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Creating a new work queue: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workqueue_struct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create_workqueue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*name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 on your private </a:t>
            </a: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work_queues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7808913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Drawbacks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19246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thread per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each work queue.</a:t>
            </a:r>
          </a:p>
          <a:p>
            <a:pPr lvl="0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Numbers of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 are increasing in kernel and with number of cores continuously rising, some system saturated the default 32K PID space just booting up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they wasted lot of resources, the level of concurrency was unsatisfactory.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Tasks queued to same WQ on same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cannot execute concurrently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 which may sleep and take long time need a separate work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Dependent works can cause deadlocks by depending on the same execution resources.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Combined, above factors lead to many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with mostly unused workers.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9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42540"/>
            <a:ext cx="8645822" cy="73250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Managed WQ – New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23808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Goals.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Reduce the number of kernel threads running on system.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what is necessary  and allocate resources lazily on demand.</a:t>
            </a:r>
          </a:p>
          <a:p>
            <a:pPr lvl="1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 longer need to worry about managing concurrency and in most cases dead locks(unless the deadlock chain involves many works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Far fewer number of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kthreads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hence more efficient kernel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increasing the concurrency of tasks submitted to same WQ.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is not Parallelism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380208"/>
          </a:xfrm>
        </p:spPr>
        <p:txBody>
          <a:bodyPr/>
          <a:lstStyle/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dealing with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Parallelism is about doing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the same, but related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structure, parallelism is about execution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way to structure a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breaking into pieces that can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(but not necessarily) be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parallelizable.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An analogy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Concurrent: Mouse, keyboard, display, and disk drivers.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Parallel: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SIMD processors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6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got a Problem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 and burn these obsolete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manuals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796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568" y="1461331"/>
            <a:ext cx="5255664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5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oadcomTemplate_Corp_4x3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Template_Corp_4x3 1">
        <a:dk1>
          <a:srgbClr val="C1132F"/>
        </a:dk1>
        <a:lt1>
          <a:srgbClr val="FFFFFF"/>
        </a:lt1>
        <a:dk2>
          <a:srgbClr val="000000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AAAAAA"/>
        </a:accent3>
        <a:accent4>
          <a:srgbClr val="DADADA"/>
        </a:accent4>
        <a:accent5>
          <a:srgbClr val="AAC3D1"/>
        </a:accent5>
        <a:accent6>
          <a:srgbClr val="809D23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BroadcomTemplate_Corp_4x3</Template>
  <TotalTime>14950</TotalTime>
  <Words>1648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BroadcomTemplate_Corp_4x3</vt:lpstr>
      <vt:lpstr>Kernel Work Queues               Arun KS       Staff Engineer,       Qualcomm </vt:lpstr>
      <vt:lpstr>Scope</vt:lpstr>
      <vt:lpstr>What is a WQ?</vt:lpstr>
      <vt:lpstr>Old Implementation</vt:lpstr>
      <vt:lpstr>API</vt:lpstr>
      <vt:lpstr>Drawbacks</vt:lpstr>
      <vt:lpstr>Concurrency Managed WQ – New Implementation</vt:lpstr>
      <vt:lpstr>Concurrency is not Parallelism </vt:lpstr>
      <vt:lpstr>We got a Problem</vt:lpstr>
      <vt:lpstr>Trying  for an optimized solution.</vt:lpstr>
      <vt:lpstr>Trying  for an optimized solution.</vt:lpstr>
      <vt:lpstr>Trying  for an optimized solution.</vt:lpstr>
      <vt:lpstr>Lesson</vt:lpstr>
      <vt:lpstr>CMWQ - Design</vt:lpstr>
      <vt:lpstr>CMWQ – Design cont..</vt:lpstr>
      <vt:lpstr>What about  Reentrancy?</vt:lpstr>
      <vt:lpstr>New API</vt:lpstr>
      <vt:lpstr>How concurrency is implemented.</vt:lpstr>
      <vt:lpstr>Example - old WQ implementation</vt:lpstr>
      <vt:lpstr>Example – new WQ implementation</vt:lpstr>
      <vt:lpstr>Kworker snapshot on a dual core SMP system</vt:lpstr>
      <vt:lpstr>Let’s Test our Understanding</vt:lpstr>
      <vt:lpstr>Reference</vt:lpstr>
    </vt:vector>
  </TitlesOfParts>
  <Company>Broadcom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parthasa</dc:creator>
  <cp:lastModifiedBy>Ks, Arun</cp:lastModifiedBy>
  <cp:revision>344</cp:revision>
  <dcterms:created xsi:type="dcterms:W3CDTF">2012-02-06T05:36:54Z</dcterms:created>
  <dcterms:modified xsi:type="dcterms:W3CDTF">2014-12-04T08:53:53Z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