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3"/>
  </p:notesMasterIdLst>
  <p:sldIdLst>
    <p:sldId id="334" r:id="rId2"/>
    <p:sldId id="346" r:id="rId3"/>
    <p:sldId id="336" r:id="rId4"/>
    <p:sldId id="337" r:id="rId5"/>
    <p:sldId id="341" r:id="rId6"/>
    <p:sldId id="344" r:id="rId7"/>
    <p:sldId id="335" r:id="rId8"/>
    <p:sldId id="338" r:id="rId9"/>
    <p:sldId id="342" r:id="rId10"/>
    <p:sldId id="340" r:id="rId11"/>
    <p:sldId id="33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710D"/>
    <a:srgbClr val="179311"/>
    <a:srgbClr val="23DC1A"/>
    <a:srgbClr val="C585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04" autoAdjust="0"/>
    <p:restoredTop sz="94712" autoAdjust="0"/>
  </p:normalViewPr>
  <p:slideViewPr>
    <p:cSldViewPr snapToGrid="0">
      <p:cViewPr varScale="1">
        <p:scale>
          <a:sx n="111" d="100"/>
          <a:sy n="111" d="100"/>
        </p:scale>
        <p:origin x="-2142" y="-78"/>
      </p:cViewPr>
      <p:guideLst>
        <p:guide orient="horz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-341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D8E9A0-C598-40E6-A1A7-005985CEE4F6}" type="datetimeFigureOut">
              <a:rPr lang="en-US"/>
              <a:pPr>
                <a:defRPr/>
              </a:pPr>
              <a:t>6/9/2014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AD2DBE8-D956-40E9-92F8-31A6652A6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94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D2DBE8-D956-40E9-92F8-31A6652A60A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2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Title-Design-10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logos-chip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488" y="4905375"/>
            <a:ext cx="1741487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015897" y="2035778"/>
            <a:ext cx="4823303" cy="443198"/>
          </a:xfrm>
        </p:spPr>
        <p:txBody>
          <a:bodyPr anchor="ctr"/>
          <a:lstStyle>
            <a:lvl1pPr marL="0" indent="0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3493" y="4931538"/>
            <a:ext cx="4677104" cy="332399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023494" y="5389406"/>
            <a:ext cx="4685047" cy="276999"/>
          </a:xfrm>
        </p:spPr>
        <p:txBody>
          <a:bodyPr/>
          <a:lstStyle>
            <a:lvl1pPr>
              <a:spcBef>
                <a:spcPts val="0"/>
              </a:spcBef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urple +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-Purpl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1944688"/>
            <a:ext cx="9429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Isosceles Triangle 6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4B34DD9-9183-4E57-9CE8-80700249DCA7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1"/>
          </p:nvPr>
        </p:nvSpPr>
        <p:spPr>
          <a:xfrm>
            <a:off x="0" y="1914525"/>
            <a:ext cx="3113148" cy="3038475"/>
          </a:xfrm>
          <a:prstGeom prst="roundRect">
            <a:avLst>
              <a:gd name="adj" fmla="val 0"/>
            </a:avLst>
          </a:prstGeom>
          <a:solidFill>
            <a:schemeClr val="accent4"/>
          </a:solidFill>
        </p:spPr>
        <p:txBody>
          <a:bodyPr tIns="457200" rtlCol="0">
            <a:noAutofit/>
          </a:bodyPr>
          <a:lstStyle>
            <a:lvl1pPr marL="0" indent="0" algn="ctr">
              <a:buNone/>
              <a:defRPr lang="en-US" sz="2000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Section-blu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Isosceles Triangle 3"/>
          <p:cNvSpPr/>
          <p:nvPr userDrawn="1"/>
        </p:nvSpPr>
        <p:spPr>
          <a:xfrm rot="10800000">
            <a:off x="441325" y="1914525"/>
            <a:ext cx="430213" cy="23177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4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A25D800-01B5-4307-8E5F-9FAB0944B0F0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17385" y="3195786"/>
            <a:ext cx="8255139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section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3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Isosceles Triangle 4"/>
          <p:cNvSpPr/>
          <p:nvPr userDrawn="1"/>
        </p:nvSpPr>
        <p:spPr>
          <a:xfrm rot="10800000">
            <a:off x="441325" y="1914525"/>
            <a:ext cx="430213" cy="231775"/>
          </a:xfrm>
          <a:prstGeom prst="triangle">
            <a:avLst/>
          </a:prstGeom>
          <a:solidFill>
            <a:srgbClr val="A0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4BCC08-8C81-4133-95B1-1A58E43B9EB6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17385" y="3195786"/>
            <a:ext cx="8255139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Section-Purpl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3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Isosceles Triangle 4"/>
          <p:cNvSpPr/>
          <p:nvPr userDrawn="1"/>
        </p:nvSpPr>
        <p:spPr>
          <a:xfrm rot="10800000">
            <a:off x="441325" y="1914525"/>
            <a:ext cx="430213" cy="23177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0141B53-803D-4D05-932D-E5A77A1CDFC2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17385" y="3195786"/>
            <a:ext cx="8255139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1455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 marL="0" indent="0">
              <a:spcBef>
                <a:spcPts val="200"/>
              </a:spcBef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7658" y="1078325"/>
            <a:ext cx="8489822" cy="332399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9"/>
          <p:cNvSpPr>
            <a:spLocks noGrp="1"/>
          </p:cNvSpPr>
          <p:nvPr>
            <p:ph sz="quarter" idx="13"/>
          </p:nvPr>
        </p:nvSpPr>
        <p:spPr>
          <a:xfrm>
            <a:off x="384047" y="1636077"/>
            <a:ext cx="8458200" cy="1455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 marL="0" indent="0">
              <a:spcBef>
                <a:spcPts val="200"/>
              </a:spcBef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7"/>
          <p:cNvSpPr>
            <a:spLocks noGrp="1"/>
          </p:cNvSpPr>
          <p:nvPr>
            <p:ph sz="quarter" idx="13"/>
          </p:nvPr>
        </p:nvSpPr>
        <p:spPr>
          <a:xfrm>
            <a:off x="384048" y="1371600"/>
            <a:ext cx="4029075" cy="15111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4"/>
          </p:nvPr>
        </p:nvSpPr>
        <p:spPr>
          <a:xfrm>
            <a:off x="4714875" y="1371600"/>
            <a:ext cx="4029075" cy="15111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 marL="0" indent="0">
              <a:spcBef>
                <a:spcPts val="200"/>
              </a:spcBef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>
              <a:spcBef>
                <a:spcPts val="200"/>
              </a:spcBef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8"/>
          </p:nvPr>
        </p:nvSpPr>
        <p:spPr>
          <a:xfrm>
            <a:off x="301625" y="6659563"/>
            <a:ext cx="3384550" cy="198437"/>
          </a:xfrm>
        </p:spPr>
        <p:txBody>
          <a:bodyPr tIns="45720" bIns="45720"/>
          <a:lstStyle>
            <a:lvl1pPr algn="l">
              <a:defRPr sz="6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Template-Design-2a-top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logo-colors-whit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9763" y="168275"/>
            <a:ext cx="725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sosceles Triangle 7"/>
          <p:cNvSpPr/>
          <p:nvPr userDrawn="1"/>
        </p:nvSpPr>
        <p:spPr>
          <a:xfrm rot="5400000">
            <a:off x="-71437" y="238125"/>
            <a:ext cx="306387" cy="16351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6F644DF-3321-4865-B1BF-5258589B2183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01592" y="147119"/>
            <a:ext cx="7921030" cy="387798"/>
          </a:xfrm>
        </p:spPr>
        <p:txBody>
          <a:bodyPr anchor="t"/>
          <a:lstStyle>
            <a:lvl1pPr>
              <a:lnSpc>
                <a:spcPct val="90000"/>
              </a:lnSpc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84048" y="1119597"/>
            <a:ext cx="8514292" cy="1511183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 marL="0" indent="0">
              <a:spcBef>
                <a:spcPts val="200"/>
              </a:spcBef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ubtitle +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Template-Design-2a-top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logo-colors-whit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9763" y="168275"/>
            <a:ext cx="725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sosceles Triangle 7"/>
          <p:cNvSpPr/>
          <p:nvPr userDrawn="1"/>
        </p:nvSpPr>
        <p:spPr>
          <a:xfrm rot="5400000">
            <a:off x="-71437" y="238125"/>
            <a:ext cx="306387" cy="16351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E229ADF-29CA-4310-82F6-1428FD329BDC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01592" y="147119"/>
            <a:ext cx="7921030" cy="387798"/>
          </a:xfrm>
        </p:spPr>
        <p:txBody>
          <a:bodyPr anchor="t"/>
          <a:lstStyle>
            <a:lvl1pPr>
              <a:lnSpc>
                <a:spcPct val="90000"/>
              </a:lnSpc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14203" y="1011650"/>
            <a:ext cx="7915493" cy="332399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1"/>
          </p:nvPr>
        </p:nvSpPr>
        <p:spPr>
          <a:xfrm>
            <a:off x="384048" y="1510122"/>
            <a:ext cx="8514292" cy="1511183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 marL="0" indent="0">
              <a:spcBef>
                <a:spcPts val="200"/>
              </a:spcBef>
              <a:buNone/>
              <a:defRPr sz="1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Title-Design-10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logos-chip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488" y="4905375"/>
            <a:ext cx="1741487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3493" y="4931538"/>
            <a:ext cx="4677104" cy="332399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9074" y="1955756"/>
            <a:ext cx="4810125" cy="62786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023494" y="5389406"/>
            <a:ext cx="4685047" cy="276999"/>
          </a:xfrm>
        </p:spPr>
        <p:txBody>
          <a:bodyPr/>
          <a:lstStyle>
            <a:lvl1pPr>
              <a:spcBef>
                <a:spcPts val="0"/>
              </a:spcBef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Two Column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Template-No-bar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logo-colors-whit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9763" y="168275"/>
            <a:ext cx="7254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sosceles Triangle 7"/>
          <p:cNvSpPr/>
          <p:nvPr userDrawn="1"/>
        </p:nvSpPr>
        <p:spPr>
          <a:xfrm rot="5400000">
            <a:off x="-71437" y="238125"/>
            <a:ext cx="306387" cy="16351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2B628A8-EC95-4F71-B19E-4F2D42FB04DE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 bwMode="black">
          <a:xfrm>
            <a:off x="301592" y="147119"/>
            <a:ext cx="7921030" cy="387798"/>
          </a:xfrm>
        </p:spPr>
        <p:txBody>
          <a:bodyPr anchor="t"/>
          <a:lstStyle>
            <a:lvl1pPr>
              <a:lnSpc>
                <a:spcPct val="90000"/>
              </a:lnSpc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384048" y="1119597"/>
            <a:ext cx="4026027" cy="1455783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733926" y="1119597"/>
            <a:ext cx="4038600" cy="1455783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314324" y="6462707"/>
            <a:ext cx="8549640" cy="138499"/>
          </a:xfrm>
        </p:spPr>
        <p:txBody>
          <a:bodyPr anchor="b"/>
          <a:lstStyle>
            <a:lvl1pPr marL="0" indent="0">
              <a:spcBef>
                <a:spcPts val="200"/>
              </a:spcBef>
              <a:buNone/>
              <a:defRPr sz="1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or 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Title-Design-10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3" descr="logo-titl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538" y="5210175"/>
            <a:ext cx="16129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3493" y="4931538"/>
            <a:ext cx="4677104" cy="332399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023494" y="5389406"/>
            <a:ext cx="4685047" cy="276999"/>
          </a:xfrm>
        </p:spPr>
        <p:txBody>
          <a:bodyPr/>
          <a:lstStyle>
            <a:lvl1pPr>
              <a:spcBef>
                <a:spcPts val="0"/>
              </a:spcBef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/>
          </p:nvPr>
        </p:nvSpPr>
        <p:spPr bwMode="white">
          <a:xfrm>
            <a:off x="4015897" y="2035778"/>
            <a:ext cx="4823303" cy="443198"/>
          </a:xfrm>
        </p:spPr>
        <p:txBody>
          <a:bodyPr anchor="ctr"/>
          <a:lstStyle>
            <a:lvl1pPr marL="0" indent="0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3pPr>
            <a:lvl4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4pPr>
            <a:lvl5pPr marL="0" indent="0">
              <a:buNone/>
              <a:defRPr sz="2800"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lue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-blu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6800" y="1709738"/>
            <a:ext cx="944563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6800" y="1709738"/>
            <a:ext cx="944563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sosceles Triangle 7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BFB3D8D-01A8-4C75-80E6-FD65685FD7F7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Content Placeholder 11"/>
          <p:cNvSpPr>
            <a:spLocks noGrp="1" noChangeAspect="1"/>
          </p:cNvSpPr>
          <p:nvPr>
            <p:ph sz="quarter" idx="10"/>
          </p:nvPr>
        </p:nvSpPr>
        <p:spPr>
          <a:xfrm>
            <a:off x="125361" y="1057392"/>
            <a:ext cx="4041058" cy="4650120"/>
          </a:xfrm>
          <a:prstGeom prst="roundRect">
            <a:avLst>
              <a:gd name="adj" fmla="val 3308"/>
            </a:avLst>
          </a:prstGeom>
          <a:solidFill>
            <a:schemeClr val="accent1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HeroicExtremeRightFacing" fov="5100000">
              <a:rot lat="21488107" lon="19799999" rev="0"/>
            </a:camera>
            <a:lightRig rig="threePt" dir="t"/>
          </a:scene3d>
          <a:sp3d z="6350"/>
        </p:spPr>
        <p:txBody>
          <a:bodyPr tIns="45720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lue +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-blu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shadow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5750" y="1738313"/>
            <a:ext cx="944563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shadow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6350" y="1724025"/>
            <a:ext cx="9112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Isosceles Triangle 8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E95B163-4D9A-44C5-8D89-B32826355862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0"/>
          </p:nvPr>
        </p:nvSpPr>
        <p:spPr>
          <a:xfrm>
            <a:off x="324177" y="1109662"/>
            <a:ext cx="3171497" cy="4638675"/>
          </a:xfrm>
          <a:prstGeom prst="roundRect">
            <a:avLst>
              <a:gd name="adj" fmla="val 3308"/>
            </a:avLst>
          </a:prstGeom>
          <a:solidFill>
            <a:schemeClr val="accent1"/>
          </a:solidFill>
        </p:spPr>
        <p:txBody>
          <a:bodyPr tIns="45720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Green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5750" y="1738313"/>
            <a:ext cx="944563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350" y="1724025"/>
            <a:ext cx="9112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sosceles Triangle 7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rgbClr val="A0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8EF3BC5-EF57-4415-9EAC-5073493056FF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11"/>
          </p:nvPr>
        </p:nvSpPr>
        <p:spPr>
          <a:xfrm>
            <a:off x="324177" y="1109662"/>
            <a:ext cx="3171497" cy="4638675"/>
          </a:xfrm>
          <a:prstGeom prst="roundRect">
            <a:avLst>
              <a:gd name="adj" fmla="val 3308"/>
            </a:avLst>
          </a:prstGeo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</p:spPr>
        <p:txBody>
          <a:bodyPr tIns="45720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Purple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-Purpl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shadow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5750" y="1738313"/>
            <a:ext cx="944563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shadow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6350" y="1724025"/>
            <a:ext cx="9112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Isosceles Triangle 7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7C5709E-448A-43E7-807B-6F46BA94D965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6" name="Content Placeholder 11"/>
          <p:cNvSpPr>
            <a:spLocks noGrp="1"/>
          </p:cNvSpPr>
          <p:nvPr>
            <p:ph sz="quarter" idx="11"/>
          </p:nvPr>
        </p:nvSpPr>
        <p:spPr>
          <a:xfrm>
            <a:off x="324177" y="1109662"/>
            <a:ext cx="3171497" cy="4638675"/>
          </a:xfrm>
          <a:prstGeom prst="roundRect">
            <a:avLst>
              <a:gd name="adj" fmla="val 3308"/>
            </a:avLst>
          </a:prstGeom>
          <a:solidFill>
            <a:schemeClr val="accent4"/>
          </a:solidFill>
        </p:spPr>
        <p:txBody>
          <a:bodyPr tIns="45720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lue +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-blue-4x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1944688"/>
            <a:ext cx="9429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Isosceles Triangle 6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002455F-A8E8-4674-8945-9578043971FD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0" y="1914525"/>
            <a:ext cx="3113148" cy="3038475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tIns="45720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Green +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ection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shadow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1944688"/>
            <a:ext cx="9429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 descr="logo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5450" y="1365250"/>
            <a:ext cx="8270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Isosceles Triangle 6"/>
          <p:cNvSpPr/>
          <p:nvPr userDrawn="1"/>
        </p:nvSpPr>
        <p:spPr>
          <a:xfrm rot="10800000">
            <a:off x="4032250" y="1914525"/>
            <a:ext cx="430213" cy="231775"/>
          </a:xfrm>
          <a:prstGeom prst="triangle">
            <a:avLst/>
          </a:prstGeom>
          <a:solidFill>
            <a:srgbClr val="A0C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E153428-73B5-4198-B132-9400F87B8645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11"/>
          </p:nvPr>
        </p:nvSpPr>
        <p:spPr>
          <a:xfrm>
            <a:off x="0" y="1914525"/>
            <a:ext cx="3113148" cy="3038475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txBody>
          <a:bodyPr tIns="457200" rtlCol="0">
            <a:noAutofit/>
          </a:bodyPr>
          <a:lstStyle>
            <a:lvl1pPr marL="0" indent="0" algn="ctr">
              <a:buNone/>
              <a:defRPr lang="en-US" sz="2000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4093258" y="3198315"/>
            <a:ext cx="4754880" cy="44319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Template-Design-10.jpg"/>
          <p:cNvPicPr>
            <a:picLocks noChangeAspect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white">
          <a:xfrm>
            <a:off x="301625" y="325438"/>
            <a:ext cx="7808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4175" y="1371600"/>
            <a:ext cx="8455025" cy="145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56663" y="6711950"/>
            <a:ext cx="95250" cy="9207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6BD50BB-ADA8-476D-B843-0FF557BB8743}" type="slidenum">
              <a:rPr lang="en-US" sz="600">
                <a:solidFill>
                  <a:schemeClr val="bg1">
                    <a:lumMod val="50000"/>
                  </a:schemeClr>
                </a:solidFill>
                <a:latin typeface="+mn-lt"/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lumMod val="5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01625" y="6711950"/>
            <a:ext cx="3384550" cy="9207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6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Broadcom Proprietary and Confidential.  © 2012 Broadcom Corporation.  All rights reserved.</a:t>
            </a:r>
            <a:endParaRPr lang="en-US" dirty="0"/>
          </a:p>
        </p:txBody>
      </p:sp>
      <p:pic>
        <p:nvPicPr>
          <p:cNvPr id="1031" name="Picture 10" descr="logo-colors-white.png"/>
          <p:cNvPicPr>
            <a:picLocks noChangeAspect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8262938" y="325438"/>
            <a:ext cx="7191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Isosceles Triangle 12"/>
          <p:cNvSpPr/>
          <p:nvPr/>
        </p:nvSpPr>
        <p:spPr>
          <a:xfrm rot="5400000">
            <a:off x="-83344" y="383382"/>
            <a:ext cx="357187" cy="19050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892" r:id="rId14"/>
    <p:sldLayoutId id="2147483893" r:id="rId15"/>
    <p:sldLayoutId id="2147483894" r:id="rId16"/>
    <p:sldLayoutId id="2147483908" r:id="rId17"/>
    <p:sldLayoutId id="2147483909" r:id="rId18"/>
    <p:sldLayoutId id="2147483910" r:id="rId19"/>
    <p:sldLayoutId id="2147483911" r:id="rId20"/>
  </p:sldLayoutIdLst>
  <p:transition spd="med">
    <p:fade/>
  </p:transition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31775" indent="-231775" algn="l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Clr>
          <a:schemeClr val="tx2"/>
        </a:buClr>
        <a:buFont typeface="Arial" charset="0"/>
        <a:buChar char="•"/>
        <a:defRPr sz="2400" kern="1200">
          <a:solidFill>
            <a:schemeClr val="bg2"/>
          </a:solidFill>
          <a:latin typeface="+mn-lt"/>
          <a:ea typeface="+mn-ea"/>
          <a:cs typeface="Arial" pitchFamily="34" charset="0"/>
        </a:defRPr>
      </a:lvl1pPr>
      <a:lvl2pPr marL="573088" indent="-231775" algn="l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chemeClr val="tx2"/>
        </a:buClr>
        <a:buFont typeface="Arial" charset="0"/>
        <a:buChar char="–"/>
        <a:defRPr sz="2000" kern="1200">
          <a:solidFill>
            <a:schemeClr val="bg2"/>
          </a:solidFill>
          <a:latin typeface="+mn-lt"/>
          <a:ea typeface="+mn-ea"/>
          <a:cs typeface="Arial" pitchFamily="34" charset="0"/>
        </a:defRPr>
      </a:lvl2pPr>
      <a:lvl3pPr marL="914400" indent="-230188" algn="l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chemeClr val="tx2"/>
        </a:buClr>
        <a:buFont typeface="Arial" charset="0"/>
        <a:buChar char="–"/>
        <a:defRPr kern="1200">
          <a:solidFill>
            <a:schemeClr val="bg2"/>
          </a:solidFill>
          <a:latin typeface="+mn-lt"/>
          <a:ea typeface="+mn-ea"/>
          <a:cs typeface="Arial" pitchFamily="34" charset="0"/>
        </a:defRPr>
      </a:lvl3pPr>
      <a:lvl4pPr marL="1200150" indent="-230188" algn="l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bg2"/>
          </a:solidFill>
          <a:latin typeface="+mn-lt"/>
          <a:ea typeface="+mn-ea"/>
          <a:cs typeface="Arial" pitchFamily="34" charset="0"/>
        </a:defRPr>
      </a:lvl4pPr>
      <a:lvl5pPr marL="1487488" indent="-231775" algn="l" rtl="0" eaLnBrk="0" fontAlgn="base" hangingPunct="0">
        <a:lnSpc>
          <a:spcPct val="90000"/>
        </a:lnSpc>
        <a:spcBef>
          <a:spcPts val="300"/>
        </a:spcBef>
        <a:spcAft>
          <a:spcPct val="0"/>
        </a:spcAft>
        <a:buClr>
          <a:schemeClr val="tx2"/>
        </a:buClr>
        <a:buFont typeface="Arial" charset="0"/>
        <a:buChar char="–"/>
        <a:defRPr sz="1600" kern="1200">
          <a:solidFill>
            <a:schemeClr val="bg2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449" y="2181319"/>
            <a:ext cx="7808913" cy="1098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Bootrom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(Public/Secure)</a:t>
            </a:r>
            <a:b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Boot sequence from power-on to Linux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332399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290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eMMC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Partition Structure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332399"/>
          </a:xfrm>
        </p:spPr>
        <p:txBody>
          <a:bodyPr/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899" y="1837346"/>
            <a:ext cx="4148627" cy="403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20894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Low Battery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2456057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Taken care by R-loader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Check current voltage, if enough perform normal boot.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If voltage not enough, but VBUS is not detected, perform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poweroff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If voltage not enough, VBUS detected, load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off_charging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module.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26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Scope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818686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Startup of system domain.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HW &amp; SW design – boot related functions.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072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Boot Modes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130497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USB Boot.</a:t>
            </a:r>
          </a:p>
          <a:p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eMMC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Boot.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Selected by an external pin setting.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466" y="3496548"/>
            <a:ext cx="3066560" cy="1299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5309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Stages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2673039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r>
              <a:rPr lang="en-US" baseline="30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Stage: Boot ROM code and Loader Execution.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Starts execution from Mask Secure ROM.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 bootable interface(USB /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eMMC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 and initialize it.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Do security checks of the images downloaded.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Flash SW image into </a:t>
            </a:r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eMMC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(only for USB mode).</a:t>
            </a:r>
          </a:p>
          <a:p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en-US" baseline="30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Stage: Domain Setup.</a:t>
            </a:r>
          </a:p>
          <a:p>
            <a:pPr lvl="1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Each domain(System, RT and Modem) starts running from external SDRAM.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378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Memory Used at Boot Time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47549791"/>
              </p:ext>
            </p:extLst>
          </p:nvPr>
        </p:nvGraphicFramePr>
        <p:xfrm>
          <a:off x="384175" y="1370013"/>
          <a:ext cx="84582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19400"/>
                <a:gridCol w="2819400"/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Mode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Memory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in</a:t>
                      </a:r>
                      <a:r>
                        <a:rPr lang="en-US" baseline="0" dirty="0" smtClean="0"/>
                        <a:t> (Kbytes)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 Secure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Public 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Secure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Secure</a:t>
                      </a:r>
                      <a:r>
                        <a:rPr lang="en-US" baseline="0" dirty="0" smtClean="0"/>
                        <a:t> 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Secure 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 Secure  - Secure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Inter connect</a:t>
                      </a:r>
                      <a:r>
                        <a:rPr lang="en-US" baseline="0" dirty="0" smtClean="0"/>
                        <a:t> 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Common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L1 I-Cache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L1 D-Cache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L2 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S3Cache (MERAM)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2048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257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HW Architecture Outline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332399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5352"/>
            <a:ext cx="9148409" cy="3308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9469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SW Architecture Outline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4047" y="1369377"/>
            <a:ext cx="8458200" cy="332399"/>
          </a:xfrm>
        </p:spPr>
        <p:txBody>
          <a:bodyPr/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6948" y="1558376"/>
            <a:ext cx="1298961" cy="100840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ROM Service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179036" y="820396"/>
            <a:ext cx="0" cy="5477854"/>
          </a:xfrm>
          <a:prstGeom prst="line">
            <a:avLst/>
          </a:prstGeom>
          <a:ln w="15875" cmpd="sng">
            <a:solidFill>
              <a:schemeClr val="accent5">
                <a:lumMod val="40000"/>
                <a:lumOff val="6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7628" y="1008404"/>
            <a:ext cx="1845892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accent5"/>
                </a:solidFill>
              </a:rPr>
              <a:t>Secure</a:t>
            </a:r>
            <a:r>
              <a:rPr lang="en-US" sz="2000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Side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0753" y="943771"/>
            <a:ext cx="133882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accent5"/>
                </a:solidFill>
              </a:rPr>
              <a:t>Public Side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94927" y="1558376"/>
            <a:ext cx="1298961" cy="100840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ROM Service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9101" y="2986308"/>
            <a:ext cx="2016808" cy="261501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sp>
        <p:nvSpPr>
          <p:cNvPr id="14" name="Rectangle 13"/>
          <p:cNvSpPr/>
          <p:nvPr/>
        </p:nvSpPr>
        <p:spPr>
          <a:xfrm>
            <a:off x="452925" y="3381187"/>
            <a:ext cx="1596635" cy="4700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sp>
        <p:nvSpPr>
          <p:cNvPr id="15" name="Rectangle 14"/>
          <p:cNvSpPr/>
          <p:nvPr/>
        </p:nvSpPr>
        <p:spPr>
          <a:xfrm>
            <a:off x="450057" y="4060580"/>
            <a:ext cx="1589524" cy="4700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sp>
        <p:nvSpPr>
          <p:cNvPr id="16" name="Rectangle 15"/>
          <p:cNvSpPr/>
          <p:nvPr/>
        </p:nvSpPr>
        <p:spPr>
          <a:xfrm>
            <a:off x="450057" y="4787163"/>
            <a:ext cx="1589524" cy="4700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sp>
        <p:nvSpPr>
          <p:cNvPr id="17" name="TextBox 16"/>
          <p:cNvSpPr txBox="1"/>
          <p:nvPr/>
        </p:nvSpPr>
        <p:spPr>
          <a:xfrm>
            <a:off x="710732" y="3070298"/>
            <a:ext cx="1338828" cy="1661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 smtClean="0">
                <a:solidFill>
                  <a:schemeClr val="accent5"/>
                </a:solidFill>
              </a:rPr>
              <a:t>S3Cache (MERAM)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0732" y="3519246"/>
            <a:ext cx="888762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RAMSET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5477" y="4196865"/>
            <a:ext cx="1536810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>
                <a:latin typeface="+mn-lt"/>
                <a:cs typeface="+mn-cs"/>
              </a:rPr>
              <a:t>R-loader</a:t>
            </a:r>
            <a:r>
              <a:rPr lang="en-US" sz="1400" dirty="0" smtClean="0"/>
              <a:t> </a:t>
            </a:r>
            <a:r>
              <a:rPr lang="en-US" sz="1400" b="1" dirty="0">
                <a:latin typeface="+mn-lt"/>
                <a:cs typeface="+mn-cs"/>
              </a:rPr>
              <a:t>(</a:t>
            </a:r>
            <a:r>
              <a:rPr lang="en-US" sz="1400" b="1" dirty="0" err="1">
                <a:latin typeface="+mn-lt"/>
                <a:cs typeface="+mn-cs"/>
              </a:rPr>
              <a:t>eMMC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6707" y="4920854"/>
            <a:ext cx="1216355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FW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Uploader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94927" y="4058980"/>
            <a:ext cx="3070793" cy="191764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sp>
        <p:nvSpPr>
          <p:cNvPr id="23" name="Rectangle 22"/>
          <p:cNvSpPr/>
          <p:nvPr/>
        </p:nvSpPr>
        <p:spPr>
          <a:xfrm>
            <a:off x="6299662" y="1707733"/>
            <a:ext cx="2508920" cy="9756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sp>
        <p:nvSpPr>
          <p:cNvPr id="24" name="Rectangle 23"/>
          <p:cNvSpPr/>
          <p:nvPr/>
        </p:nvSpPr>
        <p:spPr>
          <a:xfrm>
            <a:off x="6299662" y="2918387"/>
            <a:ext cx="917260" cy="4700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sp>
        <p:nvSpPr>
          <p:cNvPr id="25" name="Rectangle 24"/>
          <p:cNvSpPr/>
          <p:nvPr/>
        </p:nvSpPr>
        <p:spPr>
          <a:xfrm>
            <a:off x="7402785" y="2887444"/>
            <a:ext cx="1405797" cy="4700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sp>
        <p:nvSpPr>
          <p:cNvPr id="26" name="TextBox 25"/>
          <p:cNvSpPr txBox="1"/>
          <p:nvPr/>
        </p:nvSpPr>
        <p:spPr>
          <a:xfrm>
            <a:off x="7317327" y="2119737"/>
            <a:ext cx="888762" cy="1938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/>
              <a:t>SA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99662" y="3030907"/>
            <a:ext cx="888762" cy="1938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/>
              <a:t>    </a:t>
            </a:r>
            <a:r>
              <a:rPr lang="en-US" sz="1400" b="1" dirty="0" smtClean="0"/>
              <a:t>ISSW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62606" y="3025503"/>
            <a:ext cx="1286154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/>
              <a:t>Test Certificate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99662" y="1475276"/>
            <a:ext cx="1338828" cy="1661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 smtClean="0">
                <a:solidFill>
                  <a:schemeClr val="accent5"/>
                </a:solidFill>
              </a:rPr>
              <a:t>Secure RAM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57544" y="1392964"/>
            <a:ext cx="2956845" cy="216901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cxnSp>
        <p:nvCxnSpPr>
          <p:cNvPr id="31" name="Straight Connector 30"/>
          <p:cNvCxnSpPr>
            <a:stCxn id="12" idx="2"/>
          </p:cNvCxnSpPr>
          <p:nvPr/>
        </p:nvCxnSpPr>
        <p:spPr>
          <a:xfrm>
            <a:off x="4244408" y="2566780"/>
            <a:ext cx="0" cy="1343114"/>
          </a:xfrm>
          <a:prstGeom prst="line">
            <a:avLst/>
          </a:prstGeom>
          <a:ln w="12700" cmpd="dbl">
            <a:solidFill>
              <a:srgbClr val="A0C23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244408" y="3909894"/>
            <a:ext cx="1521150" cy="0"/>
          </a:xfrm>
          <a:prstGeom prst="line">
            <a:avLst/>
          </a:prstGeom>
          <a:ln w="12700" cmpd="dbl">
            <a:solidFill>
              <a:srgbClr val="A0C23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63680" y="2005606"/>
            <a:ext cx="821822" cy="0"/>
          </a:xfrm>
          <a:prstGeom prst="line">
            <a:avLst/>
          </a:prstGeom>
          <a:ln w="12700" cmpd="dbl">
            <a:solidFill>
              <a:srgbClr val="A0C23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768411" y="2019656"/>
            <a:ext cx="17091" cy="953692"/>
          </a:xfrm>
          <a:prstGeom prst="line">
            <a:avLst/>
          </a:prstGeom>
          <a:ln w="12700" cmpd="dbl">
            <a:solidFill>
              <a:srgbClr val="A0C23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794046" y="2965392"/>
            <a:ext cx="505616" cy="0"/>
          </a:xfrm>
          <a:prstGeom prst="line">
            <a:avLst/>
          </a:prstGeom>
          <a:ln w="12700" cmpd="dbl">
            <a:solidFill>
              <a:srgbClr val="A0C23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794046" y="3238337"/>
            <a:ext cx="0" cy="704317"/>
          </a:xfrm>
          <a:prstGeom prst="line">
            <a:avLst/>
          </a:prstGeom>
          <a:ln w="12700" cmpd="dbl">
            <a:solidFill>
              <a:srgbClr val="A0C23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794046" y="3219402"/>
            <a:ext cx="403084" cy="5404"/>
          </a:xfrm>
          <a:prstGeom prst="line">
            <a:avLst/>
          </a:prstGeom>
          <a:ln w="12700" cmpd="dbl">
            <a:solidFill>
              <a:srgbClr val="A0C23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74389" y="4196865"/>
            <a:ext cx="1719132" cy="50420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Renasas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774388" y="5022171"/>
            <a:ext cx="1298961" cy="70438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Lib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247118" y="5022172"/>
            <a:ext cx="1200681" cy="704388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Driver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691498" y="4295589"/>
            <a:ext cx="1066793" cy="4093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 smtClean="0">
                <a:solidFill>
                  <a:schemeClr val="accent5"/>
                </a:solidFill>
              </a:rPr>
              <a:t>Secure ROM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 smtClean="0">
                <a:solidFill>
                  <a:schemeClr val="accent5"/>
                </a:solidFill>
              </a:rPr>
              <a:t>Libraries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247118" y="6142954"/>
            <a:ext cx="1338828" cy="1661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 smtClean="0">
                <a:solidFill>
                  <a:schemeClr val="accent5"/>
                </a:solidFill>
              </a:rPr>
              <a:t>Other HW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810010" y="6132051"/>
            <a:ext cx="1338828" cy="1661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 smtClean="0">
                <a:solidFill>
                  <a:schemeClr val="accent5"/>
                </a:solidFill>
              </a:rPr>
              <a:t>  Crypto HW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4244407" y="4704932"/>
            <a:ext cx="1" cy="31287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5374591" y="4723778"/>
            <a:ext cx="1" cy="31287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244407" y="5726560"/>
            <a:ext cx="1" cy="3819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374593" y="5726560"/>
            <a:ext cx="0" cy="3819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927361" y="3942654"/>
            <a:ext cx="1" cy="25421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2738923" y="2119737"/>
            <a:ext cx="2" cy="227102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" idx="3"/>
          </p:cNvCxnSpPr>
          <p:nvPr/>
        </p:nvCxnSpPr>
        <p:spPr>
          <a:xfrm>
            <a:off x="2315909" y="2062578"/>
            <a:ext cx="423014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321605" y="4383835"/>
            <a:ext cx="423014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358355" y="3388406"/>
            <a:ext cx="1400085" cy="4093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 smtClean="0">
                <a:solidFill>
                  <a:schemeClr val="accent5"/>
                </a:solidFill>
              </a:rPr>
              <a:t>Security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 smtClean="0">
                <a:solidFill>
                  <a:schemeClr val="accent5"/>
                </a:solidFill>
              </a:rPr>
              <a:t>Library API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130322" y="2815793"/>
            <a:ext cx="1135867" cy="1661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200" dirty="0" smtClean="0">
                <a:solidFill>
                  <a:schemeClr val="accent5"/>
                </a:solidFill>
              </a:rPr>
              <a:t>ISSW API</a:t>
            </a:r>
          </a:p>
        </p:txBody>
      </p:sp>
      <p:cxnSp>
        <p:nvCxnSpPr>
          <p:cNvPr id="104" name="Straight Connector 103"/>
          <p:cNvCxnSpPr/>
          <p:nvPr/>
        </p:nvCxnSpPr>
        <p:spPr>
          <a:xfrm>
            <a:off x="2765987" y="2062578"/>
            <a:ext cx="821822" cy="0"/>
          </a:xfrm>
          <a:prstGeom prst="line">
            <a:avLst/>
          </a:prstGeom>
          <a:ln w="12700" cmpd="dbl">
            <a:solidFill>
              <a:srgbClr val="A0C23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165629" y="4627916"/>
            <a:ext cx="940054" cy="50459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188423" y="5315381"/>
            <a:ext cx="917260" cy="4700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Loader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153875" y="4290421"/>
            <a:ext cx="853534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>
                <a:solidFill>
                  <a:schemeClr val="accent5"/>
                </a:solidFill>
              </a:rPr>
              <a:t>[ NOTE ]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4995013" y="56258"/>
            <a:ext cx="4019376" cy="14171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For public ROM internal use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Provides access for Secure mode, and called only by Public ROM for security reasons.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Communication btw S &amp; NS mode 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memory called Inter connect RAM</a:t>
            </a:r>
            <a:endParaRPr lang="en-US" sz="1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5178735" y="35504"/>
            <a:ext cx="4019376" cy="14171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Load verify and execute ISSW.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Also initialize secure resources.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Handles entry/exit from/to S/NS modes</a:t>
            </a:r>
            <a:endParaRPr lang="en-US" sz="1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5379199" y="410806"/>
            <a:ext cx="3549351" cy="66657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access HW resources(crypto engines) from Secure ROM service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5163076" y="192582"/>
            <a:ext cx="3549351" cy="11445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Used in both boot cases.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Patch code for Public ROM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OEMs also use RAMSET in order to some early changes in 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example.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5148838" y="103157"/>
            <a:ext cx="3965249" cy="12818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Initial 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Software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- 1st 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SW executed in secure mode.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Initialization 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secure peripherals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Loading/authenticating 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2nd image.</a:t>
            </a:r>
            <a:endParaRPr lang="en-US" sz="1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583249" y="2683378"/>
            <a:ext cx="4281443" cy="19740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SA(Secure Application) – loaded by ISSW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Application SW that is executed in secure mode.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TC (Testing Certificate)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Includes bit pattern for enable/disable debug interfaces such as JTAG, STM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According to this parameter ISSW enables/disables the debug functionality.</a:t>
            </a:r>
            <a:endParaRPr lang="en-US" sz="1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5247118" y="192582"/>
            <a:ext cx="3563596" cy="9144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eMMC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 only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Perform 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SBSC settings.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Download 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image to SDRAM.</a:t>
            </a:r>
            <a:endParaRPr lang="en-US" sz="1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5306939" y="200186"/>
            <a:ext cx="3563596" cy="91440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USB 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 only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Donwload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 via USB interface and program into 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eMMC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device</a:t>
            </a:r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82156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4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4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4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6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30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6" grpId="1" animBg="1"/>
      <p:bldP spid="12" grpId="0" animBg="1"/>
      <p:bldP spid="12" grpId="1" animBg="1"/>
      <p:bldP spid="12" grpId="2" animBg="1"/>
      <p:bldP spid="12" grpId="3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67" grpId="0" animBg="1"/>
      <p:bldP spid="67" grpId="1" animBg="1"/>
      <p:bldP spid="67" grpId="2" animBg="1"/>
      <p:bldP spid="67" grpId="3" animBg="1"/>
      <p:bldP spid="68" grpId="0" animBg="1"/>
      <p:bldP spid="68" grpId="1" animBg="1"/>
      <p:bldP spid="68" grpId="2" animBg="1"/>
      <p:bldP spid="68" grpId="3" animBg="1"/>
      <p:bldP spid="69" grpId="0" animBg="1"/>
      <p:bldP spid="69" grpId="1" animBg="1"/>
      <p:bldP spid="69" grpId="2" animBg="1"/>
      <p:bldP spid="69" grpId="3" animBg="1"/>
      <p:bldP spid="105" grpId="0" animBg="1"/>
      <p:bldP spid="105" grpId="1" animBg="1"/>
      <p:bldP spid="106" grpId="0" animBg="1"/>
      <p:bldP spid="106" grpId="1" animBg="1"/>
      <p:bldP spid="131" grpId="0" animBg="1"/>
      <p:bldP spid="131" grpId="1" animBg="1"/>
      <p:bldP spid="133" grpId="0" animBg="1"/>
      <p:bldP spid="133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High Level Boot Sequence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0995" y="849221"/>
            <a:ext cx="145424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accent5"/>
                </a:solidFill>
              </a:rPr>
              <a:t>Public Mode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63684" y="833507"/>
            <a:ext cx="155683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accent5"/>
                </a:solidFill>
              </a:rPr>
              <a:t>Secure Mode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425008" y="1332625"/>
            <a:ext cx="17094" cy="4820347"/>
          </a:xfrm>
          <a:prstGeom prst="line">
            <a:avLst/>
          </a:prstGeom>
          <a:ln w="12700" cmpd="dbl">
            <a:solidFill>
              <a:srgbClr val="A0C23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99570" y="1332625"/>
            <a:ext cx="8547" cy="5051083"/>
          </a:xfrm>
          <a:prstGeom prst="line">
            <a:avLst/>
          </a:prstGeom>
          <a:ln w="12700" cmpd="dbl">
            <a:solidFill>
              <a:srgbClr val="A0C23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349525" y="1332625"/>
            <a:ext cx="162370" cy="607270"/>
          </a:xfrm>
          <a:prstGeom prst="rect">
            <a:avLst/>
          </a:prstGeom>
          <a:solidFill>
            <a:srgbClr val="23D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sp>
        <p:nvSpPr>
          <p:cNvPr id="15" name="TextBox 14"/>
          <p:cNvSpPr txBox="1"/>
          <p:nvPr/>
        </p:nvSpPr>
        <p:spPr>
          <a:xfrm>
            <a:off x="6734086" y="1332625"/>
            <a:ext cx="1871529" cy="4647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err="1" smtClean="0">
                <a:solidFill>
                  <a:schemeClr val="accent5"/>
                </a:solidFill>
              </a:rPr>
              <a:t>Cpu</a:t>
            </a:r>
            <a:r>
              <a:rPr lang="en-US" sz="1400" dirty="0" smtClean="0">
                <a:solidFill>
                  <a:schemeClr val="accent5"/>
                </a:solidFill>
              </a:rPr>
              <a:t> initialization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>
                <a:solidFill>
                  <a:schemeClr val="accent5"/>
                </a:solidFill>
              </a:rPr>
              <a:t>Secure peripheral </a:t>
            </a:r>
            <a:r>
              <a:rPr lang="en-US" sz="1400" dirty="0" err="1" smtClean="0">
                <a:solidFill>
                  <a:schemeClr val="accent5"/>
                </a:solidFill>
              </a:rPr>
              <a:t>init</a:t>
            </a:r>
            <a:endParaRPr lang="en-US" sz="1400" dirty="0" smtClean="0">
              <a:solidFill>
                <a:schemeClr val="accent5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273039" y="1939895"/>
            <a:ext cx="3076486" cy="0"/>
          </a:xfrm>
          <a:prstGeom prst="straightConnector1">
            <a:avLst/>
          </a:prstGeom>
          <a:ln>
            <a:solidFill>
              <a:srgbClr val="A0C23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18385" y="1939895"/>
            <a:ext cx="162370" cy="1307507"/>
          </a:xfrm>
          <a:prstGeom prst="rect">
            <a:avLst/>
          </a:prstGeom>
          <a:solidFill>
            <a:srgbClr val="127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sp>
        <p:nvSpPr>
          <p:cNvPr id="18" name="Rectangle 17"/>
          <p:cNvSpPr/>
          <p:nvPr/>
        </p:nvSpPr>
        <p:spPr>
          <a:xfrm>
            <a:off x="3273039" y="2078864"/>
            <a:ext cx="2045753" cy="10987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err="1">
                <a:solidFill>
                  <a:schemeClr val="accent5"/>
                </a:solidFill>
              </a:rPr>
              <a:t>Cpu</a:t>
            </a:r>
            <a:r>
              <a:rPr lang="en-US" sz="1400" dirty="0">
                <a:solidFill>
                  <a:schemeClr val="accent5"/>
                </a:solidFill>
              </a:rPr>
              <a:t> </a:t>
            </a:r>
            <a:r>
              <a:rPr lang="en-US" sz="1400" dirty="0" smtClean="0">
                <a:solidFill>
                  <a:schemeClr val="accent5"/>
                </a:solidFill>
              </a:rPr>
              <a:t>initialization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>
                <a:solidFill>
                  <a:schemeClr val="accent5"/>
                </a:solidFill>
              </a:rPr>
              <a:t>Boot interface selection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err="1" smtClean="0">
                <a:solidFill>
                  <a:schemeClr val="accent5"/>
                </a:solidFill>
              </a:rPr>
              <a:t>eMMC</a:t>
            </a:r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r>
              <a:rPr lang="en-US" sz="1400" dirty="0" err="1" smtClean="0">
                <a:solidFill>
                  <a:schemeClr val="accent5"/>
                </a:solidFill>
              </a:rPr>
              <a:t>initalization</a:t>
            </a:r>
            <a:endParaRPr lang="en-US" sz="1400" dirty="0">
              <a:solidFill>
                <a:schemeClr val="accent5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>
                <a:solidFill>
                  <a:schemeClr val="accent5"/>
                </a:solidFill>
              </a:rPr>
              <a:t>Load 1</a:t>
            </a:r>
            <a:r>
              <a:rPr lang="en-US" sz="1400" baseline="30000" dirty="0" smtClean="0">
                <a:solidFill>
                  <a:schemeClr val="accent5"/>
                </a:solidFill>
              </a:rPr>
              <a:t>st</a:t>
            </a:r>
            <a:r>
              <a:rPr lang="en-US" sz="1400" dirty="0" smtClean="0">
                <a:solidFill>
                  <a:schemeClr val="accent5"/>
                </a:solidFill>
              </a:rPr>
              <a:t> Image</a:t>
            </a:r>
            <a:endParaRPr lang="en-US" sz="1400" dirty="0">
              <a:solidFill>
                <a:schemeClr val="accent5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16" y="3177626"/>
            <a:ext cx="14382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>
            <a:off x="3273039" y="3247402"/>
            <a:ext cx="3076486" cy="0"/>
          </a:xfrm>
          <a:prstGeom prst="straightConnector1">
            <a:avLst/>
          </a:prstGeom>
          <a:ln>
            <a:solidFill>
              <a:srgbClr val="A0C23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90786" y="3295146"/>
            <a:ext cx="1871529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>
                <a:solidFill>
                  <a:schemeClr val="accent5"/>
                </a:solidFill>
              </a:rPr>
              <a:t>SSA_ISSW_IMPORT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34086" y="3295146"/>
            <a:ext cx="2043870" cy="12772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>
                <a:solidFill>
                  <a:schemeClr val="accent5"/>
                </a:solidFill>
              </a:rPr>
              <a:t>Authenticate ISSW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>
                <a:solidFill>
                  <a:schemeClr val="accent5"/>
                </a:solidFill>
              </a:rPr>
              <a:t>Import to secure RAM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err="1" smtClean="0">
                <a:solidFill>
                  <a:schemeClr val="accent5"/>
                </a:solidFill>
              </a:rPr>
              <a:t>ISSW_init</a:t>
            </a:r>
            <a:endParaRPr lang="en-US" sz="1400" dirty="0" smtClean="0">
              <a:solidFill>
                <a:schemeClr val="accent5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>
                <a:solidFill>
                  <a:schemeClr val="accent5"/>
                </a:solidFill>
              </a:rPr>
              <a:t>As per TC enable debug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>
                <a:solidFill>
                  <a:schemeClr val="accent5"/>
                </a:solidFill>
              </a:rPr>
              <a:t>Authenticate Ramset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349525" y="3247402"/>
            <a:ext cx="152400" cy="1307926"/>
          </a:xfrm>
          <a:prstGeom prst="rect">
            <a:avLst/>
          </a:prstGeom>
          <a:solidFill>
            <a:srgbClr val="23D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sp>
        <p:nvSpPr>
          <p:cNvPr id="30" name="Rectangle 29"/>
          <p:cNvSpPr/>
          <p:nvPr/>
        </p:nvSpPr>
        <p:spPr>
          <a:xfrm>
            <a:off x="6440680" y="3639588"/>
            <a:ext cx="162370" cy="9157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273039" y="4555328"/>
            <a:ext cx="3076486" cy="0"/>
          </a:xfrm>
          <a:prstGeom prst="straightConnector1">
            <a:avLst/>
          </a:prstGeom>
          <a:ln>
            <a:solidFill>
              <a:srgbClr val="A0C23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918386" y="4555328"/>
            <a:ext cx="162369" cy="341010"/>
          </a:xfrm>
          <a:prstGeom prst="rect">
            <a:avLst/>
          </a:prstGeom>
          <a:solidFill>
            <a:srgbClr val="127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sp>
        <p:nvSpPr>
          <p:cNvPr id="33" name="TextBox 32"/>
          <p:cNvSpPr txBox="1"/>
          <p:nvPr/>
        </p:nvSpPr>
        <p:spPr>
          <a:xfrm>
            <a:off x="3278507" y="5766829"/>
            <a:ext cx="1871529" cy="73558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>
                <a:solidFill>
                  <a:schemeClr val="accent5"/>
                </a:solidFill>
              </a:rPr>
              <a:t>Execute R-loader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>
                <a:solidFill>
                  <a:schemeClr val="accent5"/>
                </a:solidFill>
              </a:rPr>
              <a:t>Initialize DDR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400" dirty="0" smtClean="0">
              <a:solidFill>
                <a:schemeClr val="accent5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16" y="4565003"/>
            <a:ext cx="14382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6344057" y="4760819"/>
            <a:ext cx="152400" cy="464744"/>
          </a:xfrm>
          <a:prstGeom prst="rect">
            <a:avLst/>
          </a:prstGeom>
          <a:solidFill>
            <a:srgbClr val="23D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sp>
        <p:nvSpPr>
          <p:cNvPr id="37" name="Rectangle 36"/>
          <p:cNvSpPr/>
          <p:nvPr/>
        </p:nvSpPr>
        <p:spPr>
          <a:xfrm>
            <a:off x="6417764" y="4795992"/>
            <a:ext cx="157385" cy="3681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92979" y="4896339"/>
            <a:ext cx="3076486" cy="0"/>
          </a:xfrm>
          <a:prstGeom prst="straightConnector1">
            <a:avLst/>
          </a:prstGeom>
          <a:ln>
            <a:solidFill>
              <a:srgbClr val="A0C23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11282" y="4665392"/>
            <a:ext cx="1532775" cy="4647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>
                <a:solidFill>
                  <a:schemeClr val="accent5"/>
                </a:solidFill>
              </a:rPr>
              <a:t>Return response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400" dirty="0" smtClean="0">
              <a:solidFill>
                <a:schemeClr val="accent5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34086" y="5559398"/>
            <a:ext cx="2197694" cy="4647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>
                <a:solidFill>
                  <a:schemeClr val="accent5"/>
                </a:solidFill>
              </a:rPr>
              <a:t>Authenticate 2</a:t>
            </a:r>
            <a:r>
              <a:rPr lang="en-US" sz="1400" baseline="30000" dirty="0" smtClean="0">
                <a:solidFill>
                  <a:schemeClr val="accent5"/>
                </a:solidFill>
              </a:rPr>
              <a:t>nd</a:t>
            </a:r>
            <a:r>
              <a:rPr lang="en-US" sz="1400" dirty="0" smtClean="0">
                <a:solidFill>
                  <a:schemeClr val="accent5"/>
                </a:solidFill>
              </a:rPr>
              <a:t> image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>
                <a:solidFill>
                  <a:schemeClr val="accent5"/>
                </a:solidFill>
              </a:rPr>
              <a:t>Import SA to secure RAM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35479" y="5826973"/>
            <a:ext cx="162370" cy="4695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273039" y="5225563"/>
            <a:ext cx="3076486" cy="0"/>
          </a:xfrm>
          <a:prstGeom prst="straightConnector1">
            <a:avLst/>
          </a:prstGeom>
          <a:ln>
            <a:solidFill>
              <a:srgbClr val="A0C23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78507" y="4643514"/>
            <a:ext cx="1532775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>
                <a:solidFill>
                  <a:schemeClr val="accent5"/>
                </a:solidFill>
              </a:rPr>
              <a:t>Execute Ramset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392965" y="5552807"/>
            <a:ext cx="152400" cy="464744"/>
          </a:xfrm>
          <a:prstGeom prst="rect">
            <a:avLst/>
          </a:prstGeom>
          <a:solidFill>
            <a:srgbClr val="23D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sp>
        <p:nvSpPr>
          <p:cNvPr id="46" name="Rectangle 45"/>
          <p:cNvSpPr/>
          <p:nvPr/>
        </p:nvSpPr>
        <p:spPr>
          <a:xfrm>
            <a:off x="6442102" y="5607698"/>
            <a:ext cx="157385" cy="3681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sp>
        <p:nvSpPr>
          <p:cNvPr id="47" name="TextBox 46"/>
          <p:cNvSpPr txBox="1"/>
          <p:nvPr/>
        </p:nvSpPr>
        <p:spPr>
          <a:xfrm>
            <a:off x="6734086" y="5020823"/>
            <a:ext cx="2197694" cy="1938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400" dirty="0" smtClean="0">
                <a:solidFill>
                  <a:schemeClr val="accent5"/>
                </a:solidFill>
              </a:rPr>
              <a:t>Load 2</a:t>
            </a:r>
            <a:r>
              <a:rPr lang="en-US" sz="1400" baseline="30000" dirty="0" smtClean="0">
                <a:solidFill>
                  <a:schemeClr val="accent5"/>
                </a:solidFill>
              </a:rPr>
              <a:t>nd</a:t>
            </a:r>
            <a:r>
              <a:rPr lang="en-US" sz="1400" dirty="0" smtClean="0">
                <a:solidFill>
                  <a:schemeClr val="accent5"/>
                </a:solidFill>
              </a:rPr>
              <a:t> image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292979" y="5542837"/>
            <a:ext cx="3076486" cy="0"/>
          </a:xfrm>
          <a:prstGeom prst="straightConnector1">
            <a:avLst/>
          </a:prstGeom>
          <a:ln>
            <a:solidFill>
              <a:srgbClr val="A0C23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918385" y="5225564"/>
            <a:ext cx="162370" cy="333833"/>
          </a:xfrm>
          <a:prstGeom prst="rect">
            <a:avLst/>
          </a:prstGeom>
          <a:solidFill>
            <a:srgbClr val="127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b="1" dirty="0" err="1" smtClean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3278507" y="5986720"/>
            <a:ext cx="3076486" cy="0"/>
          </a:xfrm>
          <a:prstGeom prst="straightConnector1">
            <a:avLst/>
          </a:prstGeom>
          <a:ln>
            <a:solidFill>
              <a:srgbClr val="A0C23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289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9" grpId="0" animBg="1"/>
      <p:bldP spid="18" grpId="0"/>
      <p:bldP spid="27" grpId="0"/>
      <p:bldP spid="28" grpId="0"/>
      <p:bldP spid="29" grpId="0" animBg="1"/>
      <p:bldP spid="30" grpId="0" animBg="1"/>
      <p:bldP spid="32" grpId="0" animBg="1"/>
      <p:bldP spid="33" grpId="0"/>
      <p:bldP spid="36" grpId="0" animBg="1"/>
      <p:bldP spid="37" grpId="0" animBg="1"/>
      <p:bldP spid="39" grpId="0"/>
      <p:bldP spid="40" grpId="0"/>
      <p:bldP spid="41" grpId="0" animBg="1"/>
      <p:bldP spid="44" grpId="0"/>
      <p:bldP spid="45" grpId="0" animBg="1"/>
      <p:bldP spid="46" grpId="0" animBg="1"/>
      <p:bldP spid="47" grpId="0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Broadcom Proprietary and Confidential.  © 2013 Broadcom Corporation.  All rights reserved.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49" y="307650"/>
            <a:ext cx="7659018" cy="63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9506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oadcomTemplate_Corp_4x3">
  <a:themeElements>
    <a:clrScheme name="broadcom colors">
      <a:dk1>
        <a:sysClr val="windowText" lastClr="000000"/>
      </a:dk1>
      <a:lt1>
        <a:sysClr val="window" lastClr="FFFFFF"/>
      </a:lt1>
      <a:dk2>
        <a:srgbClr val="C1132F"/>
      </a:dk2>
      <a:lt2>
        <a:srgbClr val="5F5F5F"/>
      </a:lt2>
      <a:accent1>
        <a:srgbClr val="0F86A9"/>
      </a:accent1>
      <a:accent2>
        <a:srgbClr val="8EAE28"/>
      </a:accent2>
      <a:accent3>
        <a:srgbClr val="FFC000"/>
      </a:accent3>
      <a:accent4>
        <a:srgbClr val="973875"/>
      </a:accent4>
      <a:accent5>
        <a:srgbClr val="969696"/>
      </a:accent5>
      <a:accent6>
        <a:srgbClr val="15CD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>
            <a:solidFill>
              <a:schemeClr val="accent5"/>
            </a:solidFill>
          </a:defRPr>
        </a:defPPr>
      </a:lstStyle>
    </a:txDef>
  </a:objectDefaults>
  <a:extraClrSchemeLst>
    <a:extraClrScheme>
      <a:clrScheme name="BroadcomTemplate_Corp_4x3 1">
        <a:dk1>
          <a:srgbClr val="C1132F"/>
        </a:dk1>
        <a:lt1>
          <a:srgbClr val="FFFFFF"/>
        </a:lt1>
        <a:dk2>
          <a:srgbClr val="000000"/>
        </a:dk2>
        <a:lt2>
          <a:srgbClr val="5F5F5F"/>
        </a:lt2>
        <a:accent1>
          <a:srgbClr val="0F86A9"/>
        </a:accent1>
        <a:accent2>
          <a:srgbClr val="8EAE28"/>
        </a:accent2>
        <a:accent3>
          <a:srgbClr val="AAAAAA"/>
        </a:accent3>
        <a:accent4>
          <a:srgbClr val="DADADA"/>
        </a:accent4>
        <a:accent5>
          <a:srgbClr val="AAC3D1"/>
        </a:accent5>
        <a:accent6>
          <a:srgbClr val="809D23"/>
        </a:accent6>
        <a:hlink>
          <a:srgbClr val="0000FF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custClrLst>
    <a:custClr name="Lt Red">
      <a:srgbClr val="E21537"/>
    </a:custClr>
    <a:custClr name="MedDk Red">
      <a:srgbClr val="9E1026"/>
    </a:custClr>
    <a:custClr name="Dark Red">
      <a:srgbClr val="710A1B"/>
    </a:custClr>
    <a:custClr name="Lt Blue">
      <a:srgbClr val="1994B8"/>
    </a:custClr>
    <a:custClr name="MedDk Blue">
      <a:srgbClr val="05536A"/>
    </a:custClr>
    <a:custClr name="Dark Blue">
      <a:srgbClr val="033B4C"/>
    </a:custClr>
    <a:custClr name="Lt Green">
      <a:srgbClr val="A0C234"/>
    </a:custClr>
    <a:custClr name="MedDk Green">
      <a:srgbClr val="5A7503"/>
    </a:custClr>
    <a:custClr name="Dark Green">
      <a:srgbClr val="445A01"/>
    </a:custClr>
    <a:custClr name="Lt Purple">
      <a:srgbClr val="B05991"/>
    </a:custClr>
    <a:custClr name="MedDk Purple">
      <a:srgbClr val="5B0C40"/>
    </a:custClr>
    <a:custClr name="Dark Purple">
      <a:srgbClr val="40032B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12056</TotalTime>
  <Words>665</Words>
  <Application>Microsoft Office PowerPoint</Application>
  <PresentationFormat>On-screen Show (4:3)</PresentationFormat>
  <Paragraphs>132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BroadcomTemplate_Corp_4x3</vt:lpstr>
      <vt:lpstr>Bootrom (Public/Secure) Boot sequence from power-on to Linux </vt:lpstr>
      <vt:lpstr>Scope</vt:lpstr>
      <vt:lpstr>Boot Modes</vt:lpstr>
      <vt:lpstr>Stages</vt:lpstr>
      <vt:lpstr>Memory Used at Boot Time</vt:lpstr>
      <vt:lpstr>HW Architecture Outline</vt:lpstr>
      <vt:lpstr>SW Architecture Outline</vt:lpstr>
      <vt:lpstr>High Level Boot Sequence</vt:lpstr>
      <vt:lpstr>PowerPoint Presentation</vt:lpstr>
      <vt:lpstr>eMMC Partition Structure</vt:lpstr>
      <vt:lpstr>Low Battery</vt:lpstr>
    </vt:vector>
  </TitlesOfParts>
  <Company>Broadcom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parthasa</dc:creator>
  <cp:lastModifiedBy>arunks</cp:lastModifiedBy>
  <cp:revision>298</cp:revision>
  <dcterms:created xsi:type="dcterms:W3CDTF">2012-02-06T05:36:54Z</dcterms:created>
  <dcterms:modified xsi:type="dcterms:W3CDTF">2014-06-09T05:26:19Z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