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26"/>
  </p:notesMasterIdLst>
  <p:handoutMasterIdLst>
    <p:handoutMasterId r:id="rId27"/>
  </p:handoutMasterIdLst>
  <p:sldIdLst>
    <p:sldId id="334" r:id="rId2"/>
    <p:sldId id="374" r:id="rId3"/>
    <p:sldId id="336" r:id="rId4"/>
    <p:sldId id="365" r:id="rId5"/>
    <p:sldId id="345" r:id="rId6"/>
    <p:sldId id="337" r:id="rId7"/>
    <p:sldId id="366" r:id="rId8"/>
    <p:sldId id="367" r:id="rId9"/>
    <p:sldId id="368" r:id="rId10"/>
    <p:sldId id="369" r:id="rId11"/>
    <p:sldId id="370" r:id="rId12"/>
    <p:sldId id="357" r:id="rId13"/>
    <p:sldId id="348" r:id="rId14"/>
    <p:sldId id="341" r:id="rId15"/>
    <p:sldId id="349" r:id="rId16"/>
    <p:sldId id="350" r:id="rId17"/>
    <p:sldId id="372" r:id="rId18"/>
    <p:sldId id="351" r:id="rId19"/>
    <p:sldId id="371" r:id="rId20"/>
    <p:sldId id="344" r:id="rId21"/>
    <p:sldId id="353" r:id="rId22"/>
    <p:sldId id="354" r:id="rId23"/>
    <p:sldId id="363" r:id="rId24"/>
    <p:sldId id="373"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710D"/>
    <a:srgbClr val="179311"/>
    <a:srgbClr val="C585AE"/>
    <a:srgbClr val="23DC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94" autoAdjust="0"/>
    <p:restoredTop sz="67338" autoAdjust="0"/>
  </p:normalViewPr>
  <p:slideViewPr>
    <p:cSldViewPr snapToGrid="0">
      <p:cViewPr>
        <p:scale>
          <a:sx n="100" d="100"/>
          <a:sy n="100" d="100"/>
        </p:scale>
        <p:origin x="-2472" y="-72"/>
      </p:cViewPr>
      <p:guideLst>
        <p:guide orient="horz"/>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3" d="100"/>
          <a:sy n="73" d="100"/>
        </p:scale>
        <p:origin x="-313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0FB34-0C0C-4D1F-8A7C-D2E5A7B45AD8}" type="datetimeFigureOut">
              <a:rPr lang="en-US" smtClean="0"/>
              <a:t>6/9/2014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58BB7B1-52ED-4504-B27E-75625101F025}" type="slidenum">
              <a:rPr lang="en-US" smtClean="0"/>
              <a:t>‹#›</a:t>
            </a:fld>
            <a:endParaRPr lang="en-US"/>
          </a:p>
        </p:txBody>
      </p:sp>
    </p:spTree>
    <p:extLst>
      <p:ext uri="{BB962C8B-B14F-4D97-AF65-F5344CB8AC3E}">
        <p14:creationId xmlns:p14="http://schemas.microsoft.com/office/powerpoint/2010/main" val="22450183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D2D8E9A0-C598-40E6-A1A7-005985CEE4F6}" type="datetimeFigureOut">
              <a:rPr lang="en-US"/>
              <a:pPr>
                <a:defRPr/>
              </a:pPr>
              <a:t>6/9/2014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BAD2DBE8-D956-40E9-92F8-31A6652A60A2}" type="slidenum">
              <a:rPr lang="en-US"/>
              <a:pPr>
                <a:defRPr/>
              </a:pPr>
              <a:t>‹#›</a:t>
            </a:fld>
            <a:endParaRPr lang="en-US"/>
          </a:p>
        </p:txBody>
      </p:sp>
    </p:spTree>
    <p:extLst>
      <p:ext uri="{BB962C8B-B14F-4D97-AF65-F5344CB8AC3E}">
        <p14:creationId xmlns:p14="http://schemas.microsoft.com/office/powerpoint/2010/main" val="385859455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D2DBE8-D956-40E9-92F8-31A6652A60A2}" type="slidenum">
              <a:rPr lang="en-US" smtClean="0"/>
              <a:pPr>
                <a:defRPr/>
              </a:pPr>
              <a:t>1</a:t>
            </a:fld>
            <a:endParaRPr lang="en-US"/>
          </a:p>
        </p:txBody>
      </p:sp>
    </p:spTree>
    <p:extLst>
      <p:ext uri="{BB962C8B-B14F-4D97-AF65-F5344CB8AC3E}">
        <p14:creationId xmlns:p14="http://schemas.microsoft.com/office/powerpoint/2010/main" val="1627237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err="1" smtClean="0">
                <a:solidFill>
                  <a:schemeClr val="tx1"/>
                </a:solidFill>
                <a:latin typeface="+mn-lt"/>
                <a:ea typeface="+mn-ea"/>
                <a:cs typeface="+mn-cs"/>
              </a:rPr>
              <a:t>INTRO:</a:t>
            </a:r>
            <a:r>
              <a:rPr lang="en-US" sz="1200" b="0" i="0" u="none" strike="noStrike" kern="1200" baseline="0" dirty="0" err="1" smtClean="0">
                <a:solidFill>
                  <a:schemeClr val="tx1"/>
                </a:solidFill>
                <a:latin typeface="+mn-lt"/>
                <a:ea typeface="+mn-ea"/>
                <a:cs typeface="+mn-cs"/>
              </a:rPr>
              <a:t>The</a:t>
            </a:r>
            <a:r>
              <a:rPr lang="en-US" sz="1200" b="0" i="0" u="none" strike="noStrike" kern="1200" baseline="0" dirty="0" smtClean="0">
                <a:solidFill>
                  <a:schemeClr val="tx1"/>
                </a:solidFill>
                <a:latin typeface="+mn-lt"/>
                <a:ea typeface="+mn-ea"/>
                <a:cs typeface="+mn-cs"/>
              </a:rPr>
              <a:t> </a:t>
            </a:r>
            <a:r>
              <a:rPr lang="en-US" sz="1200" b="0" i="1" u="none" strike="noStrike" kern="1200" baseline="0" dirty="0" smtClean="0">
                <a:solidFill>
                  <a:schemeClr val="tx1"/>
                </a:solidFill>
                <a:latin typeface="+mn-lt"/>
                <a:ea typeface="+mn-ea"/>
                <a:cs typeface="+mn-cs"/>
              </a:rPr>
              <a:t>replacement policy </a:t>
            </a:r>
            <a:r>
              <a:rPr lang="en-US" sz="1200" b="0" i="0" u="none" strike="noStrike" kern="1200" baseline="0" dirty="0" smtClean="0">
                <a:solidFill>
                  <a:schemeClr val="tx1"/>
                </a:solidFill>
                <a:latin typeface="+mn-lt"/>
                <a:ea typeface="+mn-ea"/>
                <a:cs typeface="+mn-cs"/>
              </a:rPr>
              <a:t>is what controls the victim selection process.</a:t>
            </a:r>
          </a:p>
          <a:p>
            <a:r>
              <a:rPr lang="en-US" sz="1200" b="0" i="0" u="none" strike="noStrike" kern="1200" baseline="0" dirty="0" smtClean="0">
                <a:solidFill>
                  <a:schemeClr val="tx1"/>
                </a:solidFill>
                <a:latin typeface="+mn-lt"/>
                <a:ea typeface="+mn-ea"/>
                <a:cs typeface="+mn-cs"/>
              </a:rPr>
              <a:t>When there is a cache miss,  and if all ways for that particular line is full, the cache controller must select one of the cache lines in the set for the incoming data. </a:t>
            </a:r>
          </a:p>
          <a:p>
            <a:r>
              <a:rPr lang="en-US" sz="1200" b="0" i="0" u="none" strike="noStrike" kern="1200" baseline="0" dirty="0" smtClean="0">
                <a:solidFill>
                  <a:schemeClr val="tx1"/>
                </a:solidFill>
                <a:latin typeface="+mn-lt"/>
                <a:ea typeface="+mn-ea"/>
                <a:cs typeface="+mn-cs"/>
              </a:rPr>
              <a:t>The cache line selected is called the </a:t>
            </a:r>
            <a:r>
              <a:rPr lang="en-US" sz="1200" b="0" i="1" u="none" strike="noStrike" kern="1200" baseline="0" dirty="0" smtClean="0">
                <a:solidFill>
                  <a:schemeClr val="tx1"/>
                </a:solidFill>
                <a:latin typeface="+mn-lt"/>
                <a:ea typeface="+mn-ea"/>
                <a:cs typeface="+mn-cs"/>
              </a:rPr>
              <a:t>victim</a:t>
            </a:r>
            <a:r>
              <a:rPr lang="en-US" sz="1200" b="0" i="0" u="none" strike="noStrike" kern="1200" baseline="0" dirty="0" smtClean="0">
                <a:solidFill>
                  <a:schemeClr val="tx1"/>
                </a:solidFill>
                <a:latin typeface="+mn-lt"/>
                <a:ea typeface="+mn-ea"/>
                <a:cs typeface="+mn-cs"/>
              </a:rPr>
              <a:t>. If the victim contains valid, dirty data, the contents of that  line must be written to main memory before new data can be written to the victim cache line. This is called </a:t>
            </a:r>
            <a:r>
              <a:rPr lang="en-US" sz="1200" b="0" i="1" u="none" strike="noStrike" kern="1200" baseline="0" dirty="0" smtClean="0">
                <a:solidFill>
                  <a:schemeClr val="tx1"/>
                </a:solidFill>
                <a:latin typeface="+mn-lt"/>
                <a:ea typeface="+mn-ea"/>
                <a:cs typeface="+mn-cs"/>
              </a:rPr>
              <a:t>eviction</a:t>
            </a:r>
            <a:r>
              <a:rPr lang="en-US" sz="1200" b="0" i="0" u="none" strike="noStrike" kern="1200" baseline="0" dirty="0" smtClean="0">
                <a:solidFill>
                  <a:schemeClr val="tx1"/>
                </a:solidFill>
                <a:latin typeface="+mn-lt"/>
                <a:ea typeface="+mn-ea"/>
                <a:cs typeface="+mn-cs"/>
              </a:rPr>
              <a:t>.</a:t>
            </a:r>
          </a:p>
          <a:p>
            <a:endParaRPr lang="en-US" sz="1200" b="0" i="0" u="none" strike="noStrike" kern="1200" baseline="0" dirty="0" smtClean="0">
              <a:solidFill>
                <a:schemeClr val="tx1"/>
              </a:solidFill>
              <a:latin typeface="+mn-lt"/>
              <a:ea typeface="+mn-ea"/>
              <a:cs typeface="+mn-cs"/>
            </a:endParaRPr>
          </a:p>
          <a:p>
            <a:r>
              <a:rPr lang="en-US" dirty="0" smtClean="0"/>
              <a:t>Where can I configure</a:t>
            </a:r>
            <a:r>
              <a:rPr lang="en-US" baseline="0" dirty="0" smtClean="0"/>
              <a:t> that? Implementation Defined.</a:t>
            </a:r>
            <a:endParaRPr lang="en-US" dirty="0"/>
          </a:p>
        </p:txBody>
      </p:sp>
      <p:sp>
        <p:nvSpPr>
          <p:cNvPr id="4" name="Slide Number Placeholder 3"/>
          <p:cNvSpPr>
            <a:spLocks noGrp="1"/>
          </p:cNvSpPr>
          <p:nvPr>
            <p:ph type="sldNum" sz="quarter" idx="10"/>
          </p:nvPr>
        </p:nvSpPr>
        <p:spPr/>
        <p:txBody>
          <a:bodyPr/>
          <a:lstStyle/>
          <a:p>
            <a:pPr>
              <a:defRPr/>
            </a:pPr>
            <a:fld id="{BAD2DBE8-D956-40E9-92F8-31A6652A60A2}" type="slidenum">
              <a:rPr lang="en-US" smtClean="0"/>
              <a:pPr>
                <a:defRPr/>
              </a:pPr>
              <a:t>10</a:t>
            </a:fld>
            <a:endParaRPr lang="en-US"/>
          </a:p>
        </p:txBody>
      </p:sp>
    </p:spTree>
    <p:extLst>
      <p:ext uri="{BB962C8B-B14F-4D97-AF65-F5344CB8AC3E}">
        <p14:creationId xmlns:p14="http://schemas.microsoft.com/office/powerpoint/2010/main" val="4259069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err="1" smtClean="0">
                <a:solidFill>
                  <a:schemeClr val="tx1"/>
                </a:solidFill>
                <a:latin typeface="+mn-lt"/>
                <a:ea typeface="+mn-ea"/>
                <a:cs typeface="+mn-cs"/>
              </a:rPr>
              <a:t>INTRO:</a:t>
            </a:r>
            <a:r>
              <a:rPr lang="en-US" sz="1200" b="0" i="0" u="none" strike="noStrike" kern="1200" baseline="0" dirty="0" err="1" smtClean="0">
                <a:solidFill>
                  <a:schemeClr val="tx1"/>
                </a:solidFill>
                <a:latin typeface="+mn-lt"/>
                <a:ea typeface="+mn-ea"/>
                <a:cs typeface="+mn-cs"/>
              </a:rPr>
              <a:t>When</a:t>
            </a:r>
            <a:r>
              <a:rPr lang="en-US" sz="1200" b="0" i="0" u="none" strike="noStrike" kern="1200" baseline="0" dirty="0" smtClean="0">
                <a:solidFill>
                  <a:schemeClr val="tx1"/>
                </a:solidFill>
                <a:latin typeface="+mn-lt"/>
                <a:ea typeface="+mn-ea"/>
                <a:cs typeface="+mn-cs"/>
              </a:rPr>
              <a:t> the core executes a store instruction, a cache lookup on the address to be written is performed.</a:t>
            </a:r>
          </a:p>
          <a:p>
            <a:r>
              <a:rPr lang="en-US" sz="1200" b="0" i="0" u="none" strike="noStrike" kern="1200" baseline="0" dirty="0" smtClean="0">
                <a:solidFill>
                  <a:schemeClr val="tx1"/>
                </a:solidFill>
                <a:latin typeface="+mn-lt"/>
                <a:ea typeface="+mn-ea"/>
                <a:cs typeface="+mn-cs"/>
              </a:rPr>
              <a:t>For a cache hit on a write, there are two choices.</a:t>
            </a:r>
            <a:endParaRPr lang="en-US" dirty="0"/>
          </a:p>
        </p:txBody>
      </p:sp>
      <p:sp>
        <p:nvSpPr>
          <p:cNvPr id="4" name="Slide Number Placeholder 3"/>
          <p:cNvSpPr>
            <a:spLocks noGrp="1"/>
          </p:cNvSpPr>
          <p:nvPr>
            <p:ph type="sldNum" sz="quarter" idx="10"/>
          </p:nvPr>
        </p:nvSpPr>
        <p:spPr/>
        <p:txBody>
          <a:bodyPr/>
          <a:lstStyle/>
          <a:p>
            <a:pPr>
              <a:defRPr/>
            </a:pPr>
            <a:fld id="{BAD2DBE8-D956-40E9-92F8-31A6652A60A2}" type="slidenum">
              <a:rPr lang="en-US" smtClean="0"/>
              <a:pPr>
                <a:defRPr/>
              </a:pPr>
              <a:t>11</a:t>
            </a:fld>
            <a:endParaRPr lang="en-US"/>
          </a:p>
        </p:txBody>
      </p:sp>
    </p:spTree>
    <p:extLst>
      <p:ext uri="{BB962C8B-B14F-4D97-AF65-F5344CB8AC3E}">
        <p14:creationId xmlns:p14="http://schemas.microsoft.com/office/powerpoint/2010/main" val="4259069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D2DBE8-D956-40E9-92F8-31A6652A60A2}" type="slidenum">
              <a:rPr lang="en-US" smtClean="0"/>
              <a:pPr>
                <a:defRPr/>
              </a:pPr>
              <a:t>12</a:t>
            </a:fld>
            <a:endParaRPr lang="en-US"/>
          </a:p>
        </p:txBody>
      </p:sp>
    </p:spTree>
    <p:extLst>
      <p:ext uri="{BB962C8B-B14F-4D97-AF65-F5344CB8AC3E}">
        <p14:creationId xmlns:p14="http://schemas.microsoft.com/office/powerpoint/2010/main" val="1499933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Cache</a:t>
            </a:r>
            <a:r>
              <a:rPr lang="en-US" baseline="0" dirty="0" smtClean="0"/>
              <a:t> coherency relates to the consistency of data stored in local caches.</a:t>
            </a:r>
          </a:p>
          <a:p>
            <a:endParaRPr lang="en-US" baseline="0" dirty="0" smtClean="0"/>
          </a:p>
          <a:p>
            <a:r>
              <a:rPr lang="en-US" baseline="0" dirty="0" smtClean="0"/>
              <a:t>Examples:</a:t>
            </a:r>
          </a:p>
          <a:p>
            <a:r>
              <a:rPr lang="en-US" baseline="0" dirty="0" smtClean="0"/>
              <a:t>	1) External memory incoherent with CPU Data cache</a:t>
            </a:r>
          </a:p>
          <a:p>
            <a:r>
              <a:rPr lang="en-US" dirty="0" smtClean="0"/>
              <a:t>	2) Data cache</a:t>
            </a:r>
            <a:r>
              <a:rPr lang="en-US" baseline="0" dirty="0" smtClean="0"/>
              <a:t> contains more recent copy than instruction cache.</a:t>
            </a:r>
          </a:p>
          <a:p>
            <a:r>
              <a:rPr lang="en-US" baseline="0" dirty="0" smtClean="0"/>
              <a:t>	3) TLB contents are no longer valid.</a:t>
            </a:r>
          </a:p>
          <a:p>
            <a:endParaRPr lang="en-US" dirty="0"/>
          </a:p>
        </p:txBody>
      </p:sp>
      <p:sp>
        <p:nvSpPr>
          <p:cNvPr id="4" name="Slide Number Placeholder 3"/>
          <p:cNvSpPr>
            <a:spLocks noGrp="1"/>
          </p:cNvSpPr>
          <p:nvPr>
            <p:ph type="sldNum" sz="quarter" idx="10"/>
          </p:nvPr>
        </p:nvSpPr>
        <p:spPr/>
        <p:txBody>
          <a:bodyPr/>
          <a:lstStyle/>
          <a:p>
            <a:pPr>
              <a:defRPr/>
            </a:pPr>
            <a:fld id="{BAD2DBE8-D956-40E9-92F8-31A6652A60A2}" type="slidenum">
              <a:rPr lang="en-US" smtClean="0"/>
              <a:pPr>
                <a:defRPr/>
              </a:pPr>
              <a:t>13</a:t>
            </a:fld>
            <a:endParaRPr lang="en-US"/>
          </a:p>
        </p:txBody>
      </p:sp>
    </p:spTree>
    <p:extLst>
      <p:ext uri="{BB962C8B-B14F-4D97-AF65-F5344CB8AC3E}">
        <p14:creationId xmlns:p14="http://schemas.microsoft.com/office/powerpoint/2010/main" val="19709484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Software-based approaches put the coherency problem onto the programmer. You don’t want to do it n SW.</a:t>
            </a:r>
          </a:p>
          <a:p>
            <a:r>
              <a:rPr lang="en-US" sz="1200" b="0" i="0" u="none" strike="noStrike" kern="1200" baseline="0" dirty="0" smtClean="0">
                <a:solidFill>
                  <a:schemeClr val="tx1"/>
                </a:solidFill>
                <a:latin typeface="+mn-lt"/>
                <a:ea typeface="+mn-ea"/>
                <a:cs typeface="+mn-cs"/>
              </a:rPr>
              <a:t>IPC to all processors to do the same. TLB. </a:t>
            </a:r>
          </a:p>
          <a:p>
            <a:r>
              <a:rPr lang="en-US" sz="1200" b="1" i="0" u="none" strike="noStrike" kern="1200" baseline="0" dirty="0" smtClean="0">
                <a:solidFill>
                  <a:schemeClr val="tx1"/>
                </a:solidFill>
                <a:latin typeface="+mn-lt"/>
                <a:ea typeface="+mn-ea"/>
                <a:cs typeface="+mn-cs"/>
              </a:rPr>
              <a:t>LAST:</a:t>
            </a:r>
          </a:p>
          <a:p>
            <a:r>
              <a:rPr lang="en-US" sz="1200" b="0" i="0" u="none" strike="noStrike" kern="1200" baseline="0" dirty="0" smtClean="0">
                <a:solidFill>
                  <a:schemeClr val="tx1"/>
                </a:solidFill>
                <a:latin typeface="+mn-lt"/>
                <a:ea typeface="+mn-ea"/>
                <a:cs typeface="+mn-cs"/>
              </a:rPr>
              <a:t>Hardware-managed coherency can improve system performance and reduce system power by sharing on-chip data. Managing coherency has the following benefits:</a:t>
            </a:r>
          </a:p>
          <a:p>
            <a:r>
              <a:rPr lang="en-US" sz="1200" b="0" i="0" u="none" strike="noStrike" kern="1200" baseline="0" dirty="0" smtClean="0">
                <a:solidFill>
                  <a:schemeClr val="tx1"/>
                </a:solidFill>
                <a:latin typeface="+mn-lt"/>
                <a:ea typeface="+mn-ea"/>
                <a:cs typeface="+mn-cs"/>
              </a:rPr>
              <a:t>	• Reducing external memory accesses.</a:t>
            </a:r>
          </a:p>
          <a:p>
            <a:r>
              <a:rPr lang="en-US" sz="1200" b="0" i="0" u="none" strike="noStrike" kern="1200" baseline="0" dirty="0" smtClean="0">
                <a:solidFill>
                  <a:schemeClr val="tx1"/>
                </a:solidFill>
                <a:latin typeface="+mn-lt"/>
                <a:ea typeface="+mn-ea"/>
                <a:cs typeface="+mn-cs"/>
              </a:rPr>
              <a:t>	• Reducing the software overhead.</a:t>
            </a:r>
          </a:p>
          <a:p>
            <a:r>
              <a:rPr lang="en-US" sz="1200" b="0" i="0" u="none" strike="noStrike" kern="1200" baseline="0" dirty="0" smtClean="0">
                <a:solidFill>
                  <a:schemeClr val="tx1"/>
                </a:solidFill>
                <a:latin typeface="+mn-lt"/>
                <a:ea typeface="+mn-ea"/>
                <a:cs typeface="+mn-cs"/>
              </a:rPr>
              <a:t>Disadvantage is it takes space and each time you need to broadcast the coherency. Its is better than the alternative, thousands of code and lots of interrupts.</a:t>
            </a:r>
          </a:p>
          <a:p>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AD2DBE8-D956-40E9-92F8-31A6652A60A2}" type="slidenum">
              <a:rPr lang="en-US" smtClean="0"/>
              <a:pPr>
                <a:defRPr/>
              </a:pPr>
              <a:t>14</a:t>
            </a:fld>
            <a:endParaRPr lang="en-US"/>
          </a:p>
        </p:txBody>
      </p:sp>
    </p:spTree>
    <p:extLst>
      <p:ext uri="{BB962C8B-B14F-4D97-AF65-F5344CB8AC3E}">
        <p14:creationId xmlns:p14="http://schemas.microsoft.com/office/powerpoint/2010/main" val="452177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Cortex A8: 	pages marked as shareable are implicitly</a:t>
            </a:r>
            <a:r>
              <a:rPr lang="en-US" baseline="0" dirty="0" smtClean="0"/>
              <a:t> non-cacheable.</a:t>
            </a:r>
          </a:p>
          <a:p>
            <a:r>
              <a:rPr lang="en-US" baseline="0" dirty="0" smtClean="0"/>
              <a:t>	Maintenance operation only apply to processor issuing the instruction.</a:t>
            </a:r>
          </a:p>
          <a:p>
            <a:r>
              <a:rPr lang="en-US" baseline="0" dirty="0" smtClean="0"/>
              <a:t>Cortex A9:	Data from pages marked as shareable can be cached and kept coherent between caches. SCU</a:t>
            </a:r>
          </a:p>
          <a:p>
            <a:r>
              <a:rPr lang="en-US" baseline="0" dirty="0" smtClean="0"/>
              <a:t>	SCU uses TAG ram, copy of tag of individual tags of L1 caches.</a:t>
            </a:r>
          </a:p>
          <a:p>
            <a:r>
              <a:rPr lang="en-US" baseline="0" dirty="0" smtClean="0"/>
              <a:t>	Maintenance instructions on one core may be broadcast to other cores. AMBA3 AXI only</a:t>
            </a:r>
          </a:p>
          <a:p>
            <a:r>
              <a:rPr lang="en-US" baseline="0" dirty="0" smtClean="0"/>
              <a:t>	SCU maintains coherency btw inner cores. But does not have coherency broadcast in bus.</a:t>
            </a:r>
          </a:p>
          <a:p>
            <a:r>
              <a:rPr lang="en-US" baseline="0" dirty="0" smtClean="0"/>
              <a:t>Cortex A15/A57: still have local snoops to maintain coherency inside the cluster for L1 caches. </a:t>
            </a:r>
          </a:p>
          <a:p>
            <a:r>
              <a:rPr lang="en-US" baseline="0" dirty="0" smtClean="0"/>
              <a:t>	What A53 does is to transmit the coherency using external pins. We need the interconnect to utilize that.</a:t>
            </a:r>
            <a:endParaRPr lang="en-US" dirty="0" smtClean="0"/>
          </a:p>
          <a:p>
            <a:r>
              <a:rPr lang="en-US" dirty="0" smtClean="0"/>
              <a:t>	When you say coherency between clusters is supported. It need support from the bus interconnect as well. AMBA coherence extensions.</a:t>
            </a:r>
          </a:p>
          <a:p>
            <a:endParaRPr lang="en-US" dirty="0"/>
          </a:p>
        </p:txBody>
      </p:sp>
      <p:sp>
        <p:nvSpPr>
          <p:cNvPr id="4" name="Slide Number Placeholder 3"/>
          <p:cNvSpPr>
            <a:spLocks noGrp="1"/>
          </p:cNvSpPr>
          <p:nvPr>
            <p:ph type="sldNum" sz="quarter" idx="10"/>
          </p:nvPr>
        </p:nvSpPr>
        <p:spPr/>
        <p:txBody>
          <a:bodyPr/>
          <a:lstStyle/>
          <a:p>
            <a:pPr>
              <a:defRPr/>
            </a:pPr>
            <a:fld id="{BAD2DBE8-D956-40E9-92F8-31A6652A60A2}" type="slidenum">
              <a:rPr lang="en-US" smtClean="0"/>
              <a:pPr>
                <a:defRPr/>
              </a:pPr>
              <a:t>15</a:t>
            </a:fld>
            <a:endParaRPr lang="en-US"/>
          </a:p>
        </p:txBody>
      </p:sp>
    </p:spTree>
    <p:extLst>
      <p:ext uri="{BB962C8B-B14F-4D97-AF65-F5344CB8AC3E}">
        <p14:creationId xmlns:p14="http://schemas.microsoft.com/office/powerpoint/2010/main" val="610707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ACE has been designed to enable performance and power</a:t>
            </a:r>
            <a:r>
              <a:rPr lang="en-US" baseline="0" dirty="0" smtClean="0"/>
              <a:t> optimizations by avoiding wherever possible unnecessary external memory accesses.</a:t>
            </a:r>
          </a:p>
          <a:p>
            <a:r>
              <a:rPr lang="en-US" baseline="0" dirty="0" smtClean="0"/>
              <a:t>ACE facilitates direct master-to-master data transfer. Off-chip accesses are an order of magnitude 10x.</a:t>
            </a:r>
          </a:p>
          <a:p>
            <a:endParaRPr lang="en-US" dirty="0" smtClean="0"/>
          </a:p>
          <a:p>
            <a:r>
              <a:rPr lang="en-US" dirty="0" smtClean="0"/>
              <a:t>CCI-400 can support only 2 ACE masters,</a:t>
            </a:r>
            <a:r>
              <a:rPr lang="en-US" baseline="0" dirty="0" smtClean="0"/>
              <a:t> for more like servers we can use CCN-504 interconnect. But this is too heavy weight for mobile devices.</a:t>
            </a:r>
          </a:p>
        </p:txBody>
      </p:sp>
      <p:sp>
        <p:nvSpPr>
          <p:cNvPr id="4" name="Slide Number Placeholder 3"/>
          <p:cNvSpPr>
            <a:spLocks noGrp="1"/>
          </p:cNvSpPr>
          <p:nvPr>
            <p:ph type="sldNum" sz="quarter" idx="10"/>
          </p:nvPr>
        </p:nvSpPr>
        <p:spPr/>
        <p:txBody>
          <a:bodyPr/>
          <a:lstStyle/>
          <a:p>
            <a:pPr>
              <a:defRPr/>
            </a:pPr>
            <a:fld id="{BAD2DBE8-D956-40E9-92F8-31A6652A60A2}" type="slidenum">
              <a:rPr lang="en-US" smtClean="0"/>
              <a:pPr>
                <a:defRPr/>
              </a:pPr>
              <a:t>16</a:t>
            </a:fld>
            <a:endParaRPr lang="en-US"/>
          </a:p>
        </p:txBody>
      </p:sp>
    </p:spTree>
    <p:extLst>
      <p:ext uri="{BB962C8B-B14F-4D97-AF65-F5344CB8AC3E}">
        <p14:creationId xmlns:p14="http://schemas.microsoft.com/office/powerpoint/2010/main" val="1540271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ACE Masters: masters</a:t>
            </a:r>
            <a:r>
              <a:rPr lang="en-US" baseline="0" dirty="0" smtClean="0"/>
              <a:t> with caches</a:t>
            </a:r>
          </a:p>
          <a:p>
            <a:r>
              <a:rPr lang="en-US" baseline="0" dirty="0" smtClean="0"/>
              <a:t>ACE-Lite Masters: components without caches, snooping other caches</a:t>
            </a:r>
          </a:p>
          <a:p>
            <a:r>
              <a:rPr lang="en-US" baseline="0" dirty="0" smtClean="0"/>
              <a:t>ACE-Lite/AXI Slave: components not  initiating snoop transactions.</a:t>
            </a:r>
            <a:endParaRPr lang="en-US" dirty="0" smtClean="0"/>
          </a:p>
          <a:p>
            <a:endParaRPr lang="en-US" dirty="0" smtClean="0"/>
          </a:p>
          <a:p>
            <a:r>
              <a:rPr lang="en-US" dirty="0" smtClean="0"/>
              <a:t>ACE lite masters: </a:t>
            </a:r>
            <a:r>
              <a:rPr lang="en-US" sz="1200" b="0" i="0" u="none" strike="noStrike" kern="1200" baseline="0" dirty="0" smtClean="0">
                <a:solidFill>
                  <a:schemeClr val="tx1"/>
                </a:solidFill>
                <a:latin typeface="+mn-lt"/>
                <a:ea typeface="+mn-ea"/>
                <a:cs typeface="+mn-cs"/>
              </a:rPr>
              <a:t>for example, the ARM Mali™-T600, DMA</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AD2DBE8-D956-40E9-92F8-31A6652A60A2}" type="slidenum">
              <a:rPr lang="en-US" smtClean="0"/>
              <a:pPr>
                <a:defRPr/>
              </a:pPr>
              <a:t>17</a:t>
            </a:fld>
            <a:endParaRPr lang="en-US"/>
          </a:p>
        </p:txBody>
      </p:sp>
    </p:spTree>
    <p:extLst>
      <p:ext uri="{BB962C8B-B14F-4D97-AF65-F5344CB8AC3E}">
        <p14:creationId xmlns:p14="http://schemas.microsoft.com/office/powerpoint/2010/main" val="12938438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D2DBE8-D956-40E9-92F8-31A6652A60A2}" type="slidenum">
              <a:rPr lang="en-US" smtClean="0"/>
              <a:pPr>
                <a:defRPr/>
              </a:pPr>
              <a:t>18</a:t>
            </a:fld>
            <a:endParaRPr lang="en-US"/>
          </a:p>
        </p:txBody>
      </p:sp>
    </p:spTree>
    <p:extLst>
      <p:ext uri="{BB962C8B-B14F-4D97-AF65-F5344CB8AC3E}">
        <p14:creationId xmlns:p14="http://schemas.microsoft.com/office/powerpoint/2010/main" val="1293843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ACE Masters: masters</a:t>
            </a:r>
            <a:r>
              <a:rPr lang="en-US" baseline="0" dirty="0" smtClean="0"/>
              <a:t> with caches</a:t>
            </a:r>
          </a:p>
          <a:p>
            <a:r>
              <a:rPr lang="en-US" baseline="0" dirty="0" smtClean="0"/>
              <a:t>ACE-Lite Masters: components without caches, snooping other caches</a:t>
            </a:r>
          </a:p>
          <a:p>
            <a:r>
              <a:rPr lang="en-US" baseline="0" dirty="0" smtClean="0"/>
              <a:t>ACE-Lite/AXI Slave: components not  initiating snoop transactions.</a:t>
            </a:r>
            <a:endParaRPr lang="en-US" dirty="0" smtClean="0"/>
          </a:p>
          <a:p>
            <a:endParaRPr lang="en-US" dirty="0" smtClean="0"/>
          </a:p>
          <a:p>
            <a:r>
              <a:rPr lang="en-US" dirty="0" smtClean="0"/>
              <a:t>ACE lite masters: </a:t>
            </a:r>
            <a:r>
              <a:rPr lang="en-US" sz="1200" b="0" i="0" u="none" strike="noStrike" kern="1200" baseline="0" dirty="0" smtClean="0">
                <a:solidFill>
                  <a:schemeClr val="tx1"/>
                </a:solidFill>
                <a:latin typeface="+mn-lt"/>
                <a:ea typeface="+mn-ea"/>
                <a:cs typeface="+mn-cs"/>
              </a:rPr>
              <a:t>for example, the ARM Mali™-T600, DMA</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AD2DBE8-D956-40E9-92F8-31A6652A60A2}" type="slidenum">
              <a:rPr lang="en-US" smtClean="0"/>
              <a:pPr>
                <a:defRPr/>
              </a:pPr>
              <a:t>19</a:t>
            </a:fld>
            <a:endParaRPr lang="en-US"/>
          </a:p>
        </p:txBody>
      </p:sp>
    </p:spTree>
    <p:extLst>
      <p:ext uri="{BB962C8B-B14F-4D97-AF65-F5344CB8AC3E}">
        <p14:creationId xmlns:p14="http://schemas.microsoft.com/office/powerpoint/2010/main" val="1293843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D2DBE8-D956-40E9-92F8-31A6652A60A2}" type="slidenum">
              <a:rPr lang="en-US" smtClean="0"/>
              <a:pPr>
                <a:defRPr/>
              </a:pPr>
              <a:t>2</a:t>
            </a:fld>
            <a:endParaRPr lang="en-US"/>
          </a:p>
        </p:txBody>
      </p:sp>
    </p:spTree>
    <p:extLst>
      <p:ext uri="{BB962C8B-B14F-4D97-AF65-F5344CB8AC3E}">
        <p14:creationId xmlns:p14="http://schemas.microsoft.com/office/powerpoint/2010/main" val="1627237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ACE Masters: masters</a:t>
            </a:r>
            <a:r>
              <a:rPr lang="en-US" baseline="0" dirty="0" smtClean="0"/>
              <a:t> with caches</a:t>
            </a:r>
          </a:p>
          <a:p>
            <a:r>
              <a:rPr lang="en-US" baseline="0" dirty="0" smtClean="0"/>
              <a:t>ACE-Lite Masters: components without caches, snooping other caches</a:t>
            </a:r>
          </a:p>
          <a:p>
            <a:r>
              <a:rPr lang="en-US" baseline="0" dirty="0" smtClean="0"/>
              <a:t>ACE-Lite/AXI Slave: components not  initiating snoop transactions.</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CCN-504 is required to support full coherency between two outer domains.</a:t>
            </a:r>
          </a:p>
          <a:p>
            <a:endParaRPr lang="en-US" dirty="0"/>
          </a:p>
        </p:txBody>
      </p:sp>
      <p:sp>
        <p:nvSpPr>
          <p:cNvPr id="4" name="Slide Number Placeholder 3"/>
          <p:cNvSpPr>
            <a:spLocks noGrp="1"/>
          </p:cNvSpPr>
          <p:nvPr>
            <p:ph type="sldNum" sz="quarter" idx="10"/>
          </p:nvPr>
        </p:nvSpPr>
        <p:spPr/>
        <p:txBody>
          <a:bodyPr/>
          <a:lstStyle/>
          <a:p>
            <a:pPr>
              <a:defRPr/>
            </a:pPr>
            <a:fld id="{BAD2DBE8-D956-40E9-92F8-31A6652A60A2}" type="slidenum">
              <a:rPr lang="en-US" smtClean="0"/>
              <a:pPr>
                <a:defRPr/>
              </a:pPr>
              <a:t>20</a:t>
            </a:fld>
            <a:endParaRPr lang="en-US"/>
          </a:p>
        </p:txBody>
      </p:sp>
    </p:spTree>
    <p:extLst>
      <p:ext uri="{BB962C8B-B14F-4D97-AF65-F5344CB8AC3E}">
        <p14:creationId xmlns:p14="http://schemas.microsoft.com/office/powerpoint/2010/main" val="42769089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can we make every thing outer</a:t>
            </a:r>
            <a:r>
              <a:rPr lang="en-US" baseline="0" dirty="0" smtClean="0"/>
              <a:t> sharable and forget it?</a:t>
            </a:r>
          </a:p>
          <a:p>
            <a:endParaRPr lang="en-US" baseline="0" dirty="0" smtClean="0"/>
          </a:p>
          <a:p>
            <a:r>
              <a:rPr lang="en-US" baseline="0" dirty="0" smtClean="0"/>
              <a:t>What does this mean when we programming the page tables?</a:t>
            </a:r>
          </a:p>
          <a:p>
            <a:r>
              <a:rPr lang="en-US" baseline="0" dirty="0" err="1" smtClean="0"/>
              <a:t>Shareablility</a:t>
            </a:r>
            <a:r>
              <a:rPr lang="en-US" baseline="0" dirty="0" smtClean="0"/>
              <a:t> attribute: say who else is using this data. Who do we broadcast to.</a:t>
            </a:r>
          </a:p>
          <a:p>
            <a:r>
              <a:rPr lang="en-US" baseline="0" dirty="0" err="1" smtClean="0"/>
              <a:t>Muliple</a:t>
            </a:r>
            <a:r>
              <a:rPr lang="en-US" baseline="0" dirty="0" smtClean="0"/>
              <a:t> type of </a:t>
            </a:r>
            <a:r>
              <a:rPr lang="en-US" baseline="0" dirty="0" err="1" smtClean="0"/>
              <a:t>shareablity</a:t>
            </a:r>
            <a:r>
              <a:rPr lang="en-US" baseline="0" dirty="0" smtClean="0"/>
              <a:t>: inner, outer.</a:t>
            </a:r>
          </a:p>
          <a:p>
            <a:r>
              <a:rPr lang="en-US" b="1" baseline="0" dirty="0" smtClean="0"/>
              <a:t>LATER:</a:t>
            </a:r>
          </a:p>
          <a:p>
            <a:r>
              <a:rPr lang="en-US" baseline="0" dirty="0" smtClean="0"/>
              <a:t>You do a read, you look on your cache, </a:t>
            </a:r>
            <a:r>
              <a:rPr lang="en-US" baseline="0" dirty="0" err="1" smtClean="0"/>
              <a:t>scu</a:t>
            </a:r>
            <a:r>
              <a:rPr lang="en-US" baseline="0" dirty="0" smtClean="0"/>
              <a:t> looks in tag ram, ask interconnect to send the cache request to all other masters in the </a:t>
            </a:r>
            <a:r>
              <a:rPr lang="en-US" baseline="0" dirty="0" err="1" smtClean="0"/>
              <a:t>shareablity</a:t>
            </a:r>
            <a:r>
              <a:rPr lang="en-US" baseline="0" dirty="0" smtClean="0"/>
              <a:t> domain.</a:t>
            </a:r>
          </a:p>
          <a:p>
            <a:r>
              <a:rPr lang="en-US" baseline="0" dirty="0" smtClean="0"/>
              <a:t>You look in your cache, look in your cluster all caches, and you look into caches present in requested domain.</a:t>
            </a:r>
          </a:p>
          <a:p>
            <a:r>
              <a:rPr lang="en-US" baseline="0" dirty="0" smtClean="0"/>
              <a:t>If not anywhere pick it from memory.</a:t>
            </a:r>
          </a:p>
          <a:p>
            <a:endParaRPr lang="en-US" dirty="0"/>
          </a:p>
        </p:txBody>
      </p:sp>
      <p:sp>
        <p:nvSpPr>
          <p:cNvPr id="4" name="Slide Number Placeholder 3"/>
          <p:cNvSpPr>
            <a:spLocks noGrp="1"/>
          </p:cNvSpPr>
          <p:nvPr>
            <p:ph type="sldNum" sz="quarter" idx="10"/>
          </p:nvPr>
        </p:nvSpPr>
        <p:spPr/>
        <p:txBody>
          <a:bodyPr/>
          <a:lstStyle/>
          <a:p>
            <a:pPr>
              <a:defRPr/>
            </a:pPr>
            <a:fld id="{BAD2DBE8-D956-40E9-92F8-31A6652A60A2}" type="slidenum">
              <a:rPr lang="en-US" smtClean="0"/>
              <a:pPr>
                <a:defRPr/>
              </a:pPr>
              <a:t>21</a:t>
            </a:fld>
            <a:endParaRPr lang="en-US"/>
          </a:p>
        </p:txBody>
      </p:sp>
    </p:spTree>
    <p:extLst>
      <p:ext uri="{BB962C8B-B14F-4D97-AF65-F5344CB8AC3E}">
        <p14:creationId xmlns:p14="http://schemas.microsoft.com/office/powerpoint/2010/main" val="859897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TLB and instruction cache maintenance – inner cache </a:t>
            </a:r>
          </a:p>
          <a:p>
            <a:r>
              <a:rPr lang="en-US" dirty="0" smtClean="0"/>
              <a:t>GPU shares data cache information. GPU does not care about instruction caches. For each frame, the </a:t>
            </a:r>
            <a:r>
              <a:rPr lang="en-US" dirty="0" err="1" smtClean="0"/>
              <a:t>cpu</a:t>
            </a:r>
            <a:r>
              <a:rPr lang="en-US" dirty="0" smtClean="0"/>
              <a:t> writes GPU commands and optionally vertices to memory. Without</a:t>
            </a:r>
            <a:r>
              <a:rPr lang="en-US" baseline="0" dirty="0" smtClean="0"/>
              <a:t> ACE-lite coherency these commands would need to be flushed from cache.</a:t>
            </a:r>
            <a:endParaRPr lang="en-US" dirty="0" smtClean="0"/>
          </a:p>
          <a:p>
            <a:r>
              <a:rPr lang="en-US" dirty="0" smtClean="0"/>
              <a:t>Base</a:t>
            </a:r>
            <a:r>
              <a:rPr lang="en-US" baseline="0" dirty="0" smtClean="0"/>
              <a:t> band is not connected to the cache coherent.</a:t>
            </a:r>
          </a:p>
          <a:p>
            <a:endParaRPr lang="en-US" baseline="0" dirty="0" smtClean="0"/>
          </a:p>
          <a:p>
            <a:r>
              <a:rPr lang="en-US" baseline="0" dirty="0" smtClean="0"/>
              <a:t>Inner and outer domains are fixed in </a:t>
            </a:r>
            <a:r>
              <a:rPr lang="en-US" baseline="0" dirty="0" err="1" smtClean="0"/>
              <a:t>SoC.</a:t>
            </a:r>
            <a:endParaRPr lang="en-US" baseline="0" dirty="0" smtClean="0"/>
          </a:p>
          <a:p>
            <a:r>
              <a:rPr lang="en-US" baseline="0" dirty="0" smtClean="0"/>
              <a:t>ACP is different from this. All the bus traffic goes through A53, which has limited bandwidth.</a:t>
            </a:r>
          </a:p>
          <a:p>
            <a:r>
              <a:rPr lang="en-US" baseline="0" dirty="0" smtClean="0"/>
              <a:t>Going forward, ACE-Lite is the </a:t>
            </a:r>
            <a:r>
              <a:rPr lang="en-US" baseline="0" dirty="0" err="1" smtClean="0"/>
              <a:t>prefferred</a:t>
            </a:r>
            <a:r>
              <a:rPr lang="en-US" baseline="0" dirty="0" smtClean="0"/>
              <a:t> technique for I/O coherency and should be used </a:t>
            </a:r>
            <a:r>
              <a:rPr lang="en-US" baseline="0" dirty="0" err="1" smtClean="0"/>
              <a:t>whereever</a:t>
            </a:r>
            <a:r>
              <a:rPr lang="en-US" baseline="0" dirty="0" smtClean="0"/>
              <a:t> </a:t>
            </a:r>
            <a:r>
              <a:rPr lang="en-US" baseline="0" dirty="0" err="1" smtClean="0"/>
              <a:t>possbile</a:t>
            </a:r>
            <a:r>
              <a:rPr lang="en-US" baseline="0" dirty="0" smtClean="0"/>
              <a:t> rather than ACP.</a:t>
            </a:r>
          </a:p>
          <a:p>
            <a:r>
              <a:rPr lang="en-US" baseline="0" dirty="0" smtClean="0"/>
              <a:t>Cortex-A15/cortex A7 support ACE </a:t>
            </a:r>
            <a:r>
              <a:rPr lang="en-US" baseline="0" dirty="0" err="1" smtClean="0"/>
              <a:t>chorency</a:t>
            </a:r>
            <a:r>
              <a:rPr lang="en-US" baseline="0" dirty="0" smtClean="0"/>
              <a:t> protocol, whereas A5/A9 do not – so no </a:t>
            </a:r>
            <a:r>
              <a:rPr lang="en-US" baseline="0" dirty="0" err="1" smtClean="0"/>
              <a:t>big.LITTLE</a:t>
            </a:r>
            <a:r>
              <a:rPr lang="en-US" baseline="0" dirty="0" smtClean="0"/>
              <a:t> A9A5.</a:t>
            </a:r>
            <a:endParaRPr lang="en-US" dirty="0"/>
          </a:p>
        </p:txBody>
      </p:sp>
      <p:sp>
        <p:nvSpPr>
          <p:cNvPr id="4" name="Slide Number Placeholder 3"/>
          <p:cNvSpPr>
            <a:spLocks noGrp="1"/>
          </p:cNvSpPr>
          <p:nvPr>
            <p:ph type="sldNum" sz="quarter" idx="10"/>
          </p:nvPr>
        </p:nvSpPr>
        <p:spPr/>
        <p:txBody>
          <a:bodyPr/>
          <a:lstStyle/>
          <a:p>
            <a:pPr>
              <a:defRPr/>
            </a:pPr>
            <a:fld id="{BAD2DBE8-D956-40E9-92F8-31A6652A60A2}" type="slidenum">
              <a:rPr lang="en-US" smtClean="0"/>
              <a:pPr>
                <a:defRPr/>
              </a:pPr>
              <a:t>22</a:t>
            </a:fld>
            <a:endParaRPr lang="en-US"/>
          </a:p>
        </p:txBody>
      </p:sp>
    </p:spTree>
    <p:extLst>
      <p:ext uri="{BB962C8B-B14F-4D97-AF65-F5344CB8AC3E}">
        <p14:creationId xmlns:p14="http://schemas.microsoft.com/office/powerpoint/2010/main" val="23791498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D2DBE8-D956-40E9-92F8-31A6652A60A2}" type="slidenum">
              <a:rPr lang="en-US" smtClean="0"/>
              <a:pPr>
                <a:defRPr/>
              </a:pPr>
              <a:t>24</a:t>
            </a:fld>
            <a:endParaRPr lang="en-US"/>
          </a:p>
        </p:txBody>
      </p:sp>
    </p:spTree>
    <p:extLst>
      <p:ext uri="{BB962C8B-B14F-4D97-AF65-F5344CB8AC3E}">
        <p14:creationId xmlns:p14="http://schemas.microsoft.com/office/powerpoint/2010/main" val="51004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INTRO: </a:t>
            </a:r>
            <a:r>
              <a:rPr lang="en-US" sz="1200" b="0" i="0" u="none" strike="noStrike" kern="1200" baseline="0" dirty="0" smtClean="0">
                <a:solidFill>
                  <a:schemeClr val="tx1"/>
                </a:solidFill>
                <a:latin typeface="+mn-lt"/>
                <a:ea typeface="+mn-ea"/>
                <a:cs typeface="+mn-cs"/>
              </a:rPr>
              <a:t>Modern CPUs are much faster than modern memory systems.</a:t>
            </a:r>
          </a:p>
          <a:p>
            <a:r>
              <a:rPr lang="en-US" sz="1200" b="0" i="0" u="none" strike="noStrike" kern="1200" baseline="0" dirty="0" smtClean="0">
                <a:solidFill>
                  <a:schemeClr val="tx1"/>
                </a:solidFill>
                <a:latin typeface="+mn-lt"/>
                <a:ea typeface="+mn-ea"/>
                <a:cs typeface="+mn-cs"/>
              </a:rPr>
              <a:t>It requires may tens of nanoseconds to fetch a data from main memory. This disparity in speed – more than two orders of magnitude – has resulted in </a:t>
            </a:r>
            <a:r>
              <a:rPr lang="en-US" sz="1200" b="0" i="0" u="none" strike="noStrike" kern="1200" baseline="0" dirty="0" err="1" smtClean="0">
                <a:solidFill>
                  <a:schemeClr val="tx1"/>
                </a:solidFill>
                <a:latin typeface="+mn-lt"/>
                <a:ea typeface="+mn-ea"/>
                <a:cs typeface="+mn-cs"/>
              </a:rPr>
              <a:t>multibyte</a:t>
            </a:r>
            <a:r>
              <a:rPr lang="en-US" sz="1200" b="0" i="0" u="none" strike="noStrike" kern="1200" baseline="0" dirty="0" smtClean="0">
                <a:solidFill>
                  <a:schemeClr val="tx1"/>
                </a:solidFill>
                <a:latin typeface="+mn-lt"/>
                <a:ea typeface="+mn-ea"/>
                <a:cs typeface="+mn-cs"/>
              </a:rPr>
              <a:t> caches found in </a:t>
            </a:r>
            <a:r>
              <a:rPr lang="en-US" sz="1200" b="0" i="0" u="none" strike="noStrike" kern="1200" baseline="0" dirty="0" err="1" smtClean="0">
                <a:solidFill>
                  <a:schemeClr val="tx1"/>
                </a:solidFill>
                <a:latin typeface="+mn-lt"/>
                <a:ea typeface="+mn-ea"/>
                <a:cs typeface="+mn-cs"/>
              </a:rPr>
              <a:t>morden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cpus</a:t>
            </a:r>
            <a:r>
              <a:rPr lang="en-US" sz="1200" b="0" i="0" u="none" strike="noStrike" kern="1200" baseline="0" dirty="0" smtClean="0">
                <a:solidFill>
                  <a:schemeClr val="tx1"/>
                </a:solidFill>
                <a:latin typeface="+mn-lt"/>
                <a:ea typeface="+mn-ea"/>
                <a:cs typeface="+mn-cs"/>
              </a:rPr>
              <a:t>.</a:t>
            </a:r>
          </a:p>
          <a:p>
            <a:endParaRPr lang="en-US" sz="1200" b="0" i="0" u="none" strike="noStrike" kern="1200" baseline="0" dirty="0" smtClean="0">
              <a:solidFill>
                <a:schemeClr val="tx1"/>
              </a:solidFill>
              <a:latin typeface="+mn-lt"/>
              <a:ea typeface="+mn-ea"/>
              <a:cs typeface="+mn-cs"/>
            </a:endParaRPr>
          </a:p>
          <a:p>
            <a:endParaRPr lang="en-US" dirty="0" smtClean="0"/>
          </a:p>
          <a:p>
            <a:r>
              <a:rPr lang="en-US" dirty="0" smtClean="0"/>
              <a:t>@ Code, for instance, can contain loops</a:t>
            </a:r>
          </a:p>
          <a:p>
            <a:r>
              <a:rPr lang="en-US" dirty="0" smtClean="0"/>
              <a:t>	@ Data accesses (for example, to the stack)</a:t>
            </a:r>
          </a:p>
          <a:p>
            <a:r>
              <a:rPr lang="en-US" dirty="0" smtClean="0"/>
              <a:t>Drawbacks</a:t>
            </a:r>
          </a:p>
          <a:p>
            <a:r>
              <a:rPr lang="en-US" dirty="0" smtClean="0"/>
              <a:t>	cache coherency</a:t>
            </a:r>
            <a:endParaRPr lang="en-US" dirty="0"/>
          </a:p>
        </p:txBody>
      </p:sp>
      <p:sp>
        <p:nvSpPr>
          <p:cNvPr id="4" name="Slide Number Placeholder 3"/>
          <p:cNvSpPr>
            <a:spLocks noGrp="1"/>
          </p:cNvSpPr>
          <p:nvPr>
            <p:ph type="sldNum" sz="quarter" idx="10"/>
          </p:nvPr>
        </p:nvSpPr>
        <p:spPr/>
        <p:txBody>
          <a:bodyPr/>
          <a:lstStyle/>
          <a:p>
            <a:pPr>
              <a:defRPr/>
            </a:pPr>
            <a:fld id="{BAD2DBE8-D956-40E9-92F8-31A6652A60A2}" type="slidenum">
              <a:rPr lang="en-US" smtClean="0"/>
              <a:pPr>
                <a:defRPr/>
              </a:pPr>
              <a:t>3</a:t>
            </a:fld>
            <a:endParaRPr lang="en-US"/>
          </a:p>
        </p:txBody>
      </p:sp>
    </p:spTree>
    <p:extLst>
      <p:ext uri="{BB962C8B-B14F-4D97-AF65-F5344CB8AC3E}">
        <p14:creationId xmlns:p14="http://schemas.microsoft.com/office/powerpoint/2010/main" val="1506494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D2DBE8-D956-40E9-92F8-31A6652A60A2}" type="slidenum">
              <a:rPr lang="en-US" smtClean="0"/>
              <a:pPr>
                <a:defRPr/>
              </a:pPr>
              <a:t>4</a:t>
            </a:fld>
            <a:endParaRPr lang="en-US"/>
          </a:p>
        </p:txBody>
      </p:sp>
    </p:spTree>
    <p:extLst>
      <p:ext uri="{BB962C8B-B14F-4D97-AF65-F5344CB8AC3E}">
        <p14:creationId xmlns:p14="http://schemas.microsoft.com/office/powerpoint/2010/main" val="730583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INTRO: </a:t>
            </a:r>
            <a:r>
              <a:rPr lang="en-US" sz="1200" b="0" i="0" u="none" strike="noStrike" kern="1200" baseline="0" dirty="0" smtClean="0">
                <a:solidFill>
                  <a:schemeClr val="tx1"/>
                </a:solidFill>
                <a:latin typeface="+mn-lt"/>
                <a:ea typeface="+mn-ea"/>
                <a:cs typeface="+mn-cs"/>
              </a:rPr>
              <a:t>Data flows among the CPUs’ caches and memory in fixed-length blocks called “cache lines”, ranging from 16 to 256 bytes.</a:t>
            </a:r>
          </a:p>
          <a:p>
            <a:r>
              <a:rPr lang="en-US" sz="1200" b="0" i="0" u="none" strike="noStrike" kern="1200" baseline="0" dirty="0" smtClean="0">
                <a:solidFill>
                  <a:schemeClr val="tx1"/>
                </a:solidFill>
                <a:latin typeface="+mn-lt"/>
                <a:ea typeface="+mn-ea"/>
                <a:cs typeface="+mn-cs"/>
              </a:rPr>
              <a:t>When data is first accessed by </a:t>
            </a:r>
            <a:r>
              <a:rPr lang="en-US" sz="1200" b="0" i="0" u="none" strike="noStrike" kern="1200" baseline="0" dirty="0" err="1" smtClean="0">
                <a:solidFill>
                  <a:schemeClr val="tx1"/>
                </a:solidFill>
                <a:latin typeface="+mn-lt"/>
                <a:ea typeface="+mn-ea"/>
                <a:cs typeface="+mn-cs"/>
              </a:rPr>
              <a:t>cpu</a:t>
            </a:r>
            <a:r>
              <a:rPr lang="en-US" sz="1200" b="0" i="0" u="none" strike="noStrike" kern="1200" baseline="0" dirty="0" smtClean="0">
                <a:solidFill>
                  <a:schemeClr val="tx1"/>
                </a:solidFill>
                <a:latin typeface="+mn-lt"/>
                <a:ea typeface="+mn-ea"/>
                <a:cs typeface="+mn-cs"/>
              </a:rPr>
              <a:t> it will be absent in </a:t>
            </a:r>
            <a:r>
              <a:rPr lang="en-US" sz="1200" b="0" i="0" u="none" strike="noStrike" kern="1200" baseline="0" dirty="0" err="1" smtClean="0">
                <a:solidFill>
                  <a:schemeClr val="tx1"/>
                </a:solidFill>
                <a:latin typeface="+mn-lt"/>
                <a:ea typeface="+mn-ea"/>
                <a:cs typeface="+mn-cs"/>
              </a:rPr>
              <a:t>cpu</a:t>
            </a:r>
            <a:r>
              <a:rPr lang="en-US" sz="1200" b="0" i="0" u="none" strike="noStrike" kern="1200" baseline="0" dirty="0" smtClean="0">
                <a:solidFill>
                  <a:schemeClr val="tx1"/>
                </a:solidFill>
                <a:latin typeface="+mn-lt"/>
                <a:ea typeface="+mn-ea"/>
                <a:cs typeface="+mn-cs"/>
              </a:rPr>
              <a:t> cache(we call it a cache miss). Now the </a:t>
            </a:r>
            <a:r>
              <a:rPr lang="en-US" sz="1200" b="0" i="0" u="none" strike="noStrike" kern="1200" baseline="0" dirty="0" err="1" smtClean="0">
                <a:solidFill>
                  <a:schemeClr val="tx1"/>
                </a:solidFill>
                <a:latin typeface="+mn-lt"/>
                <a:ea typeface="+mn-ea"/>
                <a:cs typeface="+mn-cs"/>
              </a:rPr>
              <a:t>cpu</a:t>
            </a:r>
            <a:r>
              <a:rPr lang="en-US" sz="1200" b="0" i="0" u="none" strike="noStrike" kern="1200" baseline="0" dirty="0" smtClean="0">
                <a:solidFill>
                  <a:schemeClr val="tx1"/>
                </a:solidFill>
                <a:latin typeface="+mn-lt"/>
                <a:ea typeface="+mn-ea"/>
                <a:cs typeface="+mn-cs"/>
              </a:rPr>
              <a:t> has to wait(or stall) for hundreds of cycle  while it is fetched from memory.</a:t>
            </a:r>
          </a:p>
          <a:p>
            <a:r>
              <a:rPr lang="en-US" dirty="0" smtClean="0"/>
              <a:t>However</a:t>
            </a:r>
            <a:r>
              <a:rPr lang="en-US" baseline="0" dirty="0" smtClean="0"/>
              <a:t> item will be loaded to </a:t>
            </a:r>
            <a:r>
              <a:rPr lang="en-US" baseline="0" dirty="0" err="1" smtClean="0"/>
              <a:t>cpu</a:t>
            </a:r>
            <a:r>
              <a:rPr lang="en-US" baseline="0" dirty="0" smtClean="0"/>
              <a:t> cache so that the subsequent accesses will be in cache and we can run in full speed.</a:t>
            </a:r>
          </a:p>
          <a:p>
            <a:r>
              <a:rPr lang="en-US" baseline="0" dirty="0" smtClean="0"/>
              <a:t>After sometime, </a:t>
            </a:r>
            <a:r>
              <a:rPr lang="en-US" baseline="0" dirty="0" err="1" smtClean="0"/>
              <a:t>cpu</a:t>
            </a:r>
            <a:r>
              <a:rPr lang="en-US" baseline="0" dirty="0" smtClean="0"/>
              <a:t> cache will be filled and subsequent misses need to eject a line from cache to make room for the newly fetched item.</a:t>
            </a:r>
          </a:p>
          <a:p>
            <a:r>
              <a:rPr lang="en-US" baseline="0" dirty="0" smtClean="0"/>
              <a:t>Sometimes eviction in need even before the cache is full.</a:t>
            </a:r>
          </a:p>
          <a:p>
            <a:endParaRPr lang="en-US" baseline="0" dirty="0" smtClean="0"/>
          </a:p>
          <a:p>
            <a:r>
              <a:rPr lang="en-US" baseline="0" dirty="0" smtClean="0"/>
              <a:t>1 word = 4 bytes</a:t>
            </a:r>
          </a:p>
          <a:p>
            <a:endParaRPr lang="en-US" baseline="0" dirty="0" smtClean="0"/>
          </a:p>
          <a:p>
            <a:r>
              <a:rPr lang="en-US" baseline="0" dirty="0" smtClean="0"/>
              <a:t>Data flow – fixed length blocks – lines- ranging 16 to 256</a:t>
            </a:r>
            <a:endParaRPr lang="en-US" dirty="0"/>
          </a:p>
        </p:txBody>
      </p:sp>
      <p:sp>
        <p:nvSpPr>
          <p:cNvPr id="4" name="Slide Number Placeholder 3"/>
          <p:cNvSpPr>
            <a:spLocks noGrp="1"/>
          </p:cNvSpPr>
          <p:nvPr>
            <p:ph type="sldNum" sz="quarter" idx="10"/>
          </p:nvPr>
        </p:nvSpPr>
        <p:spPr/>
        <p:txBody>
          <a:bodyPr/>
          <a:lstStyle/>
          <a:p>
            <a:pPr>
              <a:defRPr/>
            </a:pPr>
            <a:fld id="{BAD2DBE8-D956-40E9-92F8-31A6652A60A2}" type="slidenum">
              <a:rPr lang="en-US" smtClean="0"/>
              <a:pPr>
                <a:defRPr/>
              </a:pPr>
              <a:t>5</a:t>
            </a:fld>
            <a:endParaRPr lang="en-US"/>
          </a:p>
        </p:txBody>
      </p:sp>
    </p:spTree>
    <p:extLst>
      <p:ext uri="{BB962C8B-B14F-4D97-AF65-F5344CB8AC3E}">
        <p14:creationId xmlns:p14="http://schemas.microsoft.com/office/powerpoint/2010/main" val="957837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smtClean="0">
                <a:solidFill>
                  <a:schemeClr val="accent1">
                    <a:lumMod val="40000"/>
                    <a:lumOff val="60000"/>
                  </a:schemeClr>
                </a:solidFill>
              </a:rPr>
              <a:t>Each line in the cache includes:</a:t>
            </a:r>
          </a:p>
          <a:p>
            <a:pPr lvl="1"/>
            <a:r>
              <a:rPr lang="en-US" sz="1600" dirty="0" smtClean="0">
                <a:solidFill>
                  <a:schemeClr val="accent1">
                    <a:lumMod val="40000"/>
                    <a:lumOff val="60000"/>
                  </a:schemeClr>
                </a:solidFill>
              </a:rPr>
              <a:t>Tag bits</a:t>
            </a:r>
          </a:p>
          <a:p>
            <a:pPr lvl="1"/>
            <a:r>
              <a:rPr lang="en-US" sz="1600" dirty="0" smtClean="0">
                <a:solidFill>
                  <a:schemeClr val="accent1">
                    <a:lumMod val="40000"/>
                    <a:lumOff val="60000"/>
                  </a:schemeClr>
                </a:solidFill>
              </a:rPr>
              <a:t>Valid bit</a:t>
            </a:r>
          </a:p>
          <a:p>
            <a:pPr lvl="1"/>
            <a:r>
              <a:rPr lang="en-US" sz="1600" dirty="0" smtClean="0">
                <a:solidFill>
                  <a:schemeClr val="accent1">
                    <a:lumMod val="40000"/>
                    <a:lumOff val="60000"/>
                  </a:schemeClr>
                </a:solidFill>
              </a:rPr>
              <a:t>Dirty data bit</a:t>
            </a:r>
          </a:p>
          <a:p>
            <a:endParaRPr lang="en-US" dirty="0" smtClean="0"/>
          </a:p>
          <a:p>
            <a:r>
              <a:rPr lang="en-US" dirty="0" smtClean="0"/>
              <a:t>Fully associative</a:t>
            </a:r>
          </a:p>
          <a:p>
            <a:r>
              <a:rPr lang="en-US" dirty="0" smtClean="0"/>
              <a:t>Only</a:t>
            </a:r>
            <a:r>
              <a:rPr lang="en-US" baseline="0" dirty="0" smtClean="0"/>
              <a:t> has tag and offset, </a:t>
            </a:r>
          </a:p>
          <a:p>
            <a:r>
              <a:rPr lang="en-US" baseline="0" dirty="0" smtClean="0"/>
              <a:t>Advantage over direct mapped: nothing get “thrown out” of the cache </a:t>
            </a:r>
            <a:r>
              <a:rPr lang="en-US" baseline="0" dirty="0" err="1" smtClean="0"/>
              <a:t>untill</a:t>
            </a:r>
            <a:r>
              <a:rPr lang="en-US" baseline="0" dirty="0" smtClean="0"/>
              <a:t> it is completely full.</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Disadvantage: Full Associate require a complete search through all the tags to see if there is a hit. Direct mapped caches only need to look </a:t>
            </a:r>
            <a:r>
              <a:rPr lang="en-US" baseline="0" smtClean="0"/>
              <a:t>one place.</a:t>
            </a:r>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BAD2DBE8-D956-40E9-92F8-31A6652A60A2}" type="slidenum">
              <a:rPr lang="en-US" smtClean="0"/>
              <a:pPr>
                <a:defRPr/>
              </a:pPr>
              <a:t>6</a:t>
            </a:fld>
            <a:endParaRPr lang="en-US"/>
          </a:p>
        </p:txBody>
      </p:sp>
    </p:spTree>
    <p:extLst>
      <p:ext uri="{BB962C8B-B14F-4D97-AF65-F5344CB8AC3E}">
        <p14:creationId xmlns:p14="http://schemas.microsoft.com/office/powerpoint/2010/main" val="2373181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err="1" smtClean="0"/>
              <a:t>INTRO</a:t>
            </a:r>
            <a:r>
              <a:rPr lang="en-US" b="1" smtClean="0"/>
              <a:t>: </a:t>
            </a:r>
            <a:r>
              <a:rPr lang="en-US" smtClean="0"/>
              <a:t>This</a:t>
            </a:r>
            <a:r>
              <a:rPr lang="en-US" baseline="0" smtClean="0"/>
              <a:t> </a:t>
            </a:r>
            <a:r>
              <a:rPr lang="en-US" baseline="0" dirty="0" smtClean="0"/>
              <a:t>is a 8KB cache of 256 bytes cache line size. This cache line size is bigger, but it make the hex arithmetic simpler. Normal size of cache line are 32 and 64 bytes.</a:t>
            </a:r>
          </a:p>
          <a:p>
            <a:r>
              <a:rPr lang="en-US" baseline="0" dirty="0" smtClean="0"/>
              <a:t>Each way has 16 index * 256 = 4096 = 4KB</a:t>
            </a:r>
          </a:p>
          <a:p>
            <a:endParaRPr lang="en-US" baseline="0" dirty="0" smtClean="0"/>
          </a:p>
          <a:p>
            <a:r>
              <a:rPr lang="en-US" baseline="0" dirty="0" smtClean="0"/>
              <a:t>256 bytes cache line = 8 bytes  2 nibbles to index into the cache line</a:t>
            </a:r>
          </a:p>
          <a:p>
            <a:r>
              <a:rPr lang="en-US" baseline="0" dirty="0" smtClean="0"/>
              <a:t>16 index need = 1 nibble in green. Rest goes to the tag.</a:t>
            </a:r>
          </a:p>
          <a:p>
            <a:endParaRPr lang="en-US" baseline="0" dirty="0" smtClean="0"/>
          </a:p>
          <a:p>
            <a:r>
              <a:rPr lang="en-US" sz="1200" b="0" i="0" u="none" strike="noStrike" kern="1200" baseline="0" dirty="0" smtClean="0">
                <a:solidFill>
                  <a:schemeClr val="tx1"/>
                </a:solidFill>
                <a:latin typeface="+mn-lt"/>
                <a:ea typeface="+mn-ea"/>
                <a:cs typeface="+mn-cs"/>
              </a:rPr>
              <a:t>Program accessed data sequentially from 0x12345000 through 0x12345EFF</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BAD2DBE8-D956-40E9-92F8-31A6652A60A2}" type="slidenum">
              <a:rPr lang="en-US" smtClean="0"/>
              <a:pPr>
                <a:defRPr/>
              </a:pPr>
              <a:t>7</a:t>
            </a:fld>
            <a:endParaRPr lang="en-US"/>
          </a:p>
        </p:txBody>
      </p:sp>
    </p:spTree>
    <p:extLst>
      <p:ext uri="{BB962C8B-B14F-4D97-AF65-F5344CB8AC3E}">
        <p14:creationId xmlns:p14="http://schemas.microsoft.com/office/powerpoint/2010/main" val="2855983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D2DBE8-D956-40E9-92F8-31A6652A60A2}" type="slidenum">
              <a:rPr lang="en-US" smtClean="0"/>
              <a:pPr>
                <a:defRPr/>
              </a:pPr>
              <a:t>8</a:t>
            </a:fld>
            <a:endParaRPr lang="en-US"/>
          </a:p>
        </p:txBody>
      </p:sp>
    </p:spTree>
    <p:extLst>
      <p:ext uri="{BB962C8B-B14F-4D97-AF65-F5344CB8AC3E}">
        <p14:creationId xmlns:p14="http://schemas.microsoft.com/office/powerpoint/2010/main" val="3450626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INTRO: </a:t>
            </a:r>
            <a:r>
              <a:rPr lang="en-US" dirty="0" smtClean="0"/>
              <a:t>When core performs a cache look-up and if it was a MISS.</a:t>
            </a:r>
            <a:r>
              <a:rPr lang="en-US" baseline="0" dirty="0" smtClean="0"/>
              <a:t> It must determine whether not to perform a cache line fill or not.</a:t>
            </a:r>
          </a:p>
          <a:p>
            <a:r>
              <a:rPr lang="en-US" baseline="0" dirty="0" smtClean="0"/>
              <a:t>Replace allocate with </a:t>
            </a:r>
            <a:r>
              <a:rPr lang="en-US" baseline="0" dirty="0" err="1" smtClean="0"/>
              <a:t>linefill</a:t>
            </a:r>
            <a:endParaRPr lang="en-US" baseline="0" dirty="0" smtClean="0"/>
          </a:p>
          <a:p>
            <a:endParaRPr lang="en-US" baseline="0" dirty="0" smtClean="0"/>
          </a:p>
          <a:p>
            <a:r>
              <a:rPr lang="en-US" baseline="0" dirty="0" smtClean="0"/>
              <a:t>Write Allocate: </a:t>
            </a:r>
            <a:r>
              <a:rPr lang="en-US" sz="1200" b="0" i="0" u="none" strike="noStrike" kern="1200" baseline="0" dirty="0" smtClean="0">
                <a:solidFill>
                  <a:schemeClr val="tx1"/>
                </a:solidFill>
                <a:latin typeface="+mn-lt"/>
                <a:ea typeface="+mn-ea"/>
                <a:cs typeface="+mn-cs"/>
              </a:rPr>
              <a:t>For both memory reads that miss in the cache and memory writes that miss in the cache, a cache </a:t>
            </a:r>
            <a:r>
              <a:rPr lang="en-US" sz="1200" b="0" i="0" u="none" strike="noStrike" kern="1200" baseline="0" dirty="0" err="1" smtClean="0">
                <a:solidFill>
                  <a:schemeClr val="tx1"/>
                </a:solidFill>
                <a:latin typeface="+mn-lt"/>
                <a:ea typeface="+mn-ea"/>
                <a:cs typeface="+mn-cs"/>
              </a:rPr>
              <a:t>linefill</a:t>
            </a:r>
            <a:r>
              <a:rPr lang="en-US" sz="1200" b="0" i="0" u="none" strike="noStrike" kern="1200" baseline="0" dirty="0" smtClean="0">
                <a:solidFill>
                  <a:schemeClr val="tx1"/>
                </a:solidFill>
                <a:latin typeface="+mn-lt"/>
                <a:ea typeface="+mn-ea"/>
                <a:cs typeface="+mn-cs"/>
              </a:rPr>
              <a:t> is performed.</a:t>
            </a:r>
            <a:endParaRPr lang="en-US" dirty="0"/>
          </a:p>
        </p:txBody>
      </p:sp>
      <p:sp>
        <p:nvSpPr>
          <p:cNvPr id="4" name="Slide Number Placeholder 3"/>
          <p:cNvSpPr>
            <a:spLocks noGrp="1"/>
          </p:cNvSpPr>
          <p:nvPr>
            <p:ph type="sldNum" sz="quarter" idx="10"/>
          </p:nvPr>
        </p:nvSpPr>
        <p:spPr/>
        <p:txBody>
          <a:bodyPr/>
          <a:lstStyle/>
          <a:p>
            <a:pPr>
              <a:defRPr/>
            </a:pPr>
            <a:fld id="{BAD2DBE8-D956-40E9-92F8-31A6652A60A2}" type="slidenum">
              <a:rPr lang="en-US" smtClean="0"/>
              <a:pPr>
                <a:defRPr/>
              </a:pPr>
              <a:t>9</a:t>
            </a:fld>
            <a:endParaRPr lang="en-US"/>
          </a:p>
        </p:txBody>
      </p:sp>
    </p:spTree>
    <p:extLst>
      <p:ext uri="{BB962C8B-B14F-4D97-AF65-F5344CB8AC3E}">
        <p14:creationId xmlns:p14="http://schemas.microsoft.com/office/powerpoint/2010/main" val="42590698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5" name="Picture 11" descr="Title-Design-10.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7" name="Picture 13" descr="logos-chip.png"/>
          <p:cNvPicPr>
            <a:picLocks noChangeAspect="1"/>
          </p:cNvPicPr>
          <p:nvPr userDrawn="1"/>
        </p:nvPicPr>
        <p:blipFill>
          <a:blip r:embed="rId3" cstate="print"/>
          <a:srcRect/>
          <a:stretch>
            <a:fillRect/>
          </a:stretch>
        </p:blipFill>
        <p:spPr bwMode="auto">
          <a:xfrm>
            <a:off x="344488" y="4905375"/>
            <a:ext cx="1741487" cy="1854200"/>
          </a:xfrm>
          <a:prstGeom prst="rect">
            <a:avLst/>
          </a:prstGeom>
          <a:noFill/>
          <a:ln w="9525">
            <a:noFill/>
            <a:miter lim="800000"/>
            <a:headEnd/>
            <a:tailEnd/>
          </a:ln>
        </p:spPr>
      </p:pic>
      <p:sp>
        <p:nvSpPr>
          <p:cNvPr id="14" name="Text Placeholder 16"/>
          <p:cNvSpPr>
            <a:spLocks noGrp="1"/>
          </p:cNvSpPr>
          <p:nvPr>
            <p:ph type="body" sz="quarter" idx="12"/>
          </p:nvPr>
        </p:nvSpPr>
        <p:spPr bwMode="white">
          <a:xfrm>
            <a:off x="4015897" y="2035778"/>
            <a:ext cx="4823303" cy="443198"/>
          </a:xfrm>
        </p:spPr>
        <p:txBody>
          <a:bodyPr anchor="ctr"/>
          <a:lstStyle>
            <a:lvl1pPr marL="0" indent="0">
              <a:buNone/>
              <a:defRPr sz="3200" b="1">
                <a:solidFill>
                  <a:schemeClr val="bg1"/>
                </a:solidFill>
                <a:latin typeface="+mj-lt"/>
              </a:defRPr>
            </a:lvl1pPr>
            <a:lvl2pPr marL="0" indent="0">
              <a:buNone/>
              <a:defRPr sz="2800" b="1">
                <a:solidFill>
                  <a:schemeClr val="bg1"/>
                </a:solidFill>
                <a:latin typeface="+mj-lt"/>
              </a:defRPr>
            </a:lvl2pPr>
            <a:lvl3pPr marL="0" indent="0">
              <a:buNone/>
              <a:defRPr sz="2800" b="1">
                <a:solidFill>
                  <a:schemeClr val="bg1"/>
                </a:solidFill>
                <a:latin typeface="+mj-lt"/>
              </a:defRPr>
            </a:lvl3pPr>
            <a:lvl4pPr marL="0" indent="0">
              <a:buNone/>
              <a:defRPr sz="2800" b="1">
                <a:solidFill>
                  <a:schemeClr val="bg1"/>
                </a:solidFill>
                <a:latin typeface="+mj-lt"/>
              </a:defRPr>
            </a:lvl4pPr>
            <a:lvl5pPr marL="0" indent="0">
              <a:buNone/>
              <a:defRPr sz="2800" b="1">
                <a:solidFill>
                  <a:schemeClr val="bg1"/>
                </a:solidFill>
                <a:latin typeface="+mj-lt"/>
              </a:defRPr>
            </a:lvl5pPr>
          </a:lstStyle>
          <a:p>
            <a:pPr lvl="0"/>
            <a:r>
              <a:rPr lang="en-US" smtClean="0"/>
              <a:t>Click to edit Master text styles</a:t>
            </a:r>
          </a:p>
        </p:txBody>
      </p:sp>
      <p:sp>
        <p:nvSpPr>
          <p:cNvPr id="3" name="Subtitle 2"/>
          <p:cNvSpPr>
            <a:spLocks noGrp="1"/>
          </p:cNvSpPr>
          <p:nvPr>
            <p:ph type="subTitle" idx="1"/>
          </p:nvPr>
        </p:nvSpPr>
        <p:spPr>
          <a:xfrm>
            <a:off x="4023493" y="4931538"/>
            <a:ext cx="4677104" cy="332399"/>
          </a:xfrm>
        </p:spPr>
        <p:txBody>
          <a:bodyPr/>
          <a:lstStyle>
            <a:lvl1pPr marL="0" indent="0" algn="l">
              <a:spcBef>
                <a:spcPts val="0"/>
              </a:spcBef>
              <a:buNone/>
              <a:defRPr sz="2400" b="1">
                <a:solidFill>
                  <a:schemeClr val="accent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Text Placeholder 5"/>
          <p:cNvSpPr>
            <a:spLocks noGrp="1"/>
          </p:cNvSpPr>
          <p:nvPr>
            <p:ph type="body" sz="quarter" idx="10"/>
          </p:nvPr>
        </p:nvSpPr>
        <p:spPr>
          <a:xfrm>
            <a:off x="4023494" y="5389406"/>
            <a:ext cx="4685047" cy="276999"/>
          </a:xfrm>
        </p:spPr>
        <p:txBody>
          <a:bodyPr/>
          <a:lstStyle>
            <a:lvl1pPr>
              <a:spcBef>
                <a:spcPts val="0"/>
              </a:spcBef>
              <a:buNone/>
              <a:defRPr sz="2000">
                <a:solidFill>
                  <a:schemeClr val="bg2"/>
                </a:solidFill>
              </a:defRPr>
            </a:lvl1pPr>
          </a:lstStyle>
          <a:p>
            <a:pPr lvl="0"/>
            <a:r>
              <a:rPr lang="en-US" smtClean="0"/>
              <a:t>Click to edit Master text styles</a:t>
            </a:r>
          </a:p>
        </p:txBody>
      </p:sp>
      <p:sp>
        <p:nvSpPr>
          <p:cNvPr id="8" name="Footer Placeholder 9"/>
          <p:cNvSpPr>
            <a:spLocks noGrp="1"/>
          </p:cNvSpPr>
          <p:nvPr>
            <p:ph type="ftr" sz="quarter" idx="13"/>
          </p:nvPr>
        </p:nvSpPr>
        <p:spPr/>
        <p:txBody>
          <a:bodyPr/>
          <a:lstStyle>
            <a:lvl1pPr algn="l">
              <a:defRPr sz="600">
                <a:solidFill>
                  <a:schemeClr val="bg1">
                    <a:lumMod val="50000"/>
                  </a:schemeClr>
                </a:solidFill>
                <a:latin typeface="+mn-lt"/>
              </a:defRPr>
            </a:lvl1pPr>
          </a:lstStyle>
          <a:p>
            <a:pPr>
              <a:defRPr/>
            </a:pPr>
            <a:r>
              <a:rPr lang="en-US" smtClean="0"/>
              <a:t>Broadcom Proprietary and Confidential.  © 2013 Broadcom Corporation.  All rights reserved.</a:t>
            </a:r>
            <a:endParaRPr lang="en-US" dirty="0"/>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Purple + Photo 2">
    <p:spTree>
      <p:nvGrpSpPr>
        <p:cNvPr id="1" name=""/>
        <p:cNvGrpSpPr/>
        <p:nvPr/>
      </p:nvGrpSpPr>
      <p:grpSpPr>
        <a:xfrm>
          <a:off x="0" y="0"/>
          <a:ext cx="0" cy="0"/>
          <a:chOff x="0" y="0"/>
          <a:chExt cx="0" cy="0"/>
        </a:xfrm>
      </p:grpSpPr>
      <p:pic>
        <p:nvPicPr>
          <p:cNvPr id="4" name="Picture 11" descr="Section-Purple-4x3.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13" descr="shadow.png"/>
          <p:cNvPicPr>
            <a:picLocks noChangeAspect="1"/>
          </p:cNvPicPr>
          <p:nvPr userDrawn="1"/>
        </p:nvPicPr>
        <p:blipFill>
          <a:blip r:embed="rId3" cstate="print"/>
          <a:srcRect/>
          <a:stretch>
            <a:fillRect/>
          </a:stretch>
        </p:blipFill>
        <p:spPr bwMode="auto">
          <a:xfrm>
            <a:off x="2484438" y="1944688"/>
            <a:ext cx="942975" cy="2838450"/>
          </a:xfrm>
          <a:prstGeom prst="rect">
            <a:avLst/>
          </a:prstGeom>
          <a:noFill/>
          <a:ln w="9525">
            <a:noFill/>
            <a:miter lim="800000"/>
            <a:headEnd/>
            <a:tailEnd/>
          </a:ln>
        </p:spPr>
      </p:pic>
      <p:pic>
        <p:nvPicPr>
          <p:cNvPr id="6" name="Picture 14" descr="logo.png"/>
          <p:cNvPicPr>
            <a:picLocks noChangeAspect="1"/>
          </p:cNvPicPr>
          <p:nvPr userDrawn="1"/>
        </p:nvPicPr>
        <p:blipFill>
          <a:blip r:embed="rId4" cstate="print"/>
          <a:srcRect/>
          <a:stretch>
            <a:fillRect/>
          </a:stretch>
        </p:blipFill>
        <p:spPr bwMode="auto">
          <a:xfrm>
            <a:off x="8045450" y="1365250"/>
            <a:ext cx="827088" cy="403225"/>
          </a:xfrm>
          <a:prstGeom prst="rect">
            <a:avLst/>
          </a:prstGeom>
          <a:noFill/>
          <a:ln w="9525">
            <a:noFill/>
            <a:miter lim="800000"/>
            <a:headEnd/>
            <a:tailEnd/>
          </a:ln>
        </p:spPr>
      </p:pic>
      <p:sp>
        <p:nvSpPr>
          <p:cNvPr id="7" name="Isosceles Triangle 6"/>
          <p:cNvSpPr/>
          <p:nvPr userDrawn="1"/>
        </p:nvSpPr>
        <p:spPr>
          <a:xfrm rot="10800000">
            <a:off x="4032250" y="1914525"/>
            <a:ext cx="430213" cy="231775"/>
          </a:xfrm>
          <a:prstGeom prst="triangl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extBox 7"/>
          <p:cNvSpPr txBox="1"/>
          <p:nvPr userDrawn="1"/>
        </p:nvSpPr>
        <p:spPr>
          <a:xfrm>
            <a:off x="8856663" y="6711950"/>
            <a:ext cx="95250" cy="92075"/>
          </a:xfrm>
          <a:prstGeom prst="rect">
            <a:avLst/>
          </a:prstGeom>
        </p:spPr>
        <p:txBody>
          <a:bodyPr wrap="none" lIns="0" tIns="0" rIns="0" bIns="0" anchor="ctr">
            <a:spAutoFit/>
          </a:bodyPr>
          <a:lstStyle/>
          <a:p>
            <a:pPr algn="r" fontAlgn="auto">
              <a:spcBef>
                <a:spcPts val="0"/>
              </a:spcBef>
              <a:spcAft>
                <a:spcPts val="0"/>
              </a:spcAft>
              <a:defRPr/>
            </a:pPr>
            <a:fld id="{C4B34DD9-9183-4E57-9CE8-80700249DCA7}" type="slidenum">
              <a:rPr lang="en-US" sz="600">
                <a:solidFill>
                  <a:schemeClr val="bg1">
                    <a:lumMod val="50000"/>
                  </a:schemeClr>
                </a:solidFill>
                <a:latin typeface="+mn-lt"/>
                <a:cs typeface="Arial" pitchFamily="34" charset="0"/>
              </a:rPr>
              <a:pPr algn="r" fontAlgn="auto">
                <a:spcBef>
                  <a:spcPts val="0"/>
                </a:spcBef>
                <a:spcAft>
                  <a:spcPts val="0"/>
                </a:spcAft>
                <a:defRPr/>
              </a:pPr>
              <a:t>‹#›</a:t>
            </a:fld>
            <a:endParaRPr lang="en-US" sz="600" dirty="0">
              <a:solidFill>
                <a:schemeClr val="bg1">
                  <a:lumMod val="50000"/>
                </a:schemeClr>
              </a:solidFill>
              <a:latin typeface="+mn-lt"/>
              <a:cs typeface="Arial" pitchFamily="34" charset="0"/>
            </a:endParaRPr>
          </a:p>
        </p:txBody>
      </p:sp>
      <p:sp>
        <p:nvSpPr>
          <p:cNvPr id="22" name="Content Placeholder 11"/>
          <p:cNvSpPr>
            <a:spLocks noGrp="1"/>
          </p:cNvSpPr>
          <p:nvPr>
            <p:ph sz="quarter" idx="11"/>
          </p:nvPr>
        </p:nvSpPr>
        <p:spPr>
          <a:xfrm>
            <a:off x="0" y="1914525"/>
            <a:ext cx="3113148" cy="3038475"/>
          </a:xfrm>
          <a:prstGeom prst="roundRect">
            <a:avLst>
              <a:gd name="adj" fmla="val 0"/>
            </a:avLst>
          </a:prstGeom>
          <a:solidFill>
            <a:schemeClr val="accent4"/>
          </a:solidFill>
        </p:spPr>
        <p:txBody>
          <a:bodyPr tIns="457200" rtlCol="0">
            <a:noAutofit/>
          </a:bodyPr>
          <a:lstStyle>
            <a:lvl1pPr marL="0" indent="0" algn="ctr">
              <a:buNone/>
              <a:defRPr lang="en-US" sz="2000" kern="1200" baseline="0" dirty="0">
                <a:solidFill>
                  <a:schemeClr val="bg1"/>
                </a:solidFill>
                <a:latin typeface="Arial" pitchFamily="34" charset="0"/>
                <a:ea typeface="+mn-ea"/>
                <a:cs typeface="Arial" pitchFamily="34" charset="0"/>
              </a:defRPr>
            </a:lvl1pPr>
          </a:lstStyle>
          <a:p>
            <a:pPr lvl="0"/>
            <a:r>
              <a:rPr lang="en-US" smtClean="0"/>
              <a:t>Click to edit Master text styles</a:t>
            </a:r>
          </a:p>
        </p:txBody>
      </p:sp>
      <p:sp>
        <p:nvSpPr>
          <p:cNvPr id="17" name="Title 1"/>
          <p:cNvSpPr>
            <a:spLocks noGrp="1"/>
          </p:cNvSpPr>
          <p:nvPr>
            <p:ph type="ctrTitle"/>
          </p:nvPr>
        </p:nvSpPr>
        <p:spPr>
          <a:xfrm>
            <a:off x="4093258" y="3198315"/>
            <a:ext cx="4754880" cy="443198"/>
          </a:xfrm>
        </p:spPr>
        <p:txBody>
          <a:bodyPr/>
          <a:lstStyle>
            <a:lvl1pPr>
              <a:lnSpc>
                <a:spcPct val="90000"/>
              </a:lnSpc>
              <a:spcBef>
                <a:spcPts val="0"/>
              </a:spcBef>
              <a:defRPr sz="3200"/>
            </a:lvl1pPr>
          </a:lstStyle>
          <a:p>
            <a:r>
              <a:rPr lang="en-US" smtClean="0"/>
              <a:t>Click to edit Master title style</a:t>
            </a:r>
            <a:endParaRPr lang="en-US" dirty="0"/>
          </a:p>
        </p:txBody>
      </p:sp>
      <p:sp>
        <p:nvSpPr>
          <p:cNvPr id="9" name="Footer Placeholder 9"/>
          <p:cNvSpPr>
            <a:spLocks noGrp="1"/>
          </p:cNvSpPr>
          <p:nvPr>
            <p:ph type="ftr" sz="quarter" idx="12"/>
          </p:nvPr>
        </p:nvSpPr>
        <p:spPr/>
        <p:txBody>
          <a:bodyPr/>
          <a:lstStyle>
            <a:lvl1pPr algn="l">
              <a:defRPr sz="600">
                <a:solidFill>
                  <a:schemeClr val="bg1">
                    <a:lumMod val="50000"/>
                  </a:schemeClr>
                </a:solidFill>
                <a:latin typeface="+mn-lt"/>
              </a:defRPr>
            </a:lvl1pPr>
          </a:lstStyle>
          <a:p>
            <a:pPr>
              <a:defRPr/>
            </a:pPr>
            <a:r>
              <a:rPr lang="en-US" smtClean="0"/>
              <a:t>Broadcom Proprietary and Confidential.  © 2013 Broadcom Corporation.  All rights reserved.</a:t>
            </a:r>
            <a:endParaRPr lang="en-US" dirty="0"/>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Blue">
    <p:spTree>
      <p:nvGrpSpPr>
        <p:cNvPr id="1" name=""/>
        <p:cNvGrpSpPr/>
        <p:nvPr/>
      </p:nvGrpSpPr>
      <p:grpSpPr>
        <a:xfrm>
          <a:off x="0" y="0"/>
          <a:ext cx="0" cy="0"/>
          <a:chOff x="0" y="0"/>
          <a:chExt cx="0" cy="0"/>
        </a:xfrm>
      </p:grpSpPr>
      <p:pic>
        <p:nvPicPr>
          <p:cNvPr id="3" name="Picture 11" descr="Section-blue-4x3.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 name="Isosceles Triangle 3"/>
          <p:cNvSpPr/>
          <p:nvPr userDrawn="1"/>
        </p:nvSpPr>
        <p:spPr>
          <a:xfrm rot="10800000">
            <a:off x="441325" y="1914525"/>
            <a:ext cx="430213" cy="231775"/>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5" name="Picture 14" descr="logo.png"/>
          <p:cNvPicPr>
            <a:picLocks noChangeAspect="1"/>
          </p:cNvPicPr>
          <p:nvPr userDrawn="1"/>
        </p:nvPicPr>
        <p:blipFill>
          <a:blip r:embed="rId3" cstate="print"/>
          <a:srcRect/>
          <a:stretch>
            <a:fillRect/>
          </a:stretch>
        </p:blipFill>
        <p:spPr bwMode="auto">
          <a:xfrm>
            <a:off x="8045450" y="1365250"/>
            <a:ext cx="827088" cy="403225"/>
          </a:xfrm>
          <a:prstGeom prst="rect">
            <a:avLst/>
          </a:prstGeom>
          <a:noFill/>
          <a:ln w="9525">
            <a:noFill/>
            <a:miter lim="800000"/>
            <a:headEnd/>
            <a:tailEnd/>
          </a:ln>
        </p:spPr>
      </p:pic>
      <p:sp>
        <p:nvSpPr>
          <p:cNvPr id="6" name="TextBox 5"/>
          <p:cNvSpPr txBox="1"/>
          <p:nvPr userDrawn="1"/>
        </p:nvSpPr>
        <p:spPr>
          <a:xfrm>
            <a:off x="8856663" y="6711950"/>
            <a:ext cx="95250" cy="92075"/>
          </a:xfrm>
          <a:prstGeom prst="rect">
            <a:avLst/>
          </a:prstGeom>
        </p:spPr>
        <p:txBody>
          <a:bodyPr wrap="none" lIns="0" tIns="0" rIns="0" bIns="0" anchor="ctr">
            <a:spAutoFit/>
          </a:bodyPr>
          <a:lstStyle/>
          <a:p>
            <a:pPr algn="r" fontAlgn="auto">
              <a:spcBef>
                <a:spcPts val="0"/>
              </a:spcBef>
              <a:spcAft>
                <a:spcPts val="0"/>
              </a:spcAft>
              <a:defRPr/>
            </a:pPr>
            <a:fld id="{0A25D800-01B5-4307-8E5F-9FAB0944B0F0}" type="slidenum">
              <a:rPr lang="en-US" sz="600">
                <a:solidFill>
                  <a:schemeClr val="bg1">
                    <a:lumMod val="50000"/>
                  </a:schemeClr>
                </a:solidFill>
                <a:latin typeface="+mn-lt"/>
                <a:cs typeface="Arial" pitchFamily="34" charset="0"/>
              </a:rPr>
              <a:pPr algn="r" fontAlgn="auto">
                <a:spcBef>
                  <a:spcPts val="0"/>
                </a:spcBef>
                <a:spcAft>
                  <a:spcPts val="0"/>
                </a:spcAft>
                <a:defRPr/>
              </a:pPr>
              <a:t>‹#›</a:t>
            </a:fld>
            <a:endParaRPr lang="en-US" sz="600" dirty="0">
              <a:solidFill>
                <a:schemeClr val="bg1">
                  <a:lumMod val="50000"/>
                </a:schemeClr>
              </a:solidFill>
              <a:latin typeface="+mn-lt"/>
              <a:cs typeface="Arial" pitchFamily="34" charset="0"/>
            </a:endParaRPr>
          </a:p>
        </p:txBody>
      </p:sp>
      <p:sp>
        <p:nvSpPr>
          <p:cNvPr id="14" name="Title 1"/>
          <p:cNvSpPr>
            <a:spLocks noGrp="1"/>
          </p:cNvSpPr>
          <p:nvPr>
            <p:ph type="ctrTitle"/>
          </p:nvPr>
        </p:nvSpPr>
        <p:spPr>
          <a:xfrm>
            <a:off x="517385" y="3195786"/>
            <a:ext cx="8255139" cy="443198"/>
          </a:xfrm>
        </p:spPr>
        <p:txBody>
          <a:bodyPr/>
          <a:lstStyle>
            <a:lvl1pPr>
              <a:lnSpc>
                <a:spcPct val="90000"/>
              </a:lnSpc>
              <a:spcBef>
                <a:spcPts val="0"/>
              </a:spcBef>
              <a:defRPr sz="3200" baseline="0">
                <a:latin typeface="+mj-lt"/>
              </a:defRPr>
            </a:lvl1pPr>
          </a:lstStyle>
          <a:p>
            <a:r>
              <a:rPr lang="en-US" smtClean="0"/>
              <a:t>Click to edit Master title style</a:t>
            </a:r>
            <a:endParaRPr lang="en-US" dirty="0"/>
          </a:p>
        </p:txBody>
      </p:sp>
      <p:sp>
        <p:nvSpPr>
          <p:cNvPr id="7" name="Footer Placeholder 9"/>
          <p:cNvSpPr>
            <a:spLocks noGrp="1"/>
          </p:cNvSpPr>
          <p:nvPr>
            <p:ph type="ftr" sz="quarter" idx="10"/>
          </p:nvPr>
        </p:nvSpPr>
        <p:spPr/>
        <p:txBody>
          <a:bodyPr/>
          <a:lstStyle>
            <a:lvl1pPr algn="l">
              <a:defRPr sz="600">
                <a:solidFill>
                  <a:schemeClr val="bg1">
                    <a:lumMod val="50000"/>
                  </a:schemeClr>
                </a:solidFill>
                <a:latin typeface="+mn-lt"/>
              </a:defRPr>
            </a:lvl1pPr>
          </a:lstStyle>
          <a:p>
            <a:pPr>
              <a:defRPr/>
            </a:pPr>
            <a:r>
              <a:rPr lang="en-US" smtClean="0"/>
              <a:t>Broadcom Proprietary and Confidential.  © 2013 Broadcom Corporation.  All rights reserved.</a:t>
            </a:r>
            <a:endParaRPr lang="en-US" dirty="0"/>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Green">
    <p:spTree>
      <p:nvGrpSpPr>
        <p:cNvPr id="1" name=""/>
        <p:cNvGrpSpPr/>
        <p:nvPr/>
      </p:nvGrpSpPr>
      <p:grpSpPr>
        <a:xfrm>
          <a:off x="0" y="0"/>
          <a:ext cx="0" cy="0"/>
          <a:chOff x="0" y="0"/>
          <a:chExt cx="0" cy="0"/>
        </a:xfrm>
      </p:grpSpPr>
      <p:pic>
        <p:nvPicPr>
          <p:cNvPr id="3" name="Picture 11" descr="section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4" name="Picture 13" descr="logo.png"/>
          <p:cNvPicPr>
            <a:picLocks noChangeAspect="1"/>
          </p:cNvPicPr>
          <p:nvPr userDrawn="1"/>
        </p:nvPicPr>
        <p:blipFill>
          <a:blip r:embed="rId3" cstate="print"/>
          <a:srcRect/>
          <a:stretch>
            <a:fillRect/>
          </a:stretch>
        </p:blipFill>
        <p:spPr bwMode="auto">
          <a:xfrm>
            <a:off x="8045450" y="1365250"/>
            <a:ext cx="827088" cy="403225"/>
          </a:xfrm>
          <a:prstGeom prst="rect">
            <a:avLst/>
          </a:prstGeom>
          <a:noFill/>
          <a:ln w="9525">
            <a:noFill/>
            <a:miter lim="800000"/>
            <a:headEnd/>
            <a:tailEnd/>
          </a:ln>
        </p:spPr>
      </p:pic>
      <p:sp>
        <p:nvSpPr>
          <p:cNvPr id="5" name="Isosceles Triangle 4"/>
          <p:cNvSpPr/>
          <p:nvPr userDrawn="1"/>
        </p:nvSpPr>
        <p:spPr>
          <a:xfrm rot="10800000">
            <a:off x="441325" y="1914525"/>
            <a:ext cx="430213" cy="231775"/>
          </a:xfrm>
          <a:prstGeom prst="triangle">
            <a:avLst/>
          </a:prstGeom>
          <a:solidFill>
            <a:srgbClr val="A0C2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TextBox 5"/>
          <p:cNvSpPr txBox="1"/>
          <p:nvPr userDrawn="1"/>
        </p:nvSpPr>
        <p:spPr>
          <a:xfrm>
            <a:off x="8856663" y="6711950"/>
            <a:ext cx="95250" cy="92075"/>
          </a:xfrm>
          <a:prstGeom prst="rect">
            <a:avLst/>
          </a:prstGeom>
        </p:spPr>
        <p:txBody>
          <a:bodyPr wrap="none" lIns="0" tIns="0" rIns="0" bIns="0" anchor="ctr">
            <a:spAutoFit/>
          </a:bodyPr>
          <a:lstStyle/>
          <a:p>
            <a:pPr algn="r" fontAlgn="auto">
              <a:spcBef>
                <a:spcPts val="0"/>
              </a:spcBef>
              <a:spcAft>
                <a:spcPts val="0"/>
              </a:spcAft>
              <a:defRPr/>
            </a:pPr>
            <a:fld id="{754BCC08-8C81-4133-95B1-1A58E43B9EB6}" type="slidenum">
              <a:rPr lang="en-US" sz="600">
                <a:solidFill>
                  <a:schemeClr val="bg1">
                    <a:lumMod val="50000"/>
                  </a:schemeClr>
                </a:solidFill>
                <a:latin typeface="+mn-lt"/>
                <a:cs typeface="Arial" pitchFamily="34" charset="0"/>
              </a:rPr>
              <a:pPr algn="r" fontAlgn="auto">
                <a:spcBef>
                  <a:spcPts val="0"/>
                </a:spcBef>
                <a:spcAft>
                  <a:spcPts val="0"/>
                </a:spcAft>
                <a:defRPr/>
              </a:pPr>
              <a:t>‹#›</a:t>
            </a:fld>
            <a:endParaRPr lang="en-US" sz="600" dirty="0">
              <a:solidFill>
                <a:schemeClr val="bg1">
                  <a:lumMod val="50000"/>
                </a:schemeClr>
              </a:solidFill>
              <a:latin typeface="+mn-lt"/>
              <a:cs typeface="Arial" pitchFamily="34" charset="0"/>
            </a:endParaRPr>
          </a:p>
        </p:txBody>
      </p:sp>
      <p:sp>
        <p:nvSpPr>
          <p:cNvPr id="8" name="Title 1"/>
          <p:cNvSpPr>
            <a:spLocks noGrp="1"/>
          </p:cNvSpPr>
          <p:nvPr>
            <p:ph type="ctrTitle"/>
          </p:nvPr>
        </p:nvSpPr>
        <p:spPr>
          <a:xfrm>
            <a:off x="517385" y="3195786"/>
            <a:ext cx="8255139" cy="443198"/>
          </a:xfrm>
        </p:spPr>
        <p:txBody>
          <a:bodyPr/>
          <a:lstStyle>
            <a:lvl1pPr>
              <a:lnSpc>
                <a:spcPct val="90000"/>
              </a:lnSpc>
              <a:spcBef>
                <a:spcPts val="0"/>
              </a:spcBef>
              <a:defRPr sz="3200" baseline="0">
                <a:latin typeface="+mj-lt"/>
              </a:defRPr>
            </a:lvl1pPr>
          </a:lstStyle>
          <a:p>
            <a:r>
              <a:rPr lang="en-US" smtClean="0"/>
              <a:t>Click to edit Master title style</a:t>
            </a:r>
            <a:endParaRPr lang="en-US" dirty="0"/>
          </a:p>
        </p:txBody>
      </p:sp>
      <p:sp>
        <p:nvSpPr>
          <p:cNvPr id="7" name="Footer Placeholder 9"/>
          <p:cNvSpPr>
            <a:spLocks noGrp="1"/>
          </p:cNvSpPr>
          <p:nvPr>
            <p:ph type="ftr" sz="quarter" idx="10"/>
          </p:nvPr>
        </p:nvSpPr>
        <p:spPr/>
        <p:txBody>
          <a:bodyPr/>
          <a:lstStyle>
            <a:lvl1pPr algn="l">
              <a:defRPr sz="600">
                <a:solidFill>
                  <a:schemeClr val="bg1">
                    <a:lumMod val="50000"/>
                  </a:schemeClr>
                </a:solidFill>
                <a:latin typeface="+mn-lt"/>
              </a:defRPr>
            </a:lvl1pPr>
          </a:lstStyle>
          <a:p>
            <a:pPr>
              <a:defRPr/>
            </a:pPr>
            <a:r>
              <a:rPr lang="en-US" smtClean="0"/>
              <a:t>Broadcom Proprietary and Confidential.  © 2013 Broadcom Corporation.  All rights reserved.</a:t>
            </a:r>
            <a:endParaRPr lang="en-US" dirty="0"/>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Purple">
    <p:spTree>
      <p:nvGrpSpPr>
        <p:cNvPr id="1" name=""/>
        <p:cNvGrpSpPr/>
        <p:nvPr/>
      </p:nvGrpSpPr>
      <p:grpSpPr>
        <a:xfrm>
          <a:off x="0" y="0"/>
          <a:ext cx="0" cy="0"/>
          <a:chOff x="0" y="0"/>
          <a:chExt cx="0" cy="0"/>
        </a:xfrm>
      </p:grpSpPr>
      <p:pic>
        <p:nvPicPr>
          <p:cNvPr id="3" name="Picture 11" descr="Section-Purple-4x3.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4" name="Picture 13" descr="logo.png"/>
          <p:cNvPicPr>
            <a:picLocks noChangeAspect="1"/>
          </p:cNvPicPr>
          <p:nvPr userDrawn="1"/>
        </p:nvPicPr>
        <p:blipFill>
          <a:blip r:embed="rId3" cstate="print"/>
          <a:srcRect/>
          <a:stretch>
            <a:fillRect/>
          </a:stretch>
        </p:blipFill>
        <p:spPr bwMode="auto">
          <a:xfrm>
            <a:off x="8045450" y="1365250"/>
            <a:ext cx="827088" cy="403225"/>
          </a:xfrm>
          <a:prstGeom prst="rect">
            <a:avLst/>
          </a:prstGeom>
          <a:noFill/>
          <a:ln w="9525">
            <a:noFill/>
            <a:miter lim="800000"/>
            <a:headEnd/>
            <a:tailEnd/>
          </a:ln>
        </p:spPr>
      </p:pic>
      <p:sp>
        <p:nvSpPr>
          <p:cNvPr id="5" name="Isosceles Triangle 4"/>
          <p:cNvSpPr/>
          <p:nvPr userDrawn="1"/>
        </p:nvSpPr>
        <p:spPr>
          <a:xfrm rot="10800000">
            <a:off x="441325" y="1914525"/>
            <a:ext cx="430213" cy="231775"/>
          </a:xfrm>
          <a:prstGeom prst="triangl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TextBox 5"/>
          <p:cNvSpPr txBox="1"/>
          <p:nvPr userDrawn="1"/>
        </p:nvSpPr>
        <p:spPr>
          <a:xfrm>
            <a:off x="8856663" y="6711950"/>
            <a:ext cx="95250" cy="92075"/>
          </a:xfrm>
          <a:prstGeom prst="rect">
            <a:avLst/>
          </a:prstGeom>
        </p:spPr>
        <p:txBody>
          <a:bodyPr wrap="none" lIns="0" tIns="0" rIns="0" bIns="0" anchor="ctr">
            <a:spAutoFit/>
          </a:bodyPr>
          <a:lstStyle/>
          <a:p>
            <a:pPr algn="r" fontAlgn="auto">
              <a:spcBef>
                <a:spcPts val="0"/>
              </a:spcBef>
              <a:spcAft>
                <a:spcPts val="0"/>
              </a:spcAft>
              <a:defRPr/>
            </a:pPr>
            <a:fld id="{00141B53-803D-4D05-932D-E5A77A1CDFC2}" type="slidenum">
              <a:rPr lang="en-US" sz="600">
                <a:solidFill>
                  <a:schemeClr val="bg1">
                    <a:lumMod val="50000"/>
                  </a:schemeClr>
                </a:solidFill>
                <a:latin typeface="+mn-lt"/>
                <a:cs typeface="Arial" pitchFamily="34" charset="0"/>
              </a:rPr>
              <a:pPr algn="r" fontAlgn="auto">
                <a:spcBef>
                  <a:spcPts val="0"/>
                </a:spcBef>
                <a:spcAft>
                  <a:spcPts val="0"/>
                </a:spcAft>
                <a:defRPr/>
              </a:pPr>
              <a:t>‹#›</a:t>
            </a:fld>
            <a:endParaRPr lang="en-US" sz="600" dirty="0">
              <a:solidFill>
                <a:schemeClr val="bg1">
                  <a:lumMod val="50000"/>
                </a:schemeClr>
              </a:solidFill>
              <a:latin typeface="+mn-lt"/>
              <a:cs typeface="Arial" pitchFamily="34" charset="0"/>
            </a:endParaRPr>
          </a:p>
        </p:txBody>
      </p:sp>
      <p:sp>
        <p:nvSpPr>
          <p:cNvPr id="8" name="Title 1"/>
          <p:cNvSpPr>
            <a:spLocks noGrp="1"/>
          </p:cNvSpPr>
          <p:nvPr>
            <p:ph type="ctrTitle"/>
          </p:nvPr>
        </p:nvSpPr>
        <p:spPr>
          <a:xfrm>
            <a:off x="517385" y="3195786"/>
            <a:ext cx="8255139" cy="443198"/>
          </a:xfrm>
        </p:spPr>
        <p:txBody>
          <a:bodyPr/>
          <a:lstStyle>
            <a:lvl1pPr>
              <a:lnSpc>
                <a:spcPct val="90000"/>
              </a:lnSpc>
              <a:spcBef>
                <a:spcPts val="0"/>
              </a:spcBef>
              <a:defRPr sz="3200" baseline="0">
                <a:latin typeface="+mj-lt"/>
              </a:defRPr>
            </a:lvl1pPr>
          </a:lstStyle>
          <a:p>
            <a:r>
              <a:rPr lang="en-US" smtClean="0"/>
              <a:t>Click to edit Master title style</a:t>
            </a:r>
            <a:endParaRPr lang="en-US" dirty="0"/>
          </a:p>
        </p:txBody>
      </p:sp>
      <p:sp>
        <p:nvSpPr>
          <p:cNvPr id="7" name="Footer Placeholder 9"/>
          <p:cNvSpPr>
            <a:spLocks noGrp="1"/>
          </p:cNvSpPr>
          <p:nvPr>
            <p:ph type="ftr" sz="quarter" idx="10"/>
          </p:nvPr>
        </p:nvSpPr>
        <p:spPr/>
        <p:txBody>
          <a:bodyPr/>
          <a:lstStyle>
            <a:lvl1pPr algn="l">
              <a:defRPr sz="600">
                <a:solidFill>
                  <a:schemeClr val="bg1">
                    <a:lumMod val="50000"/>
                  </a:schemeClr>
                </a:solidFill>
                <a:latin typeface="+mn-lt"/>
              </a:defRPr>
            </a:lvl1pPr>
          </a:lstStyle>
          <a:p>
            <a:pPr>
              <a:defRPr/>
            </a:pPr>
            <a:r>
              <a:rPr lang="en-US" smtClean="0"/>
              <a:t>Broadcom Proprietary and Confidential.  © 2013 Broadcom Corporation.  All rights reserved.</a:t>
            </a:r>
            <a:endParaRPr lang="en-US" dirty="0"/>
          </a:p>
        </p:txBody>
      </p:sp>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0" name="Content Placeholder 9"/>
          <p:cNvSpPr>
            <a:spLocks noGrp="1"/>
          </p:cNvSpPr>
          <p:nvPr>
            <p:ph sz="quarter" idx="10"/>
          </p:nvPr>
        </p:nvSpPr>
        <p:spPr>
          <a:xfrm>
            <a:off x="384047" y="1369377"/>
            <a:ext cx="8458200" cy="14557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17"/>
          <p:cNvSpPr>
            <a:spLocks noGrp="1"/>
          </p:cNvSpPr>
          <p:nvPr>
            <p:ph type="body" sz="quarter" idx="17"/>
          </p:nvPr>
        </p:nvSpPr>
        <p:spPr>
          <a:xfrm>
            <a:off x="314324" y="6462707"/>
            <a:ext cx="8549640" cy="138499"/>
          </a:xfrm>
        </p:spPr>
        <p:txBody>
          <a:bodyPr anchor="b"/>
          <a:lstStyle>
            <a:lvl1pPr marL="0" indent="0">
              <a:spcBef>
                <a:spcPts val="200"/>
              </a:spcBef>
              <a:buNone/>
              <a:defRPr sz="1000"/>
            </a:lvl1pPr>
          </a:lstStyle>
          <a:p>
            <a:pPr lvl="0"/>
            <a:r>
              <a:rPr lang="en-US" smtClean="0"/>
              <a:t>Click to edit Master text styles</a:t>
            </a:r>
          </a:p>
        </p:txBody>
      </p:sp>
      <p:sp>
        <p:nvSpPr>
          <p:cNvPr id="5" name="Footer Placeholder 9"/>
          <p:cNvSpPr>
            <a:spLocks noGrp="1"/>
          </p:cNvSpPr>
          <p:nvPr>
            <p:ph type="ftr" sz="quarter" idx="18"/>
          </p:nvPr>
        </p:nvSpPr>
        <p:spPr/>
        <p:txBody>
          <a:bodyPr/>
          <a:lstStyle>
            <a:lvl1pPr>
              <a:defRPr/>
            </a:lvl1pPr>
          </a:lstStyle>
          <a:p>
            <a:pPr>
              <a:defRPr/>
            </a:pPr>
            <a:r>
              <a:rPr lang="en-US" smtClean="0"/>
              <a:t>Broadcom Proprietary and Confidential.  © 2013 Broadcom Corporation.  All rights reserved.</a:t>
            </a:r>
            <a:endParaRPr lang="en-US" dirty="0"/>
          </a:p>
        </p:txBody>
      </p:sp>
    </p:spTree>
  </p:cSld>
  <p:clrMapOvr>
    <a:masterClrMapping/>
  </p:clrMapOvr>
  <p:transition spd="med">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6"/>
          <p:cNvSpPr>
            <a:spLocks noGrp="1"/>
          </p:cNvSpPr>
          <p:nvPr>
            <p:ph type="body" sz="quarter" idx="12"/>
          </p:nvPr>
        </p:nvSpPr>
        <p:spPr>
          <a:xfrm>
            <a:off x="307658" y="1078325"/>
            <a:ext cx="8489822" cy="332399"/>
          </a:xfrm>
        </p:spPr>
        <p:txBody>
          <a:bodyPr/>
          <a:lstStyle>
            <a:lvl1pPr marL="0" indent="0">
              <a:buNone/>
              <a:defRPr sz="2400" b="1">
                <a:solidFill>
                  <a:schemeClr val="accent1"/>
                </a:solidFill>
                <a:latin typeface="+mj-lt"/>
              </a:defRPr>
            </a:lvl1pPr>
            <a:lvl2pPr marL="0" indent="0">
              <a:buNone/>
              <a:defRPr/>
            </a:lvl2pPr>
            <a:lvl3pPr marL="0" indent="0">
              <a:buNone/>
              <a:defRPr/>
            </a:lvl3pPr>
            <a:lvl4pPr marL="0" indent="0">
              <a:buNone/>
              <a:defRPr/>
            </a:lvl4pPr>
            <a:lvl5pPr marL="0" indent="0">
              <a:buNone/>
              <a:defRPr/>
            </a:lvl5pPr>
          </a:lstStyle>
          <a:p>
            <a:pPr lvl="0"/>
            <a:r>
              <a:rPr lang="en-US" smtClean="0"/>
              <a:t>Click to edit Master text styles</a:t>
            </a:r>
          </a:p>
        </p:txBody>
      </p:sp>
      <p:sp>
        <p:nvSpPr>
          <p:cNvPr id="5" name="Content Placeholder 9"/>
          <p:cNvSpPr>
            <a:spLocks noGrp="1"/>
          </p:cNvSpPr>
          <p:nvPr>
            <p:ph sz="quarter" idx="13"/>
          </p:nvPr>
        </p:nvSpPr>
        <p:spPr>
          <a:xfrm>
            <a:off x="384047" y="1636077"/>
            <a:ext cx="8458200" cy="14557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7"/>
          <p:cNvSpPr>
            <a:spLocks noGrp="1"/>
          </p:cNvSpPr>
          <p:nvPr>
            <p:ph type="body" sz="quarter" idx="17"/>
          </p:nvPr>
        </p:nvSpPr>
        <p:spPr>
          <a:xfrm>
            <a:off x="314324" y="6462707"/>
            <a:ext cx="8549640" cy="138499"/>
          </a:xfrm>
        </p:spPr>
        <p:txBody>
          <a:bodyPr anchor="b"/>
          <a:lstStyle>
            <a:lvl1pPr marL="0" indent="0">
              <a:spcBef>
                <a:spcPts val="200"/>
              </a:spcBef>
              <a:buNone/>
              <a:defRPr sz="1000"/>
            </a:lvl1pPr>
          </a:lstStyle>
          <a:p>
            <a:pPr lvl="0"/>
            <a:r>
              <a:rPr lang="en-US" smtClean="0"/>
              <a:t>Click to edit Master text styles</a:t>
            </a:r>
          </a:p>
        </p:txBody>
      </p:sp>
      <p:sp>
        <p:nvSpPr>
          <p:cNvPr id="6" name="Footer Placeholder 9"/>
          <p:cNvSpPr>
            <a:spLocks noGrp="1"/>
          </p:cNvSpPr>
          <p:nvPr>
            <p:ph type="ftr" sz="quarter" idx="18"/>
          </p:nvPr>
        </p:nvSpPr>
        <p:spPr/>
        <p:txBody>
          <a:bodyPr/>
          <a:lstStyle>
            <a:lvl1pPr>
              <a:defRPr/>
            </a:lvl1pPr>
          </a:lstStyle>
          <a:p>
            <a:pPr>
              <a:defRPr/>
            </a:pPr>
            <a:r>
              <a:rPr lang="en-US" smtClean="0"/>
              <a:t>Broadcom Proprietary and Confidential.  © 2013 Broadcom Corporation.  All rights reserved.</a:t>
            </a:r>
            <a:endParaRPr lang="en-US" dirty="0"/>
          </a:p>
        </p:txBody>
      </p:sp>
    </p:spTree>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Two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7"/>
          <p:cNvSpPr>
            <a:spLocks noGrp="1"/>
          </p:cNvSpPr>
          <p:nvPr>
            <p:ph sz="quarter" idx="13"/>
          </p:nvPr>
        </p:nvSpPr>
        <p:spPr>
          <a:xfrm>
            <a:off x="384048" y="1371600"/>
            <a:ext cx="4029075" cy="151118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7"/>
          <p:cNvSpPr>
            <a:spLocks noGrp="1"/>
          </p:cNvSpPr>
          <p:nvPr>
            <p:ph sz="quarter" idx="14"/>
          </p:nvPr>
        </p:nvSpPr>
        <p:spPr>
          <a:xfrm>
            <a:off x="4714875" y="1371600"/>
            <a:ext cx="4029075" cy="151118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17"/>
          <p:cNvSpPr>
            <a:spLocks noGrp="1"/>
          </p:cNvSpPr>
          <p:nvPr>
            <p:ph type="body" sz="quarter" idx="17"/>
          </p:nvPr>
        </p:nvSpPr>
        <p:spPr>
          <a:xfrm>
            <a:off x="314324" y="6462707"/>
            <a:ext cx="8549640" cy="138499"/>
          </a:xfrm>
        </p:spPr>
        <p:txBody>
          <a:bodyPr anchor="b"/>
          <a:lstStyle>
            <a:lvl1pPr marL="0" indent="0">
              <a:spcBef>
                <a:spcPts val="200"/>
              </a:spcBef>
              <a:buNone/>
              <a:defRPr sz="1000"/>
            </a:lvl1pPr>
          </a:lstStyle>
          <a:p>
            <a:pPr lvl="0"/>
            <a:r>
              <a:rPr lang="en-US" smtClean="0"/>
              <a:t>Click to edit Master text styles</a:t>
            </a:r>
          </a:p>
        </p:txBody>
      </p:sp>
      <p:sp>
        <p:nvSpPr>
          <p:cNvPr id="6" name="Footer Placeholder 9"/>
          <p:cNvSpPr>
            <a:spLocks noGrp="1"/>
          </p:cNvSpPr>
          <p:nvPr>
            <p:ph type="ftr" sz="quarter" idx="18"/>
          </p:nvPr>
        </p:nvSpPr>
        <p:spPr/>
        <p:txBody>
          <a:bodyPr/>
          <a:lstStyle>
            <a:lvl1pPr>
              <a:defRPr/>
            </a:lvl1pPr>
          </a:lstStyle>
          <a:p>
            <a:pPr>
              <a:defRPr/>
            </a:pPr>
            <a:r>
              <a:rPr lang="en-US" smtClean="0"/>
              <a:t>Broadcom Proprietary and Confidential.  © 2013 Broadcom Corporation.  All rights reserved.</a:t>
            </a:r>
            <a:endParaRPr lang="en-US" dirty="0"/>
          </a:p>
        </p:txBody>
      </p:sp>
    </p:spTree>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9" name="Text Placeholder 17"/>
          <p:cNvSpPr>
            <a:spLocks noGrp="1"/>
          </p:cNvSpPr>
          <p:nvPr>
            <p:ph type="body" sz="quarter" idx="17"/>
          </p:nvPr>
        </p:nvSpPr>
        <p:spPr>
          <a:xfrm>
            <a:off x="314324" y="6462707"/>
            <a:ext cx="8549640" cy="138499"/>
          </a:xfrm>
        </p:spPr>
        <p:txBody>
          <a:bodyPr anchor="b"/>
          <a:lstStyle>
            <a:lvl1pPr>
              <a:spcBef>
                <a:spcPts val="200"/>
              </a:spcBef>
              <a:buNone/>
              <a:defRPr sz="1000"/>
            </a:lvl1pPr>
          </a:lstStyle>
          <a:p>
            <a:pPr lvl="0"/>
            <a:r>
              <a:rPr lang="en-US" smtClean="0"/>
              <a:t>Click to edit Master text styles</a:t>
            </a:r>
          </a:p>
        </p:txBody>
      </p:sp>
      <p:sp>
        <p:nvSpPr>
          <p:cNvPr id="4" name="Footer Placeholder 9"/>
          <p:cNvSpPr>
            <a:spLocks noGrp="1"/>
          </p:cNvSpPr>
          <p:nvPr>
            <p:ph type="ftr" sz="quarter" idx="18"/>
          </p:nvPr>
        </p:nvSpPr>
        <p:spPr>
          <a:xfrm>
            <a:off x="301625" y="6659563"/>
            <a:ext cx="3384550" cy="198437"/>
          </a:xfrm>
        </p:spPr>
        <p:txBody>
          <a:bodyPr tIns="45720" bIns="45720"/>
          <a:lstStyle>
            <a:lvl1pPr algn="l">
              <a:defRPr sz="600">
                <a:solidFill>
                  <a:schemeClr val="bg2"/>
                </a:solidFill>
              </a:defRPr>
            </a:lvl1pPr>
          </a:lstStyle>
          <a:p>
            <a:pPr>
              <a:defRPr/>
            </a:pPr>
            <a:r>
              <a:rPr lang="en-US" smtClean="0"/>
              <a:t>Broadcom Proprietary and Confidential.  © 2013 Broadcom Corporation.  All rights reserved.</a:t>
            </a:r>
            <a:endParaRPr lang="en-US"/>
          </a:p>
        </p:txBody>
      </p:sp>
    </p:spTree>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2">
    <p:spTree>
      <p:nvGrpSpPr>
        <p:cNvPr id="1" name=""/>
        <p:cNvGrpSpPr/>
        <p:nvPr/>
      </p:nvGrpSpPr>
      <p:grpSpPr>
        <a:xfrm>
          <a:off x="0" y="0"/>
          <a:ext cx="0" cy="0"/>
          <a:chOff x="0" y="0"/>
          <a:chExt cx="0" cy="0"/>
        </a:xfrm>
      </p:grpSpPr>
      <p:pic>
        <p:nvPicPr>
          <p:cNvPr id="5" name="Picture 11" descr="Template-Design-2a-top3.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7" name="Picture 13" descr="logo-colors-white.png"/>
          <p:cNvPicPr>
            <a:picLocks noChangeAspect="1"/>
          </p:cNvPicPr>
          <p:nvPr userDrawn="1"/>
        </p:nvPicPr>
        <p:blipFill>
          <a:blip r:embed="rId3" cstate="print"/>
          <a:srcRect/>
          <a:stretch>
            <a:fillRect/>
          </a:stretch>
        </p:blipFill>
        <p:spPr bwMode="auto">
          <a:xfrm>
            <a:off x="8259763" y="168275"/>
            <a:ext cx="725487" cy="365125"/>
          </a:xfrm>
          <a:prstGeom prst="rect">
            <a:avLst/>
          </a:prstGeom>
          <a:noFill/>
          <a:ln w="9525">
            <a:noFill/>
            <a:miter lim="800000"/>
            <a:headEnd/>
            <a:tailEnd/>
          </a:ln>
        </p:spPr>
      </p:pic>
      <p:sp>
        <p:nvSpPr>
          <p:cNvPr id="8" name="Isosceles Triangle 7"/>
          <p:cNvSpPr/>
          <p:nvPr userDrawn="1"/>
        </p:nvSpPr>
        <p:spPr>
          <a:xfrm rot="5400000">
            <a:off x="-71437" y="238125"/>
            <a:ext cx="306387" cy="16351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TextBox 8"/>
          <p:cNvSpPr txBox="1"/>
          <p:nvPr userDrawn="1"/>
        </p:nvSpPr>
        <p:spPr>
          <a:xfrm>
            <a:off x="8856663" y="6711950"/>
            <a:ext cx="95250" cy="92075"/>
          </a:xfrm>
          <a:prstGeom prst="rect">
            <a:avLst/>
          </a:prstGeom>
        </p:spPr>
        <p:txBody>
          <a:bodyPr wrap="none" lIns="0" tIns="0" rIns="0" bIns="0" anchor="ctr">
            <a:spAutoFit/>
          </a:bodyPr>
          <a:lstStyle/>
          <a:p>
            <a:pPr algn="r" fontAlgn="auto">
              <a:spcBef>
                <a:spcPts val="0"/>
              </a:spcBef>
              <a:spcAft>
                <a:spcPts val="0"/>
              </a:spcAft>
              <a:defRPr/>
            </a:pPr>
            <a:fld id="{C6F644DF-3321-4865-B1BF-5258589B2183}" type="slidenum">
              <a:rPr lang="en-US" sz="600">
                <a:solidFill>
                  <a:schemeClr val="bg1">
                    <a:lumMod val="50000"/>
                  </a:schemeClr>
                </a:solidFill>
                <a:latin typeface="+mn-lt"/>
                <a:cs typeface="Arial" pitchFamily="34" charset="0"/>
              </a:rPr>
              <a:pPr algn="r" fontAlgn="auto">
                <a:spcBef>
                  <a:spcPts val="0"/>
                </a:spcBef>
                <a:spcAft>
                  <a:spcPts val="0"/>
                </a:spcAft>
                <a:defRPr/>
              </a:pPr>
              <a:t>‹#›</a:t>
            </a:fld>
            <a:endParaRPr lang="en-US" sz="600" dirty="0">
              <a:solidFill>
                <a:schemeClr val="bg1">
                  <a:lumMod val="50000"/>
                </a:schemeClr>
              </a:solidFill>
              <a:latin typeface="+mn-lt"/>
              <a:cs typeface="Arial" pitchFamily="34" charset="0"/>
            </a:endParaRPr>
          </a:p>
        </p:txBody>
      </p:sp>
      <p:sp>
        <p:nvSpPr>
          <p:cNvPr id="2" name="Title 1"/>
          <p:cNvSpPr>
            <a:spLocks noGrp="1"/>
          </p:cNvSpPr>
          <p:nvPr>
            <p:ph type="title"/>
          </p:nvPr>
        </p:nvSpPr>
        <p:spPr bwMode="black">
          <a:xfrm>
            <a:off x="301592" y="147119"/>
            <a:ext cx="7921030" cy="387798"/>
          </a:xfrm>
        </p:spPr>
        <p:txBody>
          <a:bodyPr anchor="t"/>
          <a:lstStyle>
            <a:lvl1pPr>
              <a:lnSpc>
                <a:spcPct val="90000"/>
              </a:lnSpc>
              <a:defRPr>
                <a:solidFill>
                  <a:schemeClr val="accent1">
                    <a:lumMod val="75000"/>
                  </a:schemeClr>
                </a:solidFill>
              </a:defRPr>
            </a:lvl1pPr>
          </a:lstStyle>
          <a:p>
            <a:r>
              <a:rPr lang="en-US" smtClean="0"/>
              <a:t>Click to edit Master title style</a:t>
            </a:r>
            <a:endParaRPr lang="en-US" dirty="0"/>
          </a:p>
        </p:txBody>
      </p:sp>
      <p:sp>
        <p:nvSpPr>
          <p:cNvPr id="6" name="Content Placeholder 5"/>
          <p:cNvSpPr>
            <a:spLocks noGrp="1"/>
          </p:cNvSpPr>
          <p:nvPr>
            <p:ph sz="quarter" idx="11"/>
          </p:nvPr>
        </p:nvSpPr>
        <p:spPr>
          <a:xfrm>
            <a:off x="384048" y="1119597"/>
            <a:ext cx="8514292" cy="1511183"/>
          </a:xfrm>
        </p:spPr>
        <p:txBody>
          <a:bodyPr/>
          <a:lstStyle>
            <a:lvl1pPr>
              <a:defRPr sz="2400">
                <a:solidFill>
                  <a:schemeClr val="bg2"/>
                </a:solidFill>
              </a:defRPr>
            </a:lvl1pPr>
            <a:lvl2pPr>
              <a:defRPr>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17"/>
          <p:cNvSpPr>
            <a:spLocks noGrp="1"/>
          </p:cNvSpPr>
          <p:nvPr>
            <p:ph type="body" sz="quarter" idx="17"/>
          </p:nvPr>
        </p:nvSpPr>
        <p:spPr>
          <a:xfrm>
            <a:off x="314324" y="6462707"/>
            <a:ext cx="8549640" cy="138499"/>
          </a:xfrm>
        </p:spPr>
        <p:txBody>
          <a:bodyPr anchor="b"/>
          <a:lstStyle>
            <a:lvl1pPr marL="0" indent="0">
              <a:spcBef>
                <a:spcPts val="200"/>
              </a:spcBef>
              <a:buNone/>
              <a:defRPr sz="1000"/>
            </a:lvl1pPr>
          </a:lstStyle>
          <a:p>
            <a:pPr lvl="0"/>
            <a:r>
              <a:rPr lang="en-US" smtClean="0"/>
              <a:t>Click to edit Master text styles</a:t>
            </a:r>
          </a:p>
        </p:txBody>
      </p:sp>
      <p:sp>
        <p:nvSpPr>
          <p:cNvPr id="10" name="Footer Placeholder 9"/>
          <p:cNvSpPr>
            <a:spLocks noGrp="1"/>
          </p:cNvSpPr>
          <p:nvPr>
            <p:ph type="ftr" sz="quarter" idx="18"/>
          </p:nvPr>
        </p:nvSpPr>
        <p:spPr/>
        <p:txBody>
          <a:bodyPr/>
          <a:lstStyle>
            <a:lvl1pPr algn="l">
              <a:defRPr sz="600">
                <a:solidFill>
                  <a:schemeClr val="bg1">
                    <a:lumMod val="50000"/>
                  </a:schemeClr>
                </a:solidFill>
                <a:latin typeface="+mn-lt"/>
              </a:defRPr>
            </a:lvl1pPr>
          </a:lstStyle>
          <a:p>
            <a:pPr>
              <a:defRPr/>
            </a:pPr>
            <a:r>
              <a:rPr lang="en-US" smtClean="0"/>
              <a:t>Broadcom Proprietary and Confidential.  © 2013 Broadcom Corporation.  All rights reserved.</a:t>
            </a:r>
            <a:endParaRPr lang="en-US" dirty="0"/>
          </a:p>
        </p:txBody>
      </p:sp>
    </p:spTree>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and Subtitle + Content 2">
    <p:spTree>
      <p:nvGrpSpPr>
        <p:cNvPr id="1" name=""/>
        <p:cNvGrpSpPr/>
        <p:nvPr/>
      </p:nvGrpSpPr>
      <p:grpSpPr>
        <a:xfrm>
          <a:off x="0" y="0"/>
          <a:ext cx="0" cy="0"/>
          <a:chOff x="0" y="0"/>
          <a:chExt cx="0" cy="0"/>
        </a:xfrm>
      </p:grpSpPr>
      <p:pic>
        <p:nvPicPr>
          <p:cNvPr id="6" name="Picture 11" descr="Template-Design-2a-top3.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7" name="Picture 13" descr="logo-colors-white.png"/>
          <p:cNvPicPr>
            <a:picLocks noChangeAspect="1"/>
          </p:cNvPicPr>
          <p:nvPr userDrawn="1"/>
        </p:nvPicPr>
        <p:blipFill>
          <a:blip r:embed="rId3" cstate="print"/>
          <a:srcRect/>
          <a:stretch>
            <a:fillRect/>
          </a:stretch>
        </p:blipFill>
        <p:spPr bwMode="auto">
          <a:xfrm>
            <a:off x="8259763" y="168275"/>
            <a:ext cx="725487" cy="365125"/>
          </a:xfrm>
          <a:prstGeom prst="rect">
            <a:avLst/>
          </a:prstGeom>
          <a:noFill/>
          <a:ln w="9525">
            <a:noFill/>
            <a:miter lim="800000"/>
            <a:headEnd/>
            <a:tailEnd/>
          </a:ln>
        </p:spPr>
      </p:pic>
      <p:sp>
        <p:nvSpPr>
          <p:cNvPr id="8" name="Isosceles Triangle 7"/>
          <p:cNvSpPr/>
          <p:nvPr userDrawn="1"/>
        </p:nvSpPr>
        <p:spPr>
          <a:xfrm rot="5400000">
            <a:off x="-71437" y="238125"/>
            <a:ext cx="306387" cy="16351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TextBox 8"/>
          <p:cNvSpPr txBox="1"/>
          <p:nvPr userDrawn="1"/>
        </p:nvSpPr>
        <p:spPr>
          <a:xfrm>
            <a:off x="8856663" y="6711950"/>
            <a:ext cx="95250" cy="92075"/>
          </a:xfrm>
          <a:prstGeom prst="rect">
            <a:avLst/>
          </a:prstGeom>
        </p:spPr>
        <p:txBody>
          <a:bodyPr wrap="none" lIns="0" tIns="0" rIns="0" bIns="0" anchor="ctr">
            <a:spAutoFit/>
          </a:bodyPr>
          <a:lstStyle/>
          <a:p>
            <a:pPr algn="r" fontAlgn="auto">
              <a:spcBef>
                <a:spcPts val="0"/>
              </a:spcBef>
              <a:spcAft>
                <a:spcPts val="0"/>
              </a:spcAft>
              <a:defRPr/>
            </a:pPr>
            <a:fld id="{CE229ADF-29CA-4310-82F6-1428FD329BDC}" type="slidenum">
              <a:rPr lang="en-US" sz="600">
                <a:solidFill>
                  <a:schemeClr val="bg1">
                    <a:lumMod val="50000"/>
                  </a:schemeClr>
                </a:solidFill>
                <a:latin typeface="+mn-lt"/>
                <a:cs typeface="Arial" pitchFamily="34" charset="0"/>
              </a:rPr>
              <a:pPr algn="r" fontAlgn="auto">
                <a:spcBef>
                  <a:spcPts val="0"/>
                </a:spcBef>
                <a:spcAft>
                  <a:spcPts val="0"/>
                </a:spcAft>
                <a:defRPr/>
              </a:pPr>
              <a:t>‹#›</a:t>
            </a:fld>
            <a:endParaRPr lang="en-US" sz="600" dirty="0">
              <a:solidFill>
                <a:schemeClr val="bg1">
                  <a:lumMod val="50000"/>
                </a:schemeClr>
              </a:solidFill>
              <a:latin typeface="+mn-lt"/>
              <a:cs typeface="Arial" pitchFamily="34" charset="0"/>
            </a:endParaRPr>
          </a:p>
        </p:txBody>
      </p:sp>
      <p:sp>
        <p:nvSpPr>
          <p:cNvPr id="2" name="Title 1"/>
          <p:cNvSpPr>
            <a:spLocks noGrp="1"/>
          </p:cNvSpPr>
          <p:nvPr>
            <p:ph type="title"/>
          </p:nvPr>
        </p:nvSpPr>
        <p:spPr bwMode="black">
          <a:xfrm>
            <a:off x="301592" y="147119"/>
            <a:ext cx="7921030" cy="387798"/>
          </a:xfrm>
        </p:spPr>
        <p:txBody>
          <a:bodyPr anchor="t"/>
          <a:lstStyle>
            <a:lvl1pPr>
              <a:lnSpc>
                <a:spcPct val="90000"/>
              </a:lnSpc>
              <a:defRPr>
                <a:solidFill>
                  <a:schemeClr val="accent1">
                    <a:lumMod val="75000"/>
                  </a:schemeClr>
                </a:solidFill>
              </a:defRPr>
            </a:lvl1pPr>
          </a:lstStyle>
          <a:p>
            <a:r>
              <a:rPr lang="en-US" smtClean="0"/>
              <a:t>Click to edit Master title style</a:t>
            </a:r>
            <a:endParaRPr lang="en-US" dirty="0"/>
          </a:p>
        </p:txBody>
      </p:sp>
      <p:sp>
        <p:nvSpPr>
          <p:cNvPr id="10" name="Text Placeholder 6"/>
          <p:cNvSpPr>
            <a:spLocks noGrp="1"/>
          </p:cNvSpPr>
          <p:nvPr>
            <p:ph type="body" sz="quarter" idx="12"/>
          </p:nvPr>
        </p:nvSpPr>
        <p:spPr>
          <a:xfrm>
            <a:off x="314203" y="1011650"/>
            <a:ext cx="7915493" cy="332399"/>
          </a:xfrm>
        </p:spPr>
        <p:txBody>
          <a:bodyPr/>
          <a:lstStyle>
            <a:lvl1pPr marL="0" indent="0">
              <a:buNone/>
              <a:defRPr sz="2400" b="1">
                <a:solidFill>
                  <a:schemeClr val="accent1"/>
                </a:solidFill>
                <a:latin typeface="+mj-lt"/>
              </a:defRPr>
            </a:lvl1pPr>
            <a:lvl2pPr marL="0" indent="0">
              <a:buNone/>
              <a:defRPr/>
            </a:lvl2pPr>
            <a:lvl3pPr marL="0" indent="0">
              <a:buNone/>
              <a:defRPr/>
            </a:lvl3pPr>
            <a:lvl4pPr marL="0" indent="0">
              <a:buNone/>
              <a:defRPr/>
            </a:lvl4pPr>
            <a:lvl5pPr marL="0" indent="0">
              <a:buNone/>
              <a:defRPr/>
            </a:lvl5pPr>
          </a:lstStyle>
          <a:p>
            <a:pPr lvl="0"/>
            <a:r>
              <a:rPr lang="en-US" smtClean="0"/>
              <a:t>Click to edit Master text styles</a:t>
            </a:r>
          </a:p>
        </p:txBody>
      </p:sp>
      <p:sp>
        <p:nvSpPr>
          <p:cNvPr id="14" name="Content Placeholder 5"/>
          <p:cNvSpPr>
            <a:spLocks noGrp="1"/>
          </p:cNvSpPr>
          <p:nvPr>
            <p:ph sz="quarter" idx="11"/>
          </p:nvPr>
        </p:nvSpPr>
        <p:spPr>
          <a:xfrm>
            <a:off x="384048" y="1510122"/>
            <a:ext cx="8514292" cy="1511183"/>
          </a:xfrm>
        </p:spPr>
        <p:txBody>
          <a:bodyPr/>
          <a:lstStyle>
            <a:lvl1pPr>
              <a:defRPr sz="2400">
                <a:solidFill>
                  <a:schemeClr val="bg2"/>
                </a:solidFill>
              </a:defRPr>
            </a:lvl1pPr>
            <a:lvl2pPr>
              <a:defRPr>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17"/>
          <p:cNvSpPr>
            <a:spLocks noGrp="1"/>
          </p:cNvSpPr>
          <p:nvPr>
            <p:ph type="body" sz="quarter" idx="17"/>
          </p:nvPr>
        </p:nvSpPr>
        <p:spPr>
          <a:xfrm>
            <a:off x="314324" y="6462707"/>
            <a:ext cx="8549640" cy="138499"/>
          </a:xfrm>
        </p:spPr>
        <p:txBody>
          <a:bodyPr anchor="b"/>
          <a:lstStyle>
            <a:lvl1pPr marL="0" indent="0">
              <a:spcBef>
                <a:spcPts val="200"/>
              </a:spcBef>
              <a:buNone/>
              <a:defRPr sz="1000"/>
            </a:lvl1pPr>
          </a:lstStyle>
          <a:p>
            <a:pPr lvl="0"/>
            <a:r>
              <a:rPr lang="en-US" smtClean="0"/>
              <a:t>Click to edit Master text styles</a:t>
            </a:r>
          </a:p>
        </p:txBody>
      </p:sp>
      <p:sp>
        <p:nvSpPr>
          <p:cNvPr id="11" name="Footer Placeholder 9"/>
          <p:cNvSpPr>
            <a:spLocks noGrp="1"/>
          </p:cNvSpPr>
          <p:nvPr>
            <p:ph type="ftr" sz="quarter" idx="18"/>
          </p:nvPr>
        </p:nvSpPr>
        <p:spPr/>
        <p:txBody>
          <a:bodyPr/>
          <a:lstStyle>
            <a:lvl1pPr algn="l">
              <a:defRPr sz="600">
                <a:solidFill>
                  <a:schemeClr val="bg1">
                    <a:lumMod val="50000"/>
                  </a:schemeClr>
                </a:solidFill>
                <a:latin typeface="+mn-lt"/>
              </a:defRPr>
            </a:lvl1pPr>
          </a:lstStyle>
          <a:p>
            <a:pPr>
              <a:defRPr/>
            </a:pPr>
            <a:r>
              <a:rPr lang="en-US" smtClean="0"/>
              <a:t>Broadcom Proprietary and Confidential.  © 2013 Broadcom Corporation.  All rights reserved.</a:t>
            </a:r>
            <a:endParaRPr lang="en-US" dirty="0"/>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5" name="Picture 11" descr="Title-Design-10.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7" name="Picture 13" descr="logos-chip.png"/>
          <p:cNvPicPr>
            <a:picLocks noChangeAspect="1"/>
          </p:cNvPicPr>
          <p:nvPr userDrawn="1"/>
        </p:nvPicPr>
        <p:blipFill>
          <a:blip r:embed="rId3" cstate="print"/>
          <a:srcRect/>
          <a:stretch>
            <a:fillRect/>
          </a:stretch>
        </p:blipFill>
        <p:spPr bwMode="auto">
          <a:xfrm>
            <a:off x="344488" y="4905375"/>
            <a:ext cx="1741487" cy="1854200"/>
          </a:xfrm>
          <a:prstGeom prst="rect">
            <a:avLst/>
          </a:prstGeom>
          <a:noFill/>
          <a:ln w="9525">
            <a:noFill/>
            <a:miter lim="800000"/>
            <a:headEnd/>
            <a:tailEnd/>
          </a:ln>
        </p:spPr>
      </p:pic>
      <p:sp>
        <p:nvSpPr>
          <p:cNvPr id="3" name="Subtitle 2"/>
          <p:cNvSpPr>
            <a:spLocks noGrp="1"/>
          </p:cNvSpPr>
          <p:nvPr>
            <p:ph type="subTitle" idx="1"/>
          </p:nvPr>
        </p:nvSpPr>
        <p:spPr>
          <a:xfrm>
            <a:off x="4023493" y="4931538"/>
            <a:ext cx="4677104" cy="332399"/>
          </a:xfrm>
        </p:spPr>
        <p:txBody>
          <a:bodyPr/>
          <a:lstStyle>
            <a:lvl1pPr marL="0" indent="0" algn="l">
              <a:spcBef>
                <a:spcPts val="0"/>
              </a:spcBef>
              <a:buNone/>
              <a:defRPr sz="2400" b="1">
                <a:solidFill>
                  <a:schemeClr val="accent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029074" y="1955756"/>
            <a:ext cx="4810125" cy="627864"/>
          </a:xfrm>
        </p:spPr>
        <p:txBody>
          <a:bodyPr/>
          <a:lstStyle>
            <a:lvl1pPr>
              <a:defRPr sz="4800"/>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4023494" y="5389406"/>
            <a:ext cx="4685047" cy="276999"/>
          </a:xfrm>
        </p:spPr>
        <p:txBody>
          <a:bodyPr/>
          <a:lstStyle>
            <a:lvl1pPr>
              <a:spcBef>
                <a:spcPts val="0"/>
              </a:spcBef>
              <a:buNone/>
              <a:defRPr sz="2000">
                <a:solidFill>
                  <a:schemeClr val="bg2"/>
                </a:solidFill>
              </a:defRPr>
            </a:lvl1pPr>
          </a:lstStyle>
          <a:p>
            <a:pPr lvl="0"/>
            <a:r>
              <a:rPr lang="en-US" smtClean="0"/>
              <a:t>Click to edit Master text styles</a:t>
            </a:r>
          </a:p>
        </p:txBody>
      </p:sp>
      <p:sp>
        <p:nvSpPr>
          <p:cNvPr id="8" name="Footer Placeholder 9"/>
          <p:cNvSpPr>
            <a:spLocks noGrp="1"/>
          </p:cNvSpPr>
          <p:nvPr>
            <p:ph type="ftr" sz="quarter" idx="11"/>
          </p:nvPr>
        </p:nvSpPr>
        <p:spPr/>
        <p:txBody>
          <a:bodyPr/>
          <a:lstStyle>
            <a:lvl1pPr algn="l">
              <a:defRPr sz="600">
                <a:solidFill>
                  <a:schemeClr val="bg1">
                    <a:lumMod val="50000"/>
                  </a:schemeClr>
                </a:solidFill>
                <a:latin typeface="+mn-lt"/>
              </a:defRPr>
            </a:lvl1pPr>
          </a:lstStyle>
          <a:p>
            <a:pPr>
              <a:defRPr/>
            </a:pPr>
            <a:r>
              <a:rPr lang="en-US" smtClean="0"/>
              <a:t>Broadcom Proprietary and Confidential.  © 2013 Broadcom Corporation.  All rights reserved.</a:t>
            </a:r>
            <a:endParaRPr lang="en-US" dirty="0"/>
          </a:p>
        </p:txBody>
      </p:sp>
    </p:spTree>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itle and Two Columns 2">
    <p:bg>
      <p:bgPr>
        <a:solidFill>
          <a:schemeClr val="bg1"/>
        </a:solidFill>
        <a:effectLst/>
      </p:bgPr>
    </p:bg>
    <p:spTree>
      <p:nvGrpSpPr>
        <p:cNvPr id="1" name=""/>
        <p:cNvGrpSpPr/>
        <p:nvPr/>
      </p:nvGrpSpPr>
      <p:grpSpPr>
        <a:xfrm>
          <a:off x="0" y="0"/>
          <a:ext cx="0" cy="0"/>
          <a:chOff x="0" y="0"/>
          <a:chExt cx="0" cy="0"/>
        </a:xfrm>
      </p:grpSpPr>
      <p:pic>
        <p:nvPicPr>
          <p:cNvPr id="6" name="Picture 11" descr="Template-No-bar.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7" name="Picture 13" descr="logo-colors-white.png"/>
          <p:cNvPicPr>
            <a:picLocks noChangeAspect="1"/>
          </p:cNvPicPr>
          <p:nvPr userDrawn="1"/>
        </p:nvPicPr>
        <p:blipFill>
          <a:blip r:embed="rId3" cstate="print"/>
          <a:srcRect/>
          <a:stretch>
            <a:fillRect/>
          </a:stretch>
        </p:blipFill>
        <p:spPr bwMode="auto">
          <a:xfrm>
            <a:off x="8259763" y="168275"/>
            <a:ext cx="725487" cy="365125"/>
          </a:xfrm>
          <a:prstGeom prst="rect">
            <a:avLst/>
          </a:prstGeom>
          <a:noFill/>
          <a:ln w="9525">
            <a:noFill/>
            <a:miter lim="800000"/>
            <a:headEnd/>
            <a:tailEnd/>
          </a:ln>
        </p:spPr>
      </p:pic>
      <p:sp>
        <p:nvSpPr>
          <p:cNvPr id="8" name="Isosceles Triangle 7"/>
          <p:cNvSpPr/>
          <p:nvPr userDrawn="1"/>
        </p:nvSpPr>
        <p:spPr>
          <a:xfrm rot="5400000">
            <a:off x="-71437" y="238125"/>
            <a:ext cx="306387" cy="16351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TextBox 8"/>
          <p:cNvSpPr txBox="1"/>
          <p:nvPr userDrawn="1"/>
        </p:nvSpPr>
        <p:spPr>
          <a:xfrm>
            <a:off x="8856663" y="6711950"/>
            <a:ext cx="95250" cy="92075"/>
          </a:xfrm>
          <a:prstGeom prst="rect">
            <a:avLst/>
          </a:prstGeom>
        </p:spPr>
        <p:txBody>
          <a:bodyPr wrap="none" lIns="0" tIns="0" rIns="0" bIns="0" anchor="ctr">
            <a:spAutoFit/>
          </a:bodyPr>
          <a:lstStyle/>
          <a:p>
            <a:pPr algn="r" fontAlgn="auto">
              <a:spcBef>
                <a:spcPts val="0"/>
              </a:spcBef>
              <a:spcAft>
                <a:spcPts val="0"/>
              </a:spcAft>
              <a:defRPr/>
            </a:pPr>
            <a:fld id="{62B628A8-EC95-4F71-B19E-4F2D42FB04DE}" type="slidenum">
              <a:rPr lang="en-US" sz="600">
                <a:solidFill>
                  <a:schemeClr val="bg1">
                    <a:lumMod val="50000"/>
                  </a:schemeClr>
                </a:solidFill>
                <a:latin typeface="+mn-lt"/>
                <a:cs typeface="Arial" pitchFamily="34" charset="0"/>
              </a:rPr>
              <a:pPr algn="r" fontAlgn="auto">
                <a:spcBef>
                  <a:spcPts val="0"/>
                </a:spcBef>
                <a:spcAft>
                  <a:spcPts val="0"/>
                </a:spcAft>
                <a:defRPr/>
              </a:pPr>
              <a:t>‹#›</a:t>
            </a:fld>
            <a:endParaRPr lang="en-US" sz="600" dirty="0">
              <a:solidFill>
                <a:schemeClr val="bg1">
                  <a:lumMod val="50000"/>
                </a:schemeClr>
              </a:solidFill>
              <a:latin typeface="+mn-lt"/>
              <a:cs typeface="Arial" pitchFamily="34" charset="0"/>
            </a:endParaRPr>
          </a:p>
        </p:txBody>
      </p:sp>
      <p:sp>
        <p:nvSpPr>
          <p:cNvPr id="14" name="Title 1"/>
          <p:cNvSpPr>
            <a:spLocks noGrp="1"/>
          </p:cNvSpPr>
          <p:nvPr>
            <p:ph type="title"/>
          </p:nvPr>
        </p:nvSpPr>
        <p:spPr bwMode="black">
          <a:xfrm>
            <a:off x="301592" y="147119"/>
            <a:ext cx="7921030" cy="387798"/>
          </a:xfrm>
        </p:spPr>
        <p:txBody>
          <a:bodyPr anchor="t"/>
          <a:lstStyle>
            <a:lvl1pPr>
              <a:lnSpc>
                <a:spcPct val="90000"/>
              </a:lnSpc>
              <a:defRPr>
                <a:solidFill>
                  <a:schemeClr val="accent1">
                    <a:lumMod val="75000"/>
                  </a:schemeClr>
                </a:solidFill>
              </a:defRPr>
            </a:lvl1pPr>
          </a:lstStyle>
          <a:p>
            <a:r>
              <a:rPr lang="en-US" smtClean="0"/>
              <a:t>Click to edit Master title style</a:t>
            </a:r>
            <a:endParaRPr lang="en-US" dirty="0"/>
          </a:p>
        </p:txBody>
      </p:sp>
      <p:sp>
        <p:nvSpPr>
          <p:cNvPr id="15" name="Content Placeholder 5"/>
          <p:cNvSpPr>
            <a:spLocks noGrp="1"/>
          </p:cNvSpPr>
          <p:nvPr>
            <p:ph sz="quarter" idx="13"/>
          </p:nvPr>
        </p:nvSpPr>
        <p:spPr>
          <a:xfrm>
            <a:off x="384048" y="1119597"/>
            <a:ext cx="4026027" cy="1455783"/>
          </a:xfrm>
        </p:spPr>
        <p:txBody>
          <a:bodyPr/>
          <a:lstStyle>
            <a:lvl1pPr>
              <a:defRPr sz="2400">
                <a:solidFill>
                  <a:schemeClr val="bg2"/>
                </a:solidFill>
              </a:defRPr>
            </a:lvl1pPr>
            <a:lvl2pPr>
              <a:defRPr>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6"/>
          </p:nvPr>
        </p:nvSpPr>
        <p:spPr>
          <a:xfrm>
            <a:off x="4733926" y="1119597"/>
            <a:ext cx="4038600" cy="1455783"/>
          </a:xfrm>
        </p:spPr>
        <p:txBody>
          <a:bodyPr/>
          <a:lstStyle>
            <a:lvl1pPr>
              <a:defRPr baseline="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17"/>
          <p:cNvSpPr>
            <a:spLocks noGrp="1"/>
          </p:cNvSpPr>
          <p:nvPr>
            <p:ph type="body" sz="quarter" idx="17"/>
          </p:nvPr>
        </p:nvSpPr>
        <p:spPr>
          <a:xfrm>
            <a:off x="314324" y="6462707"/>
            <a:ext cx="8549640" cy="138499"/>
          </a:xfrm>
        </p:spPr>
        <p:txBody>
          <a:bodyPr anchor="b"/>
          <a:lstStyle>
            <a:lvl1pPr marL="0" indent="0">
              <a:spcBef>
                <a:spcPts val="200"/>
              </a:spcBef>
              <a:buNone/>
              <a:defRPr sz="1000">
                <a:solidFill>
                  <a:schemeClr val="bg2"/>
                </a:solidFill>
              </a:defRPr>
            </a:lvl1pPr>
          </a:lstStyle>
          <a:p>
            <a:pPr lvl="0"/>
            <a:r>
              <a:rPr lang="en-US" smtClean="0"/>
              <a:t>Click to edit Master text styles</a:t>
            </a:r>
          </a:p>
        </p:txBody>
      </p:sp>
      <p:sp>
        <p:nvSpPr>
          <p:cNvPr id="10" name="Footer Placeholder 9"/>
          <p:cNvSpPr>
            <a:spLocks noGrp="1"/>
          </p:cNvSpPr>
          <p:nvPr>
            <p:ph type="ftr" sz="quarter" idx="18"/>
          </p:nvPr>
        </p:nvSpPr>
        <p:spPr/>
        <p:txBody>
          <a:bodyPr/>
          <a:lstStyle>
            <a:lvl1pPr algn="l">
              <a:defRPr sz="600">
                <a:solidFill>
                  <a:schemeClr val="bg1">
                    <a:lumMod val="50000"/>
                  </a:schemeClr>
                </a:solidFill>
                <a:latin typeface="+mn-lt"/>
              </a:defRPr>
            </a:lvl1pPr>
          </a:lstStyle>
          <a:p>
            <a:pPr>
              <a:defRPr/>
            </a:pPr>
            <a:r>
              <a:rPr lang="en-US" smtClean="0"/>
              <a:t>Broadcom Proprietary and Confidential.  © 2013 Broadcom Corporation.  All rights reserved.</a:t>
            </a:r>
            <a:endParaRPr lang="en-US" dirty="0"/>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for Partner">
    <p:spTree>
      <p:nvGrpSpPr>
        <p:cNvPr id="1" name=""/>
        <p:cNvGrpSpPr/>
        <p:nvPr/>
      </p:nvGrpSpPr>
      <p:grpSpPr>
        <a:xfrm>
          <a:off x="0" y="0"/>
          <a:ext cx="0" cy="0"/>
          <a:chOff x="0" y="0"/>
          <a:chExt cx="0" cy="0"/>
        </a:xfrm>
      </p:grpSpPr>
      <p:pic>
        <p:nvPicPr>
          <p:cNvPr id="5" name="Picture 11" descr="Title-Design-10.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7" name="Picture 13" descr="logo-title.png"/>
          <p:cNvPicPr>
            <a:picLocks noChangeAspect="1"/>
          </p:cNvPicPr>
          <p:nvPr userDrawn="1"/>
        </p:nvPicPr>
        <p:blipFill>
          <a:blip r:embed="rId3" cstate="print"/>
          <a:srcRect/>
          <a:stretch>
            <a:fillRect/>
          </a:stretch>
        </p:blipFill>
        <p:spPr bwMode="auto">
          <a:xfrm>
            <a:off x="236538" y="5210175"/>
            <a:ext cx="1612900" cy="819150"/>
          </a:xfrm>
          <a:prstGeom prst="rect">
            <a:avLst/>
          </a:prstGeom>
          <a:noFill/>
          <a:ln w="9525">
            <a:noFill/>
            <a:miter lim="800000"/>
            <a:headEnd/>
            <a:tailEnd/>
          </a:ln>
        </p:spPr>
      </p:pic>
      <p:sp>
        <p:nvSpPr>
          <p:cNvPr id="3" name="Subtitle 2"/>
          <p:cNvSpPr>
            <a:spLocks noGrp="1"/>
          </p:cNvSpPr>
          <p:nvPr>
            <p:ph type="subTitle" idx="1"/>
          </p:nvPr>
        </p:nvSpPr>
        <p:spPr>
          <a:xfrm>
            <a:off x="4023493" y="4931538"/>
            <a:ext cx="4677104" cy="332399"/>
          </a:xfrm>
        </p:spPr>
        <p:txBody>
          <a:bodyPr/>
          <a:lstStyle>
            <a:lvl1pPr marL="0" indent="0" algn="l">
              <a:spcBef>
                <a:spcPts val="0"/>
              </a:spcBef>
              <a:buNone/>
              <a:defRPr sz="2400" b="1">
                <a:solidFill>
                  <a:schemeClr val="accent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Text Placeholder 5"/>
          <p:cNvSpPr>
            <a:spLocks noGrp="1"/>
          </p:cNvSpPr>
          <p:nvPr>
            <p:ph type="body" sz="quarter" idx="10"/>
          </p:nvPr>
        </p:nvSpPr>
        <p:spPr>
          <a:xfrm>
            <a:off x="4023494" y="5389406"/>
            <a:ext cx="4685047" cy="276999"/>
          </a:xfrm>
        </p:spPr>
        <p:txBody>
          <a:bodyPr/>
          <a:lstStyle>
            <a:lvl1pPr>
              <a:spcBef>
                <a:spcPts val="0"/>
              </a:spcBef>
              <a:buNone/>
              <a:defRPr sz="2000">
                <a:solidFill>
                  <a:schemeClr val="bg2"/>
                </a:solidFill>
              </a:defRPr>
            </a:lvl1pPr>
          </a:lstStyle>
          <a:p>
            <a:pPr lvl="0"/>
            <a:r>
              <a:rPr lang="en-US" smtClean="0"/>
              <a:t>Click to edit Master text styles</a:t>
            </a:r>
          </a:p>
        </p:txBody>
      </p:sp>
      <p:sp>
        <p:nvSpPr>
          <p:cNvPr id="14" name="Text Placeholder 16"/>
          <p:cNvSpPr>
            <a:spLocks noGrp="1"/>
          </p:cNvSpPr>
          <p:nvPr>
            <p:ph type="body" sz="quarter" idx="12"/>
          </p:nvPr>
        </p:nvSpPr>
        <p:spPr bwMode="white">
          <a:xfrm>
            <a:off x="4015897" y="2035778"/>
            <a:ext cx="4823303" cy="443198"/>
          </a:xfrm>
        </p:spPr>
        <p:txBody>
          <a:bodyPr anchor="ctr"/>
          <a:lstStyle>
            <a:lvl1pPr marL="0" indent="0">
              <a:buNone/>
              <a:defRPr sz="3200" b="1">
                <a:solidFill>
                  <a:schemeClr val="bg1"/>
                </a:solidFill>
                <a:latin typeface="+mj-lt"/>
              </a:defRPr>
            </a:lvl1pPr>
            <a:lvl2pPr marL="0" indent="0">
              <a:buNone/>
              <a:defRPr sz="2800" b="1">
                <a:solidFill>
                  <a:schemeClr val="bg1"/>
                </a:solidFill>
                <a:latin typeface="+mj-lt"/>
              </a:defRPr>
            </a:lvl2pPr>
            <a:lvl3pPr marL="0" indent="0">
              <a:buNone/>
              <a:defRPr sz="2800" b="1">
                <a:solidFill>
                  <a:schemeClr val="bg1"/>
                </a:solidFill>
                <a:latin typeface="+mj-lt"/>
              </a:defRPr>
            </a:lvl3pPr>
            <a:lvl4pPr marL="0" indent="0">
              <a:buNone/>
              <a:defRPr sz="2800" b="1">
                <a:solidFill>
                  <a:schemeClr val="bg1"/>
                </a:solidFill>
                <a:latin typeface="+mj-lt"/>
              </a:defRPr>
            </a:lvl4pPr>
            <a:lvl5pPr marL="0" indent="0">
              <a:buNone/>
              <a:defRPr sz="2800" b="1">
                <a:solidFill>
                  <a:schemeClr val="bg1"/>
                </a:solidFill>
                <a:latin typeface="+mj-lt"/>
              </a:defRPr>
            </a:lvl5pPr>
          </a:lstStyle>
          <a:p>
            <a:pPr lvl="0"/>
            <a:r>
              <a:rPr lang="en-US" smtClean="0"/>
              <a:t>Click to edit Master text styles</a:t>
            </a:r>
          </a:p>
        </p:txBody>
      </p:sp>
      <p:sp>
        <p:nvSpPr>
          <p:cNvPr id="8" name="Footer Placeholder 9"/>
          <p:cNvSpPr>
            <a:spLocks noGrp="1"/>
          </p:cNvSpPr>
          <p:nvPr>
            <p:ph type="ftr" sz="quarter" idx="13"/>
          </p:nvPr>
        </p:nvSpPr>
        <p:spPr/>
        <p:txBody>
          <a:bodyPr/>
          <a:lstStyle>
            <a:lvl1pPr algn="l">
              <a:defRPr sz="600">
                <a:solidFill>
                  <a:schemeClr val="bg1">
                    <a:lumMod val="50000"/>
                  </a:schemeClr>
                </a:solidFill>
                <a:latin typeface="+mn-lt"/>
              </a:defRPr>
            </a:lvl1pPr>
          </a:lstStyle>
          <a:p>
            <a:pPr>
              <a:defRPr/>
            </a:pPr>
            <a:r>
              <a:rPr lang="en-US" smtClean="0"/>
              <a:t>Broadcom Proprietary and Confidential.  © 2013 Broadcom Corporation.  All rights reserved.</a:t>
            </a:r>
            <a:endParaRPr lang="en-US" dirty="0"/>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lue + Photo">
    <p:spTree>
      <p:nvGrpSpPr>
        <p:cNvPr id="1" name=""/>
        <p:cNvGrpSpPr/>
        <p:nvPr/>
      </p:nvGrpSpPr>
      <p:grpSpPr>
        <a:xfrm>
          <a:off x="0" y="0"/>
          <a:ext cx="0" cy="0"/>
          <a:chOff x="0" y="0"/>
          <a:chExt cx="0" cy="0"/>
        </a:xfrm>
      </p:grpSpPr>
      <p:pic>
        <p:nvPicPr>
          <p:cNvPr id="4" name="Picture 11" descr="Section-blue-4x3.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13" descr="shadow.png"/>
          <p:cNvPicPr>
            <a:picLocks noChangeAspect="1"/>
          </p:cNvPicPr>
          <p:nvPr userDrawn="1"/>
        </p:nvPicPr>
        <p:blipFill>
          <a:blip r:embed="rId3" cstate="print"/>
          <a:srcRect/>
          <a:stretch>
            <a:fillRect/>
          </a:stretch>
        </p:blipFill>
        <p:spPr bwMode="auto">
          <a:xfrm>
            <a:off x="2336800" y="1709738"/>
            <a:ext cx="944563" cy="3405187"/>
          </a:xfrm>
          <a:prstGeom prst="rect">
            <a:avLst/>
          </a:prstGeom>
          <a:noFill/>
          <a:ln w="9525">
            <a:noFill/>
            <a:miter lim="800000"/>
            <a:headEnd/>
            <a:tailEnd/>
          </a:ln>
        </p:spPr>
      </p:pic>
      <p:pic>
        <p:nvPicPr>
          <p:cNvPr id="6" name="Picture 14" descr="shadow.png"/>
          <p:cNvPicPr>
            <a:picLocks noChangeAspect="1"/>
          </p:cNvPicPr>
          <p:nvPr userDrawn="1"/>
        </p:nvPicPr>
        <p:blipFill>
          <a:blip r:embed="rId3" cstate="print"/>
          <a:srcRect/>
          <a:stretch>
            <a:fillRect/>
          </a:stretch>
        </p:blipFill>
        <p:spPr bwMode="auto">
          <a:xfrm>
            <a:off x="2336800" y="1709738"/>
            <a:ext cx="944563" cy="3405187"/>
          </a:xfrm>
          <a:prstGeom prst="rect">
            <a:avLst/>
          </a:prstGeom>
          <a:noFill/>
          <a:ln w="9525">
            <a:noFill/>
            <a:miter lim="800000"/>
            <a:headEnd/>
            <a:tailEnd/>
          </a:ln>
        </p:spPr>
      </p:pic>
      <p:pic>
        <p:nvPicPr>
          <p:cNvPr id="7" name="Picture 15" descr="logo.png"/>
          <p:cNvPicPr>
            <a:picLocks noChangeAspect="1"/>
          </p:cNvPicPr>
          <p:nvPr userDrawn="1"/>
        </p:nvPicPr>
        <p:blipFill>
          <a:blip r:embed="rId4" cstate="print"/>
          <a:srcRect/>
          <a:stretch>
            <a:fillRect/>
          </a:stretch>
        </p:blipFill>
        <p:spPr bwMode="auto">
          <a:xfrm>
            <a:off x="8045450" y="1365250"/>
            <a:ext cx="827088" cy="403225"/>
          </a:xfrm>
          <a:prstGeom prst="rect">
            <a:avLst/>
          </a:prstGeom>
          <a:noFill/>
          <a:ln w="9525">
            <a:noFill/>
            <a:miter lim="800000"/>
            <a:headEnd/>
            <a:tailEnd/>
          </a:ln>
        </p:spPr>
      </p:pic>
      <p:sp>
        <p:nvSpPr>
          <p:cNvPr id="8" name="Isosceles Triangle 7"/>
          <p:cNvSpPr/>
          <p:nvPr userDrawn="1"/>
        </p:nvSpPr>
        <p:spPr>
          <a:xfrm rot="10800000">
            <a:off x="4032250" y="1914525"/>
            <a:ext cx="430213" cy="231775"/>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TextBox 8"/>
          <p:cNvSpPr txBox="1"/>
          <p:nvPr userDrawn="1"/>
        </p:nvSpPr>
        <p:spPr>
          <a:xfrm>
            <a:off x="8856663" y="6711950"/>
            <a:ext cx="95250" cy="92075"/>
          </a:xfrm>
          <a:prstGeom prst="rect">
            <a:avLst/>
          </a:prstGeom>
        </p:spPr>
        <p:txBody>
          <a:bodyPr wrap="none" lIns="0" tIns="0" rIns="0" bIns="0" anchor="ctr">
            <a:spAutoFit/>
          </a:bodyPr>
          <a:lstStyle/>
          <a:p>
            <a:pPr algn="r" fontAlgn="auto">
              <a:spcBef>
                <a:spcPts val="0"/>
              </a:spcBef>
              <a:spcAft>
                <a:spcPts val="0"/>
              </a:spcAft>
              <a:defRPr/>
            </a:pPr>
            <a:fld id="{CBFB3D8D-01A8-4C75-80E6-FD65685FD7F7}" type="slidenum">
              <a:rPr lang="en-US" sz="600">
                <a:solidFill>
                  <a:schemeClr val="bg1">
                    <a:lumMod val="50000"/>
                  </a:schemeClr>
                </a:solidFill>
                <a:latin typeface="+mn-lt"/>
                <a:cs typeface="Arial" pitchFamily="34" charset="0"/>
              </a:rPr>
              <a:pPr algn="r" fontAlgn="auto">
                <a:spcBef>
                  <a:spcPts val="0"/>
                </a:spcBef>
                <a:spcAft>
                  <a:spcPts val="0"/>
                </a:spcAft>
                <a:defRPr/>
              </a:pPr>
              <a:t>‹#›</a:t>
            </a:fld>
            <a:endParaRPr lang="en-US" sz="600" dirty="0">
              <a:solidFill>
                <a:schemeClr val="bg1">
                  <a:lumMod val="50000"/>
                </a:schemeClr>
              </a:solidFill>
              <a:latin typeface="+mn-lt"/>
              <a:cs typeface="Arial" pitchFamily="34" charset="0"/>
            </a:endParaRPr>
          </a:p>
        </p:txBody>
      </p:sp>
      <p:sp>
        <p:nvSpPr>
          <p:cNvPr id="2" name="Title 1"/>
          <p:cNvSpPr>
            <a:spLocks noGrp="1"/>
          </p:cNvSpPr>
          <p:nvPr>
            <p:ph type="ctrTitle"/>
          </p:nvPr>
        </p:nvSpPr>
        <p:spPr>
          <a:xfrm>
            <a:off x="4093258" y="3198315"/>
            <a:ext cx="4754880" cy="443198"/>
          </a:xfrm>
        </p:spPr>
        <p:txBody>
          <a:bodyPr/>
          <a:lstStyle>
            <a:lvl1pPr>
              <a:lnSpc>
                <a:spcPct val="90000"/>
              </a:lnSpc>
              <a:spcBef>
                <a:spcPts val="0"/>
              </a:spcBef>
              <a:defRPr sz="3200"/>
            </a:lvl1pPr>
          </a:lstStyle>
          <a:p>
            <a:r>
              <a:rPr lang="en-US" smtClean="0"/>
              <a:t>Click to edit Master title style</a:t>
            </a:r>
            <a:endParaRPr lang="en-US" dirty="0"/>
          </a:p>
        </p:txBody>
      </p:sp>
      <p:sp>
        <p:nvSpPr>
          <p:cNvPr id="21" name="Content Placeholder 11"/>
          <p:cNvSpPr>
            <a:spLocks noGrp="1" noChangeAspect="1"/>
          </p:cNvSpPr>
          <p:nvPr>
            <p:ph sz="quarter" idx="10"/>
          </p:nvPr>
        </p:nvSpPr>
        <p:spPr>
          <a:xfrm>
            <a:off x="125361" y="1057392"/>
            <a:ext cx="4041058" cy="4650120"/>
          </a:xfrm>
          <a:prstGeom prst="roundRect">
            <a:avLst>
              <a:gd name="adj" fmla="val 3308"/>
            </a:avLst>
          </a:prstGeom>
          <a:solidFill>
            <a:schemeClr val="accent1"/>
          </a:solidFill>
          <a:effectLst>
            <a:outerShdw blurRad="76200" dir="13500000" sy="23000" kx="1200000" algn="br" rotWithShape="0">
              <a:prstClr val="black">
                <a:alpha val="20000"/>
              </a:prstClr>
            </a:outerShdw>
          </a:effectLst>
          <a:scene3d>
            <a:camera prst="perspectiveHeroicExtremeRightFacing" fov="5100000">
              <a:rot lat="21488107" lon="19799999" rev="0"/>
            </a:camera>
            <a:lightRig rig="threePt" dir="t"/>
          </a:scene3d>
          <a:sp3d z="6350"/>
        </p:spPr>
        <p:txBody>
          <a:bodyPr tIns="457200">
            <a:noAutofit/>
          </a:bodyPr>
          <a:lstStyle>
            <a:lvl1pPr marL="0" indent="0" algn="ctr">
              <a:buNone/>
              <a:defRPr sz="2000" baseline="0">
                <a:solidFill>
                  <a:schemeClr val="bg1"/>
                </a:solidFill>
              </a:defRPr>
            </a:lvl1pPr>
          </a:lstStyle>
          <a:p>
            <a:pPr lvl="0"/>
            <a:r>
              <a:rPr lang="en-US" smtClean="0"/>
              <a:t>Click to edit Master text styles</a:t>
            </a:r>
          </a:p>
        </p:txBody>
      </p:sp>
      <p:sp>
        <p:nvSpPr>
          <p:cNvPr id="10" name="Footer Placeholder 9"/>
          <p:cNvSpPr>
            <a:spLocks noGrp="1"/>
          </p:cNvSpPr>
          <p:nvPr>
            <p:ph type="ftr" sz="quarter" idx="11"/>
          </p:nvPr>
        </p:nvSpPr>
        <p:spPr/>
        <p:txBody>
          <a:bodyPr/>
          <a:lstStyle>
            <a:lvl1pPr algn="l">
              <a:defRPr sz="600">
                <a:solidFill>
                  <a:schemeClr val="bg1">
                    <a:lumMod val="50000"/>
                  </a:schemeClr>
                </a:solidFill>
                <a:latin typeface="+mn-lt"/>
              </a:defRPr>
            </a:lvl1pPr>
          </a:lstStyle>
          <a:p>
            <a:pPr>
              <a:defRPr/>
            </a:pPr>
            <a:r>
              <a:rPr lang="en-US" smtClean="0"/>
              <a:t>Broadcom Proprietary and Confidential.  © 2013 Broadcom Corporation.  All rights reserved.</a:t>
            </a:r>
            <a:endParaRPr lang="en-US" dirty="0"/>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Blue + Photo 1">
    <p:spTree>
      <p:nvGrpSpPr>
        <p:cNvPr id="1" name=""/>
        <p:cNvGrpSpPr/>
        <p:nvPr/>
      </p:nvGrpSpPr>
      <p:grpSpPr>
        <a:xfrm>
          <a:off x="0" y="0"/>
          <a:ext cx="0" cy="0"/>
          <a:chOff x="0" y="0"/>
          <a:chExt cx="0" cy="0"/>
        </a:xfrm>
      </p:grpSpPr>
      <p:pic>
        <p:nvPicPr>
          <p:cNvPr id="4" name="Picture 11" descr="Section-blue-4x3.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13" descr="logo.png"/>
          <p:cNvPicPr>
            <a:picLocks noChangeAspect="1"/>
          </p:cNvPicPr>
          <p:nvPr userDrawn="1"/>
        </p:nvPicPr>
        <p:blipFill>
          <a:blip r:embed="rId3" cstate="print"/>
          <a:srcRect/>
          <a:stretch>
            <a:fillRect/>
          </a:stretch>
        </p:blipFill>
        <p:spPr bwMode="auto">
          <a:xfrm>
            <a:off x="8045450" y="1365250"/>
            <a:ext cx="827088" cy="403225"/>
          </a:xfrm>
          <a:prstGeom prst="rect">
            <a:avLst/>
          </a:prstGeom>
          <a:noFill/>
          <a:ln w="9525">
            <a:noFill/>
            <a:miter lim="800000"/>
            <a:headEnd/>
            <a:tailEnd/>
          </a:ln>
        </p:spPr>
      </p:pic>
      <p:pic>
        <p:nvPicPr>
          <p:cNvPr id="6" name="Picture 14" descr="shadow.png"/>
          <p:cNvPicPr>
            <a:picLocks noChangeAspect="1"/>
          </p:cNvPicPr>
          <p:nvPr userDrawn="1"/>
        </p:nvPicPr>
        <p:blipFill>
          <a:blip r:embed="rId4" cstate="print"/>
          <a:srcRect/>
          <a:stretch>
            <a:fillRect/>
          </a:stretch>
        </p:blipFill>
        <p:spPr bwMode="auto">
          <a:xfrm>
            <a:off x="2825750" y="1738313"/>
            <a:ext cx="944563" cy="3405187"/>
          </a:xfrm>
          <a:prstGeom prst="rect">
            <a:avLst/>
          </a:prstGeom>
          <a:noFill/>
          <a:ln w="9525">
            <a:noFill/>
            <a:miter lim="800000"/>
            <a:headEnd/>
            <a:tailEnd/>
          </a:ln>
        </p:spPr>
      </p:pic>
      <p:pic>
        <p:nvPicPr>
          <p:cNvPr id="7" name="Picture 15" descr="shadow.png"/>
          <p:cNvPicPr>
            <a:picLocks noChangeAspect="1"/>
          </p:cNvPicPr>
          <p:nvPr userDrawn="1"/>
        </p:nvPicPr>
        <p:blipFill>
          <a:blip r:embed="rId4" cstate="print"/>
          <a:srcRect/>
          <a:stretch>
            <a:fillRect/>
          </a:stretch>
        </p:blipFill>
        <p:spPr bwMode="auto">
          <a:xfrm>
            <a:off x="-6350" y="1724025"/>
            <a:ext cx="911225" cy="3292475"/>
          </a:xfrm>
          <a:prstGeom prst="rect">
            <a:avLst/>
          </a:prstGeom>
          <a:noFill/>
          <a:ln w="9525">
            <a:noFill/>
            <a:miter lim="800000"/>
            <a:headEnd/>
            <a:tailEnd/>
          </a:ln>
        </p:spPr>
      </p:pic>
      <p:sp>
        <p:nvSpPr>
          <p:cNvPr id="9" name="Isosceles Triangle 8"/>
          <p:cNvSpPr/>
          <p:nvPr userDrawn="1"/>
        </p:nvSpPr>
        <p:spPr>
          <a:xfrm rot="10800000">
            <a:off x="4032250" y="1914525"/>
            <a:ext cx="430213" cy="231775"/>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extBox 9"/>
          <p:cNvSpPr txBox="1"/>
          <p:nvPr userDrawn="1"/>
        </p:nvSpPr>
        <p:spPr>
          <a:xfrm>
            <a:off x="8856663" y="6711950"/>
            <a:ext cx="95250" cy="92075"/>
          </a:xfrm>
          <a:prstGeom prst="rect">
            <a:avLst/>
          </a:prstGeom>
        </p:spPr>
        <p:txBody>
          <a:bodyPr wrap="none" lIns="0" tIns="0" rIns="0" bIns="0" anchor="ctr">
            <a:spAutoFit/>
          </a:bodyPr>
          <a:lstStyle/>
          <a:p>
            <a:pPr algn="r" fontAlgn="auto">
              <a:spcBef>
                <a:spcPts val="0"/>
              </a:spcBef>
              <a:spcAft>
                <a:spcPts val="0"/>
              </a:spcAft>
              <a:defRPr/>
            </a:pPr>
            <a:fld id="{CE95B163-4D9A-44C5-8D89-B32826355862}" type="slidenum">
              <a:rPr lang="en-US" sz="600">
                <a:solidFill>
                  <a:schemeClr val="bg1">
                    <a:lumMod val="50000"/>
                  </a:schemeClr>
                </a:solidFill>
                <a:latin typeface="+mn-lt"/>
                <a:cs typeface="Arial" pitchFamily="34" charset="0"/>
              </a:rPr>
              <a:pPr algn="r" fontAlgn="auto">
                <a:spcBef>
                  <a:spcPts val="0"/>
                </a:spcBef>
                <a:spcAft>
                  <a:spcPts val="0"/>
                </a:spcAft>
                <a:defRPr/>
              </a:pPr>
              <a:t>‹#›</a:t>
            </a:fld>
            <a:endParaRPr lang="en-US" sz="600" dirty="0">
              <a:solidFill>
                <a:schemeClr val="bg1">
                  <a:lumMod val="50000"/>
                </a:schemeClr>
              </a:solidFill>
              <a:latin typeface="+mn-lt"/>
              <a:cs typeface="Arial" pitchFamily="34" charset="0"/>
            </a:endParaRPr>
          </a:p>
        </p:txBody>
      </p:sp>
      <p:sp>
        <p:nvSpPr>
          <p:cNvPr id="8" name="Content Placeholder 11"/>
          <p:cNvSpPr>
            <a:spLocks noGrp="1"/>
          </p:cNvSpPr>
          <p:nvPr>
            <p:ph sz="quarter" idx="10"/>
          </p:nvPr>
        </p:nvSpPr>
        <p:spPr>
          <a:xfrm>
            <a:off x="324177" y="1109662"/>
            <a:ext cx="3171497" cy="4638675"/>
          </a:xfrm>
          <a:prstGeom prst="roundRect">
            <a:avLst>
              <a:gd name="adj" fmla="val 3308"/>
            </a:avLst>
          </a:prstGeom>
          <a:solidFill>
            <a:schemeClr val="accent1"/>
          </a:solidFill>
        </p:spPr>
        <p:txBody>
          <a:bodyPr tIns="457200">
            <a:noAutofit/>
          </a:bodyPr>
          <a:lstStyle>
            <a:lvl1pPr marL="0" indent="0" algn="ctr">
              <a:buNone/>
              <a:defRPr sz="2000" baseline="0">
                <a:solidFill>
                  <a:schemeClr val="bg1"/>
                </a:solidFill>
              </a:defRPr>
            </a:lvl1pPr>
          </a:lstStyle>
          <a:p>
            <a:pPr lvl="0"/>
            <a:r>
              <a:rPr lang="en-US" smtClean="0"/>
              <a:t>Click to edit Master text styles</a:t>
            </a:r>
          </a:p>
        </p:txBody>
      </p:sp>
      <p:sp>
        <p:nvSpPr>
          <p:cNvPr id="18" name="Title 1"/>
          <p:cNvSpPr>
            <a:spLocks noGrp="1"/>
          </p:cNvSpPr>
          <p:nvPr>
            <p:ph type="ctrTitle"/>
          </p:nvPr>
        </p:nvSpPr>
        <p:spPr>
          <a:xfrm>
            <a:off x="4093258" y="3198315"/>
            <a:ext cx="4754880" cy="443198"/>
          </a:xfrm>
        </p:spPr>
        <p:txBody>
          <a:bodyPr/>
          <a:lstStyle>
            <a:lvl1pPr>
              <a:lnSpc>
                <a:spcPct val="90000"/>
              </a:lnSpc>
              <a:spcBef>
                <a:spcPts val="0"/>
              </a:spcBef>
              <a:defRPr sz="3200"/>
            </a:lvl1pPr>
          </a:lstStyle>
          <a:p>
            <a:r>
              <a:rPr lang="en-US" smtClean="0"/>
              <a:t>Click to edit Master title style</a:t>
            </a:r>
            <a:endParaRPr lang="en-US" dirty="0"/>
          </a:p>
        </p:txBody>
      </p:sp>
      <p:sp>
        <p:nvSpPr>
          <p:cNvPr id="11" name="Footer Placeholder 9"/>
          <p:cNvSpPr>
            <a:spLocks noGrp="1"/>
          </p:cNvSpPr>
          <p:nvPr>
            <p:ph type="ftr" sz="quarter" idx="11"/>
          </p:nvPr>
        </p:nvSpPr>
        <p:spPr/>
        <p:txBody>
          <a:bodyPr/>
          <a:lstStyle>
            <a:lvl1pPr algn="l">
              <a:defRPr sz="600">
                <a:solidFill>
                  <a:schemeClr val="bg1">
                    <a:lumMod val="50000"/>
                  </a:schemeClr>
                </a:solidFill>
                <a:latin typeface="+mn-lt"/>
              </a:defRPr>
            </a:lvl1pPr>
          </a:lstStyle>
          <a:p>
            <a:pPr>
              <a:defRPr/>
            </a:pPr>
            <a:r>
              <a:rPr lang="en-US" smtClean="0"/>
              <a:t>Broadcom Proprietary and Confidential.  © 2013 Broadcom Corporation.  All rights reserved.</a:t>
            </a:r>
            <a:endParaRPr lang="en-US" dirty="0"/>
          </a:p>
        </p:txBody>
      </p:sp>
    </p:spTree>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Green + Photo">
    <p:spTree>
      <p:nvGrpSpPr>
        <p:cNvPr id="1" name=""/>
        <p:cNvGrpSpPr/>
        <p:nvPr/>
      </p:nvGrpSpPr>
      <p:grpSpPr>
        <a:xfrm>
          <a:off x="0" y="0"/>
          <a:ext cx="0" cy="0"/>
          <a:chOff x="0" y="0"/>
          <a:chExt cx="0" cy="0"/>
        </a:xfrm>
      </p:grpSpPr>
      <p:pic>
        <p:nvPicPr>
          <p:cNvPr id="4" name="Picture 11" descr="section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13" descr="shadow.png"/>
          <p:cNvPicPr>
            <a:picLocks noChangeAspect="1"/>
          </p:cNvPicPr>
          <p:nvPr userDrawn="1"/>
        </p:nvPicPr>
        <p:blipFill>
          <a:blip r:embed="rId3" cstate="print"/>
          <a:srcRect/>
          <a:stretch>
            <a:fillRect/>
          </a:stretch>
        </p:blipFill>
        <p:spPr bwMode="auto">
          <a:xfrm>
            <a:off x="2825750" y="1738313"/>
            <a:ext cx="944563" cy="3405187"/>
          </a:xfrm>
          <a:prstGeom prst="rect">
            <a:avLst/>
          </a:prstGeom>
          <a:noFill/>
          <a:ln w="9525">
            <a:noFill/>
            <a:miter lim="800000"/>
            <a:headEnd/>
            <a:tailEnd/>
          </a:ln>
        </p:spPr>
      </p:pic>
      <p:pic>
        <p:nvPicPr>
          <p:cNvPr id="6" name="Picture 14" descr="shadow.png"/>
          <p:cNvPicPr>
            <a:picLocks noChangeAspect="1"/>
          </p:cNvPicPr>
          <p:nvPr userDrawn="1"/>
        </p:nvPicPr>
        <p:blipFill>
          <a:blip r:embed="rId3" cstate="print"/>
          <a:srcRect/>
          <a:stretch>
            <a:fillRect/>
          </a:stretch>
        </p:blipFill>
        <p:spPr bwMode="auto">
          <a:xfrm>
            <a:off x="-6350" y="1724025"/>
            <a:ext cx="911225" cy="3292475"/>
          </a:xfrm>
          <a:prstGeom prst="rect">
            <a:avLst/>
          </a:prstGeom>
          <a:noFill/>
          <a:ln w="9525">
            <a:noFill/>
            <a:miter lim="800000"/>
            <a:headEnd/>
            <a:tailEnd/>
          </a:ln>
        </p:spPr>
      </p:pic>
      <p:pic>
        <p:nvPicPr>
          <p:cNvPr id="7" name="Picture 15" descr="logo.png"/>
          <p:cNvPicPr>
            <a:picLocks noChangeAspect="1"/>
          </p:cNvPicPr>
          <p:nvPr userDrawn="1"/>
        </p:nvPicPr>
        <p:blipFill>
          <a:blip r:embed="rId4" cstate="print"/>
          <a:srcRect/>
          <a:stretch>
            <a:fillRect/>
          </a:stretch>
        </p:blipFill>
        <p:spPr bwMode="auto">
          <a:xfrm>
            <a:off x="8045450" y="1365250"/>
            <a:ext cx="827088" cy="403225"/>
          </a:xfrm>
          <a:prstGeom prst="rect">
            <a:avLst/>
          </a:prstGeom>
          <a:noFill/>
          <a:ln w="9525">
            <a:noFill/>
            <a:miter lim="800000"/>
            <a:headEnd/>
            <a:tailEnd/>
          </a:ln>
        </p:spPr>
      </p:pic>
      <p:sp>
        <p:nvSpPr>
          <p:cNvPr id="8" name="Isosceles Triangle 7"/>
          <p:cNvSpPr/>
          <p:nvPr userDrawn="1"/>
        </p:nvSpPr>
        <p:spPr>
          <a:xfrm rot="10800000">
            <a:off x="4032250" y="1914525"/>
            <a:ext cx="430213" cy="231775"/>
          </a:xfrm>
          <a:prstGeom prst="triangle">
            <a:avLst/>
          </a:prstGeom>
          <a:solidFill>
            <a:srgbClr val="A0C2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TextBox 8"/>
          <p:cNvSpPr txBox="1"/>
          <p:nvPr userDrawn="1"/>
        </p:nvSpPr>
        <p:spPr>
          <a:xfrm>
            <a:off x="8856663" y="6711950"/>
            <a:ext cx="95250" cy="92075"/>
          </a:xfrm>
          <a:prstGeom prst="rect">
            <a:avLst/>
          </a:prstGeom>
        </p:spPr>
        <p:txBody>
          <a:bodyPr wrap="none" lIns="0" tIns="0" rIns="0" bIns="0" anchor="ctr">
            <a:spAutoFit/>
          </a:bodyPr>
          <a:lstStyle/>
          <a:p>
            <a:pPr algn="r" fontAlgn="auto">
              <a:spcBef>
                <a:spcPts val="0"/>
              </a:spcBef>
              <a:spcAft>
                <a:spcPts val="0"/>
              </a:spcAft>
              <a:defRPr/>
            </a:pPr>
            <a:fld id="{98EF3BC5-EF57-4415-9EAC-5073493056FF}" type="slidenum">
              <a:rPr lang="en-US" sz="600">
                <a:solidFill>
                  <a:schemeClr val="bg1">
                    <a:lumMod val="50000"/>
                  </a:schemeClr>
                </a:solidFill>
                <a:latin typeface="+mn-lt"/>
                <a:cs typeface="Arial" pitchFamily="34" charset="0"/>
              </a:rPr>
              <a:pPr algn="r" fontAlgn="auto">
                <a:spcBef>
                  <a:spcPts val="0"/>
                </a:spcBef>
                <a:spcAft>
                  <a:spcPts val="0"/>
                </a:spcAft>
                <a:defRPr/>
              </a:pPr>
              <a:t>‹#›</a:t>
            </a:fld>
            <a:endParaRPr lang="en-US" sz="600" dirty="0">
              <a:solidFill>
                <a:schemeClr val="bg1">
                  <a:lumMod val="50000"/>
                </a:schemeClr>
              </a:solidFill>
              <a:latin typeface="+mn-lt"/>
              <a:cs typeface="Arial" pitchFamily="34" charset="0"/>
            </a:endParaRPr>
          </a:p>
        </p:txBody>
      </p:sp>
      <p:sp>
        <p:nvSpPr>
          <p:cNvPr id="19" name="Content Placeholder 11"/>
          <p:cNvSpPr>
            <a:spLocks noGrp="1"/>
          </p:cNvSpPr>
          <p:nvPr>
            <p:ph sz="quarter" idx="11"/>
          </p:nvPr>
        </p:nvSpPr>
        <p:spPr>
          <a:xfrm>
            <a:off x="324177" y="1109662"/>
            <a:ext cx="3171497" cy="4638675"/>
          </a:xfrm>
          <a:prstGeom prst="roundRect">
            <a:avLst>
              <a:gd name="adj" fmla="val 3308"/>
            </a:avLst>
          </a:prstGeom>
          <a:solidFill>
            <a:schemeClr val="accent2"/>
          </a:solidFill>
          <a:effectLst>
            <a:reflection blurRad="6350" stA="52000" endA="300" endPos="35000" dir="5400000" sy="-100000" algn="bl" rotWithShape="0"/>
          </a:effectLst>
        </p:spPr>
        <p:txBody>
          <a:bodyPr tIns="457200">
            <a:noAutofit/>
          </a:bodyPr>
          <a:lstStyle>
            <a:lvl1pPr marL="0" indent="0" algn="ctr">
              <a:buNone/>
              <a:defRPr sz="2000" baseline="0">
                <a:solidFill>
                  <a:schemeClr val="bg1"/>
                </a:solidFill>
              </a:defRPr>
            </a:lvl1pPr>
          </a:lstStyle>
          <a:p>
            <a:pPr lvl="0"/>
            <a:r>
              <a:rPr lang="en-US" smtClean="0"/>
              <a:t>Click to edit Master text styles</a:t>
            </a:r>
          </a:p>
        </p:txBody>
      </p:sp>
      <p:sp>
        <p:nvSpPr>
          <p:cNvPr id="18" name="Title 1"/>
          <p:cNvSpPr>
            <a:spLocks noGrp="1"/>
          </p:cNvSpPr>
          <p:nvPr>
            <p:ph type="ctrTitle"/>
          </p:nvPr>
        </p:nvSpPr>
        <p:spPr>
          <a:xfrm>
            <a:off x="4093258" y="3198315"/>
            <a:ext cx="4754880" cy="443198"/>
          </a:xfrm>
        </p:spPr>
        <p:txBody>
          <a:bodyPr/>
          <a:lstStyle>
            <a:lvl1pPr>
              <a:lnSpc>
                <a:spcPct val="90000"/>
              </a:lnSpc>
              <a:spcBef>
                <a:spcPts val="0"/>
              </a:spcBef>
              <a:defRPr sz="3200"/>
            </a:lvl1pPr>
          </a:lstStyle>
          <a:p>
            <a:r>
              <a:rPr lang="en-US" smtClean="0"/>
              <a:t>Click to edit Master title style</a:t>
            </a:r>
            <a:endParaRPr lang="en-US" dirty="0"/>
          </a:p>
        </p:txBody>
      </p:sp>
      <p:sp>
        <p:nvSpPr>
          <p:cNvPr id="10" name="Footer Placeholder 9"/>
          <p:cNvSpPr>
            <a:spLocks noGrp="1"/>
          </p:cNvSpPr>
          <p:nvPr>
            <p:ph type="ftr" sz="quarter" idx="12"/>
          </p:nvPr>
        </p:nvSpPr>
        <p:spPr/>
        <p:txBody>
          <a:bodyPr/>
          <a:lstStyle>
            <a:lvl1pPr algn="l">
              <a:defRPr sz="600">
                <a:solidFill>
                  <a:schemeClr val="bg1">
                    <a:lumMod val="50000"/>
                  </a:schemeClr>
                </a:solidFill>
                <a:latin typeface="+mn-lt"/>
              </a:defRPr>
            </a:lvl1pPr>
          </a:lstStyle>
          <a:p>
            <a:pPr>
              <a:defRPr/>
            </a:pPr>
            <a:r>
              <a:rPr lang="en-US" smtClean="0"/>
              <a:t>Broadcom Proprietary and Confidential.  © 2013 Broadcom Corporation.  All rights reserved.</a:t>
            </a:r>
            <a:endParaRPr lang="en-US" dirty="0"/>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Purple + Photo">
    <p:spTree>
      <p:nvGrpSpPr>
        <p:cNvPr id="1" name=""/>
        <p:cNvGrpSpPr/>
        <p:nvPr/>
      </p:nvGrpSpPr>
      <p:grpSpPr>
        <a:xfrm>
          <a:off x="0" y="0"/>
          <a:ext cx="0" cy="0"/>
          <a:chOff x="0" y="0"/>
          <a:chExt cx="0" cy="0"/>
        </a:xfrm>
      </p:grpSpPr>
      <p:pic>
        <p:nvPicPr>
          <p:cNvPr id="4" name="Picture 11" descr="Section-Purple-4x3.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13" descr="logo.png"/>
          <p:cNvPicPr>
            <a:picLocks noChangeAspect="1"/>
          </p:cNvPicPr>
          <p:nvPr userDrawn="1"/>
        </p:nvPicPr>
        <p:blipFill>
          <a:blip r:embed="rId3" cstate="print"/>
          <a:srcRect/>
          <a:stretch>
            <a:fillRect/>
          </a:stretch>
        </p:blipFill>
        <p:spPr bwMode="auto">
          <a:xfrm>
            <a:off x="8045450" y="1365250"/>
            <a:ext cx="827088" cy="403225"/>
          </a:xfrm>
          <a:prstGeom prst="rect">
            <a:avLst/>
          </a:prstGeom>
          <a:noFill/>
          <a:ln w="9525">
            <a:noFill/>
            <a:miter lim="800000"/>
            <a:headEnd/>
            <a:tailEnd/>
          </a:ln>
        </p:spPr>
      </p:pic>
      <p:pic>
        <p:nvPicPr>
          <p:cNvPr id="6" name="Picture 14" descr="shadow.png"/>
          <p:cNvPicPr>
            <a:picLocks noChangeAspect="1"/>
          </p:cNvPicPr>
          <p:nvPr userDrawn="1"/>
        </p:nvPicPr>
        <p:blipFill>
          <a:blip r:embed="rId4" cstate="print"/>
          <a:srcRect/>
          <a:stretch>
            <a:fillRect/>
          </a:stretch>
        </p:blipFill>
        <p:spPr bwMode="auto">
          <a:xfrm>
            <a:off x="2825750" y="1738313"/>
            <a:ext cx="944563" cy="3405187"/>
          </a:xfrm>
          <a:prstGeom prst="rect">
            <a:avLst/>
          </a:prstGeom>
          <a:noFill/>
          <a:ln w="9525">
            <a:noFill/>
            <a:miter lim="800000"/>
            <a:headEnd/>
            <a:tailEnd/>
          </a:ln>
        </p:spPr>
      </p:pic>
      <p:pic>
        <p:nvPicPr>
          <p:cNvPr id="7" name="Picture 15" descr="shadow.png"/>
          <p:cNvPicPr>
            <a:picLocks noChangeAspect="1"/>
          </p:cNvPicPr>
          <p:nvPr userDrawn="1"/>
        </p:nvPicPr>
        <p:blipFill>
          <a:blip r:embed="rId4" cstate="print"/>
          <a:srcRect/>
          <a:stretch>
            <a:fillRect/>
          </a:stretch>
        </p:blipFill>
        <p:spPr bwMode="auto">
          <a:xfrm>
            <a:off x="-6350" y="1724025"/>
            <a:ext cx="911225" cy="3292475"/>
          </a:xfrm>
          <a:prstGeom prst="rect">
            <a:avLst/>
          </a:prstGeom>
          <a:noFill/>
          <a:ln w="9525">
            <a:noFill/>
            <a:miter lim="800000"/>
            <a:headEnd/>
            <a:tailEnd/>
          </a:ln>
        </p:spPr>
      </p:pic>
      <p:sp>
        <p:nvSpPr>
          <p:cNvPr id="8" name="Isosceles Triangle 7"/>
          <p:cNvSpPr/>
          <p:nvPr userDrawn="1"/>
        </p:nvSpPr>
        <p:spPr>
          <a:xfrm rot="10800000">
            <a:off x="4032250" y="1914525"/>
            <a:ext cx="430213" cy="231775"/>
          </a:xfrm>
          <a:prstGeom prst="triangl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TextBox 8"/>
          <p:cNvSpPr txBox="1"/>
          <p:nvPr userDrawn="1"/>
        </p:nvSpPr>
        <p:spPr>
          <a:xfrm>
            <a:off x="8856663" y="6711950"/>
            <a:ext cx="95250" cy="92075"/>
          </a:xfrm>
          <a:prstGeom prst="rect">
            <a:avLst/>
          </a:prstGeom>
        </p:spPr>
        <p:txBody>
          <a:bodyPr wrap="none" lIns="0" tIns="0" rIns="0" bIns="0" anchor="ctr">
            <a:spAutoFit/>
          </a:bodyPr>
          <a:lstStyle/>
          <a:p>
            <a:pPr algn="r" fontAlgn="auto">
              <a:spcBef>
                <a:spcPts val="0"/>
              </a:spcBef>
              <a:spcAft>
                <a:spcPts val="0"/>
              </a:spcAft>
              <a:defRPr/>
            </a:pPr>
            <a:fld id="{07C5709E-448A-43E7-807B-6F46BA94D965}" type="slidenum">
              <a:rPr lang="en-US" sz="600">
                <a:solidFill>
                  <a:schemeClr val="bg1">
                    <a:lumMod val="50000"/>
                  </a:schemeClr>
                </a:solidFill>
                <a:latin typeface="+mn-lt"/>
                <a:cs typeface="Arial" pitchFamily="34" charset="0"/>
              </a:rPr>
              <a:pPr algn="r" fontAlgn="auto">
                <a:spcBef>
                  <a:spcPts val="0"/>
                </a:spcBef>
                <a:spcAft>
                  <a:spcPts val="0"/>
                </a:spcAft>
                <a:defRPr/>
              </a:pPr>
              <a:t>‹#›</a:t>
            </a:fld>
            <a:endParaRPr lang="en-US" sz="600" dirty="0">
              <a:solidFill>
                <a:schemeClr val="bg1">
                  <a:lumMod val="50000"/>
                </a:schemeClr>
              </a:solidFill>
              <a:latin typeface="+mn-lt"/>
              <a:cs typeface="Arial" pitchFamily="34" charset="0"/>
            </a:endParaRPr>
          </a:p>
        </p:txBody>
      </p:sp>
      <p:sp>
        <p:nvSpPr>
          <p:cNvPr id="26" name="Content Placeholder 11"/>
          <p:cNvSpPr>
            <a:spLocks noGrp="1"/>
          </p:cNvSpPr>
          <p:nvPr>
            <p:ph sz="quarter" idx="11"/>
          </p:nvPr>
        </p:nvSpPr>
        <p:spPr>
          <a:xfrm>
            <a:off x="324177" y="1109662"/>
            <a:ext cx="3171497" cy="4638675"/>
          </a:xfrm>
          <a:prstGeom prst="roundRect">
            <a:avLst>
              <a:gd name="adj" fmla="val 3308"/>
            </a:avLst>
          </a:prstGeom>
          <a:solidFill>
            <a:schemeClr val="accent4"/>
          </a:solidFill>
        </p:spPr>
        <p:txBody>
          <a:bodyPr tIns="457200">
            <a:noAutofit/>
          </a:bodyPr>
          <a:lstStyle>
            <a:lvl1pPr marL="0" indent="0" algn="ctr">
              <a:buNone/>
              <a:defRPr sz="2000" baseline="0">
                <a:solidFill>
                  <a:schemeClr val="bg1"/>
                </a:solidFill>
              </a:defRPr>
            </a:lvl1pPr>
          </a:lstStyle>
          <a:p>
            <a:pPr lvl="0"/>
            <a:r>
              <a:rPr lang="en-US" smtClean="0"/>
              <a:t>Click to edit Master text styles</a:t>
            </a:r>
          </a:p>
        </p:txBody>
      </p:sp>
      <p:sp>
        <p:nvSpPr>
          <p:cNvPr id="16" name="Title 1"/>
          <p:cNvSpPr>
            <a:spLocks noGrp="1"/>
          </p:cNvSpPr>
          <p:nvPr>
            <p:ph type="ctrTitle"/>
          </p:nvPr>
        </p:nvSpPr>
        <p:spPr>
          <a:xfrm>
            <a:off x="4093258" y="3198315"/>
            <a:ext cx="4754880" cy="443198"/>
          </a:xfrm>
        </p:spPr>
        <p:txBody>
          <a:bodyPr/>
          <a:lstStyle>
            <a:lvl1pPr>
              <a:lnSpc>
                <a:spcPct val="90000"/>
              </a:lnSpc>
              <a:spcBef>
                <a:spcPts val="0"/>
              </a:spcBef>
              <a:defRPr sz="3200"/>
            </a:lvl1pPr>
          </a:lstStyle>
          <a:p>
            <a:r>
              <a:rPr lang="en-US" smtClean="0"/>
              <a:t>Click to edit Master title style</a:t>
            </a:r>
            <a:endParaRPr lang="en-US" dirty="0"/>
          </a:p>
        </p:txBody>
      </p:sp>
      <p:sp>
        <p:nvSpPr>
          <p:cNvPr id="10" name="Footer Placeholder 9"/>
          <p:cNvSpPr>
            <a:spLocks noGrp="1"/>
          </p:cNvSpPr>
          <p:nvPr>
            <p:ph type="ftr" sz="quarter" idx="12"/>
          </p:nvPr>
        </p:nvSpPr>
        <p:spPr/>
        <p:txBody>
          <a:bodyPr/>
          <a:lstStyle>
            <a:lvl1pPr algn="l">
              <a:defRPr sz="600">
                <a:solidFill>
                  <a:schemeClr val="bg1">
                    <a:lumMod val="50000"/>
                  </a:schemeClr>
                </a:solidFill>
                <a:latin typeface="+mn-lt"/>
              </a:defRPr>
            </a:lvl1pPr>
          </a:lstStyle>
          <a:p>
            <a:pPr>
              <a:defRPr/>
            </a:pPr>
            <a:r>
              <a:rPr lang="en-US" smtClean="0"/>
              <a:t>Broadcom Proprietary and Confidential.  © 2013 Broadcom Corporation.  All rights reserved.</a:t>
            </a:r>
            <a:endParaRPr lang="en-US" dirty="0"/>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Blue + Photo 2">
    <p:spTree>
      <p:nvGrpSpPr>
        <p:cNvPr id="1" name=""/>
        <p:cNvGrpSpPr/>
        <p:nvPr/>
      </p:nvGrpSpPr>
      <p:grpSpPr>
        <a:xfrm>
          <a:off x="0" y="0"/>
          <a:ext cx="0" cy="0"/>
          <a:chOff x="0" y="0"/>
          <a:chExt cx="0" cy="0"/>
        </a:xfrm>
      </p:grpSpPr>
      <p:pic>
        <p:nvPicPr>
          <p:cNvPr id="4" name="Picture 11" descr="Section-blue-4x3.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13" descr="shadow.png"/>
          <p:cNvPicPr>
            <a:picLocks noChangeAspect="1"/>
          </p:cNvPicPr>
          <p:nvPr userDrawn="1"/>
        </p:nvPicPr>
        <p:blipFill>
          <a:blip r:embed="rId3" cstate="print"/>
          <a:srcRect/>
          <a:stretch>
            <a:fillRect/>
          </a:stretch>
        </p:blipFill>
        <p:spPr bwMode="auto">
          <a:xfrm>
            <a:off x="2484438" y="1944688"/>
            <a:ext cx="942975" cy="2838450"/>
          </a:xfrm>
          <a:prstGeom prst="rect">
            <a:avLst/>
          </a:prstGeom>
          <a:noFill/>
          <a:ln w="9525">
            <a:noFill/>
            <a:miter lim="800000"/>
            <a:headEnd/>
            <a:tailEnd/>
          </a:ln>
        </p:spPr>
      </p:pic>
      <p:pic>
        <p:nvPicPr>
          <p:cNvPr id="6" name="Picture 14" descr="logo.png"/>
          <p:cNvPicPr>
            <a:picLocks noChangeAspect="1"/>
          </p:cNvPicPr>
          <p:nvPr userDrawn="1"/>
        </p:nvPicPr>
        <p:blipFill>
          <a:blip r:embed="rId4" cstate="print"/>
          <a:srcRect/>
          <a:stretch>
            <a:fillRect/>
          </a:stretch>
        </p:blipFill>
        <p:spPr bwMode="auto">
          <a:xfrm>
            <a:off x="8045450" y="1365250"/>
            <a:ext cx="827088" cy="403225"/>
          </a:xfrm>
          <a:prstGeom prst="rect">
            <a:avLst/>
          </a:prstGeom>
          <a:noFill/>
          <a:ln w="9525">
            <a:noFill/>
            <a:miter lim="800000"/>
            <a:headEnd/>
            <a:tailEnd/>
          </a:ln>
        </p:spPr>
      </p:pic>
      <p:sp>
        <p:nvSpPr>
          <p:cNvPr id="7" name="Isosceles Triangle 6"/>
          <p:cNvSpPr/>
          <p:nvPr userDrawn="1"/>
        </p:nvSpPr>
        <p:spPr>
          <a:xfrm rot="10800000">
            <a:off x="4032250" y="1914525"/>
            <a:ext cx="430213" cy="231775"/>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extBox 7"/>
          <p:cNvSpPr txBox="1"/>
          <p:nvPr userDrawn="1"/>
        </p:nvSpPr>
        <p:spPr>
          <a:xfrm>
            <a:off x="8856663" y="6711950"/>
            <a:ext cx="95250" cy="92075"/>
          </a:xfrm>
          <a:prstGeom prst="rect">
            <a:avLst/>
          </a:prstGeom>
        </p:spPr>
        <p:txBody>
          <a:bodyPr wrap="none" lIns="0" tIns="0" rIns="0" bIns="0" anchor="ctr">
            <a:spAutoFit/>
          </a:bodyPr>
          <a:lstStyle/>
          <a:p>
            <a:pPr algn="r" fontAlgn="auto">
              <a:spcBef>
                <a:spcPts val="0"/>
              </a:spcBef>
              <a:spcAft>
                <a:spcPts val="0"/>
              </a:spcAft>
              <a:defRPr/>
            </a:pPr>
            <a:fld id="{3002455F-A8E8-4674-8945-9578043971FD}" type="slidenum">
              <a:rPr lang="en-US" sz="600">
                <a:solidFill>
                  <a:schemeClr val="bg1">
                    <a:lumMod val="50000"/>
                  </a:schemeClr>
                </a:solidFill>
                <a:latin typeface="+mn-lt"/>
                <a:cs typeface="Arial" pitchFamily="34" charset="0"/>
              </a:rPr>
              <a:pPr algn="r" fontAlgn="auto">
                <a:spcBef>
                  <a:spcPts val="0"/>
                </a:spcBef>
                <a:spcAft>
                  <a:spcPts val="0"/>
                </a:spcAft>
                <a:defRPr/>
              </a:pPr>
              <a:t>‹#›</a:t>
            </a:fld>
            <a:endParaRPr lang="en-US" sz="600" dirty="0">
              <a:solidFill>
                <a:schemeClr val="bg1">
                  <a:lumMod val="50000"/>
                </a:schemeClr>
              </a:solidFill>
              <a:latin typeface="+mn-lt"/>
              <a:cs typeface="Arial" pitchFamily="34" charset="0"/>
            </a:endParaRPr>
          </a:p>
        </p:txBody>
      </p:sp>
      <p:sp>
        <p:nvSpPr>
          <p:cNvPr id="12" name="Content Placeholder 11"/>
          <p:cNvSpPr>
            <a:spLocks noGrp="1"/>
          </p:cNvSpPr>
          <p:nvPr>
            <p:ph sz="quarter" idx="10"/>
          </p:nvPr>
        </p:nvSpPr>
        <p:spPr>
          <a:xfrm>
            <a:off x="0" y="1914525"/>
            <a:ext cx="3113148" cy="3038475"/>
          </a:xfrm>
          <a:prstGeom prst="roundRect">
            <a:avLst>
              <a:gd name="adj" fmla="val 0"/>
            </a:avLst>
          </a:prstGeom>
          <a:solidFill>
            <a:schemeClr val="accent1"/>
          </a:solidFill>
        </p:spPr>
        <p:txBody>
          <a:bodyPr tIns="457200">
            <a:noAutofit/>
          </a:bodyPr>
          <a:lstStyle>
            <a:lvl1pPr marL="0" indent="0" algn="ctr">
              <a:buNone/>
              <a:defRPr sz="2000" baseline="0">
                <a:solidFill>
                  <a:schemeClr val="bg1"/>
                </a:solidFill>
              </a:defRPr>
            </a:lvl1pPr>
          </a:lstStyle>
          <a:p>
            <a:pPr lvl="0"/>
            <a:r>
              <a:rPr lang="en-US" smtClean="0"/>
              <a:t>Click to edit Master text styles</a:t>
            </a:r>
          </a:p>
        </p:txBody>
      </p:sp>
      <p:sp>
        <p:nvSpPr>
          <p:cNvPr id="17" name="Title 1"/>
          <p:cNvSpPr>
            <a:spLocks noGrp="1"/>
          </p:cNvSpPr>
          <p:nvPr>
            <p:ph type="ctrTitle"/>
          </p:nvPr>
        </p:nvSpPr>
        <p:spPr>
          <a:xfrm>
            <a:off x="4093258" y="3198315"/>
            <a:ext cx="4754880" cy="443198"/>
          </a:xfrm>
        </p:spPr>
        <p:txBody>
          <a:bodyPr/>
          <a:lstStyle>
            <a:lvl1pPr>
              <a:lnSpc>
                <a:spcPct val="90000"/>
              </a:lnSpc>
              <a:spcBef>
                <a:spcPts val="0"/>
              </a:spcBef>
              <a:defRPr sz="3200"/>
            </a:lvl1pPr>
          </a:lstStyle>
          <a:p>
            <a:r>
              <a:rPr lang="en-US" smtClean="0"/>
              <a:t>Click to edit Master title style</a:t>
            </a:r>
            <a:endParaRPr lang="en-US" dirty="0"/>
          </a:p>
        </p:txBody>
      </p:sp>
      <p:sp>
        <p:nvSpPr>
          <p:cNvPr id="9" name="Footer Placeholder 9"/>
          <p:cNvSpPr>
            <a:spLocks noGrp="1"/>
          </p:cNvSpPr>
          <p:nvPr>
            <p:ph type="ftr" sz="quarter" idx="11"/>
          </p:nvPr>
        </p:nvSpPr>
        <p:spPr/>
        <p:txBody>
          <a:bodyPr/>
          <a:lstStyle>
            <a:lvl1pPr algn="l">
              <a:defRPr sz="600">
                <a:solidFill>
                  <a:schemeClr val="bg1">
                    <a:lumMod val="50000"/>
                  </a:schemeClr>
                </a:solidFill>
                <a:latin typeface="+mn-lt"/>
              </a:defRPr>
            </a:lvl1pPr>
          </a:lstStyle>
          <a:p>
            <a:pPr>
              <a:defRPr/>
            </a:pPr>
            <a:r>
              <a:rPr lang="en-US" smtClean="0"/>
              <a:t>Broadcom Proprietary and Confidential.  © 2013 Broadcom Corporation.  All rights reserved.</a:t>
            </a:r>
            <a:endParaRPr lang="en-US" dirty="0"/>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Green + Photo 2">
    <p:spTree>
      <p:nvGrpSpPr>
        <p:cNvPr id="1" name=""/>
        <p:cNvGrpSpPr/>
        <p:nvPr/>
      </p:nvGrpSpPr>
      <p:grpSpPr>
        <a:xfrm>
          <a:off x="0" y="0"/>
          <a:ext cx="0" cy="0"/>
          <a:chOff x="0" y="0"/>
          <a:chExt cx="0" cy="0"/>
        </a:xfrm>
      </p:grpSpPr>
      <p:pic>
        <p:nvPicPr>
          <p:cNvPr id="4" name="Picture 11" descr="section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13" descr="shadow.png"/>
          <p:cNvPicPr>
            <a:picLocks noChangeAspect="1"/>
          </p:cNvPicPr>
          <p:nvPr userDrawn="1"/>
        </p:nvPicPr>
        <p:blipFill>
          <a:blip r:embed="rId3" cstate="print"/>
          <a:srcRect/>
          <a:stretch>
            <a:fillRect/>
          </a:stretch>
        </p:blipFill>
        <p:spPr bwMode="auto">
          <a:xfrm>
            <a:off x="2484438" y="1944688"/>
            <a:ext cx="942975" cy="2838450"/>
          </a:xfrm>
          <a:prstGeom prst="rect">
            <a:avLst/>
          </a:prstGeom>
          <a:noFill/>
          <a:ln w="9525">
            <a:noFill/>
            <a:miter lim="800000"/>
            <a:headEnd/>
            <a:tailEnd/>
          </a:ln>
        </p:spPr>
      </p:pic>
      <p:pic>
        <p:nvPicPr>
          <p:cNvPr id="6" name="Picture 14" descr="logo.png"/>
          <p:cNvPicPr>
            <a:picLocks noChangeAspect="1"/>
          </p:cNvPicPr>
          <p:nvPr userDrawn="1"/>
        </p:nvPicPr>
        <p:blipFill>
          <a:blip r:embed="rId4" cstate="print"/>
          <a:srcRect/>
          <a:stretch>
            <a:fillRect/>
          </a:stretch>
        </p:blipFill>
        <p:spPr bwMode="auto">
          <a:xfrm>
            <a:off x="8045450" y="1365250"/>
            <a:ext cx="827088" cy="403225"/>
          </a:xfrm>
          <a:prstGeom prst="rect">
            <a:avLst/>
          </a:prstGeom>
          <a:noFill/>
          <a:ln w="9525">
            <a:noFill/>
            <a:miter lim="800000"/>
            <a:headEnd/>
            <a:tailEnd/>
          </a:ln>
        </p:spPr>
      </p:pic>
      <p:sp>
        <p:nvSpPr>
          <p:cNvPr id="7" name="Isosceles Triangle 6"/>
          <p:cNvSpPr/>
          <p:nvPr userDrawn="1"/>
        </p:nvSpPr>
        <p:spPr>
          <a:xfrm rot="10800000">
            <a:off x="4032250" y="1914525"/>
            <a:ext cx="430213" cy="231775"/>
          </a:xfrm>
          <a:prstGeom prst="triangle">
            <a:avLst/>
          </a:prstGeom>
          <a:solidFill>
            <a:srgbClr val="A0C2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extBox 7"/>
          <p:cNvSpPr txBox="1"/>
          <p:nvPr userDrawn="1"/>
        </p:nvSpPr>
        <p:spPr>
          <a:xfrm>
            <a:off x="8856663" y="6711950"/>
            <a:ext cx="95250" cy="92075"/>
          </a:xfrm>
          <a:prstGeom prst="rect">
            <a:avLst/>
          </a:prstGeom>
        </p:spPr>
        <p:txBody>
          <a:bodyPr wrap="none" lIns="0" tIns="0" rIns="0" bIns="0" anchor="ctr">
            <a:spAutoFit/>
          </a:bodyPr>
          <a:lstStyle/>
          <a:p>
            <a:pPr algn="r" fontAlgn="auto">
              <a:spcBef>
                <a:spcPts val="0"/>
              </a:spcBef>
              <a:spcAft>
                <a:spcPts val="0"/>
              </a:spcAft>
              <a:defRPr/>
            </a:pPr>
            <a:fld id="{8E153428-73B5-4198-B132-9400F87B8645}" type="slidenum">
              <a:rPr lang="en-US" sz="600">
                <a:solidFill>
                  <a:schemeClr val="bg1">
                    <a:lumMod val="50000"/>
                  </a:schemeClr>
                </a:solidFill>
                <a:latin typeface="+mn-lt"/>
                <a:cs typeface="Arial" pitchFamily="34" charset="0"/>
              </a:rPr>
              <a:pPr algn="r" fontAlgn="auto">
                <a:spcBef>
                  <a:spcPts val="0"/>
                </a:spcBef>
                <a:spcAft>
                  <a:spcPts val="0"/>
                </a:spcAft>
                <a:defRPr/>
              </a:pPr>
              <a:t>‹#›</a:t>
            </a:fld>
            <a:endParaRPr lang="en-US" sz="600" dirty="0">
              <a:solidFill>
                <a:schemeClr val="bg1">
                  <a:lumMod val="50000"/>
                </a:schemeClr>
              </a:solidFill>
              <a:latin typeface="+mn-lt"/>
              <a:cs typeface="Arial" pitchFamily="34" charset="0"/>
            </a:endParaRPr>
          </a:p>
        </p:txBody>
      </p:sp>
      <p:sp>
        <p:nvSpPr>
          <p:cNvPr id="20" name="Content Placeholder 11"/>
          <p:cNvSpPr>
            <a:spLocks noGrp="1"/>
          </p:cNvSpPr>
          <p:nvPr>
            <p:ph sz="quarter" idx="11"/>
          </p:nvPr>
        </p:nvSpPr>
        <p:spPr>
          <a:xfrm>
            <a:off x="0" y="1914525"/>
            <a:ext cx="3113148" cy="3038475"/>
          </a:xfrm>
          <a:prstGeom prst="roundRect">
            <a:avLst>
              <a:gd name="adj" fmla="val 0"/>
            </a:avLst>
          </a:prstGeom>
          <a:solidFill>
            <a:schemeClr val="accent2"/>
          </a:solidFill>
        </p:spPr>
        <p:txBody>
          <a:bodyPr tIns="457200" rtlCol="0">
            <a:noAutofit/>
          </a:bodyPr>
          <a:lstStyle>
            <a:lvl1pPr marL="0" indent="0" algn="ctr">
              <a:buNone/>
              <a:defRPr lang="en-US" sz="2000" kern="1200" baseline="0" dirty="0">
                <a:solidFill>
                  <a:schemeClr val="bg1"/>
                </a:solidFill>
                <a:latin typeface="Arial" pitchFamily="34" charset="0"/>
                <a:ea typeface="+mn-ea"/>
                <a:cs typeface="Arial" pitchFamily="34" charset="0"/>
              </a:defRPr>
            </a:lvl1pPr>
          </a:lstStyle>
          <a:p>
            <a:pPr lvl="0"/>
            <a:r>
              <a:rPr lang="en-US" smtClean="0"/>
              <a:t>Click to edit Master text styles</a:t>
            </a:r>
          </a:p>
        </p:txBody>
      </p:sp>
      <p:sp>
        <p:nvSpPr>
          <p:cNvPr id="18" name="Title 1"/>
          <p:cNvSpPr>
            <a:spLocks noGrp="1"/>
          </p:cNvSpPr>
          <p:nvPr>
            <p:ph type="ctrTitle"/>
          </p:nvPr>
        </p:nvSpPr>
        <p:spPr>
          <a:xfrm>
            <a:off x="4093258" y="3198315"/>
            <a:ext cx="4754880" cy="443198"/>
          </a:xfrm>
        </p:spPr>
        <p:txBody>
          <a:bodyPr/>
          <a:lstStyle>
            <a:lvl1pPr>
              <a:lnSpc>
                <a:spcPct val="90000"/>
              </a:lnSpc>
              <a:spcBef>
                <a:spcPts val="0"/>
              </a:spcBef>
              <a:defRPr sz="3200"/>
            </a:lvl1pPr>
          </a:lstStyle>
          <a:p>
            <a:r>
              <a:rPr lang="en-US" smtClean="0"/>
              <a:t>Click to edit Master title style</a:t>
            </a:r>
            <a:endParaRPr lang="en-US" dirty="0"/>
          </a:p>
        </p:txBody>
      </p:sp>
      <p:sp>
        <p:nvSpPr>
          <p:cNvPr id="9" name="Footer Placeholder 9"/>
          <p:cNvSpPr>
            <a:spLocks noGrp="1"/>
          </p:cNvSpPr>
          <p:nvPr>
            <p:ph type="ftr" sz="quarter" idx="12"/>
          </p:nvPr>
        </p:nvSpPr>
        <p:spPr/>
        <p:txBody>
          <a:bodyPr/>
          <a:lstStyle>
            <a:lvl1pPr algn="l">
              <a:defRPr sz="600">
                <a:solidFill>
                  <a:schemeClr val="bg1">
                    <a:lumMod val="50000"/>
                  </a:schemeClr>
                </a:solidFill>
                <a:latin typeface="+mn-lt"/>
              </a:defRPr>
            </a:lvl1pPr>
          </a:lstStyle>
          <a:p>
            <a:pPr>
              <a:defRPr/>
            </a:pPr>
            <a:r>
              <a:rPr lang="en-US" smtClean="0"/>
              <a:t>Broadcom Proprietary and Confidential.  © 2013 Broadcom Corporation.  All rights reserved.</a:t>
            </a:r>
            <a:endParaRPr lang="en-US" dirty="0"/>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
      <p:bgRef idx="1001">
        <a:schemeClr val="bg1"/>
      </p:bgRef>
    </p:bg>
    <p:spTree>
      <p:nvGrpSpPr>
        <p:cNvPr id="1" name=""/>
        <p:cNvGrpSpPr/>
        <p:nvPr/>
      </p:nvGrpSpPr>
      <p:grpSpPr>
        <a:xfrm>
          <a:off x="0" y="0"/>
          <a:ext cx="0" cy="0"/>
          <a:chOff x="0" y="0"/>
          <a:chExt cx="0" cy="0"/>
        </a:xfrm>
      </p:grpSpPr>
      <p:pic>
        <p:nvPicPr>
          <p:cNvPr id="1026" name="Picture 20" descr="Template-Design-10.jpg"/>
          <p:cNvPicPr>
            <a:picLocks noChangeAspect="1"/>
          </p:cNvPicPr>
          <p:nvPr/>
        </p:nvPicPr>
        <p:blipFill>
          <a:blip r:embed="rId22" cstate="print"/>
          <a:srcRect/>
          <a:stretch>
            <a:fillRect/>
          </a:stretch>
        </p:blipFill>
        <p:spPr bwMode="auto">
          <a:xfrm>
            <a:off x="0" y="0"/>
            <a:ext cx="9144000" cy="6858000"/>
          </a:xfrm>
          <a:prstGeom prst="rect">
            <a:avLst/>
          </a:prstGeom>
          <a:noFill/>
          <a:ln w="9525">
            <a:noFill/>
            <a:miter lim="800000"/>
            <a:headEnd/>
            <a:tailEnd/>
          </a:ln>
        </p:spPr>
      </p:pic>
      <p:sp>
        <p:nvSpPr>
          <p:cNvPr id="1027" name="Title Placeholder 1"/>
          <p:cNvSpPr>
            <a:spLocks noGrp="1"/>
          </p:cNvSpPr>
          <p:nvPr>
            <p:ph type="title"/>
          </p:nvPr>
        </p:nvSpPr>
        <p:spPr bwMode="white">
          <a:xfrm>
            <a:off x="301625" y="325438"/>
            <a:ext cx="7808913" cy="36671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US" smtClean="0"/>
              <a:t>Click to edit Master title style</a:t>
            </a:r>
          </a:p>
        </p:txBody>
      </p:sp>
      <p:sp>
        <p:nvSpPr>
          <p:cNvPr id="1028" name="Text Placeholder 2"/>
          <p:cNvSpPr>
            <a:spLocks noGrp="1"/>
          </p:cNvSpPr>
          <p:nvPr>
            <p:ph type="body" idx="1"/>
          </p:nvPr>
        </p:nvSpPr>
        <p:spPr bwMode="auto">
          <a:xfrm>
            <a:off x="384175" y="1371600"/>
            <a:ext cx="8455025" cy="145573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TextBox 8"/>
          <p:cNvSpPr txBox="1"/>
          <p:nvPr/>
        </p:nvSpPr>
        <p:spPr>
          <a:xfrm>
            <a:off x="8856663" y="6711950"/>
            <a:ext cx="95250" cy="92075"/>
          </a:xfrm>
          <a:prstGeom prst="rect">
            <a:avLst/>
          </a:prstGeom>
        </p:spPr>
        <p:txBody>
          <a:bodyPr wrap="none" lIns="0" tIns="0" rIns="0" bIns="0" anchor="ctr">
            <a:spAutoFit/>
          </a:bodyPr>
          <a:lstStyle/>
          <a:p>
            <a:pPr algn="r" fontAlgn="auto">
              <a:spcBef>
                <a:spcPts val="0"/>
              </a:spcBef>
              <a:spcAft>
                <a:spcPts val="0"/>
              </a:spcAft>
              <a:defRPr/>
            </a:pPr>
            <a:fld id="{06BD50BB-ADA8-476D-B843-0FF557BB8743}" type="slidenum">
              <a:rPr lang="en-US" sz="600">
                <a:solidFill>
                  <a:schemeClr val="bg1">
                    <a:lumMod val="50000"/>
                  </a:schemeClr>
                </a:solidFill>
                <a:latin typeface="+mn-lt"/>
                <a:cs typeface="Arial" pitchFamily="34" charset="0"/>
              </a:rPr>
              <a:pPr algn="r" fontAlgn="auto">
                <a:spcBef>
                  <a:spcPts val="0"/>
                </a:spcBef>
                <a:spcAft>
                  <a:spcPts val="0"/>
                </a:spcAft>
                <a:defRPr/>
              </a:pPr>
              <a:t>‹#›</a:t>
            </a:fld>
            <a:endParaRPr lang="en-US" sz="600" dirty="0">
              <a:solidFill>
                <a:schemeClr val="bg1">
                  <a:lumMod val="50000"/>
                </a:schemeClr>
              </a:solidFill>
              <a:latin typeface="+mn-lt"/>
              <a:cs typeface="Arial" pitchFamily="34" charset="0"/>
            </a:endParaRPr>
          </a:p>
        </p:txBody>
      </p:sp>
      <p:sp>
        <p:nvSpPr>
          <p:cNvPr id="10" name="Footer Placeholder 9"/>
          <p:cNvSpPr>
            <a:spLocks noGrp="1"/>
          </p:cNvSpPr>
          <p:nvPr>
            <p:ph type="ftr" sz="quarter" idx="3"/>
          </p:nvPr>
        </p:nvSpPr>
        <p:spPr>
          <a:xfrm>
            <a:off x="301625" y="6711950"/>
            <a:ext cx="3384550" cy="92075"/>
          </a:xfrm>
          <a:prstGeom prst="rect">
            <a:avLst/>
          </a:prstGeom>
        </p:spPr>
        <p:txBody>
          <a:bodyPr vert="horz" lIns="0" tIns="0" rIns="0" bIns="0" rtlCol="0" anchor="ctr">
            <a:spAutoFit/>
          </a:bodyPr>
          <a:lstStyle>
            <a:lvl1pPr algn="l" fontAlgn="auto">
              <a:spcBef>
                <a:spcPts val="0"/>
              </a:spcBef>
              <a:spcAft>
                <a:spcPts val="0"/>
              </a:spcAft>
              <a:defRPr sz="600">
                <a:solidFill>
                  <a:schemeClr val="bg1">
                    <a:lumMod val="50000"/>
                  </a:schemeClr>
                </a:solidFill>
                <a:latin typeface="+mn-lt"/>
                <a:cs typeface="+mn-cs"/>
              </a:defRPr>
            </a:lvl1pPr>
          </a:lstStyle>
          <a:p>
            <a:pPr>
              <a:defRPr/>
            </a:pPr>
            <a:r>
              <a:rPr lang="en-US" smtClean="0"/>
              <a:t>Broadcom Proprietary and Confidential.  © 2013 Broadcom Corporation.  All rights reserved.</a:t>
            </a:r>
            <a:endParaRPr lang="en-US" dirty="0"/>
          </a:p>
        </p:txBody>
      </p:sp>
      <p:pic>
        <p:nvPicPr>
          <p:cNvPr id="1031" name="Picture 10" descr="logo-colors-white.png"/>
          <p:cNvPicPr>
            <a:picLocks noChangeAspect="1"/>
          </p:cNvPicPr>
          <p:nvPr/>
        </p:nvPicPr>
        <p:blipFill>
          <a:blip r:embed="rId23" cstate="print"/>
          <a:srcRect/>
          <a:stretch>
            <a:fillRect/>
          </a:stretch>
        </p:blipFill>
        <p:spPr bwMode="auto">
          <a:xfrm>
            <a:off x="8262938" y="325438"/>
            <a:ext cx="719137" cy="361950"/>
          </a:xfrm>
          <a:prstGeom prst="rect">
            <a:avLst/>
          </a:prstGeom>
          <a:noFill/>
          <a:ln w="9525">
            <a:noFill/>
            <a:miter lim="800000"/>
            <a:headEnd/>
            <a:tailEnd/>
          </a:ln>
        </p:spPr>
      </p:pic>
      <p:sp>
        <p:nvSpPr>
          <p:cNvPr id="13" name="Isosceles Triangle 12"/>
          <p:cNvSpPr/>
          <p:nvPr/>
        </p:nvSpPr>
        <p:spPr>
          <a:xfrm rot="5400000">
            <a:off x="-83344" y="383382"/>
            <a:ext cx="357187" cy="1905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Tree>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892" r:id="rId14"/>
    <p:sldLayoutId id="2147483893" r:id="rId15"/>
    <p:sldLayoutId id="2147483894" r:id="rId16"/>
    <p:sldLayoutId id="2147483908" r:id="rId17"/>
    <p:sldLayoutId id="2147483909" r:id="rId18"/>
    <p:sldLayoutId id="2147483910" r:id="rId19"/>
    <p:sldLayoutId id="2147483911" r:id="rId20"/>
  </p:sldLayoutIdLst>
  <p:transition spd="med">
    <p:fade/>
  </p:transition>
  <p:timing>
    <p:tnLst>
      <p:par>
        <p:cTn id="1" dur="indefinite" restart="never" nodeType="tmRoot"/>
      </p:par>
    </p:tnLst>
  </p:timing>
  <p:hf hdr="0" dt="0"/>
  <p:txStyles>
    <p:titleStyle>
      <a:lvl1pPr algn="l" rtl="0" eaLnBrk="0" fontAlgn="base" hangingPunct="0">
        <a:lnSpc>
          <a:spcPct val="85000"/>
        </a:lnSpc>
        <a:spcBef>
          <a:spcPct val="0"/>
        </a:spcBef>
        <a:spcAft>
          <a:spcPct val="0"/>
        </a:spcAft>
        <a:defRPr sz="2800" b="1" kern="1200">
          <a:solidFill>
            <a:schemeClr val="bg1"/>
          </a:solidFill>
          <a:latin typeface="+mj-lt"/>
          <a:ea typeface="+mj-ea"/>
          <a:cs typeface="Arial" pitchFamily="34" charset="0"/>
        </a:defRPr>
      </a:lvl1pPr>
      <a:lvl2pPr algn="l" rtl="0" eaLnBrk="0" fontAlgn="base" hangingPunct="0">
        <a:lnSpc>
          <a:spcPct val="85000"/>
        </a:lnSpc>
        <a:spcBef>
          <a:spcPct val="0"/>
        </a:spcBef>
        <a:spcAft>
          <a:spcPct val="0"/>
        </a:spcAft>
        <a:defRPr sz="2800" b="1">
          <a:solidFill>
            <a:schemeClr val="bg1"/>
          </a:solidFill>
          <a:latin typeface="Arial" charset="0"/>
          <a:cs typeface="Arial" charset="0"/>
        </a:defRPr>
      </a:lvl2pPr>
      <a:lvl3pPr algn="l" rtl="0" eaLnBrk="0" fontAlgn="base" hangingPunct="0">
        <a:lnSpc>
          <a:spcPct val="85000"/>
        </a:lnSpc>
        <a:spcBef>
          <a:spcPct val="0"/>
        </a:spcBef>
        <a:spcAft>
          <a:spcPct val="0"/>
        </a:spcAft>
        <a:defRPr sz="2800" b="1">
          <a:solidFill>
            <a:schemeClr val="bg1"/>
          </a:solidFill>
          <a:latin typeface="Arial" charset="0"/>
          <a:cs typeface="Arial" charset="0"/>
        </a:defRPr>
      </a:lvl3pPr>
      <a:lvl4pPr algn="l" rtl="0" eaLnBrk="0" fontAlgn="base" hangingPunct="0">
        <a:lnSpc>
          <a:spcPct val="85000"/>
        </a:lnSpc>
        <a:spcBef>
          <a:spcPct val="0"/>
        </a:spcBef>
        <a:spcAft>
          <a:spcPct val="0"/>
        </a:spcAft>
        <a:defRPr sz="2800" b="1">
          <a:solidFill>
            <a:schemeClr val="bg1"/>
          </a:solidFill>
          <a:latin typeface="Arial" charset="0"/>
          <a:cs typeface="Arial" charset="0"/>
        </a:defRPr>
      </a:lvl4pPr>
      <a:lvl5pPr algn="l" rtl="0" eaLnBrk="0" fontAlgn="base" hangingPunct="0">
        <a:lnSpc>
          <a:spcPct val="85000"/>
        </a:lnSpc>
        <a:spcBef>
          <a:spcPct val="0"/>
        </a:spcBef>
        <a:spcAft>
          <a:spcPct val="0"/>
        </a:spcAft>
        <a:defRPr sz="2800" b="1">
          <a:solidFill>
            <a:schemeClr val="bg1"/>
          </a:solidFill>
          <a:latin typeface="Arial" charset="0"/>
          <a:cs typeface="Arial" charset="0"/>
        </a:defRPr>
      </a:lvl5pPr>
      <a:lvl6pPr marL="457200" algn="l" rtl="0" fontAlgn="base">
        <a:lnSpc>
          <a:spcPct val="85000"/>
        </a:lnSpc>
        <a:spcBef>
          <a:spcPct val="0"/>
        </a:spcBef>
        <a:spcAft>
          <a:spcPct val="0"/>
        </a:spcAft>
        <a:defRPr sz="2800" b="1">
          <a:solidFill>
            <a:schemeClr val="bg1"/>
          </a:solidFill>
          <a:latin typeface="Arial" charset="0"/>
          <a:cs typeface="Arial" charset="0"/>
        </a:defRPr>
      </a:lvl6pPr>
      <a:lvl7pPr marL="914400" algn="l" rtl="0" fontAlgn="base">
        <a:lnSpc>
          <a:spcPct val="85000"/>
        </a:lnSpc>
        <a:spcBef>
          <a:spcPct val="0"/>
        </a:spcBef>
        <a:spcAft>
          <a:spcPct val="0"/>
        </a:spcAft>
        <a:defRPr sz="2800" b="1">
          <a:solidFill>
            <a:schemeClr val="bg1"/>
          </a:solidFill>
          <a:latin typeface="Arial" charset="0"/>
          <a:cs typeface="Arial" charset="0"/>
        </a:defRPr>
      </a:lvl7pPr>
      <a:lvl8pPr marL="1371600" algn="l" rtl="0" fontAlgn="base">
        <a:lnSpc>
          <a:spcPct val="85000"/>
        </a:lnSpc>
        <a:spcBef>
          <a:spcPct val="0"/>
        </a:spcBef>
        <a:spcAft>
          <a:spcPct val="0"/>
        </a:spcAft>
        <a:defRPr sz="2800" b="1">
          <a:solidFill>
            <a:schemeClr val="bg1"/>
          </a:solidFill>
          <a:latin typeface="Arial" charset="0"/>
          <a:cs typeface="Arial" charset="0"/>
        </a:defRPr>
      </a:lvl8pPr>
      <a:lvl9pPr marL="1828800" algn="l" rtl="0" fontAlgn="base">
        <a:lnSpc>
          <a:spcPct val="85000"/>
        </a:lnSpc>
        <a:spcBef>
          <a:spcPct val="0"/>
        </a:spcBef>
        <a:spcAft>
          <a:spcPct val="0"/>
        </a:spcAft>
        <a:defRPr sz="2800" b="1">
          <a:solidFill>
            <a:schemeClr val="bg1"/>
          </a:solidFill>
          <a:latin typeface="Arial" charset="0"/>
          <a:cs typeface="Arial" charset="0"/>
        </a:defRPr>
      </a:lvl9pPr>
    </p:titleStyle>
    <p:bodyStyle>
      <a:lvl1pPr marL="231775" indent="-231775" algn="l" rtl="0" eaLnBrk="0" fontAlgn="base" hangingPunct="0">
        <a:lnSpc>
          <a:spcPct val="90000"/>
        </a:lnSpc>
        <a:spcBef>
          <a:spcPts val="1200"/>
        </a:spcBef>
        <a:spcAft>
          <a:spcPct val="0"/>
        </a:spcAft>
        <a:buClr>
          <a:schemeClr val="tx2"/>
        </a:buClr>
        <a:buFont typeface="Arial" charset="0"/>
        <a:buChar char="•"/>
        <a:defRPr sz="2400" kern="1200">
          <a:solidFill>
            <a:schemeClr val="bg2"/>
          </a:solidFill>
          <a:latin typeface="+mn-lt"/>
          <a:ea typeface="+mn-ea"/>
          <a:cs typeface="Arial" pitchFamily="34" charset="0"/>
        </a:defRPr>
      </a:lvl1pPr>
      <a:lvl2pPr marL="573088" indent="-231775" algn="l" rtl="0" eaLnBrk="0" fontAlgn="base" hangingPunct="0">
        <a:lnSpc>
          <a:spcPct val="90000"/>
        </a:lnSpc>
        <a:spcBef>
          <a:spcPts val="300"/>
        </a:spcBef>
        <a:spcAft>
          <a:spcPct val="0"/>
        </a:spcAft>
        <a:buClr>
          <a:schemeClr val="tx2"/>
        </a:buClr>
        <a:buFont typeface="Arial" charset="0"/>
        <a:buChar char="–"/>
        <a:defRPr sz="2000" kern="1200">
          <a:solidFill>
            <a:schemeClr val="bg2"/>
          </a:solidFill>
          <a:latin typeface="+mn-lt"/>
          <a:ea typeface="+mn-ea"/>
          <a:cs typeface="Arial" pitchFamily="34" charset="0"/>
        </a:defRPr>
      </a:lvl2pPr>
      <a:lvl3pPr marL="914400" indent="-230188" algn="l" rtl="0" eaLnBrk="0" fontAlgn="base" hangingPunct="0">
        <a:lnSpc>
          <a:spcPct val="90000"/>
        </a:lnSpc>
        <a:spcBef>
          <a:spcPts val="300"/>
        </a:spcBef>
        <a:spcAft>
          <a:spcPct val="0"/>
        </a:spcAft>
        <a:buClr>
          <a:schemeClr val="tx2"/>
        </a:buClr>
        <a:buFont typeface="Arial" charset="0"/>
        <a:buChar char="–"/>
        <a:defRPr kern="1200">
          <a:solidFill>
            <a:schemeClr val="bg2"/>
          </a:solidFill>
          <a:latin typeface="+mn-lt"/>
          <a:ea typeface="+mn-ea"/>
          <a:cs typeface="Arial" pitchFamily="34" charset="0"/>
        </a:defRPr>
      </a:lvl3pPr>
      <a:lvl4pPr marL="1200150" indent="-230188" algn="l" rtl="0" eaLnBrk="0" fontAlgn="base" hangingPunct="0">
        <a:lnSpc>
          <a:spcPct val="90000"/>
        </a:lnSpc>
        <a:spcBef>
          <a:spcPts val="300"/>
        </a:spcBef>
        <a:spcAft>
          <a:spcPct val="0"/>
        </a:spcAft>
        <a:buClr>
          <a:schemeClr val="tx2"/>
        </a:buClr>
        <a:buFont typeface="Arial" charset="0"/>
        <a:buChar char="–"/>
        <a:defRPr sz="1600" kern="1200">
          <a:solidFill>
            <a:schemeClr val="bg2"/>
          </a:solidFill>
          <a:latin typeface="+mn-lt"/>
          <a:ea typeface="+mn-ea"/>
          <a:cs typeface="Arial" pitchFamily="34" charset="0"/>
        </a:defRPr>
      </a:lvl4pPr>
      <a:lvl5pPr marL="1487488" indent="-231775" algn="l" rtl="0" eaLnBrk="0" fontAlgn="base" hangingPunct="0">
        <a:lnSpc>
          <a:spcPct val="90000"/>
        </a:lnSpc>
        <a:spcBef>
          <a:spcPts val="300"/>
        </a:spcBef>
        <a:spcAft>
          <a:spcPct val="0"/>
        </a:spcAft>
        <a:buClr>
          <a:schemeClr val="tx2"/>
        </a:buClr>
        <a:buFont typeface="Arial" charset="0"/>
        <a:buChar char="–"/>
        <a:defRPr sz="1600" kern="1200">
          <a:solidFill>
            <a:schemeClr val="bg2"/>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8300" y="2573338"/>
            <a:ext cx="7808913" cy="366712"/>
          </a:xfrm>
        </p:spPr>
        <p:txBody>
          <a:bodyPr/>
          <a:lstStyle/>
          <a:p>
            <a:pPr eaLnBrk="1" fontAlgn="auto" hangingPunct="1">
              <a:spcAft>
                <a:spcPts val="0"/>
              </a:spcAft>
              <a:defRPr/>
            </a:pPr>
            <a:r>
              <a:rPr lang="en-US" dirty="0"/>
              <a:t>Caches and </a:t>
            </a:r>
            <a:r>
              <a:rPr lang="en-US" dirty="0" smtClean="0"/>
              <a:t>Coherency.</a:t>
            </a:r>
            <a:endParaRPr lang="en-US" dirty="0"/>
          </a:p>
        </p:txBody>
      </p:sp>
      <p:sp>
        <p:nvSpPr>
          <p:cNvPr id="3" name="Content Placeholder 2"/>
          <p:cNvSpPr>
            <a:spLocks noGrp="1"/>
          </p:cNvSpPr>
          <p:nvPr>
            <p:ph sz="quarter" idx="10"/>
          </p:nvPr>
        </p:nvSpPr>
        <p:spPr>
          <a:xfrm>
            <a:off x="384047" y="1369377"/>
            <a:ext cx="8458200" cy="332399"/>
          </a:xfrm>
        </p:spPr>
        <p:txBody>
          <a:bodyPr/>
          <a:lstStyle/>
          <a:p>
            <a:endParaRPr lang="en-US" dirty="0">
              <a:solidFill>
                <a:schemeClr val="accent1">
                  <a:lumMod val="40000"/>
                  <a:lumOff val="60000"/>
                </a:schemeClr>
              </a:solidFill>
            </a:endParaRPr>
          </a:p>
        </p:txBody>
      </p:sp>
      <p:sp>
        <p:nvSpPr>
          <p:cNvPr id="4" name="Text Placeholder 3"/>
          <p:cNvSpPr>
            <a:spLocks noGrp="1"/>
          </p:cNvSpPr>
          <p:nvPr>
            <p:ph type="body" sz="quarter" idx="17"/>
          </p:nvPr>
        </p:nvSpPr>
        <p:spPr/>
        <p:txBody>
          <a:bodyPr/>
          <a:lstStyle/>
          <a:p>
            <a:endParaRPr lang="en-US"/>
          </a:p>
        </p:txBody>
      </p:sp>
      <p:sp>
        <p:nvSpPr>
          <p:cNvPr id="5" name="Footer Placeholder 4"/>
          <p:cNvSpPr>
            <a:spLocks noGrp="1"/>
          </p:cNvSpPr>
          <p:nvPr>
            <p:ph type="ftr" sz="quarter" idx="18"/>
          </p:nvPr>
        </p:nvSpPr>
        <p:spPr/>
        <p:txBody>
          <a:bodyPr/>
          <a:lstStyle/>
          <a:p>
            <a:pPr>
              <a:defRPr/>
            </a:pPr>
            <a:r>
              <a:rPr lang="en-US" dirty="0" smtClean="0"/>
              <a:t>Broadcom Proprietary and Confidential.  © 2013 Broadcom Corporation.  All rights reserved.</a:t>
            </a:r>
            <a:endParaRPr lang="en-US" dirty="0"/>
          </a:p>
        </p:txBody>
      </p:sp>
    </p:spTree>
    <p:extLst>
      <p:ext uri="{BB962C8B-B14F-4D97-AF65-F5344CB8AC3E}">
        <p14:creationId xmlns:p14="http://schemas.microsoft.com/office/powerpoint/2010/main" val="854729027"/>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1625" y="325667"/>
            <a:ext cx="7808913" cy="366254"/>
          </a:xfrm>
        </p:spPr>
        <p:txBody>
          <a:bodyPr/>
          <a:lstStyle/>
          <a:p>
            <a:r>
              <a:rPr lang="en-US" dirty="0" smtClean="0">
                <a:solidFill>
                  <a:schemeClr val="accent3">
                    <a:lumMod val="60000"/>
                    <a:lumOff val="40000"/>
                  </a:schemeClr>
                </a:solidFill>
              </a:rPr>
              <a:t>Replacement Policy</a:t>
            </a:r>
            <a:endParaRPr lang="en-US" dirty="0">
              <a:solidFill>
                <a:schemeClr val="accent3">
                  <a:lumMod val="60000"/>
                  <a:lumOff val="40000"/>
                </a:schemeClr>
              </a:solidFill>
            </a:endParaRPr>
          </a:p>
        </p:txBody>
      </p:sp>
      <p:sp>
        <p:nvSpPr>
          <p:cNvPr id="3" name="Content Placeholder 2"/>
          <p:cNvSpPr>
            <a:spLocks noGrp="1"/>
          </p:cNvSpPr>
          <p:nvPr>
            <p:ph sz="quarter" idx="10"/>
          </p:nvPr>
        </p:nvSpPr>
        <p:spPr>
          <a:xfrm>
            <a:off x="384047" y="1369377"/>
            <a:ext cx="8458200" cy="4247317"/>
          </a:xfrm>
        </p:spPr>
        <p:txBody>
          <a:bodyPr/>
          <a:lstStyle/>
          <a:p>
            <a:r>
              <a:rPr lang="en-US" dirty="0" smtClean="0">
                <a:solidFill>
                  <a:srgbClr val="23DC1A"/>
                </a:solidFill>
              </a:rPr>
              <a:t>Round-robin or cyclic: </a:t>
            </a:r>
            <a:r>
              <a:rPr lang="en-US" dirty="0" smtClean="0">
                <a:solidFill>
                  <a:schemeClr val="accent1">
                    <a:lumMod val="40000"/>
                    <a:lumOff val="60000"/>
                  </a:schemeClr>
                </a:solidFill>
              </a:rPr>
              <a:t>have a counter(victim counter) that cycles through available ways and cycles to 0</a:t>
            </a:r>
          </a:p>
          <a:p>
            <a:r>
              <a:rPr lang="en-US" dirty="0" smtClean="0">
                <a:solidFill>
                  <a:srgbClr val="23DC1A"/>
                </a:solidFill>
              </a:rPr>
              <a:t>Pseudo-random: </a:t>
            </a:r>
            <a:r>
              <a:rPr lang="en-US" dirty="0" smtClean="0">
                <a:solidFill>
                  <a:schemeClr val="accent1">
                    <a:lumMod val="40000"/>
                    <a:lumOff val="60000"/>
                  </a:schemeClr>
                </a:solidFill>
              </a:rPr>
              <a:t>randomly select a line in a set. The victim counter still used, but is incremented in a pseudo-random fashion and can point to any line in the set.</a:t>
            </a:r>
          </a:p>
          <a:p>
            <a:r>
              <a:rPr lang="en-US" dirty="0">
                <a:solidFill>
                  <a:srgbClr val="23DC1A"/>
                </a:solidFill>
              </a:rPr>
              <a:t>Least recently used: </a:t>
            </a:r>
          </a:p>
          <a:p>
            <a:pPr marL="0" indent="0">
              <a:buNone/>
            </a:pPr>
            <a:endParaRPr lang="en-US" dirty="0" smtClean="0">
              <a:solidFill>
                <a:schemeClr val="accent1">
                  <a:lumMod val="40000"/>
                  <a:lumOff val="60000"/>
                </a:schemeClr>
              </a:solidFill>
            </a:endParaRPr>
          </a:p>
          <a:p>
            <a:pPr marL="0" indent="0">
              <a:buNone/>
            </a:pPr>
            <a:endParaRPr lang="en-US" dirty="0" smtClean="0">
              <a:solidFill>
                <a:schemeClr val="accent1">
                  <a:lumMod val="40000"/>
                  <a:lumOff val="60000"/>
                </a:schemeClr>
              </a:solidFill>
            </a:endParaRPr>
          </a:p>
          <a:p>
            <a:endParaRPr lang="en-US" dirty="0" smtClean="0">
              <a:solidFill>
                <a:schemeClr val="accent1">
                  <a:lumMod val="40000"/>
                  <a:lumOff val="60000"/>
                </a:schemeClr>
              </a:solidFill>
            </a:endParaRPr>
          </a:p>
          <a:p>
            <a:endParaRPr lang="en-US" dirty="0" smtClean="0">
              <a:solidFill>
                <a:schemeClr val="accent1">
                  <a:lumMod val="40000"/>
                  <a:lumOff val="60000"/>
                </a:schemeClr>
              </a:solidFill>
            </a:endParaRPr>
          </a:p>
        </p:txBody>
      </p:sp>
      <p:sp>
        <p:nvSpPr>
          <p:cNvPr id="4" name="Text Placeholder 3"/>
          <p:cNvSpPr>
            <a:spLocks noGrp="1"/>
          </p:cNvSpPr>
          <p:nvPr>
            <p:ph type="body" sz="quarter" idx="17"/>
          </p:nvPr>
        </p:nvSpPr>
        <p:spPr/>
        <p:txBody>
          <a:bodyPr/>
          <a:lstStyle/>
          <a:p>
            <a:endParaRPr lang="en-US"/>
          </a:p>
        </p:txBody>
      </p:sp>
      <p:sp>
        <p:nvSpPr>
          <p:cNvPr id="5" name="Footer Placeholder 4"/>
          <p:cNvSpPr>
            <a:spLocks noGrp="1"/>
          </p:cNvSpPr>
          <p:nvPr>
            <p:ph type="ftr" sz="quarter" idx="18"/>
          </p:nvPr>
        </p:nvSpPr>
        <p:spPr/>
        <p:txBody>
          <a:bodyPr/>
          <a:lstStyle/>
          <a:p>
            <a:pPr>
              <a:defRPr/>
            </a:pPr>
            <a:r>
              <a:rPr lang="en-US" dirty="0" smtClean="0"/>
              <a:t>Broadcom Proprietary and Confidential.  © 2013 Broadcom Corporation.  All rights reserved.</a:t>
            </a:r>
            <a:endParaRPr lang="en-US" dirty="0"/>
          </a:p>
        </p:txBody>
      </p:sp>
    </p:spTree>
    <p:extLst>
      <p:ext uri="{BB962C8B-B14F-4D97-AF65-F5344CB8AC3E}">
        <p14:creationId xmlns:p14="http://schemas.microsoft.com/office/powerpoint/2010/main" val="205669420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1625" y="325667"/>
            <a:ext cx="7808913" cy="366254"/>
          </a:xfrm>
        </p:spPr>
        <p:txBody>
          <a:bodyPr/>
          <a:lstStyle/>
          <a:p>
            <a:r>
              <a:rPr lang="en-US" dirty="0" smtClean="0">
                <a:solidFill>
                  <a:schemeClr val="accent3">
                    <a:lumMod val="60000"/>
                    <a:lumOff val="40000"/>
                  </a:schemeClr>
                </a:solidFill>
              </a:rPr>
              <a:t>Write Policy</a:t>
            </a:r>
            <a:endParaRPr lang="en-US" dirty="0">
              <a:solidFill>
                <a:schemeClr val="accent3">
                  <a:lumMod val="60000"/>
                  <a:lumOff val="40000"/>
                </a:schemeClr>
              </a:solidFill>
            </a:endParaRPr>
          </a:p>
        </p:txBody>
      </p:sp>
      <p:sp>
        <p:nvSpPr>
          <p:cNvPr id="3" name="Content Placeholder 2"/>
          <p:cNvSpPr>
            <a:spLocks noGrp="1"/>
          </p:cNvSpPr>
          <p:nvPr>
            <p:ph sz="quarter" idx="10"/>
          </p:nvPr>
        </p:nvSpPr>
        <p:spPr>
          <a:xfrm>
            <a:off x="384047" y="1369377"/>
            <a:ext cx="8458200" cy="2456057"/>
          </a:xfrm>
        </p:spPr>
        <p:txBody>
          <a:bodyPr/>
          <a:lstStyle/>
          <a:p>
            <a:r>
              <a:rPr lang="en-US" dirty="0" smtClean="0">
                <a:solidFill>
                  <a:srgbClr val="23DC1A"/>
                </a:solidFill>
              </a:rPr>
              <a:t>Write through</a:t>
            </a:r>
            <a:r>
              <a:rPr lang="en-US" dirty="0">
                <a:solidFill>
                  <a:srgbClr val="179311"/>
                </a:solidFill>
              </a:rPr>
              <a:t>:</a:t>
            </a:r>
            <a:r>
              <a:rPr lang="en-US" dirty="0">
                <a:solidFill>
                  <a:schemeClr val="accent1">
                    <a:lumMod val="40000"/>
                    <a:lumOff val="60000"/>
                  </a:schemeClr>
                </a:solidFill>
              </a:rPr>
              <a:t> writes are performed to both the cache and main </a:t>
            </a:r>
            <a:r>
              <a:rPr lang="en-US" dirty="0" smtClean="0">
                <a:solidFill>
                  <a:schemeClr val="accent1">
                    <a:lumMod val="40000"/>
                    <a:lumOff val="60000"/>
                  </a:schemeClr>
                </a:solidFill>
              </a:rPr>
              <a:t>memory.</a:t>
            </a:r>
            <a:endParaRPr lang="en-US" dirty="0">
              <a:solidFill>
                <a:schemeClr val="accent1">
                  <a:lumMod val="40000"/>
                  <a:lumOff val="60000"/>
                </a:schemeClr>
              </a:solidFill>
            </a:endParaRPr>
          </a:p>
          <a:p>
            <a:r>
              <a:rPr lang="en-US" dirty="0" smtClean="0">
                <a:solidFill>
                  <a:srgbClr val="23DC1A"/>
                </a:solidFill>
              </a:rPr>
              <a:t>Write-back:</a:t>
            </a:r>
            <a:r>
              <a:rPr lang="en-US" dirty="0" smtClean="0">
                <a:solidFill>
                  <a:schemeClr val="accent1">
                    <a:lumMod val="40000"/>
                    <a:lumOff val="60000"/>
                  </a:schemeClr>
                </a:solidFill>
              </a:rPr>
              <a:t> </a:t>
            </a:r>
            <a:r>
              <a:rPr lang="en-US" dirty="0">
                <a:solidFill>
                  <a:schemeClr val="accent1">
                    <a:lumMod val="40000"/>
                    <a:lumOff val="60000"/>
                  </a:schemeClr>
                </a:solidFill>
              </a:rPr>
              <a:t>writes are performed only to the cache, and not to main </a:t>
            </a:r>
            <a:r>
              <a:rPr lang="en-US" dirty="0" smtClean="0">
                <a:solidFill>
                  <a:schemeClr val="accent1">
                    <a:lumMod val="40000"/>
                    <a:lumOff val="60000"/>
                  </a:schemeClr>
                </a:solidFill>
              </a:rPr>
              <a:t>memory.</a:t>
            </a:r>
            <a:endParaRPr lang="en-US" dirty="0">
              <a:solidFill>
                <a:schemeClr val="accent1">
                  <a:lumMod val="40000"/>
                  <a:lumOff val="60000"/>
                </a:schemeClr>
              </a:solidFill>
            </a:endParaRPr>
          </a:p>
          <a:p>
            <a:endParaRPr lang="en-US" dirty="0" smtClean="0">
              <a:solidFill>
                <a:schemeClr val="accent1">
                  <a:lumMod val="40000"/>
                  <a:lumOff val="60000"/>
                </a:schemeClr>
              </a:solidFill>
            </a:endParaRPr>
          </a:p>
          <a:p>
            <a:endParaRPr lang="en-US" dirty="0" smtClean="0">
              <a:solidFill>
                <a:schemeClr val="accent1">
                  <a:lumMod val="40000"/>
                  <a:lumOff val="60000"/>
                </a:schemeClr>
              </a:solidFill>
            </a:endParaRPr>
          </a:p>
        </p:txBody>
      </p:sp>
      <p:sp>
        <p:nvSpPr>
          <p:cNvPr id="4" name="Text Placeholder 3"/>
          <p:cNvSpPr>
            <a:spLocks noGrp="1"/>
          </p:cNvSpPr>
          <p:nvPr>
            <p:ph type="body" sz="quarter" idx="17"/>
          </p:nvPr>
        </p:nvSpPr>
        <p:spPr/>
        <p:txBody>
          <a:bodyPr/>
          <a:lstStyle/>
          <a:p>
            <a:endParaRPr lang="en-US"/>
          </a:p>
        </p:txBody>
      </p:sp>
      <p:sp>
        <p:nvSpPr>
          <p:cNvPr id="5" name="Footer Placeholder 4"/>
          <p:cNvSpPr>
            <a:spLocks noGrp="1"/>
          </p:cNvSpPr>
          <p:nvPr>
            <p:ph type="ftr" sz="quarter" idx="18"/>
          </p:nvPr>
        </p:nvSpPr>
        <p:spPr/>
        <p:txBody>
          <a:bodyPr/>
          <a:lstStyle/>
          <a:p>
            <a:pPr>
              <a:defRPr/>
            </a:pPr>
            <a:r>
              <a:rPr lang="en-US" dirty="0" smtClean="0"/>
              <a:t>Broadcom Proprietary and Confidential.  © 2013 Broadcom Corporation.  All rights reserved.</a:t>
            </a:r>
            <a:endParaRPr lang="en-US" dirty="0"/>
          </a:p>
        </p:txBody>
      </p:sp>
    </p:spTree>
    <p:extLst>
      <p:ext uri="{BB962C8B-B14F-4D97-AF65-F5344CB8AC3E}">
        <p14:creationId xmlns:p14="http://schemas.microsoft.com/office/powerpoint/2010/main" val="230837033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1625" y="325667"/>
            <a:ext cx="8645822" cy="366254"/>
          </a:xfrm>
        </p:spPr>
        <p:txBody>
          <a:bodyPr/>
          <a:lstStyle/>
          <a:p>
            <a:r>
              <a:rPr lang="en-US" dirty="0" smtClean="0">
                <a:solidFill>
                  <a:schemeClr val="accent3">
                    <a:lumMod val="60000"/>
                    <a:lumOff val="40000"/>
                  </a:schemeClr>
                </a:solidFill>
              </a:rPr>
              <a:t>Cortex –A5x CPU specific</a:t>
            </a:r>
            <a:endParaRPr lang="en-US" dirty="0">
              <a:solidFill>
                <a:schemeClr val="accent3">
                  <a:lumMod val="60000"/>
                  <a:lumOff val="40000"/>
                </a:schemeClr>
              </a:solidFill>
            </a:endParaRPr>
          </a:p>
        </p:txBody>
      </p:sp>
      <p:sp>
        <p:nvSpPr>
          <p:cNvPr id="3" name="Content Placeholder 2"/>
          <p:cNvSpPr>
            <a:spLocks noGrp="1"/>
          </p:cNvSpPr>
          <p:nvPr>
            <p:ph sz="quarter" idx="10"/>
          </p:nvPr>
        </p:nvSpPr>
        <p:spPr>
          <a:xfrm>
            <a:off x="384047" y="1369377"/>
            <a:ext cx="8458200" cy="4196533"/>
          </a:xfrm>
        </p:spPr>
        <p:txBody>
          <a:bodyPr/>
          <a:lstStyle/>
          <a:p>
            <a:pPr lvl="0"/>
            <a:r>
              <a:rPr lang="en-US" dirty="0" smtClean="0">
                <a:solidFill>
                  <a:schemeClr val="accent1">
                    <a:lumMod val="40000"/>
                    <a:lumOff val="60000"/>
                  </a:schemeClr>
                </a:solidFill>
              </a:rPr>
              <a:t>Cache lines are 16 words (64 bytes)</a:t>
            </a:r>
          </a:p>
          <a:p>
            <a:pPr lvl="0"/>
            <a:r>
              <a:rPr lang="en-US" dirty="0" smtClean="0">
                <a:solidFill>
                  <a:schemeClr val="accent1">
                    <a:lumMod val="40000"/>
                    <a:lumOff val="60000"/>
                  </a:schemeClr>
                </a:solidFill>
              </a:rPr>
              <a:t>Replacement policy is implementation defined</a:t>
            </a:r>
          </a:p>
          <a:p>
            <a:pPr lvl="1"/>
            <a:r>
              <a:rPr lang="en-US" dirty="0" smtClean="0">
                <a:solidFill>
                  <a:schemeClr val="accent1">
                    <a:lumMod val="40000"/>
                    <a:lumOff val="60000"/>
                  </a:schemeClr>
                </a:solidFill>
              </a:rPr>
              <a:t>Cortex-A57: L1 caches use LRU, L2 uses random</a:t>
            </a:r>
          </a:p>
          <a:p>
            <a:pPr lvl="1"/>
            <a:r>
              <a:rPr lang="en-US" dirty="0" smtClean="0">
                <a:solidFill>
                  <a:schemeClr val="accent1">
                    <a:lumMod val="40000"/>
                    <a:lumOff val="60000"/>
                  </a:schemeClr>
                </a:solidFill>
              </a:rPr>
              <a:t>Cortex-A52: L1 and L2 uses random</a:t>
            </a:r>
          </a:p>
          <a:p>
            <a:pPr lvl="0"/>
            <a:r>
              <a:rPr lang="en-US" dirty="0" smtClean="0">
                <a:solidFill>
                  <a:schemeClr val="accent1">
                    <a:lumMod val="40000"/>
                    <a:lumOff val="60000"/>
                  </a:schemeClr>
                </a:solidFill>
              </a:rPr>
              <a:t>Write policy:</a:t>
            </a:r>
          </a:p>
          <a:p>
            <a:pPr lvl="1"/>
            <a:r>
              <a:rPr lang="en-US" dirty="0" smtClean="0">
                <a:solidFill>
                  <a:schemeClr val="accent1">
                    <a:lumMod val="40000"/>
                    <a:lumOff val="60000"/>
                  </a:schemeClr>
                </a:solidFill>
              </a:rPr>
              <a:t>Write through is not supported on most Cortex-A5x</a:t>
            </a:r>
          </a:p>
          <a:p>
            <a:pPr marL="0" lvl="0" indent="0">
              <a:buNone/>
            </a:pPr>
            <a:endParaRPr lang="en-US" dirty="0">
              <a:solidFill>
                <a:schemeClr val="accent1">
                  <a:lumMod val="40000"/>
                  <a:lumOff val="60000"/>
                </a:schemeClr>
              </a:solidFill>
            </a:endParaRPr>
          </a:p>
          <a:p>
            <a:endParaRPr lang="en-US" dirty="0" smtClean="0">
              <a:solidFill>
                <a:schemeClr val="accent1">
                  <a:lumMod val="40000"/>
                  <a:lumOff val="60000"/>
                </a:schemeClr>
              </a:solidFill>
            </a:endParaRPr>
          </a:p>
          <a:p>
            <a:endParaRPr lang="en-US" dirty="0" smtClean="0">
              <a:solidFill>
                <a:schemeClr val="accent1">
                  <a:lumMod val="40000"/>
                  <a:lumOff val="60000"/>
                </a:schemeClr>
              </a:solidFill>
            </a:endParaRPr>
          </a:p>
          <a:p>
            <a:endParaRPr lang="en-US" dirty="0" smtClean="0">
              <a:solidFill>
                <a:schemeClr val="accent1">
                  <a:lumMod val="40000"/>
                  <a:lumOff val="60000"/>
                </a:schemeClr>
              </a:solidFill>
            </a:endParaRPr>
          </a:p>
        </p:txBody>
      </p:sp>
      <p:sp>
        <p:nvSpPr>
          <p:cNvPr id="4" name="Text Placeholder 3"/>
          <p:cNvSpPr>
            <a:spLocks noGrp="1"/>
          </p:cNvSpPr>
          <p:nvPr>
            <p:ph type="body" sz="quarter" idx="17"/>
          </p:nvPr>
        </p:nvSpPr>
        <p:spPr/>
        <p:txBody>
          <a:bodyPr/>
          <a:lstStyle/>
          <a:p>
            <a:endParaRPr lang="en-US"/>
          </a:p>
        </p:txBody>
      </p:sp>
      <p:sp>
        <p:nvSpPr>
          <p:cNvPr id="5" name="Footer Placeholder 4"/>
          <p:cNvSpPr>
            <a:spLocks noGrp="1"/>
          </p:cNvSpPr>
          <p:nvPr>
            <p:ph type="ftr" sz="quarter" idx="18"/>
          </p:nvPr>
        </p:nvSpPr>
        <p:spPr/>
        <p:txBody>
          <a:bodyPr/>
          <a:lstStyle/>
          <a:p>
            <a:pPr>
              <a:defRPr/>
            </a:pPr>
            <a:r>
              <a:rPr lang="en-US" dirty="0" smtClean="0"/>
              <a:t>Broadcom Proprietary and Confidential.  © 2013 Broadcom Corporation.  All rights reserved.</a:t>
            </a:r>
            <a:endParaRPr lang="en-US" dirty="0"/>
          </a:p>
        </p:txBody>
      </p:sp>
    </p:spTree>
    <p:extLst>
      <p:ext uri="{BB962C8B-B14F-4D97-AF65-F5344CB8AC3E}">
        <p14:creationId xmlns:p14="http://schemas.microsoft.com/office/powerpoint/2010/main" val="422002514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1625" y="325667"/>
            <a:ext cx="8645822" cy="366254"/>
          </a:xfrm>
        </p:spPr>
        <p:txBody>
          <a:bodyPr/>
          <a:lstStyle/>
          <a:p>
            <a:r>
              <a:rPr lang="en-US" dirty="0" smtClean="0">
                <a:solidFill>
                  <a:schemeClr val="accent3">
                    <a:lumMod val="60000"/>
                    <a:lumOff val="40000"/>
                  </a:schemeClr>
                </a:solidFill>
              </a:rPr>
              <a:t>Cache Coherency</a:t>
            </a:r>
            <a:endParaRPr lang="en-US" dirty="0">
              <a:solidFill>
                <a:schemeClr val="accent3">
                  <a:lumMod val="60000"/>
                  <a:lumOff val="40000"/>
                </a:schemeClr>
              </a:solidFill>
            </a:endParaRPr>
          </a:p>
        </p:txBody>
      </p:sp>
      <p:sp>
        <p:nvSpPr>
          <p:cNvPr id="3" name="Content Placeholder 2"/>
          <p:cNvSpPr>
            <a:spLocks noGrp="1"/>
          </p:cNvSpPr>
          <p:nvPr>
            <p:ph sz="quarter" idx="10"/>
          </p:nvPr>
        </p:nvSpPr>
        <p:spPr>
          <a:xfrm>
            <a:off x="384047" y="1369377"/>
            <a:ext cx="8458200" cy="5660011"/>
          </a:xfrm>
        </p:spPr>
        <p:txBody>
          <a:bodyPr/>
          <a:lstStyle/>
          <a:p>
            <a:pPr marL="231775" lvl="1">
              <a:spcBef>
                <a:spcPts val="1200"/>
              </a:spcBef>
              <a:buFont typeface="Arial" charset="0"/>
              <a:buChar char="•"/>
            </a:pPr>
            <a:r>
              <a:rPr lang="en-US" sz="2400" dirty="0" smtClean="0">
                <a:solidFill>
                  <a:schemeClr val="accent1">
                    <a:lumMod val="40000"/>
                    <a:lumOff val="60000"/>
                  </a:schemeClr>
                </a:solidFill>
              </a:rPr>
              <a:t>Cache coherency is an issue when,</a:t>
            </a:r>
          </a:p>
          <a:p>
            <a:pPr marL="573087" lvl="2">
              <a:spcBef>
                <a:spcPts val="1200"/>
              </a:spcBef>
              <a:buFont typeface="Arial" charset="0"/>
              <a:buChar char="•"/>
            </a:pPr>
            <a:r>
              <a:rPr lang="en-US" sz="2200" dirty="0" smtClean="0">
                <a:solidFill>
                  <a:schemeClr val="accent1">
                    <a:lumMod val="40000"/>
                    <a:lumOff val="60000"/>
                  </a:schemeClr>
                </a:solidFill>
              </a:rPr>
              <a:t>Contains one or more cache</a:t>
            </a:r>
          </a:p>
          <a:p>
            <a:pPr marL="573087" lvl="2">
              <a:spcBef>
                <a:spcPts val="1200"/>
              </a:spcBef>
              <a:buFont typeface="Arial" charset="0"/>
              <a:buChar char="•"/>
            </a:pPr>
            <a:r>
              <a:rPr lang="en-US" sz="2200" dirty="0" smtClean="0">
                <a:solidFill>
                  <a:schemeClr val="accent1">
                    <a:lumMod val="40000"/>
                    <a:lumOff val="60000"/>
                  </a:schemeClr>
                </a:solidFill>
              </a:rPr>
              <a:t>Has more than one device sharing data in a cached area.</a:t>
            </a:r>
          </a:p>
          <a:p>
            <a:pPr marL="573087" lvl="2">
              <a:spcBef>
                <a:spcPts val="1200"/>
              </a:spcBef>
              <a:buFont typeface="Arial" charset="0"/>
              <a:buChar char="•"/>
            </a:pPr>
            <a:endParaRPr lang="en-US" sz="2200" dirty="0" smtClean="0">
              <a:solidFill>
                <a:schemeClr val="accent1">
                  <a:lumMod val="40000"/>
                  <a:lumOff val="60000"/>
                </a:schemeClr>
              </a:solidFill>
            </a:endParaRPr>
          </a:p>
          <a:p>
            <a:pPr marL="231775" lvl="1">
              <a:spcBef>
                <a:spcPts val="1200"/>
              </a:spcBef>
              <a:buFont typeface="Arial" charset="0"/>
              <a:buChar char="•"/>
            </a:pPr>
            <a:r>
              <a:rPr lang="en-US" sz="2400" dirty="0" smtClean="0">
                <a:solidFill>
                  <a:schemeClr val="accent1">
                    <a:lumMod val="40000"/>
                    <a:lumOff val="60000"/>
                  </a:schemeClr>
                </a:solidFill>
              </a:rPr>
              <a:t>Example scenarios where coherency must be managed</a:t>
            </a:r>
          </a:p>
          <a:p>
            <a:pPr marL="685799" lvl="2" indent="-342900">
              <a:spcBef>
                <a:spcPts val="1200"/>
              </a:spcBef>
              <a:buFont typeface="Arial" panose="020B0604020202020204" pitchFamily="34" charset="0"/>
              <a:buChar char="•"/>
            </a:pPr>
            <a:r>
              <a:rPr lang="en-US" sz="2200" dirty="0" smtClean="0">
                <a:solidFill>
                  <a:schemeClr val="accent1">
                    <a:lumMod val="40000"/>
                    <a:lumOff val="60000"/>
                  </a:schemeClr>
                </a:solidFill>
              </a:rPr>
              <a:t>DMA using cached memory</a:t>
            </a:r>
          </a:p>
          <a:p>
            <a:pPr marL="685799" lvl="2" indent="-342900">
              <a:spcBef>
                <a:spcPts val="1200"/>
              </a:spcBef>
              <a:buFont typeface="Arial" panose="020B0604020202020204" pitchFamily="34" charset="0"/>
              <a:buChar char="•"/>
            </a:pPr>
            <a:r>
              <a:rPr lang="en-US" sz="2200" dirty="0" smtClean="0">
                <a:solidFill>
                  <a:schemeClr val="accent1">
                    <a:lumMod val="40000"/>
                    <a:lumOff val="60000"/>
                  </a:schemeClr>
                </a:solidFill>
              </a:rPr>
              <a:t>Self modifying code</a:t>
            </a:r>
          </a:p>
          <a:p>
            <a:pPr marL="685799" lvl="2" indent="-342900">
              <a:spcBef>
                <a:spcPts val="1200"/>
              </a:spcBef>
              <a:buFont typeface="Arial" panose="020B0604020202020204" pitchFamily="34" charset="0"/>
              <a:buChar char="•"/>
            </a:pPr>
            <a:r>
              <a:rPr lang="en-US" sz="2200" dirty="0" smtClean="0">
                <a:solidFill>
                  <a:schemeClr val="accent1">
                    <a:lumMod val="40000"/>
                    <a:lumOff val="60000"/>
                  </a:schemeClr>
                </a:solidFill>
              </a:rPr>
              <a:t>Modification to the page tables</a:t>
            </a:r>
            <a:endParaRPr lang="en-US" sz="2200" dirty="0">
              <a:solidFill>
                <a:schemeClr val="accent1">
                  <a:lumMod val="40000"/>
                  <a:lumOff val="60000"/>
                </a:schemeClr>
              </a:solidFill>
            </a:endParaRP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solidFill>
                <a:schemeClr val="accent1">
                  <a:lumMod val="40000"/>
                  <a:lumOff val="60000"/>
                </a:schemeClr>
              </a:solidFill>
            </a:endParaRPr>
          </a:p>
          <a:p>
            <a:endParaRPr lang="en-US" dirty="0" smtClean="0">
              <a:solidFill>
                <a:schemeClr val="accent1">
                  <a:lumMod val="40000"/>
                  <a:lumOff val="60000"/>
                </a:schemeClr>
              </a:solidFill>
            </a:endParaRPr>
          </a:p>
          <a:p>
            <a:endParaRPr lang="en-US" dirty="0" smtClean="0">
              <a:solidFill>
                <a:schemeClr val="accent1">
                  <a:lumMod val="40000"/>
                  <a:lumOff val="60000"/>
                </a:schemeClr>
              </a:solidFill>
            </a:endParaRPr>
          </a:p>
          <a:p>
            <a:endParaRPr lang="en-US" dirty="0" smtClean="0">
              <a:solidFill>
                <a:schemeClr val="accent1">
                  <a:lumMod val="40000"/>
                  <a:lumOff val="60000"/>
                </a:schemeClr>
              </a:solidFill>
            </a:endParaRPr>
          </a:p>
        </p:txBody>
      </p:sp>
      <p:sp>
        <p:nvSpPr>
          <p:cNvPr id="4" name="Text Placeholder 3"/>
          <p:cNvSpPr>
            <a:spLocks noGrp="1"/>
          </p:cNvSpPr>
          <p:nvPr>
            <p:ph type="body" sz="quarter" idx="17"/>
          </p:nvPr>
        </p:nvSpPr>
        <p:spPr/>
        <p:txBody>
          <a:bodyPr/>
          <a:lstStyle/>
          <a:p>
            <a:endParaRPr lang="en-US"/>
          </a:p>
        </p:txBody>
      </p:sp>
      <p:sp>
        <p:nvSpPr>
          <p:cNvPr id="5" name="Footer Placeholder 4"/>
          <p:cNvSpPr>
            <a:spLocks noGrp="1"/>
          </p:cNvSpPr>
          <p:nvPr>
            <p:ph type="ftr" sz="quarter" idx="18"/>
          </p:nvPr>
        </p:nvSpPr>
        <p:spPr/>
        <p:txBody>
          <a:bodyPr/>
          <a:lstStyle/>
          <a:p>
            <a:pPr>
              <a:defRPr/>
            </a:pPr>
            <a:r>
              <a:rPr lang="en-US" dirty="0" smtClean="0"/>
              <a:t>Broadcom Proprietary and Confidential.  © 2013 Broadcom Corporation.  All rights reserved.</a:t>
            </a:r>
            <a:endParaRPr lang="en-US" dirty="0"/>
          </a:p>
        </p:txBody>
      </p:sp>
    </p:spTree>
    <p:extLst>
      <p:ext uri="{BB962C8B-B14F-4D97-AF65-F5344CB8AC3E}">
        <p14:creationId xmlns:p14="http://schemas.microsoft.com/office/powerpoint/2010/main" val="339131617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60000"/>
                    <a:lumOff val="40000"/>
                  </a:schemeClr>
                </a:solidFill>
              </a:rPr>
              <a:t>SW and HW coherency</a:t>
            </a:r>
            <a:endParaRPr lang="en-US" dirty="0">
              <a:solidFill>
                <a:schemeClr val="accent3">
                  <a:lumMod val="60000"/>
                  <a:lumOff val="40000"/>
                </a:schemeClr>
              </a:solidFill>
            </a:endParaRPr>
          </a:p>
        </p:txBody>
      </p:sp>
      <p:sp>
        <p:nvSpPr>
          <p:cNvPr id="4" name="Text Placeholder 3"/>
          <p:cNvSpPr>
            <a:spLocks noGrp="1"/>
          </p:cNvSpPr>
          <p:nvPr>
            <p:ph type="body" sz="quarter" idx="17"/>
          </p:nvPr>
        </p:nvSpPr>
        <p:spPr/>
        <p:txBody>
          <a:bodyPr/>
          <a:lstStyle/>
          <a:p>
            <a:endParaRPr lang="en-US"/>
          </a:p>
        </p:txBody>
      </p:sp>
      <p:sp>
        <p:nvSpPr>
          <p:cNvPr id="5" name="Footer Placeholder 4"/>
          <p:cNvSpPr>
            <a:spLocks noGrp="1"/>
          </p:cNvSpPr>
          <p:nvPr>
            <p:ph type="ftr" sz="quarter" idx="18"/>
          </p:nvPr>
        </p:nvSpPr>
        <p:spPr/>
        <p:txBody>
          <a:bodyPr/>
          <a:lstStyle/>
          <a:p>
            <a:pPr>
              <a:defRPr/>
            </a:pPr>
            <a:r>
              <a:rPr lang="en-US" dirty="0" smtClean="0"/>
              <a:t>Broadcom Proprietary and Confidential.  © 2013 Broadcom Corporation.  All rights reserved.</a:t>
            </a:r>
            <a:endParaRPr lang="en-US" dirty="0"/>
          </a:p>
        </p:txBody>
      </p:sp>
      <p:sp>
        <p:nvSpPr>
          <p:cNvPr id="3" name="Content Placeholder 2"/>
          <p:cNvSpPr>
            <a:spLocks noGrp="1"/>
          </p:cNvSpPr>
          <p:nvPr>
            <p:ph sz="quarter" idx="10"/>
          </p:nvPr>
        </p:nvSpPr>
        <p:spPr>
          <a:xfrm>
            <a:off x="384047" y="1369377"/>
            <a:ext cx="8458200" cy="2911566"/>
          </a:xfrm>
        </p:spPr>
        <p:txBody>
          <a:bodyPr/>
          <a:lstStyle/>
          <a:p>
            <a:r>
              <a:rPr lang="en-US" dirty="0" smtClean="0">
                <a:solidFill>
                  <a:schemeClr val="accent1">
                    <a:lumMod val="40000"/>
                    <a:lumOff val="60000"/>
                  </a:schemeClr>
                </a:solidFill>
              </a:rPr>
              <a:t>Software based coherency</a:t>
            </a:r>
          </a:p>
          <a:p>
            <a:pPr lvl="1"/>
            <a:r>
              <a:rPr lang="en-US" dirty="0" smtClean="0">
                <a:solidFill>
                  <a:schemeClr val="accent1">
                    <a:lumMod val="40000"/>
                    <a:lumOff val="60000"/>
                  </a:schemeClr>
                </a:solidFill>
              </a:rPr>
              <a:t>Cache maintenance and barrier instructions are used by the programmer to force coherency at key points.</a:t>
            </a:r>
          </a:p>
          <a:p>
            <a:pPr lvl="1"/>
            <a:r>
              <a:rPr lang="en-US" dirty="0" smtClean="0">
                <a:solidFill>
                  <a:schemeClr val="accent1">
                    <a:lumMod val="40000"/>
                    <a:lumOff val="60000"/>
                  </a:schemeClr>
                </a:solidFill>
              </a:rPr>
              <a:t>As the number of entities in a system increases, managing coherency in SW alone becomes difficult.</a:t>
            </a:r>
          </a:p>
          <a:p>
            <a:r>
              <a:rPr lang="en-US" dirty="0" smtClean="0">
                <a:solidFill>
                  <a:schemeClr val="accent1">
                    <a:lumMod val="40000"/>
                    <a:lumOff val="60000"/>
                  </a:schemeClr>
                </a:solidFill>
              </a:rPr>
              <a:t>Hardware based coherency</a:t>
            </a:r>
          </a:p>
          <a:p>
            <a:pPr lvl="1"/>
            <a:r>
              <a:rPr lang="en-US" dirty="0" smtClean="0">
                <a:solidFill>
                  <a:schemeClr val="accent1">
                    <a:lumMod val="40000"/>
                    <a:lumOff val="60000"/>
                  </a:schemeClr>
                </a:solidFill>
              </a:rPr>
              <a:t>Maintaining automatic coherency between caches.</a:t>
            </a:r>
          </a:p>
          <a:p>
            <a:pPr lvl="1"/>
            <a:r>
              <a:rPr lang="en-US" dirty="0" smtClean="0">
                <a:solidFill>
                  <a:schemeClr val="accent1">
                    <a:lumMod val="40000"/>
                    <a:lumOff val="60000"/>
                  </a:schemeClr>
                </a:solidFill>
              </a:rPr>
              <a:t>Broadcasting maintenance and barrier operation to other entities in system.</a:t>
            </a:r>
            <a:endParaRPr lang="en-US" dirty="0">
              <a:solidFill>
                <a:schemeClr val="accent1">
                  <a:lumMod val="40000"/>
                  <a:lumOff val="60000"/>
                </a:schemeClr>
              </a:solidFill>
            </a:endParaRPr>
          </a:p>
        </p:txBody>
      </p:sp>
    </p:spTree>
    <p:extLst>
      <p:ext uri="{BB962C8B-B14F-4D97-AF65-F5344CB8AC3E}">
        <p14:creationId xmlns:p14="http://schemas.microsoft.com/office/powerpoint/2010/main" val="277002576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60000"/>
                    <a:lumOff val="40000"/>
                  </a:schemeClr>
                </a:solidFill>
              </a:rPr>
              <a:t>Cortex-A family coherency</a:t>
            </a:r>
            <a:endParaRPr lang="en-US" dirty="0">
              <a:solidFill>
                <a:schemeClr val="accent3">
                  <a:lumMod val="60000"/>
                  <a:lumOff val="40000"/>
                </a:schemeClr>
              </a:solidFill>
            </a:endParaRPr>
          </a:p>
        </p:txBody>
      </p:sp>
      <p:sp>
        <p:nvSpPr>
          <p:cNvPr id="4" name="Text Placeholder 3"/>
          <p:cNvSpPr>
            <a:spLocks noGrp="1"/>
          </p:cNvSpPr>
          <p:nvPr>
            <p:ph type="body" sz="quarter" idx="17"/>
          </p:nvPr>
        </p:nvSpPr>
        <p:spPr/>
        <p:txBody>
          <a:bodyPr/>
          <a:lstStyle/>
          <a:p>
            <a:endParaRPr lang="en-US"/>
          </a:p>
        </p:txBody>
      </p:sp>
      <p:sp>
        <p:nvSpPr>
          <p:cNvPr id="5" name="Footer Placeholder 4"/>
          <p:cNvSpPr>
            <a:spLocks noGrp="1"/>
          </p:cNvSpPr>
          <p:nvPr>
            <p:ph type="ftr" sz="quarter" idx="18"/>
          </p:nvPr>
        </p:nvSpPr>
        <p:spPr/>
        <p:txBody>
          <a:bodyPr/>
          <a:lstStyle/>
          <a:p>
            <a:pPr>
              <a:defRPr/>
            </a:pPr>
            <a:r>
              <a:rPr lang="en-US" dirty="0" smtClean="0"/>
              <a:t>Broadcom Proprietary and Confidential.  © 2013 Broadcom Corporation.  All rights reserved.</a:t>
            </a:r>
            <a:endParaRPr lang="en-US" dirty="0"/>
          </a:p>
        </p:txBody>
      </p:sp>
      <p:sp>
        <p:nvSpPr>
          <p:cNvPr id="3" name="Content Placeholder 2"/>
          <p:cNvSpPr>
            <a:spLocks noGrp="1"/>
          </p:cNvSpPr>
          <p:nvPr>
            <p:ph sz="quarter" idx="10"/>
          </p:nvPr>
        </p:nvSpPr>
        <p:spPr>
          <a:xfrm>
            <a:off x="353567" y="1359217"/>
            <a:ext cx="8458200" cy="4555093"/>
          </a:xfrm>
        </p:spPr>
        <p:txBody>
          <a:bodyPr/>
          <a:lstStyle/>
          <a:p>
            <a:r>
              <a:rPr lang="en-US" dirty="0" smtClean="0">
                <a:solidFill>
                  <a:schemeClr val="accent1">
                    <a:lumMod val="40000"/>
                    <a:lumOff val="60000"/>
                  </a:schemeClr>
                </a:solidFill>
              </a:rPr>
              <a:t>Cortex A8 	: single core, no HW coherency support.</a:t>
            </a:r>
          </a:p>
          <a:p>
            <a:r>
              <a:rPr lang="en-US" dirty="0" smtClean="0">
                <a:solidFill>
                  <a:schemeClr val="accent1">
                    <a:lumMod val="40000"/>
                    <a:lumOff val="60000"/>
                  </a:schemeClr>
                </a:solidFill>
              </a:rPr>
              <a:t>Cortex A9	: coherency support inside the cluster for up to 4 		  cores.</a:t>
            </a:r>
          </a:p>
          <a:p>
            <a:r>
              <a:rPr lang="en-US" dirty="0" smtClean="0">
                <a:solidFill>
                  <a:schemeClr val="accent1">
                    <a:lumMod val="40000"/>
                    <a:lumOff val="60000"/>
                  </a:schemeClr>
                </a:solidFill>
              </a:rPr>
              <a:t>Cortex A15</a:t>
            </a:r>
            <a:r>
              <a:rPr lang="en-US" dirty="0" smtClean="0">
                <a:solidFill>
                  <a:srgbClr val="FF0000"/>
                </a:solidFill>
              </a:rPr>
              <a:t>/</a:t>
            </a:r>
            <a:r>
              <a:rPr lang="en-US" dirty="0" smtClean="0">
                <a:solidFill>
                  <a:schemeClr val="accent1">
                    <a:lumMod val="40000"/>
                    <a:lumOff val="60000"/>
                  </a:schemeClr>
                </a:solidFill>
              </a:rPr>
              <a:t>A7</a:t>
            </a:r>
            <a:r>
              <a:rPr lang="en-US" dirty="0" smtClean="0">
                <a:solidFill>
                  <a:srgbClr val="FF0000"/>
                </a:solidFill>
              </a:rPr>
              <a:t>/</a:t>
            </a:r>
            <a:r>
              <a:rPr lang="en-US" dirty="0" smtClean="0">
                <a:solidFill>
                  <a:schemeClr val="accent1">
                    <a:lumMod val="40000"/>
                    <a:lumOff val="60000"/>
                  </a:schemeClr>
                </a:solidFill>
              </a:rPr>
              <a:t>A57</a:t>
            </a:r>
            <a:r>
              <a:rPr lang="en-US" dirty="0" smtClean="0">
                <a:solidFill>
                  <a:srgbClr val="FF0000"/>
                </a:solidFill>
              </a:rPr>
              <a:t>/</a:t>
            </a:r>
            <a:r>
              <a:rPr lang="en-US" dirty="0" smtClean="0">
                <a:solidFill>
                  <a:schemeClr val="accent1">
                    <a:lumMod val="40000"/>
                    <a:lumOff val="60000"/>
                  </a:schemeClr>
                </a:solidFill>
              </a:rPr>
              <a:t>A53  : coherency btw clusters.</a:t>
            </a:r>
          </a:p>
          <a:p>
            <a:endParaRPr lang="en-US" dirty="0">
              <a:solidFill>
                <a:schemeClr val="accent1">
                  <a:lumMod val="40000"/>
                  <a:lumOff val="60000"/>
                </a:schemeClr>
              </a:solidFill>
            </a:endParaRPr>
          </a:p>
          <a:p>
            <a:endParaRPr lang="en-US" dirty="0" smtClean="0">
              <a:solidFill>
                <a:schemeClr val="accent1">
                  <a:lumMod val="40000"/>
                  <a:lumOff val="60000"/>
                </a:schemeClr>
              </a:solidFill>
            </a:endParaRPr>
          </a:p>
          <a:p>
            <a:endParaRPr lang="en-US" dirty="0">
              <a:solidFill>
                <a:schemeClr val="accent1">
                  <a:lumMod val="40000"/>
                  <a:lumOff val="60000"/>
                </a:schemeClr>
              </a:solidFill>
            </a:endParaRPr>
          </a:p>
          <a:p>
            <a:endParaRPr lang="en-US" dirty="0" smtClean="0">
              <a:solidFill>
                <a:schemeClr val="accent1">
                  <a:lumMod val="40000"/>
                  <a:lumOff val="60000"/>
                </a:schemeClr>
              </a:solidFill>
            </a:endParaRPr>
          </a:p>
          <a:p>
            <a:endParaRPr lang="en-US" dirty="0">
              <a:solidFill>
                <a:schemeClr val="accent1">
                  <a:lumMod val="40000"/>
                  <a:lumOff val="60000"/>
                </a:schemeClr>
              </a:solidFill>
            </a:endParaRPr>
          </a:p>
          <a:p>
            <a:endParaRPr lang="en-US" dirty="0" smtClean="0">
              <a:solidFill>
                <a:schemeClr val="accent1">
                  <a:lumMod val="40000"/>
                  <a:lumOff val="60000"/>
                </a:schemeClr>
              </a:solidFill>
            </a:endParaRPr>
          </a:p>
        </p:txBody>
      </p:sp>
    </p:spTree>
    <p:extLst>
      <p:ext uri="{BB962C8B-B14F-4D97-AF65-F5344CB8AC3E}">
        <p14:creationId xmlns:p14="http://schemas.microsoft.com/office/powerpoint/2010/main" val="2449881556"/>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60000"/>
                    <a:lumOff val="40000"/>
                  </a:schemeClr>
                </a:solidFill>
              </a:rPr>
              <a:t>ACE system level coherency</a:t>
            </a:r>
            <a:endParaRPr lang="en-US" dirty="0">
              <a:solidFill>
                <a:schemeClr val="accent3">
                  <a:lumMod val="60000"/>
                  <a:lumOff val="40000"/>
                </a:schemeClr>
              </a:solidFill>
            </a:endParaRPr>
          </a:p>
        </p:txBody>
      </p:sp>
      <p:sp>
        <p:nvSpPr>
          <p:cNvPr id="4" name="Text Placeholder 3"/>
          <p:cNvSpPr>
            <a:spLocks noGrp="1"/>
          </p:cNvSpPr>
          <p:nvPr>
            <p:ph type="body" sz="quarter" idx="17"/>
          </p:nvPr>
        </p:nvSpPr>
        <p:spPr/>
        <p:txBody>
          <a:bodyPr/>
          <a:lstStyle/>
          <a:p>
            <a:endParaRPr lang="en-US"/>
          </a:p>
        </p:txBody>
      </p:sp>
      <p:sp>
        <p:nvSpPr>
          <p:cNvPr id="5" name="Footer Placeholder 4"/>
          <p:cNvSpPr>
            <a:spLocks noGrp="1"/>
          </p:cNvSpPr>
          <p:nvPr>
            <p:ph type="ftr" sz="quarter" idx="18"/>
          </p:nvPr>
        </p:nvSpPr>
        <p:spPr/>
        <p:txBody>
          <a:bodyPr/>
          <a:lstStyle/>
          <a:p>
            <a:pPr>
              <a:defRPr/>
            </a:pPr>
            <a:r>
              <a:rPr lang="en-US" dirty="0" smtClean="0"/>
              <a:t>Broadcom Proprietary and Confidential.  © 2013 Broadcom Corporation.  All rights reserved.</a:t>
            </a:r>
            <a:endParaRPr lang="en-US" dirty="0"/>
          </a:p>
        </p:txBody>
      </p:sp>
      <p:sp>
        <p:nvSpPr>
          <p:cNvPr id="3" name="Content Placeholder 2"/>
          <p:cNvSpPr>
            <a:spLocks noGrp="1"/>
          </p:cNvSpPr>
          <p:nvPr>
            <p:ph sz="quarter" idx="10"/>
          </p:nvPr>
        </p:nvSpPr>
        <p:spPr>
          <a:xfrm>
            <a:off x="384047" y="1369377"/>
            <a:ext cx="8458200" cy="4750531"/>
          </a:xfrm>
        </p:spPr>
        <p:txBody>
          <a:bodyPr/>
          <a:lstStyle/>
          <a:p>
            <a:r>
              <a:rPr lang="en-US" dirty="0" smtClean="0">
                <a:solidFill>
                  <a:schemeClr val="accent1">
                    <a:lumMod val="40000"/>
                    <a:lumOff val="60000"/>
                  </a:schemeClr>
                </a:solidFill>
              </a:rPr>
              <a:t>AMBA 4 introduced ACE (AXI coherency Extensions)</a:t>
            </a:r>
          </a:p>
          <a:p>
            <a:pPr lvl="1"/>
            <a:r>
              <a:rPr lang="en-US" dirty="0" smtClean="0">
                <a:solidFill>
                  <a:schemeClr val="accent1">
                    <a:lumMod val="40000"/>
                    <a:lumOff val="60000"/>
                  </a:schemeClr>
                </a:solidFill>
              </a:rPr>
              <a:t>Supported by cortex-A15/A7, cortex-A53/57, and ARM’s CCI-400(and CCN-504)</a:t>
            </a:r>
          </a:p>
          <a:p>
            <a:pPr lvl="1"/>
            <a:r>
              <a:rPr lang="en-US" dirty="0" smtClean="0">
                <a:solidFill>
                  <a:schemeClr val="accent1">
                    <a:lumMod val="40000"/>
                    <a:lumOff val="60000"/>
                  </a:schemeClr>
                </a:solidFill>
              </a:rPr>
              <a:t>Coherency management between cores in a cluster and across clusters.</a:t>
            </a:r>
          </a:p>
          <a:p>
            <a:pPr lvl="1"/>
            <a:endParaRPr lang="en-US" dirty="0" smtClean="0">
              <a:solidFill>
                <a:schemeClr val="accent1">
                  <a:lumMod val="40000"/>
                  <a:lumOff val="60000"/>
                </a:schemeClr>
              </a:solidFill>
            </a:endParaRPr>
          </a:p>
          <a:p>
            <a:endParaRPr lang="en-US" dirty="0">
              <a:solidFill>
                <a:schemeClr val="accent1">
                  <a:lumMod val="40000"/>
                  <a:lumOff val="60000"/>
                </a:schemeClr>
              </a:solidFill>
            </a:endParaRPr>
          </a:p>
          <a:p>
            <a:endParaRPr lang="en-US" dirty="0" smtClean="0">
              <a:solidFill>
                <a:schemeClr val="accent1">
                  <a:lumMod val="40000"/>
                  <a:lumOff val="60000"/>
                </a:schemeClr>
              </a:solidFill>
            </a:endParaRPr>
          </a:p>
          <a:p>
            <a:endParaRPr lang="en-US" dirty="0">
              <a:solidFill>
                <a:schemeClr val="accent1">
                  <a:lumMod val="40000"/>
                  <a:lumOff val="60000"/>
                </a:schemeClr>
              </a:solidFill>
            </a:endParaRPr>
          </a:p>
          <a:p>
            <a:endParaRPr lang="en-US" dirty="0" smtClean="0">
              <a:solidFill>
                <a:schemeClr val="accent1">
                  <a:lumMod val="40000"/>
                  <a:lumOff val="60000"/>
                </a:schemeClr>
              </a:solidFill>
            </a:endParaRPr>
          </a:p>
          <a:p>
            <a:endParaRPr lang="en-US" dirty="0">
              <a:solidFill>
                <a:schemeClr val="accent1">
                  <a:lumMod val="40000"/>
                  <a:lumOff val="60000"/>
                </a:schemeClr>
              </a:solidFill>
            </a:endParaRPr>
          </a:p>
          <a:p>
            <a:endParaRPr lang="en-US" dirty="0" smtClean="0">
              <a:solidFill>
                <a:schemeClr val="accent1">
                  <a:lumMod val="40000"/>
                  <a:lumOff val="60000"/>
                </a:schemeClr>
              </a:solidFill>
            </a:endParaRPr>
          </a:p>
        </p:txBody>
      </p:sp>
      <p:sp>
        <p:nvSpPr>
          <p:cNvPr id="6" name="TextBox 5"/>
          <p:cNvSpPr txBox="1"/>
          <p:nvPr/>
        </p:nvSpPr>
        <p:spPr>
          <a:xfrm>
            <a:off x="581026" y="4517883"/>
            <a:ext cx="8075864" cy="630942"/>
          </a:xfrm>
          <a:prstGeom prst="rect">
            <a:avLst/>
          </a:prstGeom>
          <a:noFill/>
        </p:spPr>
        <p:txBody>
          <a:bodyPr wrap="square" lIns="0" tIns="0" rIns="0" bIns="0" rtlCol="0" anchor="t">
            <a:spAutoFit/>
          </a:bodyPr>
          <a:lstStyle/>
          <a:p>
            <a:pPr>
              <a:lnSpc>
                <a:spcPct val="90000"/>
              </a:lnSpc>
              <a:spcBef>
                <a:spcPts val="600"/>
              </a:spcBef>
            </a:pPr>
            <a:endParaRPr lang="en-US" sz="2000" dirty="0">
              <a:solidFill>
                <a:schemeClr val="accent1">
                  <a:lumMod val="40000"/>
                  <a:lumOff val="60000"/>
                </a:schemeClr>
              </a:solidFill>
            </a:endParaRPr>
          </a:p>
          <a:p>
            <a:pPr>
              <a:lnSpc>
                <a:spcPct val="90000"/>
              </a:lnSpc>
              <a:spcBef>
                <a:spcPts val="600"/>
              </a:spcBef>
            </a:pPr>
            <a:endParaRPr lang="en-US" sz="2000" dirty="0" err="1" smtClean="0">
              <a:solidFill>
                <a:schemeClr val="accent5"/>
              </a:solidFill>
            </a:endParaRPr>
          </a:p>
        </p:txBody>
      </p:sp>
    </p:spTree>
    <p:extLst>
      <p:ext uri="{BB962C8B-B14F-4D97-AF65-F5344CB8AC3E}">
        <p14:creationId xmlns:p14="http://schemas.microsoft.com/office/powerpoint/2010/main" val="797961907"/>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60000"/>
                    <a:lumOff val="40000"/>
                  </a:schemeClr>
                </a:solidFill>
              </a:rPr>
              <a:t>CCI-400</a:t>
            </a:r>
            <a:endParaRPr lang="en-US" dirty="0">
              <a:solidFill>
                <a:schemeClr val="accent3">
                  <a:lumMod val="60000"/>
                  <a:lumOff val="40000"/>
                </a:schemeClr>
              </a:solidFill>
            </a:endParaRPr>
          </a:p>
        </p:txBody>
      </p:sp>
      <p:sp>
        <p:nvSpPr>
          <p:cNvPr id="4" name="Text Placeholder 3"/>
          <p:cNvSpPr>
            <a:spLocks noGrp="1"/>
          </p:cNvSpPr>
          <p:nvPr>
            <p:ph type="body" sz="quarter" idx="17"/>
          </p:nvPr>
        </p:nvSpPr>
        <p:spPr/>
        <p:txBody>
          <a:bodyPr/>
          <a:lstStyle/>
          <a:p>
            <a:endParaRPr lang="en-US"/>
          </a:p>
        </p:txBody>
      </p:sp>
      <p:sp>
        <p:nvSpPr>
          <p:cNvPr id="5" name="Footer Placeholder 4"/>
          <p:cNvSpPr>
            <a:spLocks noGrp="1"/>
          </p:cNvSpPr>
          <p:nvPr>
            <p:ph type="ftr" sz="quarter" idx="18"/>
          </p:nvPr>
        </p:nvSpPr>
        <p:spPr/>
        <p:txBody>
          <a:bodyPr/>
          <a:lstStyle/>
          <a:p>
            <a:pPr>
              <a:defRPr/>
            </a:pPr>
            <a:r>
              <a:rPr lang="en-US" dirty="0" smtClean="0"/>
              <a:t>Broadcom Proprietary and Confidential.  © 2013 Broadcom Corporation.  All rights reserved.</a:t>
            </a:r>
            <a:endParaRPr lang="en-US" dirty="0"/>
          </a:p>
        </p:txBody>
      </p:sp>
      <p:sp>
        <p:nvSpPr>
          <p:cNvPr id="3" name="Content Placeholder 2"/>
          <p:cNvSpPr>
            <a:spLocks noGrp="1"/>
          </p:cNvSpPr>
          <p:nvPr>
            <p:ph sz="quarter" idx="10"/>
          </p:nvPr>
        </p:nvSpPr>
        <p:spPr>
          <a:xfrm>
            <a:off x="384047" y="1369377"/>
            <a:ext cx="8458200" cy="5075236"/>
          </a:xfrm>
        </p:spPr>
        <p:txBody>
          <a:bodyPr/>
          <a:lstStyle/>
          <a:p>
            <a:r>
              <a:rPr lang="en-US" sz="2000" dirty="0" smtClean="0">
                <a:solidFill>
                  <a:schemeClr val="accent1">
                    <a:lumMod val="40000"/>
                    <a:lumOff val="60000"/>
                  </a:schemeClr>
                </a:solidFill>
              </a:rPr>
              <a:t>CCI-400 combines interconnect and coherency functions into a single module.</a:t>
            </a:r>
          </a:p>
          <a:p>
            <a:r>
              <a:rPr lang="en-US" sz="2000" dirty="0" smtClean="0">
                <a:solidFill>
                  <a:schemeClr val="accent1">
                    <a:lumMod val="40000"/>
                    <a:lumOff val="60000"/>
                  </a:schemeClr>
                </a:solidFill>
              </a:rPr>
              <a:t>Supports </a:t>
            </a:r>
            <a:r>
              <a:rPr lang="en-US" sz="2000" dirty="0" err="1" smtClean="0">
                <a:solidFill>
                  <a:schemeClr val="accent1">
                    <a:lumMod val="40000"/>
                    <a:lumOff val="60000"/>
                  </a:schemeClr>
                </a:solidFill>
              </a:rPr>
              <a:t>upto</a:t>
            </a:r>
            <a:r>
              <a:rPr lang="en-US" sz="2000" dirty="0" smtClean="0">
                <a:solidFill>
                  <a:schemeClr val="accent1">
                    <a:lumMod val="40000"/>
                    <a:lumOff val="60000"/>
                  </a:schemeClr>
                </a:solidFill>
              </a:rPr>
              <a:t> two ACE masters and three ACE lite masters.</a:t>
            </a:r>
          </a:p>
          <a:p>
            <a:r>
              <a:rPr lang="en-US" sz="2000" dirty="0" smtClean="0">
                <a:solidFill>
                  <a:schemeClr val="accent1">
                    <a:lumMod val="40000"/>
                    <a:lumOff val="60000"/>
                  </a:schemeClr>
                </a:solidFill>
              </a:rPr>
              <a:t>Two type of coherency </a:t>
            </a:r>
          </a:p>
          <a:p>
            <a:pPr lvl="1"/>
            <a:r>
              <a:rPr lang="en-US" sz="1600" dirty="0" smtClean="0">
                <a:solidFill>
                  <a:schemeClr val="accent1">
                    <a:lumMod val="40000"/>
                    <a:lumOff val="60000"/>
                  </a:schemeClr>
                </a:solidFill>
              </a:rPr>
              <a:t>IO coherency. Device can snoop into processor caches(but nobody can snoop into device.)</a:t>
            </a:r>
          </a:p>
          <a:p>
            <a:pPr lvl="1"/>
            <a:r>
              <a:rPr lang="en-US" sz="1600" dirty="0" smtClean="0">
                <a:solidFill>
                  <a:schemeClr val="accent1">
                    <a:lumMod val="40000"/>
                    <a:lumOff val="60000"/>
                  </a:schemeClr>
                </a:solidFill>
              </a:rPr>
              <a:t>Full cache coherency. Snooping allowed in both directions.</a:t>
            </a:r>
          </a:p>
          <a:p>
            <a:pPr marL="0" indent="0">
              <a:buNone/>
            </a:pPr>
            <a:endParaRPr lang="en-US" dirty="0">
              <a:solidFill>
                <a:schemeClr val="accent1">
                  <a:lumMod val="40000"/>
                  <a:lumOff val="60000"/>
                </a:schemeClr>
              </a:solidFill>
            </a:endParaRPr>
          </a:p>
          <a:p>
            <a:endParaRPr lang="en-US" dirty="0" smtClean="0">
              <a:solidFill>
                <a:schemeClr val="accent1">
                  <a:lumMod val="40000"/>
                  <a:lumOff val="60000"/>
                </a:schemeClr>
              </a:solidFill>
            </a:endParaRPr>
          </a:p>
          <a:p>
            <a:endParaRPr lang="en-US" dirty="0">
              <a:solidFill>
                <a:schemeClr val="accent1">
                  <a:lumMod val="40000"/>
                  <a:lumOff val="60000"/>
                </a:schemeClr>
              </a:solidFill>
            </a:endParaRPr>
          </a:p>
          <a:p>
            <a:endParaRPr lang="en-US" dirty="0" smtClean="0">
              <a:solidFill>
                <a:schemeClr val="accent1">
                  <a:lumMod val="40000"/>
                  <a:lumOff val="60000"/>
                </a:schemeClr>
              </a:solidFill>
            </a:endParaRPr>
          </a:p>
          <a:p>
            <a:endParaRPr lang="en-US" dirty="0">
              <a:solidFill>
                <a:schemeClr val="accent1">
                  <a:lumMod val="40000"/>
                  <a:lumOff val="60000"/>
                </a:schemeClr>
              </a:solidFill>
            </a:endParaRPr>
          </a:p>
          <a:p>
            <a:endParaRPr lang="en-US" dirty="0" smtClean="0">
              <a:solidFill>
                <a:schemeClr val="accent1">
                  <a:lumMod val="40000"/>
                  <a:lumOff val="60000"/>
                </a:schemeClr>
              </a:solidFill>
            </a:endParaRPr>
          </a:p>
        </p:txBody>
      </p:sp>
    </p:spTree>
    <p:extLst>
      <p:ext uri="{BB962C8B-B14F-4D97-AF65-F5344CB8AC3E}">
        <p14:creationId xmlns:p14="http://schemas.microsoft.com/office/powerpoint/2010/main" val="138799529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60000"/>
                    <a:lumOff val="40000"/>
                  </a:schemeClr>
                </a:solidFill>
              </a:rPr>
              <a:t>ACE Master snooping transactions</a:t>
            </a:r>
            <a:endParaRPr lang="en-US" dirty="0">
              <a:solidFill>
                <a:schemeClr val="accent3">
                  <a:lumMod val="60000"/>
                  <a:lumOff val="40000"/>
                </a:schemeClr>
              </a:solidFill>
            </a:endParaRPr>
          </a:p>
        </p:txBody>
      </p:sp>
      <p:sp>
        <p:nvSpPr>
          <p:cNvPr id="4" name="Text Placeholder 3"/>
          <p:cNvSpPr>
            <a:spLocks noGrp="1"/>
          </p:cNvSpPr>
          <p:nvPr>
            <p:ph type="body" sz="quarter" idx="17"/>
          </p:nvPr>
        </p:nvSpPr>
        <p:spPr/>
        <p:txBody>
          <a:bodyPr/>
          <a:lstStyle/>
          <a:p>
            <a:endParaRPr lang="en-US"/>
          </a:p>
        </p:txBody>
      </p:sp>
      <p:sp>
        <p:nvSpPr>
          <p:cNvPr id="5" name="Footer Placeholder 4"/>
          <p:cNvSpPr>
            <a:spLocks noGrp="1"/>
          </p:cNvSpPr>
          <p:nvPr>
            <p:ph type="ftr" sz="quarter" idx="18"/>
          </p:nvPr>
        </p:nvSpPr>
        <p:spPr/>
        <p:txBody>
          <a:bodyPr/>
          <a:lstStyle/>
          <a:p>
            <a:pPr>
              <a:defRPr/>
            </a:pPr>
            <a:r>
              <a:rPr lang="en-US" dirty="0" smtClean="0"/>
              <a:t>Broadcom Proprietary and Confidential.  © 2013 Broadcom Corporation.  All rights reserved.</a:t>
            </a:r>
            <a:endParaRPr lang="en-US" dirty="0"/>
          </a:p>
        </p:txBody>
      </p:sp>
      <p:sp>
        <p:nvSpPr>
          <p:cNvPr id="3" name="Content Placeholder 2"/>
          <p:cNvSpPr>
            <a:spLocks noGrp="1"/>
          </p:cNvSpPr>
          <p:nvPr>
            <p:ph sz="quarter" idx="10"/>
          </p:nvPr>
        </p:nvSpPr>
        <p:spPr>
          <a:xfrm>
            <a:off x="384047" y="950277"/>
            <a:ext cx="8458200" cy="3428631"/>
          </a:xfrm>
        </p:spPr>
        <p:txBody>
          <a:bodyPr/>
          <a:lstStyle/>
          <a:p>
            <a:r>
              <a:rPr lang="en-US" dirty="0" smtClean="0">
                <a:solidFill>
                  <a:schemeClr val="accent1">
                    <a:lumMod val="40000"/>
                    <a:lumOff val="60000"/>
                  </a:schemeClr>
                </a:solidFill>
              </a:rPr>
              <a:t>Transactions from ACE masters can snoop other ACE masters.</a:t>
            </a:r>
          </a:p>
          <a:p>
            <a:r>
              <a:rPr lang="en-US" dirty="0" smtClean="0">
                <a:solidFill>
                  <a:schemeClr val="accent1">
                    <a:lumMod val="40000"/>
                    <a:lumOff val="60000"/>
                  </a:schemeClr>
                </a:solidFill>
              </a:rPr>
              <a:t>Transaction from ACE masters cannot snoop other ACE-Lite masters</a:t>
            </a:r>
          </a:p>
          <a:p>
            <a:endParaRPr lang="en-US" dirty="0">
              <a:solidFill>
                <a:schemeClr val="accent1">
                  <a:lumMod val="40000"/>
                  <a:lumOff val="60000"/>
                </a:schemeClr>
              </a:solidFill>
            </a:endParaRPr>
          </a:p>
          <a:p>
            <a:endParaRPr lang="en-US" dirty="0" smtClean="0">
              <a:solidFill>
                <a:schemeClr val="accent1">
                  <a:lumMod val="40000"/>
                  <a:lumOff val="60000"/>
                </a:schemeClr>
              </a:solidFill>
            </a:endParaRPr>
          </a:p>
          <a:p>
            <a:endParaRPr lang="en-US" dirty="0">
              <a:solidFill>
                <a:schemeClr val="accent1">
                  <a:lumMod val="40000"/>
                  <a:lumOff val="60000"/>
                </a:schemeClr>
              </a:solidFill>
            </a:endParaRPr>
          </a:p>
          <a:p>
            <a:endParaRPr lang="en-US" dirty="0" smtClean="0">
              <a:solidFill>
                <a:schemeClr val="accent1">
                  <a:lumMod val="40000"/>
                  <a:lumOff val="60000"/>
                </a:schemeClr>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2505075"/>
            <a:ext cx="6954111" cy="421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233496"/>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60000"/>
                    <a:lumOff val="40000"/>
                  </a:schemeClr>
                </a:solidFill>
              </a:rPr>
              <a:t>ACE-Lite Master Snooping</a:t>
            </a:r>
            <a:endParaRPr lang="en-US" dirty="0">
              <a:solidFill>
                <a:schemeClr val="accent3">
                  <a:lumMod val="60000"/>
                  <a:lumOff val="40000"/>
                </a:schemeClr>
              </a:solidFill>
            </a:endParaRPr>
          </a:p>
        </p:txBody>
      </p:sp>
      <p:sp>
        <p:nvSpPr>
          <p:cNvPr id="4" name="Text Placeholder 3"/>
          <p:cNvSpPr>
            <a:spLocks noGrp="1"/>
          </p:cNvSpPr>
          <p:nvPr>
            <p:ph type="body" sz="quarter" idx="17"/>
          </p:nvPr>
        </p:nvSpPr>
        <p:spPr/>
        <p:txBody>
          <a:bodyPr/>
          <a:lstStyle/>
          <a:p>
            <a:endParaRPr lang="en-US"/>
          </a:p>
        </p:txBody>
      </p:sp>
      <p:sp>
        <p:nvSpPr>
          <p:cNvPr id="5" name="Footer Placeholder 4"/>
          <p:cNvSpPr>
            <a:spLocks noGrp="1"/>
          </p:cNvSpPr>
          <p:nvPr>
            <p:ph type="ftr" sz="quarter" idx="18"/>
          </p:nvPr>
        </p:nvSpPr>
        <p:spPr/>
        <p:txBody>
          <a:bodyPr/>
          <a:lstStyle/>
          <a:p>
            <a:pPr>
              <a:defRPr/>
            </a:pPr>
            <a:r>
              <a:rPr lang="en-US" dirty="0" smtClean="0"/>
              <a:t>Broadcom Proprietary and Confidential.  © 2013 Broadcom Corporation.  All rights reserved.</a:t>
            </a:r>
            <a:endParaRPr lang="en-US" dirty="0"/>
          </a:p>
        </p:txBody>
      </p:sp>
      <p:sp>
        <p:nvSpPr>
          <p:cNvPr id="3" name="Content Placeholder 2"/>
          <p:cNvSpPr>
            <a:spLocks noGrp="1"/>
          </p:cNvSpPr>
          <p:nvPr>
            <p:ph sz="quarter" idx="10"/>
          </p:nvPr>
        </p:nvSpPr>
        <p:spPr>
          <a:xfrm>
            <a:off x="685800" y="845502"/>
            <a:ext cx="8458200" cy="3428631"/>
          </a:xfrm>
        </p:spPr>
        <p:txBody>
          <a:bodyPr/>
          <a:lstStyle/>
          <a:p>
            <a:r>
              <a:rPr lang="en-US" dirty="0" smtClean="0">
                <a:solidFill>
                  <a:schemeClr val="accent1">
                    <a:lumMod val="40000"/>
                    <a:lumOff val="60000"/>
                  </a:schemeClr>
                </a:solidFill>
              </a:rPr>
              <a:t>Transaction from ACE-Lite masters can snoop other ACE masters’ cache.</a:t>
            </a:r>
          </a:p>
          <a:p>
            <a:r>
              <a:rPr lang="en-US" dirty="0" smtClean="0">
                <a:solidFill>
                  <a:schemeClr val="accent1">
                    <a:lumMod val="40000"/>
                    <a:lumOff val="60000"/>
                  </a:schemeClr>
                </a:solidFill>
              </a:rPr>
              <a:t>Transactions from ACE-Lite masters cannot snoop ACE-Lite master’s cache.</a:t>
            </a:r>
          </a:p>
          <a:p>
            <a:endParaRPr lang="en-US" dirty="0">
              <a:solidFill>
                <a:schemeClr val="accent1">
                  <a:lumMod val="40000"/>
                  <a:lumOff val="60000"/>
                </a:schemeClr>
              </a:solidFill>
            </a:endParaRPr>
          </a:p>
          <a:p>
            <a:endParaRPr lang="en-US" dirty="0" smtClean="0">
              <a:solidFill>
                <a:schemeClr val="accent1">
                  <a:lumMod val="40000"/>
                  <a:lumOff val="60000"/>
                </a:schemeClr>
              </a:solidFill>
            </a:endParaRPr>
          </a:p>
          <a:p>
            <a:endParaRPr lang="en-US" dirty="0">
              <a:solidFill>
                <a:schemeClr val="accent1">
                  <a:lumMod val="40000"/>
                  <a:lumOff val="60000"/>
                </a:schemeClr>
              </a:solidFill>
            </a:endParaRPr>
          </a:p>
          <a:p>
            <a:endParaRPr lang="en-US" dirty="0" smtClean="0">
              <a:solidFill>
                <a:schemeClr val="accent1">
                  <a:lumMod val="40000"/>
                  <a:lumOff val="60000"/>
                </a:schemeClr>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1" y="2420929"/>
            <a:ext cx="6696074" cy="4008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5004664"/>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60000"/>
                    <a:lumOff val="40000"/>
                  </a:schemeClr>
                </a:solidFill>
              </a:rPr>
              <a:t>Scope</a:t>
            </a:r>
            <a:endParaRPr lang="en-US" dirty="0">
              <a:solidFill>
                <a:schemeClr val="accent3">
                  <a:lumMod val="60000"/>
                  <a:lumOff val="40000"/>
                </a:schemeClr>
              </a:solidFill>
            </a:endParaRPr>
          </a:p>
        </p:txBody>
      </p:sp>
      <p:sp>
        <p:nvSpPr>
          <p:cNvPr id="3" name="Content Placeholder 2"/>
          <p:cNvSpPr>
            <a:spLocks noGrp="1"/>
          </p:cNvSpPr>
          <p:nvPr>
            <p:ph sz="quarter" idx="10"/>
          </p:nvPr>
        </p:nvSpPr>
        <p:spPr>
          <a:xfrm>
            <a:off x="384047" y="1369377"/>
            <a:ext cx="8458200" cy="3250121"/>
          </a:xfrm>
        </p:spPr>
        <p:txBody>
          <a:bodyPr/>
          <a:lstStyle/>
          <a:p>
            <a:r>
              <a:rPr lang="en-US" dirty="0" smtClean="0">
                <a:solidFill>
                  <a:schemeClr val="accent1">
                    <a:lumMod val="40000"/>
                    <a:lumOff val="60000"/>
                  </a:schemeClr>
                </a:solidFill>
              </a:rPr>
              <a:t>Cache – How do they help?</a:t>
            </a:r>
          </a:p>
          <a:p>
            <a:r>
              <a:rPr lang="en-US" dirty="0" smtClean="0">
                <a:solidFill>
                  <a:schemeClr val="accent1">
                    <a:lumMod val="40000"/>
                    <a:lumOff val="60000"/>
                  </a:schemeClr>
                </a:solidFill>
              </a:rPr>
              <a:t>Cache architecture </a:t>
            </a:r>
          </a:p>
          <a:p>
            <a:r>
              <a:rPr lang="en-US" dirty="0" smtClean="0">
                <a:solidFill>
                  <a:schemeClr val="accent1">
                    <a:lumMod val="40000"/>
                    <a:lumOff val="60000"/>
                  </a:schemeClr>
                </a:solidFill>
              </a:rPr>
              <a:t>Direct and Set Associative caches</a:t>
            </a:r>
          </a:p>
          <a:p>
            <a:r>
              <a:rPr lang="en-US" dirty="0" smtClean="0">
                <a:solidFill>
                  <a:schemeClr val="accent1">
                    <a:lumMod val="40000"/>
                    <a:lumOff val="60000"/>
                  </a:schemeClr>
                </a:solidFill>
              </a:rPr>
              <a:t>Cache Policies</a:t>
            </a:r>
          </a:p>
          <a:p>
            <a:r>
              <a:rPr lang="en-US" dirty="0" smtClean="0">
                <a:solidFill>
                  <a:schemeClr val="accent1">
                    <a:lumMod val="40000"/>
                    <a:lumOff val="60000"/>
                  </a:schemeClr>
                </a:solidFill>
              </a:rPr>
              <a:t>Cache Coherency</a:t>
            </a:r>
          </a:p>
          <a:p>
            <a:r>
              <a:rPr lang="en-US" dirty="0" smtClean="0">
                <a:solidFill>
                  <a:schemeClr val="accent1">
                    <a:lumMod val="40000"/>
                    <a:lumOff val="60000"/>
                  </a:schemeClr>
                </a:solidFill>
              </a:rPr>
              <a:t>ACE</a:t>
            </a:r>
          </a:p>
          <a:p>
            <a:r>
              <a:rPr lang="en-US" dirty="0" smtClean="0">
                <a:solidFill>
                  <a:schemeClr val="accent1">
                    <a:lumMod val="40000"/>
                    <a:lumOff val="60000"/>
                  </a:schemeClr>
                </a:solidFill>
              </a:rPr>
              <a:t>Branch Prediction</a:t>
            </a:r>
            <a:endParaRPr lang="en-US" dirty="0">
              <a:solidFill>
                <a:schemeClr val="accent1">
                  <a:lumMod val="40000"/>
                  <a:lumOff val="60000"/>
                </a:schemeClr>
              </a:solidFill>
            </a:endParaRPr>
          </a:p>
        </p:txBody>
      </p:sp>
      <p:sp>
        <p:nvSpPr>
          <p:cNvPr id="4" name="Text Placeholder 3"/>
          <p:cNvSpPr>
            <a:spLocks noGrp="1"/>
          </p:cNvSpPr>
          <p:nvPr>
            <p:ph type="body" sz="quarter" idx="17"/>
          </p:nvPr>
        </p:nvSpPr>
        <p:spPr/>
        <p:txBody>
          <a:bodyPr/>
          <a:lstStyle/>
          <a:p>
            <a:endParaRPr lang="en-US"/>
          </a:p>
        </p:txBody>
      </p:sp>
      <p:sp>
        <p:nvSpPr>
          <p:cNvPr id="5" name="Footer Placeholder 4"/>
          <p:cNvSpPr>
            <a:spLocks noGrp="1"/>
          </p:cNvSpPr>
          <p:nvPr>
            <p:ph type="ftr" sz="quarter" idx="18"/>
          </p:nvPr>
        </p:nvSpPr>
        <p:spPr/>
        <p:txBody>
          <a:bodyPr/>
          <a:lstStyle/>
          <a:p>
            <a:pPr>
              <a:defRPr/>
            </a:pPr>
            <a:r>
              <a:rPr lang="en-US" dirty="0" smtClean="0"/>
              <a:t>Broadcom Proprietary and Confidential.  © 2013 Broadcom Corporation.  All rights reserved.</a:t>
            </a:r>
            <a:endParaRPr lang="en-US" dirty="0"/>
          </a:p>
        </p:txBody>
      </p:sp>
    </p:spTree>
    <p:extLst>
      <p:ext uri="{BB962C8B-B14F-4D97-AF65-F5344CB8AC3E}">
        <p14:creationId xmlns:p14="http://schemas.microsoft.com/office/powerpoint/2010/main" val="607000082"/>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60000"/>
                    <a:lumOff val="40000"/>
                  </a:schemeClr>
                </a:solidFill>
              </a:rPr>
              <a:t>Example system with CCI-400 </a:t>
            </a:r>
            <a:endParaRPr lang="en-US" dirty="0">
              <a:solidFill>
                <a:schemeClr val="accent3">
                  <a:lumMod val="60000"/>
                  <a:lumOff val="40000"/>
                </a:schemeClr>
              </a:solidFill>
            </a:endParaRPr>
          </a:p>
        </p:txBody>
      </p:sp>
      <p:sp>
        <p:nvSpPr>
          <p:cNvPr id="3" name="Content Placeholder 2"/>
          <p:cNvSpPr>
            <a:spLocks noGrp="1"/>
          </p:cNvSpPr>
          <p:nvPr>
            <p:ph sz="quarter" idx="10"/>
          </p:nvPr>
        </p:nvSpPr>
        <p:spPr>
          <a:xfrm>
            <a:off x="384047" y="1369377"/>
            <a:ext cx="8458200" cy="818686"/>
          </a:xfrm>
        </p:spPr>
        <p:txBody>
          <a:bodyPr/>
          <a:lstStyle/>
          <a:p>
            <a:endParaRPr lang="en-US" dirty="0" smtClean="0">
              <a:solidFill>
                <a:schemeClr val="accent1">
                  <a:lumMod val="40000"/>
                  <a:lumOff val="60000"/>
                </a:schemeClr>
              </a:solidFill>
            </a:endParaRPr>
          </a:p>
          <a:p>
            <a:pPr marL="0" indent="0">
              <a:buNone/>
            </a:pPr>
            <a:endParaRPr lang="en-US" dirty="0" smtClean="0">
              <a:solidFill>
                <a:schemeClr val="accent1">
                  <a:lumMod val="40000"/>
                  <a:lumOff val="60000"/>
                </a:schemeClr>
              </a:solidFill>
            </a:endParaRPr>
          </a:p>
        </p:txBody>
      </p:sp>
      <p:sp>
        <p:nvSpPr>
          <p:cNvPr id="4" name="Text Placeholder 3"/>
          <p:cNvSpPr>
            <a:spLocks noGrp="1"/>
          </p:cNvSpPr>
          <p:nvPr>
            <p:ph type="body" sz="quarter" idx="17"/>
          </p:nvPr>
        </p:nvSpPr>
        <p:spPr/>
        <p:txBody>
          <a:bodyPr/>
          <a:lstStyle/>
          <a:p>
            <a:endParaRPr lang="en-US"/>
          </a:p>
        </p:txBody>
      </p:sp>
      <p:sp>
        <p:nvSpPr>
          <p:cNvPr id="5" name="Footer Placeholder 4"/>
          <p:cNvSpPr>
            <a:spLocks noGrp="1"/>
          </p:cNvSpPr>
          <p:nvPr>
            <p:ph type="ftr" sz="quarter" idx="18"/>
          </p:nvPr>
        </p:nvSpPr>
        <p:spPr/>
        <p:txBody>
          <a:bodyPr/>
          <a:lstStyle/>
          <a:p>
            <a:pPr>
              <a:defRPr/>
            </a:pPr>
            <a:r>
              <a:rPr lang="en-US" dirty="0" smtClean="0"/>
              <a:t>Broadcom Proprietary and Confidential.  © 2013 Broadcom Corporation.  All rights reserved.</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771525"/>
            <a:ext cx="8001000" cy="531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1946954"/>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1625" y="325667"/>
            <a:ext cx="8645822" cy="366254"/>
          </a:xfrm>
        </p:spPr>
        <p:txBody>
          <a:bodyPr/>
          <a:lstStyle/>
          <a:p>
            <a:r>
              <a:rPr lang="en-US" dirty="0" smtClean="0">
                <a:solidFill>
                  <a:schemeClr val="accent3">
                    <a:lumMod val="60000"/>
                    <a:lumOff val="40000"/>
                  </a:schemeClr>
                </a:solidFill>
              </a:rPr>
              <a:t>Domains</a:t>
            </a:r>
            <a:endParaRPr lang="en-US" dirty="0">
              <a:solidFill>
                <a:schemeClr val="accent3">
                  <a:lumMod val="60000"/>
                  <a:lumOff val="40000"/>
                </a:schemeClr>
              </a:solidFill>
            </a:endParaRPr>
          </a:p>
        </p:txBody>
      </p:sp>
      <p:sp>
        <p:nvSpPr>
          <p:cNvPr id="3" name="Content Placeholder 2"/>
          <p:cNvSpPr>
            <a:spLocks noGrp="1"/>
          </p:cNvSpPr>
          <p:nvPr>
            <p:ph sz="quarter" idx="10"/>
          </p:nvPr>
        </p:nvSpPr>
        <p:spPr>
          <a:xfrm>
            <a:off x="403860" y="940752"/>
            <a:ext cx="8458200" cy="3628686"/>
          </a:xfrm>
        </p:spPr>
        <p:txBody>
          <a:bodyPr/>
          <a:lstStyle/>
          <a:p>
            <a:pPr lvl="1">
              <a:buFont typeface="Arial" panose="020B0604020202020204" pitchFamily="34" charset="0"/>
              <a:buChar char="•"/>
            </a:pPr>
            <a:r>
              <a:rPr lang="en-US" dirty="0" smtClean="0">
                <a:solidFill>
                  <a:schemeClr val="accent1">
                    <a:lumMod val="40000"/>
                    <a:lumOff val="60000"/>
                  </a:schemeClr>
                </a:solidFill>
              </a:rPr>
              <a:t>Used to filter snooping in a system by partitioning memory.</a:t>
            </a:r>
          </a:p>
          <a:p>
            <a:pPr lvl="1">
              <a:buFont typeface="Arial" panose="020B0604020202020204" pitchFamily="34" charset="0"/>
              <a:buChar char="•"/>
            </a:pPr>
            <a:endParaRPr lang="en-US" dirty="0">
              <a:solidFill>
                <a:schemeClr val="accent1">
                  <a:lumMod val="40000"/>
                  <a:lumOff val="60000"/>
                </a:schemeClr>
              </a:solidFill>
            </a:endParaRPr>
          </a:p>
          <a:p>
            <a:pPr lvl="1">
              <a:buFont typeface="Arial" panose="020B0604020202020204" pitchFamily="34" charset="0"/>
              <a:buChar char="•"/>
            </a:pPr>
            <a:endParaRPr lang="en-US" dirty="0" smtClean="0">
              <a:solidFill>
                <a:schemeClr val="accent1">
                  <a:lumMod val="40000"/>
                  <a:lumOff val="60000"/>
                </a:schemeClr>
              </a:solidFill>
            </a:endParaRPr>
          </a:p>
          <a:p>
            <a:pPr lvl="1">
              <a:buFont typeface="Arial" panose="020B0604020202020204" pitchFamily="34" charset="0"/>
              <a:buChar char="•"/>
            </a:pPr>
            <a:endParaRPr lang="en-US" dirty="0" smtClean="0">
              <a:solidFill>
                <a:schemeClr val="accent1">
                  <a:lumMod val="40000"/>
                  <a:lumOff val="60000"/>
                </a:schemeClr>
              </a:solidFill>
            </a:endParaRPr>
          </a:p>
          <a:p>
            <a:pPr lvl="1">
              <a:buFont typeface="Arial" panose="020B0604020202020204" pitchFamily="34" charset="0"/>
              <a:buChar char="•"/>
            </a:pPr>
            <a:endParaRPr lang="en-US" dirty="0">
              <a:solidFill>
                <a:schemeClr val="accent1">
                  <a:lumMod val="40000"/>
                  <a:lumOff val="60000"/>
                </a:schemeClr>
              </a:solidFill>
            </a:endParaRPr>
          </a:p>
          <a:p>
            <a:pPr lvl="1">
              <a:buFont typeface="Arial" panose="020B0604020202020204" pitchFamily="34" charset="0"/>
              <a:buChar char="•"/>
            </a:pPr>
            <a:endParaRPr lang="en-US" dirty="0" smtClean="0">
              <a:solidFill>
                <a:schemeClr val="accent1">
                  <a:lumMod val="40000"/>
                  <a:lumOff val="60000"/>
                </a:schemeClr>
              </a:solidFill>
            </a:endParaRPr>
          </a:p>
          <a:p>
            <a:pPr lvl="1"/>
            <a:endParaRPr lang="en-US" dirty="0">
              <a:solidFill>
                <a:schemeClr val="accent1">
                  <a:lumMod val="40000"/>
                  <a:lumOff val="60000"/>
                </a:schemeClr>
              </a:solidFill>
            </a:endParaRPr>
          </a:p>
          <a:p>
            <a:endParaRPr lang="en-US" dirty="0" smtClean="0">
              <a:solidFill>
                <a:schemeClr val="accent1">
                  <a:lumMod val="40000"/>
                  <a:lumOff val="60000"/>
                </a:schemeClr>
              </a:solidFill>
            </a:endParaRPr>
          </a:p>
          <a:p>
            <a:endParaRPr lang="en-US" dirty="0" smtClean="0">
              <a:solidFill>
                <a:schemeClr val="accent1">
                  <a:lumMod val="40000"/>
                  <a:lumOff val="60000"/>
                </a:schemeClr>
              </a:solidFill>
            </a:endParaRPr>
          </a:p>
          <a:p>
            <a:endParaRPr lang="en-US" dirty="0" smtClean="0">
              <a:solidFill>
                <a:schemeClr val="accent1">
                  <a:lumMod val="40000"/>
                  <a:lumOff val="60000"/>
                </a:schemeClr>
              </a:solidFill>
            </a:endParaRPr>
          </a:p>
        </p:txBody>
      </p:sp>
      <p:sp>
        <p:nvSpPr>
          <p:cNvPr id="4" name="Text Placeholder 3"/>
          <p:cNvSpPr>
            <a:spLocks noGrp="1"/>
          </p:cNvSpPr>
          <p:nvPr>
            <p:ph type="body" sz="quarter" idx="17"/>
          </p:nvPr>
        </p:nvSpPr>
        <p:spPr/>
        <p:txBody>
          <a:bodyPr/>
          <a:lstStyle/>
          <a:p>
            <a:endParaRPr lang="en-US"/>
          </a:p>
        </p:txBody>
      </p:sp>
      <p:sp>
        <p:nvSpPr>
          <p:cNvPr id="5" name="Footer Placeholder 4"/>
          <p:cNvSpPr>
            <a:spLocks noGrp="1"/>
          </p:cNvSpPr>
          <p:nvPr>
            <p:ph type="ftr" sz="quarter" idx="18"/>
          </p:nvPr>
        </p:nvSpPr>
        <p:spPr/>
        <p:txBody>
          <a:bodyPr/>
          <a:lstStyle/>
          <a:p>
            <a:pPr>
              <a:defRPr/>
            </a:pPr>
            <a:r>
              <a:rPr lang="en-US" dirty="0" smtClean="0"/>
              <a:t>Broadcom Proprietary and Confidential.  © 2013 Broadcom Corporation.  All rights reserved.</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213369138"/>
              </p:ext>
            </p:extLst>
          </p:nvPr>
        </p:nvGraphicFramePr>
        <p:xfrm>
          <a:off x="538480" y="1373505"/>
          <a:ext cx="8453120" cy="2186325"/>
        </p:xfrm>
        <a:graphic>
          <a:graphicData uri="http://schemas.openxmlformats.org/drawingml/2006/table">
            <a:tbl>
              <a:tblPr firstRow="1" bandRow="1">
                <a:tableStyleId>{5C22544A-7EE6-4342-B048-85BDC9FD1C3A}</a:tableStyleId>
              </a:tblPr>
              <a:tblGrid>
                <a:gridCol w="2328920"/>
                <a:gridCol w="6124200"/>
              </a:tblGrid>
              <a:tr h="382925">
                <a:tc>
                  <a:txBody>
                    <a:bodyPr/>
                    <a:lstStyle/>
                    <a:p>
                      <a:r>
                        <a:rPr lang="en-US" dirty="0" smtClean="0"/>
                        <a:t>Name</a:t>
                      </a:r>
                      <a:endParaRPr lang="en-US" dirty="0"/>
                    </a:p>
                  </a:txBody>
                  <a:tcPr/>
                </a:tc>
                <a:tc>
                  <a:txBody>
                    <a:bodyPr/>
                    <a:lstStyle/>
                    <a:p>
                      <a:r>
                        <a:rPr lang="en-US" dirty="0" smtClean="0"/>
                        <a:t>Description</a:t>
                      </a:r>
                      <a:endParaRPr lang="en-US" dirty="0"/>
                    </a:p>
                  </a:txBody>
                  <a:tcPr/>
                </a:tc>
              </a:tr>
              <a:tr h="382925">
                <a:tc>
                  <a:txBody>
                    <a:bodyPr/>
                    <a:lstStyle/>
                    <a:p>
                      <a:r>
                        <a:rPr lang="en-US" dirty="0" smtClean="0"/>
                        <a:t>Non – Shareable</a:t>
                      </a:r>
                      <a:endParaRPr lang="en-US" dirty="0"/>
                    </a:p>
                  </a:txBody>
                  <a:tcPr/>
                </a:tc>
                <a:tc>
                  <a:txBody>
                    <a:bodyPr/>
                    <a:lstStyle/>
                    <a:p>
                      <a:r>
                        <a:rPr lang="en-US" dirty="0" smtClean="0"/>
                        <a:t>Contains just a single master</a:t>
                      </a:r>
                      <a:endParaRPr lang="en-US" dirty="0"/>
                    </a:p>
                  </a:txBody>
                  <a:tcPr/>
                </a:tc>
              </a:tr>
              <a:tr h="397470">
                <a:tc>
                  <a:txBody>
                    <a:bodyPr/>
                    <a:lstStyle/>
                    <a:p>
                      <a:r>
                        <a:rPr lang="en-US" dirty="0" smtClean="0"/>
                        <a:t>Inner shareable</a:t>
                      </a:r>
                      <a:endParaRPr lang="en-US" dirty="0"/>
                    </a:p>
                  </a:txBody>
                  <a:tcPr/>
                </a:tc>
                <a:tc>
                  <a:txBody>
                    <a:bodyPr/>
                    <a:lstStyle/>
                    <a:p>
                      <a:r>
                        <a:rPr lang="en-US" dirty="0" smtClean="0"/>
                        <a:t>The inner domain can include additional masters</a:t>
                      </a:r>
                      <a:endParaRPr lang="en-US" dirty="0"/>
                    </a:p>
                  </a:txBody>
                  <a:tcPr/>
                </a:tc>
              </a:tr>
              <a:tr h="382925">
                <a:tc>
                  <a:txBody>
                    <a:bodyPr/>
                    <a:lstStyle/>
                    <a:p>
                      <a:r>
                        <a:rPr lang="en-US" dirty="0" smtClean="0"/>
                        <a:t>Outer Shareable</a:t>
                      </a:r>
                      <a:endParaRPr lang="en-US" dirty="0"/>
                    </a:p>
                  </a:txBody>
                  <a:tcPr/>
                </a:tc>
                <a:tc>
                  <a:txBody>
                    <a:bodyPr/>
                    <a:lstStyle/>
                    <a:p>
                      <a:r>
                        <a:rPr lang="en-US" dirty="0" smtClean="0"/>
                        <a:t>The outer domain contains at lest all masters in the inner domain and may also include additional</a:t>
                      </a:r>
                      <a:r>
                        <a:rPr lang="en-US" baseline="0" dirty="0" smtClean="0"/>
                        <a:t> masters</a:t>
                      </a:r>
                      <a:endParaRPr lang="en-US" dirty="0"/>
                    </a:p>
                  </a:txBody>
                  <a:tcPr/>
                </a:tc>
              </a:tr>
              <a:tr h="382925">
                <a:tc>
                  <a:txBody>
                    <a:bodyPr/>
                    <a:lstStyle/>
                    <a:p>
                      <a:r>
                        <a:rPr lang="en-US" dirty="0" smtClean="0"/>
                        <a:t>System Shareable</a:t>
                      </a:r>
                      <a:endParaRPr lang="en-US" dirty="0"/>
                    </a:p>
                  </a:txBody>
                  <a:tcPr/>
                </a:tc>
                <a:tc>
                  <a:txBody>
                    <a:bodyPr/>
                    <a:lstStyle/>
                    <a:p>
                      <a:r>
                        <a:rPr lang="en-US" dirty="0" smtClean="0"/>
                        <a:t>The system domain includes all masters in the system.</a:t>
                      </a:r>
                      <a:endParaRPr lang="en-US" dirty="0"/>
                    </a:p>
                  </a:txBody>
                  <a:tcPr/>
                </a:tc>
              </a:tr>
            </a:tbl>
          </a:graphicData>
        </a:graphic>
      </p:graphicFrame>
      <p:sp>
        <p:nvSpPr>
          <p:cNvPr id="7" name="Oval 6"/>
          <p:cNvSpPr/>
          <p:nvPr/>
        </p:nvSpPr>
        <p:spPr>
          <a:xfrm>
            <a:off x="640080" y="4470400"/>
            <a:ext cx="7985760" cy="1635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err="1" smtClean="0"/>
          </a:p>
        </p:txBody>
      </p:sp>
      <p:sp>
        <p:nvSpPr>
          <p:cNvPr id="8" name="Oval 7"/>
          <p:cNvSpPr/>
          <p:nvPr/>
        </p:nvSpPr>
        <p:spPr>
          <a:xfrm>
            <a:off x="924560" y="4881880"/>
            <a:ext cx="3454400" cy="76708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err="1" smtClean="0"/>
          </a:p>
        </p:txBody>
      </p:sp>
      <p:sp>
        <p:nvSpPr>
          <p:cNvPr id="9" name="Oval 8"/>
          <p:cNvSpPr/>
          <p:nvPr/>
        </p:nvSpPr>
        <p:spPr>
          <a:xfrm>
            <a:off x="4765040" y="4892040"/>
            <a:ext cx="3393440" cy="838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err="1" smtClean="0"/>
          </a:p>
        </p:txBody>
      </p:sp>
      <p:sp>
        <p:nvSpPr>
          <p:cNvPr id="10" name="Oval 9"/>
          <p:cNvSpPr/>
          <p:nvPr/>
        </p:nvSpPr>
        <p:spPr>
          <a:xfrm>
            <a:off x="1137920" y="5069840"/>
            <a:ext cx="1513840" cy="406400"/>
          </a:xfrm>
          <a:prstGeom prst="ellipse">
            <a:avLst/>
          </a:prstGeom>
          <a:solidFill>
            <a:srgbClr val="E21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err="1" smtClean="0"/>
          </a:p>
        </p:txBody>
      </p:sp>
      <p:sp>
        <p:nvSpPr>
          <p:cNvPr id="11" name="Oval 10"/>
          <p:cNvSpPr/>
          <p:nvPr/>
        </p:nvSpPr>
        <p:spPr>
          <a:xfrm>
            <a:off x="2804160" y="5059680"/>
            <a:ext cx="1513840" cy="406400"/>
          </a:xfrm>
          <a:prstGeom prst="ellipse">
            <a:avLst/>
          </a:prstGeom>
          <a:solidFill>
            <a:srgbClr val="E21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err="1" smtClean="0"/>
          </a:p>
        </p:txBody>
      </p:sp>
      <p:sp>
        <p:nvSpPr>
          <p:cNvPr id="12" name="Oval 11"/>
          <p:cNvSpPr/>
          <p:nvPr/>
        </p:nvSpPr>
        <p:spPr>
          <a:xfrm>
            <a:off x="4947920" y="5085080"/>
            <a:ext cx="1513840" cy="406400"/>
          </a:xfrm>
          <a:prstGeom prst="ellipse">
            <a:avLst/>
          </a:prstGeom>
          <a:solidFill>
            <a:srgbClr val="E21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err="1" smtClean="0"/>
          </a:p>
        </p:txBody>
      </p:sp>
      <p:sp>
        <p:nvSpPr>
          <p:cNvPr id="18" name="TextBox 17"/>
          <p:cNvSpPr txBox="1"/>
          <p:nvPr/>
        </p:nvSpPr>
        <p:spPr>
          <a:xfrm>
            <a:off x="3721100" y="5216814"/>
            <a:ext cx="259080" cy="138499"/>
          </a:xfrm>
          <a:prstGeom prst="rect">
            <a:avLst/>
          </a:prstGeom>
          <a:solidFill>
            <a:schemeClr val="tx2">
              <a:lumMod val="20000"/>
              <a:lumOff val="80000"/>
            </a:schemeClr>
          </a:solidFill>
        </p:spPr>
        <p:txBody>
          <a:bodyPr wrap="square" lIns="0" tIns="0" rIns="0" bIns="0" rtlCol="0" anchor="t">
            <a:spAutoFit/>
          </a:bodyPr>
          <a:lstStyle/>
          <a:p>
            <a:pPr>
              <a:lnSpc>
                <a:spcPct val="90000"/>
              </a:lnSpc>
              <a:spcBef>
                <a:spcPts val="600"/>
              </a:spcBef>
            </a:pPr>
            <a:r>
              <a:rPr lang="en-US" sz="1000" dirty="0" smtClean="0">
                <a:solidFill>
                  <a:srgbClr val="002060"/>
                </a:solidFill>
              </a:rPr>
              <a:t> M3</a:t>
            </a:r>
          </a:p>
        </p:txBody>
      </p:sp>
      <p:sp>
        <p:nvSpPr>
          <p:cNvPr id="23" name="TextBox 22"/>
          <p:cNvSpPr txBox="1"/>
          <p:nvPr/>
        </p:nvSpPr>
        <p:spPr>
          <a:xfrm>
            <a:off x="3054350" y="5219029"/>
            <a:ext cx="259080" cy="138499"/>
          </a:xfrm>
          <a:prstGeom prst="rect">
            <a:avLst/>
          </a:prstGeom>
          <a:solidFill>
            <a:schemeClr val="tx2">
              <a:lumMod val="20000"/>
              <a:lumOff val="80000"/>
            </a:schemeClr>
          </a:solidFill>
        </p:spPr>
        <p:txBody>
          <a:bodyPr wrap="square" lIns="0" tIns="0" rIns="0" bIns="0" rtlCol="0" anchor="t">
            <a:spAutoFit/>
          </a:bodyPr>
          <a:lstStyle/>
          <a:p>
            <a:pPr>
              <a:lnSpc>
                <a:spcPct val="90000"/>
              </a:lnSpc>
              <a:spcBef>
                <a:spcPts val="600"/>
              </a:spcBef>
            </a:pPr>
            <a:r>
              <a:rPr lang="en-US" sz="1000" dirty="0" smtClean="0">
                <a:solidFill>
                  <a:srgbClr val="002060"/>
                </a:solidFill>
              </a:rPr>
              <a:t> M2</a:t>
            </a:r>
          </a:p>
        </p:txBody>
      </p:sp>
      <p:sp>
        <p:nvSpPr>
          <p:cNvPr id="24" name="TextBox 23"/>
          <p:cNvSpPr txBox="1"/>
          <p:nvPr/>
        </p:nvSpPr>
        <p:spPr>
          <a:xfrm>
            <a:off x="1428750" y="5203790"/>
            <a:ext cx="259080" cy="138499"/>
          </a:xfrm>
          <a:prstGeom prst="rect">
            <a:avLst/>
          </a:prstGeom>
          <a:solidFill>
            <a:schemeClr val="tx2">
              <a:lumMod val="20000"/>
              <a:lumOff val="80000"/>
            </a:schemeClr>
          </a:solidFill>
        </p:spPr>
        <p:txBody>
          <a:bodyPr wrap="square" lIns="0" tIns="0" rIns="0" bIns="0" rtlCol="0" anchor="t">
            <a:spAutoFit/>
          </a:bodyPr>
          <a:lstStyle/>
          <a:p>
            <a:pPr>
              <a:lnSpc>
                <a:spcPct val="90000"/>
              </a:lnSpc>
              <a:spcBef>
                <a:spcPts val="600"/>
              </a:spcBef>
            </a:pPr>
            <a:r>
              <a:rPr lang="en-US" sz="1000" dirty="0" smtClean="0">
                <a:solidFill>
                  <a:srgbClr val="002060"/>
                </a:solidFill>
              </a:rPr>
              <a:t> M0</a:t>
            </a:r>
          </a:p>
        </p:txBody>
      </p:sp>
      <p:sp>
        <p:nvSpPr>
          <p:cNvPr id="25" name="TextBox 24"/>
          <p:cNvSpPr txBox="1"/>
          <p:nvPr/>
        </p:nvSpPr>
        <p:spPr>
          <a:xfrm>
            <a:off x="2076450" y="5193630"/>
            <a:ext cx="259080" cy="138499"/>
          </a:xfrm>
          <a:prstGeom prst="rect">
            <a:avLst/>
          </a:prstGeom>
          <a:solidFill>
            <a:schemeClr val="tx2">
              <a:lumMod val="20000"/>
              <a:lumOff val="80000"/>
            </a:schemeClr>
          </a:solidFill>
        </p:spPr>
        <p:txBody>
          <a:bodyPr wrap="square" lIns="0" tIns="0" rIns="0" bIns="0" rtlCol="0" anchor="t">
            <a:spAutoFit/>
          </a:bodyPr>
          <a:lstStyle/>
          <a:p>
            <a:pPr>
              <a:lnSpc>
                <a:spcPct val="90000"/>
              </a:lnSpc>
              <a:spcBef>
                <a:spcPts val="600"/>
              </a:spcBef>
            </a:pPr>
            <a:r>
              <a:rPr lang="en-US" sz="1000" dirty="0" smtClean="0">
                <a:solidFill>
                  <a:srgbClr val="002060"/>
                </a:solidFill>
              </a:rPr>
              <a:t> M1</a:t>
            </a:r>
          </a:p>
        </p:txBody>
      </p:sp>
      <p:sp>
        <p:nvSpPr>
          <p:cNvPr id="26" name="TextBox 25"/>
          <p:cNvSpPr txBox="1"/>
          <p:nvPr/>
        </p:nvSpPr>
        <p:spPr>
          <a:xfrm>
            <a:off x="5886450" y="5219030"/>
            <a:ext cx="259080" cy="138499"/>
          </a:xfrm>
          <a:prstGeom prst="rect">
            <a:avLst/>
          </a:prstGeom>
          <a:solidFill>
            <a:schemeClr val="tx2">
              <a:lumMod val="20000"/>
              <a:lumOff val="80000"/>
            </a:schemeClr>
          </a:solidFill>
        </p:spPr>
        <p:txBody>
          <a:bodyPr wrap="square" lIns="0" tIns="0" rIns="0" bIns="0" rtlCol="0" anchor="t">
            <a:spAutoFit/>
          </a:bodyPr>
          <a:lstStyle/>
          <a:p>
            <a:pPr>
              <a:lnSpc>
                <a:spcPct val="90000"/>
              </a:lnSpc>
              <a:spcBef>
                <a:spcPts val="600"/>
              </a:spcBef>
            </a:pPr>
            <a:r>
              <a:rPr lang="en-US" sz="1000" dirty="0" smtClean="0">
                <a:solidFill>
                  <a:srgbClr val="002060"/>
                </a:solidFill>
              </a:rPr>
              <a:t> M5</a:t>
            </a:r>
          </a:p>
        </p:txBody>
      </p:sp>
      <p:sp>
        <p:nvSpPr>
          <p:cNvPr id="27" name="TextBox 26"/>
          <p:cNvSpPr txBox="1"/>
          <p:nvPr/>
        </p:nvSpPr>
        <p:spPr>
          <a:xfrm>
            <a:off x="5086350" y="5221432"/>
            <a:ext cx="259080" cy="138499"/>
          </a:xfrm>
          <a:prstGeom prst="rect">
            <a:avLst/>
          </a:prstGeom>
          <a:solidFill>
            <a:schemeClr val="tx2">
              <a:lumMod val="20000"/>
              <a:lumOff val="80000"/>
            </a:schemeClr>
          </a:solidFill>
        </p:spPr>
        <p:txBody>
          <a:bodyPr wrap="square" lIns="0" tIns="0" rIns="0" bIns="0" rtlCol="0" anchor="t">
            <a:spAutoFit/>
          </a:bodyPr>
          <a:lstStyle/>
          <a:p>
            <a:pPr>
              <a:lnSpc>
                <a:spcPct val="90000"/>
              </a:lnSpc>
              <a:spcBef>
                <a:spcPts val="600"/>
              </a:spcBef>
            </a:pPr>
            <a:r>
              <a:rPr lang="en-US" sz="1000" dirty="0" smtClean="0">
                <a:solidFill>
                  <a:srgbClr val="002060"/>
                </a:solidFill>
              </a:rPr>
              <a:t> M4</a:t>
            </a:r>
          </a:p>
        </p:txBody>
      </p:sp>
      <p:sp>
        <p:nvSpPr>
          <p:cNvPr id="28" name="TextBox 27"/>
          <p:cNvSpPr txBox="1"/>
          <p:nvPr/>
        </p:nvSpPr>
        <p:spPr>
          <a:xfrm>
            <a:off x="4818380" y="4550341"/>
            <a:ext cx="259080" cy="138499"/>
          </a:xfrm>
          <a:prstGeom prst="rect">
            <a:avLst/>
          </a:prstGeom>
          <a:solidFill>
            <a:schemeClr val="tx2">
              <a:lumMod val="20000"/>
              <a:lumOff val="80000"/>
            </a:schemeClr>
          </a:solidFill>
        </p:spPr>
        <p:txBody>
          <a:bodyPr wrap="square" lIns="0" tIns="0" rIns="0" bIns="0" rtlCol="0" anchor="t">
            <a:spAutoFit/>
          </a:bodyPr>
          <a:lstStyle/>
          <a:p>
            <a:pPr>
              <a:lnSpc>
                <a:spcPct val="90000"/>
              </a:lnSpc>
              <a:spcBef>
                <a:spcPts val="600"/>
              </a:spcBef>
            </a:pPr>
            <a:r>
              <a:rPr lang="en-US" sz="1000" dirty="0" smtClean="0">
                <a:solidFill>
                  <a:srgbClr val="002060"/>
                </a:solidFill>
              </a:rPr>
              <a:t> M6</a:t>
            </a:r>
          </a:p>
        </p:txBody>
      </p:sp>
      <p:sp>
        <p:nvSpPr>
          <p:cNvPr id="29" name="TextBox 28"/>
          <p:cNvSpPr txBox="1"/>
          <p:nvPr/>
        </p:nvSpPr>
        <p:spPr>
          <a:xfrm>
            <a:off x="1758950" y="5311140"/>
            <a:ext cx="388620" cy="138499"/>
          </a:xfrm>
          <a:prstGeom prst="rect">
            <a:avLst/>
          </a:prstGeom>
          <a:noFill/>
        </p:spPr>
        <p:txBody>
          <a:bodyPr wrap="square" lIns="0" tIns="0" rIns="0" bIns="0" rtlCol="0" anchor="t">
            <a:spAutoFit/>
          </a:bodyPr>
          <a:lstStyle/>
          <a:p>
            <a:pPr>
              <a:lnSpc>
                <a:spcPct val="90000"/>
              </a:lnSpc>
              <a:spcBef>
                <a:spcPts val="600"/>
              </a:spcBef>
            </a:pPr>
            <a:r>
              <a:rPr lang="en-US" sz="1000" dirty="0" smtClean="0">
                <a:solidFill>
                  <a:srgbClr val="002060"/>
                </a:solidFill>
              </a:rPr>
              <a:t>inner</a:t>
            </a:r>
          </a:p>
        </p:txBody>
      </p:sp>
      <p:sp>
        <p:nvSpPr>
          <p:cNvPr id="30" name="TextBox 29"/>
          <p:cNvSpPr txBox="1"/>
          <p:nvPr/>
        </p:nvSpPr>
        <p:spPr>
          <a:xfrm>
            <a:off x="3366770" y="5311140"/>
            <a:ext cx="388620" cy="138499"/>
          </a:xfrm>
          <a:prstGeom prst="rect">
            <a:avLst/>
          </a:prstGeom>
          <a:noFill/>
        </p:spPr>
        <p:txBody>
          <a:bodyPr wrap="square" lIns="0" tIns="0" rIns="0" bIns="0" rtlCol="0" anchor="t">
            <a:spAutoFit/>
          </a:bodyPr>
          <a:lstStyle/>
          <a:p>
            <a:pPr>
              <a:lnSpc>
                <a:spcPct val="90000"/>
              </a:lnSpc>
              <a:spcBef>
                <a:spcPts val="600"/>
              </a:spcBef>
            </a:pPr>
            <a:r>
              <a:rPr lang="en-US" sz="1000" dirty="0" smtClean="0">
                <a:solidFill>
                  <a:srgbClr val="002060"/>
                </a:solidFill>
              </a:rPr>
              <a:t>inner</a:t>
            </a:r>
          </a:p>
        </p:txBody>
      </p:sp>
      <p:sp>
        <p:nvSpPr>
          <p:cNvPr id="31" name="TextBox 30"/>
          <p:cNvSpPr txBox="1"/>
          <p:nvPr/>
        </p:nvSpPr>
        <p:spPr>
          <a:xfrm>
            <a:off x="5497830" y="5331391"/>
            <a:ext cx="388620" cy="138499"/>
          </a:xfrm>
          <a:prstGeom prst="rect">
            <a:avLst/>
          </a:prstGeom>
          <a:noFill/>
        </p:spPr>
        <p:txBody>
          <a:bodyPr wrap="square" lIns="0" tIns="0" rIns="0" bIns="0" rtlCol="0" anchor="t">
            <a:spAutoFit/>
          </a:bodyPr>
          <a:lstStyle/>
          <a:p>
            <a:pPr>
              <a:lnSpc>
                <a:spcPct val="90000"/>
              </a:lnSpc>
              <a:spcBef>
                <a:spcPts val="600"/>
              </a:spcBef>
            </a:pPr>
            <a:r>
              <a:rPr lang="en-US" sz="1000" dirty="0" smtClean="0">
                <a:solidFill>
                  <a:srgbClr val="002060"/>
                </a:solidFill>
              </a:rPr>
              <a:t>inner</a:t>
            </a:r>
          </a:p>
        </p:txBody>
      </p:sp>
      <p:sp>
        <p:nvSpPr>
          <p:cNvPr id="32" name="TextBox 31"/>
          <p:cNvSpPr txBox="1"/>
          <p:nvPr/>
        </p:nvSpPr>
        <p:spPr>
          <a:xfrm>
            <a:off x="2527300" y="5455920"/>
            <a:ext cx="388620" cy="138499"/>
          </a:xfrm>
          <a:prstGeom prst="rect">
            <a:avLst/>
          </a:prstGeom>
          <a:noFill/>
        </p:spPr>
        <p:txBody>
          <a:bodyPr wrap="square" lIns="0" tIns="0" rIns="0" bIns="0" rtlCol="0" anchor="t">
            <a:spAutoFit/>
          </a:bodyPr>
          <a:lstStyle/>
          <a:p>
            <a:pPr>
              <a:lnSpc>
                <a:spcPct val="90000"/>
              </a:lnSpc>
              <a:spcBef>
                <a:spcPts val="600"/>
              </a:spcBef>
            </a:pPr>
            <a:r>
              <a:rPr lang="en-US" sz="1000" dirty="0" smtClean="0">
                <a:solidFill>
                  <a:srgbClr val="002060"/>
                </a:solidFill>
              </a:rPr>
              <a:t>outer</a:t>
            </a:r>
          </a:p>
        </p:txBody>
      </p:sp>
      <p:sp>
        <p:nvSpPr>
          <p:cNvPr id="33" name="TextBox 32"/>
          <p:cNvSpPr txBox="1"/>
          <p:nvPr/>
        </p:nvSpPr>
        <p:spPr>
          <a:xfrm>
            <a:off x="6762750" y="5510461"/>
            <a:ext cx="388620" cy="138499"/>
          </a:xfrm>
          <a:prstGeom prst="rect">
            <a:avLst/>
          </a:prstGeom>
          <a:noFill/>
        </p:spPr>
        <p:txBody>
          <a:bodyPr wrap="square" lIns="0" tIns="0" rIns="0" bIns="0" rtlCol="0" anchor="t">
            <a:spAutoFit/>
          </a:bodyPr>
          <a:lstStyle/>
          <a:p>
            <a:pPr>
              <a:lnSpc>
                <a:spcPct val="90000"/>
              </a:lnSpc>
              <a:spcBef>
                <a:spcPts val="600"/>
              </a:spcBef>
            </a:pPr>
            <a:r>
              <a:rPr lang="en-US" sz="1000" dirty="0" smtClean="0">
                <a:solidFill>
                  <a:srgbClr val="002060"/>
                </a:solidFill>
              </a:rPr>
              <a:t>outer</a:t>
            </a:r>
          </a:p>
        </p:txBody>
      </p:sp>
      <p:sp>
        <p:nvSpPr>
          <p:cNvPr id="34" name="TextBox 33"/>
          <p:cNvSpPr txBox="1"/>
          <p:nvPr/>
        </p:nvSpPr>
        <p:spPr>
          <a:xfrm>
            <a:off x="7302500" y="5172641"/>
            <a:ext cx="259080" cy="138499"/>
          </a:xfrm>
          <a:prstGeom prst="rect">
            <a:avLst/>
          </a:prstGeom>
          <a:solidFill>
            <a:schemeClr val="tx2">
              <a:lumMod val="20000"/>
              <a:lumOff val="80000"/>
            </a:schemeClr>
          </a:solidFill>
        </p:spPr>
        <p:txBody>
          <a:bodyPr wrap="square" lIns="0" tIns="0" rIns="0" bIns="0" rtlCol="0" anchor="t">
            <a:spAutoFit/>
          </a:bodyPr>
          <a:lstStyle/>
          <a:p>
            <a:pPr>
              <a:lnSpc>
                <a:spcPct val="90000"/>
              </a:lnSpc>
              <a:spcBef>
                <a:spcPts val="600"/>
              </a:spcBef>
            </a:pPr>
            <a:r>
              <a:rPr lang="en-US" sz="1000" dirty="0" smtClean="0">
                <a:solidFill>
                  <a:srgbClr val="002060"/>
                </a:solidFill>
              </a:rPr>
              <a:t> M7</a:t>
            </a:r>
          </a:p>
        </p:txBody>
      </p:sp>
      <p:sp>
        <p:nvSpPr>
          <p:cNvPr id="35" name="TextBox 34"/>
          <p:cNvSpPr txBox="1"/>
          <p:nvPr/>
        </p:nvSpPr>
        <p:spPr>
          <a:xfrm>
            <a:off x="4257040" y="5801360"/>
            <a:ext cx="820420" cy="138499"/>
          </a:xfrm>
          <a:prstGeom prst="rect">
            <a:avLst/>
          </a:prstGeom>
          <a:noFill/>
        </p:spPr>
        <p:txBody>
          <a:bodyPr wrap="square" lIns="0" tIns="0" rIns="0" bIns="0" rtlCol="0" anchor="t">
            <a:spAutoFit/>
          </a:bodyPr>
          <a:lstStyle/>
          <a:p>
            <a:pPr>
              <a:lnSpc>
                <a:spcPct val="90000"/>
              </a:lnSpc>
              <a:spcBef>
                <a:spcPts val="600"/>
              </a:spcBef>
            </a:pPr>
            <a:r>
              <a:rPr lang="en-US" sz="1000" dirty="0" smtClean="0">
                <a:solidFill>
                  <a:srgbClr val="002060"/>
                </a:solidFill>
              </a:rPr>
              <a:t>System</a:t>
            </a:r>
          </a:p>
        </p:txBody>
      </p:sp>
    </p:spTree>
    <p:extLst>
      <p:ext uri="{BB962C8B-B14F-4D97-AF65-F5344CB8AC3E}">
        <p14:creationId xmlns:p14="http://schemas.microsoft.com/office/powerpoint/2010/main" val="3972361036"/>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1625" y="325667"/>
            <a:ext cx="8645822" cy="366254"/>
          </a:xfrm>
        </p:spPr>
        <p:txBody>
          <a:bodyPr/>
          <a:lstStyle/>
          <a:p>
            <a:r>
              <a:rPr lang="en-US" dirty="0" smtClean="0">
                <a:solidFill>
                  <a:schemeClr val="accent3">
                    <a:lumMod val="60000"/>
                    <a:lumOff val="40000"/>
                  </a:schemeClr>
                </a:solidFill>
              </a:rPr>
              <a:t>Example: </a:t>
            </a:r>
            <a:r>
              <a:rPr lang="en-US" dirty="0" err="1" smtClean="0">
                <a:solidFill>
                  <a:schemeClr val="accent3">
                    <a:lumMod val="60000"/>
                    <a:lumOff val="40000"/>
                  </a:schemeClr>
                </a:solidFill>
              </a:rPr>
              <a:t>big.LITTLE</a:t>
            </a:r>
            <a:r>
              <a:rPr lang="en-US" dirty="0" smtClean="0">
                <a:solidFill>
                  <a:schemeClr val="accent3">
                    <a:lumMod val="60000"/>
                    <a:lumOff val="40000"/>
                  </a:schemeClr>
                </a:solidFill>
              </a:rPr>
              <a:t> implementation</a:t>
            </a:r>
            <a:endParaRPr lang="en-US" dirty="0">
              <a:solidFill>
                <a:schemeClr val="accent3">
                  <a:lumMod val="60000"/>
                  <a:lumOff val="40000"/>
                </a:schemeClr>
              </a:solidFill>
            </a:endParaRPr>
          </a:p>
        </p:txBody>
      </p:sp>
      <p:sp>
        <p:nvSpPr>
          <p:cNvPr id="3" name="Content Placeholder 2"/>
          <p:cNvSpPr>
            <a:spLocks noGrp="1"/>
          </p:cNvSpPr>
          <p:nvPr>
            <p:ph sz="quarter" idx="10"/>
          </p:nvPr>
        </p:nvSpPr>
        <p:spPr>
          <a:xfrm>
            <a:off x="403097" y="893129"/>
            <a:ext cx="8458200" cy="6152453"/>
          </a:xfrm>
        </p:spPr>
        <p:txBody>
          <a:bodyPr/>
          <a:lstStyle/>
          <a:p>
            <a:pPr lvl="1">
              <a:buFont typeface="Arial" panose="020B0604020202020204" pitchFamily="34" charset="0"/>
              <a:buChar char="•"/>
            </a:pPr>
            <a:r>
              <a:rPr lang="en-US" dirty="0" smtClean="0">
                <a:solidFill>
                  <a:schemeClr val="accent1">
                    <a:lumMod val="40000"/>
                    <a:lumOff val="60000"/>
                  </a:schemeClr>
                </a:solidFill>
              </a:rPr>
              <a:t>big LITTLE system running SMP across both clusters, supported by a Mali GPU</a:t>
            </a:r>
          </a:p>
          <a:p>
            <a:pPr marL="341313" lvl="1" indent="0">
              <a:buNone/>
            </a:pPr>
            <a:r>
              <a:rPr lang="en-US" sz="1800" b="1" dirty="0" smtClean="0">
                <a:solidFill>
                  <a:srgbClr val="00B050"/>
                </a:solidFill>
              </a:rPr>
              <a:t>System Layout:</a:t>
            </a:r>
          </a:p>
          <a:p>
            <a:pPr marL="341313" lvl="1" indent="0">
              <a:buNone/>
            </a:pPr>
            <a:r>
              <a:rPr lang="en-US" sz="1800" dirty="0" smtClean="0">
                <a:solidFill>
                  <a:schemeClr val="accent1">
                    <a:lumMod val="40000"/>
                    <a:lumOff val="60000"/>
                  </a:schemeClr>
                </a:solidFill>
              </a:rPr>
              <a:t>Inner-sharable domain:		Multi-core processors A57 &amp; A53</a:t>
            </a:r>
          </a:p>
          <a:p>
            <a:pPr marL="341313" lvl="1" indent="0">
              <a:buNone/>
            </a:pPr>
            <a:r>
              <a:rPr lang="en-US" sz="1800" dirty="0" smtClean="0">
                <a:solidFill>
                  <a:schemeClr val="accent1">
                    <a:lumMod val="40000"/>
                    <a:lumOff val="60000"/>
                  </a:schemeClr>
                </a:solidFill>
              </a:rPr>
              <a:t>Outer-sharable domain:		GPU + inner domain</a:t>
            </a:r>
          </a:p>
          <a:p>
            <a:pPr marL="341313" lvl="1" indent="0">
              <a:buNone/>
            </a:pPr>
            <a:r>
              <a:rPr lang="en-US" sz="1800" dirty="0" smtClean="0">
                <a:solidFill>
                  <a:schemeClr val="accent1">
                    <a:lumMod val="40000"/>
                    <a:lumOff val="60000"/>
                  </a:schemeClr>
                </a:solidFill>
              </a:rPr>
              <a:t>System:			Everything else(</a:t>
            </a:r>
            <a:r>
              <a:rPr lang="en-US" sz="1800" dirty="0" err="1" smtClean="0">
                <a:solidFill>
                  <a:schemeClr val="accent1">
                    <a:lumMod val="40000"/>
                    <a:lumOff val="60000"/>
                  </a:schemeClr>
                </a:solidFill>
              </a:rPr>
              <a:t>eg</a:t>
            </a:r>
            <a:r>
              <a:rPr lang="en-US" sz="1800" dirty="0" smtClean="0">
                <a:solidFill>
                  <a:schemeClr val="accent1">
                    <a:lumMod val="40000"/>
                    <a:lumOff val="60000"/>
                  </a:schemeClr>
                </a:solidFill>
              </a:rPr>
              <a:t> baseband </a:t>
            </a:r>
            <a:r>
              <a:rPr lang="en-US" sz="1800" dirty="0" err="1" smtClean="0">
                <a:solidFill>
                  <a:schemeClr val="accent1">
                    <a:lumMod val="40000"/>
                    <a:lumOff val="60000"/>
                  </a:schemeClr>
                </a:solidFill>
              </a:rPr>
              <a:t>cpu</a:t>
            </a:r>
            <a:r>
              <a:rPr lang="en-US" sz="1800" dirty="0" smtClean="0">
                <a:solidFill>
                  <a:schemeClr val="accent1">
                    <a:lumMod val="40000"/>
                    <a:lumOff val="60000"/>
                  </a:schemeClr>
                </a:solidFill>
              </a:rPr>
              <a:t>)</a:t>
            </a:r>
          </a:p>
          <a:p>
            <a:pPr marL="341313" lvl="1" indent="0">
              <a:buNone/>
            </a:pPr>
            <a:endParaRPr lang="en-US" sz="1800" dirty="0" smtClean="0">
              <a:solidFill>
                <a:schemeClr val="accent1">
                  <a:lumMod val="40000"/>
                  <a:lumOff val="60000"/>
                </a:schemeClr>
              </a:solidFill>
            </a:endParaRPr>
          </a:p>
          <a:p>
            <a:pPr marL="341313" lvl="1" indent="0">
              <a:buNone/>
            </a:pPr>
            <a:r>
              <a:rPr lang="en-US" sz="1800" b="1" dirty="0">
                <a:solidFill>
                  <a:srgbClr val="00B050"/>
                </a:solidFill>
              </a:rPr>
              <a:t>Transition table attributes:</a:t>
            </a:r>
          </a:p>
          <a:p>
            <a:pPr marL="341313" lvl="1" indent="0">
              <a:buNone/>
            </a:pPr>
            <a:r>
              <a:rPr lang="en-US" sz="1800" dirty="0" smtClean="0">
                <a:solidFill>
                  <a:schemeClr val="accent1">
                    <a:lumMod val="40000"/>
                    <a:lumOff val="60000"/>
                  </a:schemeClr>
                </a:solidFill>
              </a:rPr>
              <a:t>Program memory:		Normal cacheable, inner-shareable</a:t>
            </a:r>
          </a:p>
          <a:p>
            <a:pPr marL="341313" lvl="1" indent="0">
              <a:buNone/>
            </a:pPr>
            <a:r>
              <a:rPr lang="en-US" sz="1800" dirty="0" smtClean="0">
                <a:solidFill>
                  <a:schemeClr val="accent1">
                    <a:lumMod val="40000"/>
                    <a:lumOff val="60000"/>
                  </a:schemeClr>
                </a:solidFill>
              </a:rPr>
              <a:t>Frame &amp; texture buffers:	Normal cacheable, outer-shareable</a:t>
            </a:r>
          </a:p>
          <a:p>
            <a:pPr marL="341313" lvl="1" indent="0">
              <a:buNone/>
            </a:pPr>
            <a:r>
              <a:rPr lang="en-US" sz="1800" dirty="0" smtClean="0">
                <a:solidFill>
                  <a:schemeClr val="accent1">
                    <a:lumMod val="40000"/>
                    <a:lumOff val="60000"/>
                  </a:schemeClr>
                </a:solidFill>
              </a:rPr>
              <a:t>Mailbox for base-band </a:t>
            </a:r>
            <a:r>
              <a:rPr lang="en-US" sz="1800" dirty="0" err="1" smtClean="0">
                <a:solidFill>
                  <a:schemeClr val="accent1">
                    <a:lumMod val="40000"/>
                    <a:lumOff val="60000"/>
                  </a:schemeClr>
                </a:solidFill>
              </a:rPr>
              <a:t>cpu</a:t>
            </a:r>
            <a:r>
              <a:rPr lang="en-US" sz="1800" dirty="0" smtClean="0">
                <a:solidFill>
                  <a:schemeClr val="accent1">
                    <a:lumMod val="40000"/>
                    <a:lumOff val="60000"/>
                  </a:schemeClr>
                </a:solidFill>
              </a:rPr>
              <a:t>:	Normal, non-cacheable</a:t>
            </a:r>
          </a:p>
          <a:p>
            <a:pPr marL="341313" lvl="1" indent="0">
              <a:buNone/>
            </a:pPr>
            <a:r>
              <a:rPr lang="en-US" sz="1800" dirty="0" smtClean="0">
                <a:solidFill>
                  <a:schemeClr val="accent1">
                    <a:lumMod val="40000"/>
                    <a:lumOff val="60000"/>
                  </a:schemeClr>
                </a:solidFill>
              </a:rPr>
              <a:t>Peripherals:			Device.</a:t>
            </a:r>
            <a:endParaRPr lang="en-US" sz="1800" dirty="0">
              <a:solidFill>
                <a:schemeClr val="accent1">
                  <a:lumMod val="40000"/>
                  <a:lumOff val="60000"/>
                </a:schemeClr>
              </a:solidFill>
            </a:endParaRPr>
          </a:p>
          <a:p>
            <a:pPr lvl="1">
              <a:buFont typeface="Arial" panose="020B0604020202020204" pitchFamily="34" charset="0"/>
              <a:buChar char="•"/>
            </a:pPr>
            <a:endParaRPr lang="en-US" dirty="0" smtClean="0">
              <a:solidFill>
                <a:schemeClr val="accent1">
                  <a:lumMod val="40000"/>
                  <a:lumOff val="60000"/>
                </a:schemeClr>
              </a:solidFill>
            </a:endParaRPr>
          </a:p>
          <a:p>
            <a:pPr lvl="1">
              <a:buFont typeface="Arial" panose="020B0604020202020204" pitchFamily="34" charset="0"/>
              <a:buChar char="•"/>
            </a:pPr>
            <a:endParaRPr lang="en-US" dirty="0">
              <a:solidFill>
                <a:schemeClr val="accent1">
                  <a:lumMod val="40000"/>
                  <a:lumOff val="60000"/>
                </a:schemeClr>
              </a:solidFill>
            </a:endParaRPr>
          </a:p>
          <a:p>
            <a:pPr lvl="1">
              <a:buFont typeface="Arial" panose="020B0604020202020204" pitchFamily="34" charset="0"/>
              <a:buChar char="•"/>
            </a:pPr>
            <a:endParaRPr lang="en-US" dirty="0" smtClean="0">
              <a:solidFill>
                <a:schemeClr val="accent1">
                  <a:lumMod val="40000"/>
                  <a:lumOff val="60000"/>
                </a:schemeClr>
              </a:solidFill>
            </a:endParaRPr>
          </a:p>
          <a:p>
            <a:pPr lvl="1"/>
            <a:endParaRPr lang="en-US" sz="1000" b="1" dirty="0">
              <a:solidFill>
                <a:schemeClr val="bg2">
                  <a:lumMod val="20000"/>
                  <a:lumOff val="80000"/>
                </a:schemeClr>
              </a:solidFill>
              <a:latin typeface="Arial" charset="0"/>
              <a:cs typeface="Arial" charset="0"/>
            </a:endParaRPr>
          </a:p>
          <a:p>
            <a:endParaRPr lang="en-US" dirty="0" smtClean="0">
              <a:solidFill>
                <a:schemeClr val="accent1">
                  <a:lumMod val="40000"/>
                  <a:lumOff val="60000"/>
                </a:schemeClr>
              </a:solidFill>
            </a:endParaRPr>
          </a:p>
          <a:p>
            <a:endParaRPr lang="en-US" dirty="0" smtClean="0">
              <a:solidFill>
                <a:schemeClr val="accent1">
                  <a:lumMod val="40000"/>
                  <a:lumOff val="60000"/>
                </a:schemeClr>
              </a:solidFill>
            </a:endParaRPr>
          </a:p>
          <a:p>
            <a:endParaRPr lang="en-US" dirty="0" smtClean="0">
              <a:solidFill>
                <a:schemeClr val="accent1">
                  <a:lumMod val="40000"/>
                  <a:lumOff val="60000"/>
                </a:schemeClr>
              </a:solidFill>
            </a:endParaRPr>
          </a:p>
        </p:txBody>
      </p:sp>
      <p:sp>
        <p:nvSpPr>
          <p:cNvPr id="4" name="Text Placeholder 3"/>
          <p:cNvSpPr>
            <a:spLocks noGrp="1"/>
          </p:cNvSpPr>
          <p:nvPr>
            <p:ph type="body" sz="quarter" idx="17"/>
          </p:nvPr>
        </p:nvSpPr>
        <p:spPr/>
        <p:txBody>
          <a:bodyPr/>
          <a:lstStyle/>
          <a:p>
            <a:endParaRPr lang="en-US"/>
          </a:p>
        </p:txBody>
      </p:sp>
      <p:sp>
        <p:nvSpPr>
          <p:cNvPr id="5" name="Footer Placeholder 4"/>
          <p:cNvSpPr>
            <a:spLocks noGrp="1"/>
          </p:cNvSpPr>
          <p:nvPr>
            <p:ph type="ftr" sz="quarter" idx="18"/>
          </p:nvPr>
        </p:nvSpPr>
        <p:spPr/>
        <p:txBody>
          <a:bodyPr/>
          <a:lstStyle/>
          <a:p>
            <a:pPr>
              <a:defRPr/>
            </a:pPr>
            <a:r>
              <a:rPr lang="en-US" dirty="0" smtClean="0"/>
              <a:t>Broadcom Proprietary and Confidential.  © 2013 Broadcom Corporation.  All rights reserved.</a:t>
            </a:r>
            <a:endParaRPr lang="en-US" dirty="0"/>
          </a:p>
        </p:txBody>
      </p:sp>
      <p:sp>
        <p:nvSpPr>
          <p:cNvPr id="7" name="Rounded Rectangle 6"/>
          <p:cNvSpPr/>
          <p:nvPr/>
        </p:nvSpPr>
        <p:spPr>
          <a:xfrm>
            <a:off x="1390650" y="5562600"/>
            <a:ext cx="457200" cy="276225"/>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err="1" smtClean="0"/>
          </a:p>
        </p:txBody>
      </p:sp>
      <p:sp>
        <p:nvSpPr>
          <p:cNvPr id="8" name="TextBox 7"/>
          <p:cNvSpPr txBox="1"/>
          <p:nvPr/>
        </p:nvSpPr>
        <p:spPr>
          <a:xfrm>
            <a:off x="1485900" y="5629275"/>
            <a:ext cx="276225" cy="138499"/>
          </a:xfrm>
          <a:prstGeom prst="rect">
            <a:avLst/>
          </a:prstGeom>
          <a:noFill/>
        </p:spPr>
        <p:txBody>
          <a:bodyPr wrap="square" lIns="0" tIns="0" rIns="0" bIns="0" rtlCol="0" anchor="t">
            <a:spAutoFit/>
          </a:bodyPr>
          <a:lstStyle/>
          <a:p>
            <a:pPr>
              <a:lnSpc>
                <a:spcPct val="90000"/>
              </a:lnSpc>
              <a:spcBef>
                <a:spcPts val="600"/>
              </a:spcBef>
            </a:pPr>
            <a:r>
              <a:rPr lang="en-US" sz="1000" b="1" dirty="0" smtClean="0">
                <a:solidFill>
                  <a:schemeClr val="bg2">
                    <a:lumMod val="50000"/>
                  </a:schemeClr>
                </a:solidFill>
              </a:rPr>
              <a:t>core</a:t>
            </a:r>
          </a:p>
        </p:txBody>
      </p:sp>
      <p:sp>
        <p:nvSpPr>
          <p:cNvPr id="9" name="Rounded Rectangle 8"/>
          <p:cNvSpPr/>
          <p:nvPr/>
        </p:nvSpPr>
        <p:spPr>
          <a:xfrm>
            <a:off x="1933575" y="5562600"/>
            <a:ext cx="457200" cy="276225"/>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err="1" smtClean="0"/>
          </a:p>
        </p:txBody>
      </p:sp>
      <p:sp>
        <p:nvSpPr>
          <p:cNvPr id="11" name="TextBox 10"/>
          <p:cNvSpPr txBox="1"/>
          <p:nvPr/>
        </p:nvSpPr>
        <p:spPr>
          <a:xfrm>
            <a:off x="2024062" y="5638800"/>
            <a:ext cx="276225" cy="138499"/>
          </a:xfrm>
          <a:prstGeom prst="rect">
            <a:avLst/>
          </a:prstGeom>
          <a:noFill/>
        </p:spPr>
        <p:txBody>
          <a:bodyPr wrap="square" lIns="0" tIns="0" rIns="0" bIns="0" rtlCol="0" anchor="t">
            <a:spAutoFit/>
          </a:bodyPr>
          <a:lstStyle/>
          <a:p>
            <a:pPr>
              <a:lnSpc>
                <a:spcPct val="90000"/>
              </a:lnSpc>
              <a:spcBef>
                <a:spcPts val="600"/>
              </a:spcBef>
            </a:pPr>
            <a:r>
              <a:rPr lang="en-US" sz="1000" b="1" dirty="0" smtClean="0">
                <a:solidFill>
                  <a:schemeClr val="bg2">
                    <a:lumMod val="50000"/>
                  </a:schemeClr>
                </a:solidFill>
              </a:rPr>
              <a:t>core</a:t>
            </a:r>
          </a:p>
        </p:txBody>
      </p:sp>
      <p:sp>
        <p:nvSpPr>
          <p:cNvPr id="12" name="Rounded Rectangle 11"/>
          <p:cNvSpPr/>
          <p:nvPr/>
        </p:nvSpPr>
        <p:spPr>
          <a:xfrm>
            <a:off x="2781299" y="5560411"/>
            <a:ext cx="457200" cy="276225"/>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err="1" smtClean="0"/>
          </a:p>
        </p:txBody>
      </p:sp>
      <p:sp>
        <p:nvSpPr>
          <p:cNvPr id="13" name="TextBox 12"/>
          <p:cNvSpPr txBox="1"/>
          <p:nvPr/>
        </p:nvSpPr>
        <p:spPr>
          <a:xfrm>
            <a:off x="2876549" y="5627086"/>
            <a:ext cx="276225" cy="138499"/>
          </a:xfrm>
          <a:prstGeom prst="rect">
            <a:avLst/>
          </a:prstGeom>
          <a:noFill/>
        </p:spPr>
        <p:txBody>
          <a:bodyPr wrap="square" lIns="0" tIns="0" rIns="0" bIns="0" rtlCol="0" anchor="t">
            <a:spAutoFit/>
          </a:bodyPr>
          <a:lstStyle/>
          <a:p>
            <a:pPr>
              <a:lnSpc>
                <a:spcPct val="90000"/>
              </a:lnSpc>
              <a:spcBef>
                <a:spcPts val="600"/>
              </a:spcBef>
            </a:pPr>
            <a:r>
              <a:rPr lang="en-US" sz="1000" b="1" dirty="0" smtClean="0">
                <a:solidFill>
                  <a:schemeClr val="bg2">
                    <a:lumMod val="50000"/>
                  </a:schemeClr>
                </a:solidFill>
              </a:rPr>
              <a:t>core</a:t>
            </a:r>
          </a:p>
        </p:txBody>
      </p:sp>
      <p:sp>
        <p:nvSpPr>
          <p:cNvPr id="14" name="Rounded Rectangle 13"/>
          <p:cNvSpPr/>
          <p:nvPr/>
        </p:nvSpPr>
        <p:spPr>
          <a:xfrm>
            <a:off x="3324224" y="5560411"/>
            <a:ext cx="457200" cy="276225"/>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err="1" smtClean="0"/>
          </a:p>
        </p:txBody>
      </p:sp>
      <p:sp>
        <p:nvSpPr>
          <p:cNvPr id="15" name="TextBox 14"/>
          <p:cNvSpPr txBox="1"/>
          <p:nvPr/>
        </p:nvSpPr>
        <p:spPr>
          <a:xfrm>
            <a:off x="3414711" y="5636611"/>
            <a:ext cx="276225" cy="138499"/>
          </a:xfrm>
          <a:prstGeom prst="rect">
            <a:avLst/>
          </a:prstGeom>
          <a:noFill/>
        </p:spPr>
        <p:txBody>
          <a:bodyPr wrap="square" lIns="0" tIns="0" rIns="0" bIns="0" rtlCol="0" anchor="t">
            <a:spAutoFit/>
          </a:bodyPr>
          <a:lstStyle/>
          <a:p>
            <a:pPr>
              <a:lnSpc>
                <a:spcPct val="90000"/>
              </a:lnSpc>
              <a:spcBef>
                <a:spcPts val="600"/>
              </a:spcBef>
            </a:pPr>
            <a:r>
              <a:rPr lang="en-US" sz="1000" b="1" dirty="0" smtClean="0">
                <a:solidFill>
                  <a:schemeClr val="bg2">
                    <a:lumMod val="50000"/>
                  </a:schemeClr>
                </a:solidFill>
              </a:rPr>
              <a:t>core</a:t>
            </a:r>
          </a:p>
        </p:txBody>
      </p:sp>
      <p:sp>
        <p:nvSpPr>
          <p:cNvPr id="17" name="Rounded Rectangle 16"/>
          <p:cNvSpPr/>
          <p:nvPr/>
        </p:nvSpPr>
        <p:spPr>
          <a:xfrm>
            <a:off x="1285875" y="5133975"/>
            <a:ext cx="1323975" cy="790575"/>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err="1" smtClean="0"/>
          </a:p>
        </p:txBody>
      </p:sp>
      <p:sp>
        <p:nvSpPr>
          <p:cNvPr id="18" name="Rounded Rectangle 17"/>
          <p:cNvSpPr/>
          <p:nvPr/>
        </p:nvSpPr>
        <p:spPr>
          <a:xfrm>
            <a:off x="2662236" y="5133974"/>
            <a:ext cx="1323975" cy="790575"/>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err="1" smtClean="0"/>
          </a:p>
        </p:txBody>
      </p:sp>
      <p:sp>
        <p:nvSpPr>
          <p:cNvPr id="20" name="TextBox 19"/>
          <p:cNvSpPr txBox="1"/>
          <p:nvPr/>
        </p:nvSpPr>
        <p:spPr>
          <a:xfrm>
            <a:off x="1762125" y="5227036"/>
            <a:ext cx="385762" cy="138499"/>
          </a:xfrm>
          <a:prstGeom prst="rect">
            <a:avLst/>
          </a:prstGeom>
          <a:noFill/>
        </p:spPr>
        <p:txBody>
          <a:bodyPr wrap="square" lIns="0" tIns="0" rIns="0" bIns="0" rtlCol="0" anchor="t">
            <a:spAutoFit/>
          </a:bodyPr>
          <a:lstStyle/>
          <a:p>
            <a:pPr>
              <a:lnSpc>
                <a:spcPct val="90000"/>
              </a:lnSpc>
              <a:spcBef>
                <a:spcPts val="600"/>
              </a:spcBef>
            </a:pPr>
            <a:r>
              <a:rPr lang="en-US" sz="1000" b="1" dirty="0">
                <a:solidFill>
                  <a:schemeClr val="bg2">
                    <a:lumMod val="20000"/>
                    <a:lumOff val="80000"/>
                  </a:schemeClr>
                </a:solidFill>
              </a:rPr>
              <a:t>2xA57</a:t>
            </a:r>
          </a:p>
        </p:txBody>
      </p:sp>
      <p:sp>
        <p:nvSpPr>
          <p:cNvPr id="21" name="TextBox 20"/>
          <p:cNvSpPr txBox="1"/>
          <p:nvPr/>
        </p:nvSpPr>
        <p:spPr>
          <a:xfrm>
            <a:off x="3152774" y="5227036"/>
            <a:ext cx="385762" cy="138499"/>
          </a:xfrm>
          <a:prstGeom prst="rect">
            <a:avLst/>
          </a:prstGeom>
          <a:noFill/>
        </p:spPr>
        <p:txBody>
          <a:bodyPr wrap="square" lIns="0" tIns="0" rIns="0" bIns="0" rtlCol="0" anchor="t">
            <a:spAutoFit/>
          </a:bodyPr>
          <a:lstStyle/>
          <a:p>
            <a:pPr>
              <a:lnSpc>
                <a:spcPct val="90000"/>
              </a:lnSpc>
              <a:spcBef>
                <a:spcPts val="600"/>
              </a:spcBef>
            </a:pPr>
            <a:r>
              <a:rPr lang="en-US" sz="1000" b="1" dirty="0">
                <a:solidFill>
                  <a:schemeClr val="bg2">
                    <a:lumMod val="20000"/>
                    <a:lumOff val="80000"/>
                  </a:schemeClr>
                </a:solidFill>
              </a:rPr>
              <a:t>2xA53</a:t>
            </a:r>
          </a:p>
        </p:txBody>
      </p:sp>
      <p:sp>
        <p:nvSpPr>
          <p:cNvPr id="23" name="Rounded Rectangle 22"/>
          <p:cNvSpPr/>
          <p:nvPr/>
        </p:nvSpPr>
        <p:spPr>
          <a:xfrm>
            <a:off x="5419725" y="5165123"/>
            <a:ext cx="628650" cy="790575"/>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err="1" smtClean="0"/>
          </a:p>
        </p:txBody>
      </p:sp>
      <p:sp>
        <p:nvSpPr>
          <p:cNvPr id="24" name="TextBox 23"/>
          <p:cNvSpPr txBox="1"/>
          <p:nvPr/>
        </p:nvSpPr>
        <p:spPr>
          <a:xfrm>
            <a:off x="5593557" y="5385628"/>
            <a:ext cx="385762" cy="353943"/>
          </a:xfrm>
          <a:prstGeom prst="rect">
            <a:avLst/>
          </a:prstGeom>
          <a:noFill/>
        </p:spPr>
        <p:txBody>
          <a:bodyPr wrap="square" lIns="0" tIns="0" rIns="0" bIns="0" rtlCol="0" anchor="t">
            <a:spAutoFit/>
          </a:bodyPr>
          <a:lstStyle/>
          <a:p>
            <a:pPr>
              <a:lnSpc>
                <a:spcPct val="90000"/>
              </a:lnSpc>
              <a:spcBef>
                <a:spcPts val="600"/>
              </a:spcBef>
            </a:pPr>
            <a:r>
              <a:rPr lang="en-US" sz="1000" b="1" dirty="0">
                <a:solidFill>
                  <a:schemeClr val="bg2">
                    <a:lumMod val="20000"/>
                    <a:lumOff val="80000"/>
                  </a:schemeClr>
                </a:solidFill>
              </a:rPr>
              <a:t>Mali</a:t>
            </a:r>
          </a:p>
          <a:p>
            <a:pPr>
              <a:lnSpc>
                <a:spcPct val="90000"/>
              </a:lnSpc>
              <a:spcBef>
                <a:spcPts val="600"/>
              </a:spcBef>
            </a:pPr>
            <a:r>
              <a:rPr lang="en-US" sz="1000" b="1" dirty="0">
                <a:solidFill>
                  <a:schemeClr val="bg2">
                    <a:lumMod val="20000"/>
                    <a:lumOff val="80000"/>
                  </a:schemeClr>
                </a:solidFill>
              </a:rPr>
              <a:t>GPU</a:t>
            </a:r>
          </a:p>
        </p:txBody>
      </p:sp>
      <p:sp>
        <p:nvSpPr>
          <p:cNvPr id="26" name="Rounded Rectangle 25"/>
          <p:cNvSpPr/>
          <p:nvPr/>
        </p:nvSpPr>
        <p:spPr>
          <a:xfrm>
            <a:off x="962025" y="4781549"/>
            <a:ext cx="3743325" cy="1438271"/>
          </a:xfrm>
          <a:prstGeom prst="roundRect">
            <a:avLst/>
          </a:prstGeom>
          <a:noFill/>
          <a:ln>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err="1" smtClean="0"/>
          </a:p>
        </p:txBody>
      </p:sp>
      <p:sp>
        <p:nvSpPr>
          <p:cNvPr id="27" name="TextBox 26"/>
          <p:cNvSpPr txBox="1"/>
          <p:nvPr/>
        </p:nvSpPr>
        <p:spPr>
          <a:xfrm>
            <a:off x="3781424" y="4865086"/>
            <a:ext cx="385762" cy="138499"/>
          </a:xfrm>
          <a:prstGeom prst="rect">
            <a:avLst/>
          </a:prstGeom>
          <a:noFill/>
        </p:spPr>
        <p:txBody>
          <a:bodyPr wrap="square" lIns="0" tIns="0" rIns="0" bIns="0" rtlCol="0" anchor="t">
            <a:spAutoFit/>
          </a:bodyPr>
          <a:lstStyle/>
          <a:p>
            <a:pPr>
              <a:lnSpc>
                <a:spcPct val="90000"/>
              </a:lnSpc>
              <a:spcBef>
                <a:spcPts val="600"/>
              </a:spcBef>
            </a:pPr>
            <a:r>
              <a:rPr lang="en-US" sz="1000" b="1" dirty="0" smtClean="0">
                <a:solidFill>
                  <a:schemeClr val="bg2">
                    <a:lumMod val="20000"/>
                    <a:lumOff val="80000"/>
                  </a:schemeClr>
                </a:solidFill>
              </a:rPr>
              <a:t>Inner</a:t>
            </a:r>
          </a:p>
        </p:txBody>
      </p:sp>
      <p:sp>
        <p:nvSpPr>
          <p:cNvPr id="28" name="Rounded Rectangle 27"/>
          <p:cNvSpPr/>
          <p:nvPr/>
        </p:nvSpPr>
        <p:spPr>
          <a:xfrm>
            <a:off x="809625" y="4467225"/>
            <a:ext cx="5753100" cy="1752596"/>
          </a:xfrm>
          <a:prstGeom prst="roundRect">
            <a:avLst/>
          </a:prstGeom>
          <a:noFill/>
          <a:ln>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err="1" smtClean="0"/>
          </a:p>
        </p:txBody>
      </p:sp>
      <p:sp>
        <p:nvSpPr>
          <p:cNvPr id="29" name="TextBox 28"/>
          <p:cNvSpPr txBox="1"/>
          <p:nvPr/>
        </p:nvSpPr>
        <p:spPr>
          <a:xfrm>
            <a:off x="5541169" y="4643051"/>
            <a:ext cx="385762" cy="138499"/>
          </a:xfrm>
          <a:prstGeom prst="rect">
            <a:avLst/>
          </a:prstGeom>
          <a:noFill/>
        </p:spPr>
        <p:txBody>
          <a:bodyPr wrap="square" lIns="0" tIns="0" rIns="0" bIns="0" rtlCol="0" anchor="t">
            <a:spAutoFit/>
          </a:bodyPr>
          <a:lstStyle/>
          <a:p>
            <a:pPr>
              <a:lnSpc>
                <a:spcPct val="90000"/>
              </a:lnSpc>
              <a:spcBef>
                <a:spcPts val="600"/>
              </a:spcBef>
            </a:pPr>
            <a:r>
              <a:rPr lang="en-US" sz="1000" b="1" dirty="0">
                <a:solidFill>
                  <a:schemeClr val="bg2">
                    <a:lumMod val="20000"/>
                    <a:lumOff val="80000"/>
                  </a:schemeClr>
                </a:solidFill>
              </a:rPr>
              <a:t>Outer</a:t>
            </a:r>
          </a:p>
        </p:txBody>
      </p:sp>
      <p:sp>
        <p:nvSpPr>
          <p:cNvPr id="30" name="Rounded Rectangle 29"/>
          <p:cNvSpPr/>
          <p:nvPr/>
        </p:nvSpPr>
        <p:spPr>
          <a:xfrm>
            <a:off x="7277100" y="4840514"/>
            <a:ext cx="838200" cy="790575"/>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err="1" smtClean="0"/>
          </a:p>
        </p:txBody>
      </p:sp>
      <p:sp>
        <p:nvSpPr>
          <p:cNvPr id="31" name="TextBox 30"/>
          <p:cNvSpPr txBox="1"/>
          <p:nvPr/>
        </p:nvSpPr>
        <p:spPr>
          <a:xfrm>
            <a:off x="7398544" y="5050064"/>
            <a:ext cx="716756" cy="353943"/>
          </a:xfrm>
          <a:prstGeom prst="rect">
            <a:avLst/>
          </a:prstGeom>
          <a:noFill/>
        </p:spPr>
        <p:txBody>
          <a:bodyPr wrap="square" lIns="0" tIns="0" rIns="0" bIns="0" rtlCol="0" anchor="t">
            <a:spAutoFit/>
          </a:bodyPr>
          <a:lstStyle/>
          <a:p>
            <a:pPr>
              <a:lnSpc>
                <a:spcPct val="90000"/>
              </a:lnSpc>
              <a:spcBef>
                <a:spcPts val="600"/>
              </a:spcBef>
            </a:pPr>
            <a:r>
              <a:rPr lang="en-US" sz="1000" b="1" dirty="0">
                <a:solidFill>
                  <a:schemeClr val="bg2">
                    <a:lumMod val="20000"/>
                    <a:lumOff val="80000"/>
                  </a:schemeClr>
                </a:solidFill>
              </a:rPr>
              <a:t>Base band</a:t>
            </a:r>
          </a:p>
          <a:p>
            <a:pPr>
              <a:lnSpc>
                <a:spcPct val="90000"/>
              </a:lnSpc>
              <a:spcBef>
                <a:spcPts val="600"/>
              </a:spcBef>
            </a:pPr>
            <a:r>
              <a:rPr lang="en-US" sz="1000" b="1" dirty="0">
                <a:solidFill>
                  <a:schemeClr val="bg2">
                    <a:lumMod val="20000"/>
                    <a:lumOff val="80000"/>
                  </a:schemeClr>
                </a:solidFill>
              </a:rPr>
              <a:t>     CPU</a:t>
            </a:r>
          </a:p>
        </p:txBody>
      </p:sp>
      <p:sp>
        <p:nvSpPr>
          <p:cNvPr id="32" name="Rounded Rectangle 31"/>
          <p:cNvSpPr/>
          <p:nvPr/>
        </p:nvSpPr>
        <p:spPr>
          <a:xfrm>
            <a:off x="609600" y="4362449"/>
            <a:ext cx="7581899" cy="2143125"/>
          </a:xfrm>
          <a:prstGeom prst="roundRect">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err="1" smtClean="0"/>
          </a:p>
        </p:txBody>
      </p:sp>
      <p:sp>
        <p:nvSpPr>
          <p:cNvPr id="33" name="TextBox 32"/>
          <p:cNvSpPr txBox="1"/>
          <p:nvPr/>
        </p:nvSpPr>
        <p:spPr>
          <a:xfrm>
            <a:off x="2162176" y="6219821"/>
            <a:ext cx="1362074" cy="138499"/>
          </a:xfrm>
          <a:prstGeom prst="rect">
            <a:avLst/>
          </a:prstGeom>
          <a:noFill/>
        </p:spPr>
        <p:txBody>
          <a:bodyPr wrap="square" lIns="0" tIns="0" rIns="0" bIns="0" rtlCol="0" anchor="t">
            <a:spAutoFit/>
          </a:bodyPr>
          <a:lstStyle/>
          <a:p>
            <a:pPr>
              <a:lnSpc>
                <a:spcPct val="90000"/>
              </a:lnSpc>
              <a:spcBef>
                <a:spcPts val="600"/>
              </a:spcBef>
            </a:pPr>
            <a:r>
              <a:rPr lang="en-US" sz="1000" b="1" dirty="0" smtClean="0">
                <a:solidFill>
                  <a:schemeClr val="bg2">
                    <a:lumMod val="50000"/>
                  </a:schemeClr>
                </a:solidFill>
              </a:rPr>
              <a:t>Cache Interconnect</a:t>
            </a:r>
          </a:p>
        </p:txBody>
      </p:sp>
      <p:sp>
        <p:nvSpPr>
          <p:cNvPr id="34" name="TextBox 33"/>
          <p:cNvSpPr txBox="1"/>
          <p:nvPr/>
        </p:nvSpPr>
        <p:spPr>
          <a:xfrm>
            <a:off x="7277100" y="4506366"/>
            <a:ext cx="532208" cy="138499"/>
          </a:xfrm>
          <a:prstGeom prst="rect">
            <a:avLst/>
          </a:prstGeom>
          <a:noFill/>
        </p:spPr>
        <p:txBody>
          <a:bodyPr wrap="square" lIns="0" tIns="0" rIns="0" bIns="0" rtlCol="0" anchor="t">
            <a:spAutoFit/>
          </a:bodyPr>
          <a:lstStyle/>
          <a:p>
            <a:pPr>
              <a:lnSpc>
                <a:spcPct val="90000"/>
              </a:lnSpc>
              <a:spcBef>
                <a:spcPts val="600"/>
              </a:spcBef>
            </a:pPr>
            <a:r>
              <a:rPr lang="en-US" sz="1000" b="1" dirty="0">
                <a:solidFill>
                  <a:schemeClr val="bg2">
                    <a:lumMod val="20000"/>
                    <a:lumOff val="80000"/>
                  </a:schemeClr>
                </a:solidFill>
              </a:rPr>
              <a:t>System</a:t>
            </a:r>
          </a:p>
        </p:txBody>
      </p:sp>
      <p:sp>
        <p:nvSpPr>
          <p:cNvPr id="22" name="Rounded Rectangle 21"/>
          <p:cNvSpPr/>
          <p:nvPr/>
        </p:nvSpPr>
        <p:spPr>
          <a:xfrm>
            <a:off x="1021556" y="6160484"/>
            <a:ext cx="5686425" cy="276225"/>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err="1" smtClean="0">
              <a:solidFill>
                <a:schemeClr val="tx2">
                  <a:lumMod val="60000"/>
                  <a:lumOff val="40000"/>
                </a:schemeClr>
              </a:solidFill>
            </a:endParaRPr>
          </a:p>
        </p:txBody>
      </p:sp>
      <p:sp>
        <p:nvSpPr>
          <p:cNvPr id="35" name="Up-Down Arrow 34"/>
          <p:cNvSpPr/>
          <p:nvPr/>
        </p:nvSpPr>
        <p:spPr>
          <a:xfrm>
            <a:off x="1847850" y="5955698"/>
            <a:ext cx="85725" cy="204786"/>
          </a:xfrm>
          <a:prstGeom prst="up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err="1" smtClean="0"/>
          </a:p>
        </p:txBody>
      </p:sp>
      <p:sp>
        <p:nvSpPr>
          <p:cNvPr id="36" name="Up-Down Arrow 35"/>
          <p:cNvSpPr/>
          <p:nvPr/>
        </p:nvSpPr>
        <p:spPr>
          <a:xfrm>
            <a:off x="3255167" y="5955698"/>
            <a:ext cx="85725" cy="204786"/>
          </a:xfrm>
          <a:prstGeom prst="up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err="1" smtClean="0"/>
          </a:p>
        </p:txBody>
      </p:sp>
      <p:sp>
        <p:nvSpPr>
          <p:cNvPr id="37" name="Up-Down Arrow 36"/>
          <p:cNvSpPr/>
          <p:nvPr/>
        </p:nvSpPr>
        <p:spPr>
          <a:xfrm>
            <a:off x="5691187" y="5960843"/>
            <a:ext cx="85725" cy="204786"/>
          </a:xfrm>
          <a:prstGeom prst="up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err="1" smtClean="0"/>
          </a:p>
        </p:txBody>
      </p:sp>
      <p:sp>
        <p:nvSpPr>
          <p:cNvPr id="39" name="TextBox 38"/>
          <p:cNvSpPr txBox="1"/>
          <p:nvPr/>
        </p:nvSpPr>
        <p:spPr>
          <a:xfrm>
            <a:off x="2978942" y="6219820"/>
            <a:ext cx="1593058" cy="138499"/>
          </a:xfrm>
          <a:prstGeom prst="rect">
            <a:avLst/>
          </a:prstGeom>
          <a:noFill/>
        </p:spPr>
        <p:txBody>
          <a:bodyPr wrap="square" lIns="0" tIns="0" rIns="0" bIns="0" rtlCol="0" anchor="t">
            <a:spAutoFit/>
          </a:bodyPr>
          <a:lstStyle/>
          <a:p>
            <a:pPr>
              <a:lnSpc>
                <a:spcPct val="90000"/>
              </a:lnSpc>
              <a:spcBef>
                <a:spcPts val="600"/>
              </a:spcBef>
            </a:pPr>
            <a:r>
              <a:rPr lang="en-US" sz="1000" b="1" dirty="0" smtClean="0">
                <a:solidFill>
                  <a:schemeClr val="bg2">
                    <a:lumMod val="50000"/>
                  </a:schemeClr>
                </a:solidFill>
              </a:rPr>
              <a:t>Cache Interconnect</a:t>
            </a:r>
          </a:p>
        </p:txBody>
      </p:sp>
    </p:spTree>
    <p:extLst>
      <p:ext uri="{BB962C8B-B14F-4D97-AF65-F5344CB8AC3E}">
        <p14:creationId xmlns:p14="http://schemas.microsoft.com/office/powerpoint/2010/main" val="2521153272"/>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60000"/>
                    <a:lumOff val="40000"/>
                  </a:schemeClr>
                </a:solidFill>
              </a:rPr>
              <a:t>Branch Prediction</a:t>
            </a:r>
            <a:endParaRPr lang="en-US" dirty="0">
              <a:solidFill>
                <a:schemeClr val="accent3">
                  <a:lumMod val="60000"/>
                  <a:lumOff val="40000"/>
                </a:schemeClr>
              </a:solidFill>
            </a:endParaRPr>
          </a:p>
        </p:txBody>
      </p:sp>
      <p:sp>
        <p:nvSpPr>
          <p:cNvPr id="3" name="Content Placeholder 2"/>
          <p:cNvSpPr>
            <a:spLocks noGrp="1"/>
          </p:cNvSpPr>
          <p:nvPr>
            <p:ph sz="quarter" idx="10"/>
          </p:nvPr>
        </p:nvSpPr>
        <p:spPr>
          <a:xfrm>
            <a:off x="409684" y="1386469"/>
            <a:ext cx="8458200" cy="2140586"/>
          </a:xfrm>
        </p:spPr>
        <p:txBody>
          <a:bodyPr/>
          <a:lstStyle/>
          <a:p>
            <a:r>
              <a:rPr lang="en-US" sz="2000" dirty="0" smtClean="0">
                <a:solidFill>
                  <a:schemeClr val="accent6">
                    <a:lumMod val="60000"/>
                    <a:lumOff val="40000"/>
                  </a:schemeClr>
                </a:solidFill>
              </a:rPr>
              <a:t>Armv7</a:t>
            </a:r>
          </a:p>
          <a:p>
            <a:pPr lvl="1"/>
            <a:r>
              <a:rPr lang="en-US" sz="1600" dirty="0" smtClean="0">
                <a:solidFill>
                  <a:schemeClr val="accent6">
                    <a:lumMod val="60000"/>
                    <a:lumOff val="40000"/>
                  </a:schemeClr>
                </a:solidFill>
              </a:rPr>
              <a:t>Invalidate Branch predictor on a change to instruction memory,</a:t>
            </a:r>
          </a:p>
          <a:p>
            <a:pPr lvl="1"/>
            <a:r>
              <a:rPr lang="en-US" sz="1600" dirty="0" smtClean="0">
                <a:solidFill>
                  <a:schemeClr val="accent6">
                    <a:lumMod val="60000"/>
                    <a:lumOff val="40000"/>
                  </a:schemeClr>
                </a:solidFill>
              </a:rPr>
              <a:t>On change to instruction address mapping.</a:t>
            </a:r>
          </a:p>
          <a:p>
            <a:r>
              <a:rPr lang="en-US" sz="2000" dirty="0" smtClean="0">
                <a:solidFill>
                  <a:schemeClr val="accent6">
                    <a:lumMod val="60000"/>
                    <a:lumOff val="40000"/>
                  </a:schemeClr>
                </a:solidFill>
              </a:rPr>
              <a:t>Armv8</a:t>
            </a:r>
          </a:p>
          <a:p>
            <a:pPr lvl="1"/>
            <a:r>
              <a:rPr lang="en-US" sz="1600" dirty="0">
                <a:solidFill>
                  <a:schemeClr val="accent6">
                    <a:lumMod val="60000"/>
                    <a:lumOff val="40000"/>
                  </a:schemeClr>
                </a:solidFill>
              </a:rPr>
              <a:t>ARMv8 does not define any branch predictor maintenance instructions for AArch64 state.</a:t>
            </a:r>
          </a:p>
          <a:p>
            <a:endParaRPr lang="en-US" sz="2000" dirty="0" smtClean="0">
              <a:solidFill>
                <a:schemeClr val="accent6">
                  <a:lumMod val="60000"/>
                  <a:lumOff val="40000"/>
                </a:schemeClr>
              </a:solidFill>
            </a:endParaRPr>
          </a:p>
        </p:txBody>
      </p:sp>
      <p:sp>
        <p:nvSpPr>
          <p:cNvPr id="4" name="Text Placeholder 3"/>
          <p:cNvSpPr>
            <a:spLocks noGrp="1"/>
          </p:cNvSpPr>
          <p:nvPr>
            <p:ph type="body" sz="quarter" idx="17"/>
          </p:nvPr>
        </p:nvSpPr>
        <p:spPr/>
        <p:txBody>
          <a:bodyPr/>
          <a:lstStyle/>
          <a:p>
            <a:endParaRPr lang="en-US"/>
          </a:p>
        </p:txBody>
      </p:sp>
      <p:sp>
        <p:nvSpPr>
          <p:cNvPr id="5" name="Footer Placeholder 4"/>
          <p:cNvSpPr>
            <a:spLocks noGrp="1"/>
          </p:cNvSpPr>
          <p:nvPr>
            <p:ph type="ftr" sz="quarter" idx="18"/>
          </p:nvPr>
        </p:nvSpPr>
        <p:spPr/>
        <p:txBody>
          <a:bodyPr/>
          <a:lstStyle/>
          <a:p>
            <a:pPr>
              <a:defRPr/>
            </a:pPr>
            <a:r>
              <a:rPr lang="en-US" dirty="0" smtClean="0"/>
              <a:t>Broadcom Proprietary and Confidential.  © 2013 Broadcom Corporation.  All rights reserved.</a:t>
            </a:r>
            <a:endParaRPr lang="en-US" dirty="0"/>
          </a:p>
        </p:txBody>
      </p:sp>
    </p:spTree>
    <p:extLst>
      <p:ext uri="{BB962C8B-B14F-4D97-AF65-F5344CB8AC3E}">
        <p14:creationId xmlns:p14="http://schemas.microsoft.com/office/powerpoint/2010/main" val="779568176"/>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60000"/>
                    <a:lumOff val="40000"/>
                  </a:schemeClr>
                </a:solidFill>
              </a:rPr>
              <a:t>Reference</a:t>
            </a:r>
            <a:endParaRPr lang="en-US" dirty="0">
              <a:solidFill>
                <a:schemeClr val="accent3">
                  <a:lumMod val="60000"/>
                  <a:lumOff val="40000"/>
                </a:schemeClr>
              </a:solidFill>
            </a:endParaRPr>
          </a:p>
        </p:txBody>
      </p:sp>
      <p:sp>
        <p:nvSpPr>
          <p:cNvPr id="3" name="Content Placeholder 2"/>
          <p:cNvSpPr>
            <a:spLocks noGrp="1"/>
          </p:cNvSpPr>
          <p:nvPr>
            <p:ph sz="quarter" idx="10"/>
          </p:nvPr>
        </p:nvSpPr>
        <p:spPr>
          <a:xfrm>
            <a:off x="409684" y="1386469"/>
            <a:ext cx="8458200" cy="1569660"/>
          </a:xfrm>
        </p:spPr>
        <p:txBody>
          <a:bodyPr/>
          <a:lstStyle/>
          <a:p>
            <a:r>
              <a:rPr lang="en-US" sz="2000" dirty="0" smtClean="0">
                <a:solidFill>
                  <a:schemeClr val="accent6">
                    <a:lumMod val="60000"/>
                    <a:lumOff val="40000"/>
                  </a:schemeClr>
                </a:solidFill>
              </a:rPr>
              <a:t>ARM </a:t>
            </a:r>
            <a:r>
              <a:rPr lang="en-US" sz="2000" dirty="0" err="1" smtClean="0">
                <a:solidFill>
                  <a:schemeClr val="accent6">
                    <a:lumMod val="60000"/>
                    <a:lumOff val="40000"/>
                  </a:schemeClr>
                </a:solidFill>
              </a:rPr>
              <a:t>ARM</a:t>
            </a:r>
            <a:r>
              <a:rPr lang="en-US" sz="2000" dirty="0" smtClean="0">
                <a:solidFill>
                  <a:schemeClr val="accent6">
                    <a:lumMod val="60000"/>
                    <a:lumOff val="40000"/>
                  </a:schemeClr>
                </a:solidFill>
              </a:rPr>
              <a:t> – v8 and v7</a:t>
            </a:r>
          </a:p>
          <a:p>
            <a:r>
              <a:rPr lang="en-US" sz="2000" dirty="0" smtClean="0">
                <a:solidFill>
                  <a:schemeClr val="accent6">
                    <a:lumMod val="60000"/>
                    <a:lumOff val="40000"/>
                  </a:schemeClr>
                </a:solidFill>
              </a:rPr>
              <a:t>ARM v7 programmers guide.</a:t>
            </a:r>
            <a:endParaRPr lang="en-US" sz="1600" dirty="0" smtClean="0">
              <a:solidFill>
                <a:schemeClr val="tx2">
                  <a:lumMod val="60000"/>
                  <a:lumOff val="40000"/>
                </a:schemeClr>
              </a:solidFill>
            </a:endParaRPr>
          </a:p>
          <a:p>
            <a:r>
              <a:rPr lang="en-US" sz="2000" dirty="0" smtClean="0">
                <a:solidFill>
                  <a:schemeClr val="accent6">
                    <a:lumMod val="60000"/>
                    <a:lumOff val="40000"/>
                  </a:schemeClr>
                </a:solidFill>
              </a:rPr>
              <a:t>Introduction to AMBA 4 ACE and </a:t>
            </a:r>
            <a:r>
              <a:rPr lang="en-US" sz="2000" dirty="0" err="1" smtClean="0">
                <a:solidFill>
                  <a:schemeClr val="accent6">
                    <a:lumMod val="60000"/>
                    <a:lumOff val="40000"/>
                  </a:schemeClr>
                </a:solidFill>
              </a:rPr>
              <a:t>big.LITTLE</a:t>
            </a:r>
            <a:r>
              <a:rPr lang="en-US" sz="2000" dirty="0" smtClean="0">
                <a:solidFill>
                  <a:schemeClr val="accent6">
                    <a:lumMod val="60000"/>
                    <a:lumOff val="40000"/>
                  </a:schemeClr>
                </a:solidFill>
              </a:rPr>
              <a:t> Processing Technology.</a:t>
            </a:r>
          </a:p>
          <a:p>
            <a:endParaRPr lang="en-US" sz="2000" dirty="0" smtClean="0">
              <a:solidFill>
                <a:schemeClr val="accent6">
                  <a:lumMod val="60000"/>
                  <a:lumOff val="40000"/>
                </a:schemeClr>
              </a:solidFill>
            </a:endParaRPr>
          </a:p>
        </p:txBody>
      </p:sp>
      <p:sp>
        <p:nvSpPr>
          <p:cNvPr id="4" name="Text Placeholder 3"/>
          <p:cNvSpPr>
            <a:spLocks noGrp="1"/>
          </p:cNvSpPr>
          <p:nvPr>
            <p:ph type="body" sz="quarter" idx="17"/>
          </p:nvPr>
        </p:nvSpPr>
        <p:spPr/>
        <p:txBody>
          <a:bodyPr/>
          <a:lstStyle/>
          <a:p>
            <a:endParaRPr lang="en-US"/>
          </a:p>
        </p:txBody>
      </p:sp>
      <p:sp>
        <p:nvSpPr>
          <p:cNvPr id="5" name="Footer Placeholder 4"/>
          <p:cNvSpPr>
            <a:spLocks noGrp="1"/>
          </p:cNvSpPr>
          <p:nvPr>
            <p:ph type="ftr" sz="quarter" idx="18"/>
          </p:nvPr>
        </p:nvSpPr>
        <p:spPr/>
        <p:txBody>
          <a:bodyPr/>
          <a:lstStyle/>
          <a:p>
            <a:pPr>
              <a:defRPr/>
            </a:pPr>
            <a:r>
              <a:rPr lang="en-US" dirty="0" smtClean="0"/>
              <a:t>Broadcom Proprietary and Confidential.  © 2013 Broadcom Corporation.  All rights reserved.</a:t>
            </a:r>
            <a:endParaRPr lang="en-US" dirty="0"/>
          </a:p>
        </p:txBody>
      </p:sp>
    </p:spTree>
    <p:extLst>
      <p:ext uri="{BB962C8B-B14F-4D97-AF65-F5344CB8AC3E}">
        <p14:creationId xmlns:p14="http://schemas.microsoft.com/office/powerpoint/2010/main" val="3994994390"/>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60000"/>
                    <a:lumOff val="40000"/>
                  </a:schemeClr>
                </a:solidFill>
              </a:rPr>
              <a:t>Caches – How do they help?</a:t>
            </a:r>
            <a:endParaRPr lang="en-US" dirty="0">
              <a:solidFill>
                <a:schemeClr val="accent3">
                  <a:lumMod val="60000"/>
                  <a:lumOff val="40000"/>
                </a:schemeClr>
              </a:solidFill>
            </a:endParaRPr>
          </a:p>
        </p:txBody>
      </p:sp>
      <p:sp>
        <p:nvSpPr>
          <p:cNvPr id="3" name="Content Placeholder 2"/>
          <p:cNvSpPr>
            <a:spLocks noGrp="1"/>
          </p:cNvSpPr>
          <p:nvPr>
            <p:ph sz="quarter" idx="10"/>
          </p:nvPr>
        </p:nvSpPr>
        <p:spPr>
          <a:xfrm>
            <a:off x="384047" y="1369377"/>
            <a:ext cx="8458200" cy="1791260"/>
          </a:xfrm>
        </p:spPr>
        <p:txBody>
          <a:bodyPr/>
          <a:lstStyle/>
          <a:p>
            <a:r>
              <a:rPr lang="en-US" dirty="0" smtClean="0">
                <a:solidFill>
                  <a:schemeClr val="accent1">
                    <a:lumMod val="40000"/>
                    <a:lumOff val="60000"/>
                  </a:schemeClr>
                </a:solidFill>
              </a:rPr>
              <a:t>Program execution is not random.</a:t>
            </a:r>
          </a:p>
          <a:p>
            <a:r>
              <a:rPr lang="en-US" dirty="0" smtClean="0">
                <a:solidFill>
                  <a:schemeClr val="accent1">
                    <a:lumMod val="40000"/>
                    <a:lumOff val="60000"/>
                  </a:schemeClr>
                </a:solidFill>
              </a:rPr>
              <a:t>Code and data have temporal and spatial locality properties.</a:t>
            </a:r>
          </a:p>
          <a:p>
            <a:r>
              <a:rPr lang="en-US" dirty="0" smtClean="0">
                <a:solidFill>
                  <a:schemeClr val="accent1">
                    <a:lumMod val="40000"/>
                    <a:lumOff val="60000"/>
                  </a:schemeClr>
                </a:solidFill>
              </a:rPr>
              <a:t>They are very close to CPU.</a:t>
            </a:r>
          </a:p>
          <a:p>
            <a:endParaRPr lang="en-US" dirty="0" smtClean="0">
              <a:solidFill>
                <a:schemeClr val="accent1">
                  <a:lumMod val="40000"/>
                  <a:lumOff val="60000"/>
                </a:schemeClr>
              </a:solidFill>
            </a:endParaRPr>
          </a:p>
        </p:txBody>
      </p:sp>
      <p:sp>
        <p:nvSpPr>
          <p:cNvPr id="4" name="Text Placeholder 3"/>
          <p:cNvSpPr>
            <a:spLocks noGrp="1"/>
          </p:cNvSpPr>
          <p:nvPr>
            <p:ph type="body" sz="quarter" idx="17"/>
          </p:nvPr>
        </p:nvSpPr>
        <p:spPr/>
        <p:txBody>
          <a:bodyPr/>
          <a:lstStyle/>
          <a:p>
            <a:endParaRPr lang="en-US"/>
          </a:p>
        </p:txBody>
      </p:sp>
      <p:sp>
        <p:nvSpPr>
          <p:cNvPr id="5" name="Footer Placeholder 4"/>
          <p:cNvSpPr>
            <a:spLocks noGrp="1"/>
          </p:cNvSpPr>
          <p:nvPr>
            <p:ph type="ftr" sz="quarter" idx="18"/>
          </p:nvPr>
        </p:nvSpPr>
        <p:spPr/>
        <p:txBody>
          <a:bodyPr/>
          <a:lstStyle/>
          <a:p>
            <a:pPr>
              <a:defRPr/>
            </a:pPr>
            <a:r>
              <a:rPr lang="en-US" dirty="0" smtClean="0"/>
              <a:t>Broadcom Proprietary and Confidential.  © 2013 Broadcom Corporation.  All rights reserved.</a:t>
            </a:r>
            <a:endParaRPr lang="en-US" dirty="0"/>
          </a:p>
        </p:txBody>
      </p:sp>
    </p:spTree>
    <p:extLst>
      <p:ext uri="{BB962C8B-B14F-4D97-AF65-F5344CB8AC3E}">
        <p14:creationId xmlns:p14="http://schemas.microsoft.com/office/powerpoint/2010/main" val="61653099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60000"/>
                    <a:lumOff val="40000"/>
                  </a:schemeClr>
                </a:solidFill>
              </a:rPr>
              <a:t>Memory Hierarchy</a:t>
            </a:r>
            <a:endParaRPr lang="en-US" dirty="0">
              <a:solidFill>
                <a:schemeClr val="accent3">
                  <a:lumMod val="60000"/>
                  <a:lumOff val="40000"/>
                </a:schemeClr>
              </a:solidFill>
            </a:endParaRPr>
          </a:p>
        </p:txBody>
      </p:sp>
      <p:sp>
        <p:nvSpPr>
          <p:cNvPr id="3" name="Content Placeholder 2"/>
          <p:cNvSpPr>
            <a:spLocks noGrp="1"/>
          </p:cNvSpPr>
          <p:nvPr>
            <p:ph sz="quarter" idx="10"/>
          </p:nvPr>
        </p:nvSpPr>
        <p:spPr>
          <a:xfrm>
            <a:off x="384047" y="1369377"/>
            <a:ext cx="8458200" cy="332399"/>
          </a:xfrm>
        </p:spPr>
        <p:txBody>
          <a:bodyPr/>
          <a:lstStyle/>
          <a:p>
            <a:endParaRPr lang="en-US" dirty="0" smtClean="0">
              <a:solidFill>
                <a:schemeClr val="accent1">
                  <a:lumMod val="40000"/>
                  <a:lumOff val="60000"/>
                </a:schemeClr>
              </a:solidFill>
            </a:endParaRPr>
          </a:p>
        </p:txBody>
      </p:sp>
      <p:sp>
        <p:nvSpPr>
          <p:cNvPr id="4" name="Text Placeholder 3"/>
          <p:cNvSpPr>
            <a:spLocks noGrp="1"/>
          </p:cNvSpPr>
          <p:nvPr>
            <p:ph type="body" sz="quarter" idx="17"/>
          </p:nvPr>
        </p:nvSpPr>
        <p:spPr/>
        <p:txBody>
          <a:bodyPr/>
          <a:lstStyle/>
          <a:p>
            <a:endParaRPr lang="en-US"/>
          </a:p>
        </p:txBody>
      </p:sp>
      <p:sp>
        <p:nvSpPr>
          <p:cNvPr id="5" name="Footer Placeholder 4"/>
          <p:cNvSpPr>
            <a:spLocks noGrp="1"/>
          </p:cNvSpPr>
          <p:nvPr>
            <p:ph type="ftr" sz="quarter" idx="18"/>
          </p:nvPr>
        </p:nvSpPr>
        <p:spPr/>
        <p:txBody>
          <a:bodyPr/>
          <a:lstStyle/>
          <a:p>
            <a:pPr>
              <a:defRPr/>
            </a:pPr>
            <a:r>
              <a:rPr lang="en-US" dirty="0" smtClean="0"/>
              <a:t>Broadcom Proprietary and Confidential.  © 2013 Broadcom Corporation.  All rights reserved.</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038" y="1604963"/>
            <a:ext cx="5495925"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892588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60000"/>
                    <a:lumOff val="40000"/>
                  </a:schemeClr>
                </a:solidFill>
              </a:rPr>
              <a:t>Direct mapped caches</a:t>
            </a:r>
            <a:endParaRPr lang="en-US" dirty="0">
              <a:solidFill>
                <a:schemeClr val="accent3">
                  <a:lumMod val="60000"/>
                  <a:lumOff val="40000"/>
                </a:schemeClr>
              </a:solidFill>
            </a:endParaRPr>
          </a:p>
        </p:txBody>
      </p:sp>
      <p:sp>
        <p:nvSpPr>
          <p:cNvPr id="3" name="Content Placeholder 2"/>
          <p:cNvSpPr>
            <a:spLocks noGrp="1"/>
          </p:cNvSpPr>
          <p:nvPr>
            <p:ph sz="quarter" idx="10"/>
          </p:nvPr>
        </p:nvSpPr>
        <p:spPr>
          <a:xfrm>
            <a:off x="425611" y="912177"/>
            <a:ext cx="8458200" cy="5195268"/>
          </a:xfrm>
        </p:spPr>
        <p:txBody>
          <a:bodyPr/>
          <a:lstStyle/>
          <a:p>
            <a:r>
              <a:rPr lang="en-US" dirty="0" smtClean="0">
                <a:solidFill>
                  <a:schemeClr val="accent1">
                    <a:lumMod val="40000"/>
                    <a:lumOff val="60000"/>
                  </a:schemeClr>
                </a:solidFill>
              </a:rPr>
              <a:t>Example:</a:t>
            </a:r>
          </a:p>
          <a:p>
            <a:endParaRPr lang="en-US" dirty="0">
              <a:solidFill>
                <a:schemeClr val="accent1">
                  <a:lumMod val="40000"/>
                  <a:lumOff val="60000"/>
                </a:schemeClr>
              </a:solidFill>
            </a:endParaRPr>
          </a:p>
          <a:p>
            <a:endParaRPr lang="en-US" dirty="0" smtClean="0">
              <a:solidFill>
                <a:schemeClr val="accent1">
                  <a:lumMod val="40000"/>
                  <a:lumOff val="60000"/>
                </a:schemeClr>
              </a:solidFill>
            </a:endParaRPr>
          </a:p>
          <a:p>
            <a:endParaRPr lang="en-US" dirty="0">
              <a:solidFill>
                <a:schemeClr val="accent1">
                  <a:lumMod val="40000"/>
                  <a:lumOff val="60000"/>
                </a:schemeClr>
              </a:solidFill>
            </a:endParaRPr>
          </a:p>
          <a:p>
            <a:endParaRPr lang="en-US" dirty="0" smtClean="0">
              <a:solidFill>
                <a:schemeClr val="accent1">
                  <a:lumMod val="40000"/>
                  <a:lumOff val="60000"/>
                </a:schemeClr>
              </a:solidFill>
            </a:endParaRPr>
          </a:p>
          <a:p>
            <a:endParaRPr lang="en-US" dirty="0">
              <a:solidFill>
                <a:schemeClr val="accent1">
                  <a:lumMod val="40000"/>
                  <a:lumOff val="60000"/>
                </a:schemeClr>
              </a:solidFill>
            </a:endParaRPr>
          </a:p>
          <a:p>
            <a:endParaRPr lang="en-US" dirty="0" smtClean="0">
              <a:solidFill>
                <a:schemeClr val="accent1">
                  <a:lumMod val="40000"/>
                  <a:lumOff val="60000"/>
                </a:schemeClr>
              </a:solidFill>
            </a:endParaRPr>
          </a:p>
          <a:p>
            <a:endParaRPr lang="en-US" dirty="0">
              <a:solidFill>
                <a:schemeClr val="accent1">
                  <a:lumMod val="40000"/>
                  <a:lumOff val="60000"/>
                </a:schemeClr>
              </a:solidFill>
            </a:endParaRPr>
          </a:p>
          <a:p>
            <a:endParaRPr lang="en-US" dirty="0" smtClean="0">
              <a:solidFill>
                <a:schemeClr val="accent1">
                  <a:lumMod val="40000"/>
                  <a:lumOff val="60000"/>
                </a:schemeClr>
              </a:solidFill>
            </a:endParaRPr>
          </a:p>
          <a:p>
            <a:endParaRPr lang="en-US" dirty="0" smtClean="0">
              <a:solidFill>
                <a:schemeClr val="accent1">
                  <a:lumMod val="40000"/>
                  <a:lumOff val="60000"/>
                </a:schemeClr>
              </a:solidFill>
            </a:endParaRPr>
          </a:p>
          <a:p>
            <a:r>
              <a:rPr lang="en-US" dirty="0" smtClean="0">
                <a:solidFill>
                  <a:schemeClr val="accent1">
                    <a:lumMod val="40000"/>
                    <a:lumOff val="60000"/>
                  </a:schemeClr>
                </a:solidFill>
              </a:rPr>
              <a:t>4KB cache with 1 word cache line size.</a:t>
            </a:r>
            <a:endParaRPr lang="en-US" dirty="0">
              <a:solidFill>
                <a:schemeClr val="accent1">
                  <a:lumMod val="40000"/>
                  <a:lumOff val="60000"/>
                </a:schemeClr>
              </a:solidFill>
            </a:endParaRPr>
          </a:p>
        </p:txBody>
      </p:sp>
      <p:sp>
        <p:nvSpPr>
          <p:cNvPr id="4" name="Text Placeholder 3"/>
          <p:cNvSpPr>
            <a:spLocks noGrp="1"/>
          </p:cNvSpPr>
          <p:nvPr>
            <p:ph type="body" sz="quarter" idx="17"/>
          </p:nvPr>
        </p:nvSpPr>
        <p:spPr/>
        <p:txBody>
          <a:bodyPr/>
          <a:lstStyle/>
          <a:p>
            <a:endParaRPr lang="en-US"/>
          </a:p>
        </p:txBody>
      </p:sp>
      <p:sp>
        <p:nvSpPr>
          <p:cNvPr id="5" name="Footer Placeholder 4"/>
          <p:cNvSpPr>
            <a:spLocks noGrp="1"/>
          </p:cNvSpPr>
          <p:nvPr>
            <p:ph type="ftr" sz="quarter" idx="18"/>
          </p:nvPr>
        </p:nvSpPr>
        <p:spPr/>
        <p:txBody>
          <a:bodyPr/>
          <a:lstStyle/>
          <a:p>
            <a:pPr>
              <a:defRPr/>
            </a:pPr>
            <a:r>
              <a:rPr lang="en-US" dirty="0" smtClean="0"/>
              <a:t>Broadcom Proprietary and Confidential.  © 2013 Broadcom Corporation.  All rights reserved.</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0263" y="1419225"/>
            <a:ext cx="4943475"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6452963"/>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60000"/>
                    <a:lumOff val="40000"/>
                  </a:schemeClr>
                </a:solidFill>
              </a:rPr>
              <a:t>Cache Architecture </a:t>
            </a:r>
            <a:endParaRPr lang="en-US" dirty="0">
              <a:solidFill>
                <a:schemeClr val="accent3">
                  <a:lumMod val="60000"/>
                  <a:lumOff val="40000"/>
                </a:schemeClr>
              </a:solidFill>
            </a:endParaRPr>
          </a:p>
        </p:txBody>
      </p:sp>
      <p:sp>
        <p:nvSpPr>
          <p:cNvPr id="3" name="Content Placeholder 2"/>
          <p:cNvSpPr>
            <a:spLocks noGrp="1"/>
          </p:cNvSpPr>
          <p:nvPr>
            <p:ph sz="quarter" idx="10"/>
          </p:nvPr>
        </p:nvSpPr>
        <p:spPr>
          <a:xfrm>
            <a:off x="384047" y="1369377"/>
            <a:ext cx="8458200" cy="6329425"/>
          </a:xfrm>
        </p:spPr>
        <p:txBody>
          <a:bodyPr/>
          <a:lstStyle/>
          <a:p>
            <a:endParaRPr lang="en-US" dirty="0" smtClean="0">
              <a:solidFill>
                <a:schemeClr val="accent1">
                  <a:lumMod val="40000"/>
                  <a:lumOff val="60000"/>
                </a:schemeClr>
              </a:solidFill>
            </a:endParaRPr>
          </a:p>
          <a:p>
            <a:endParaRPr lang="en-US" dirty="0">
              <a:solidFill>
                <a:schemeClr val="accent1">
                  <a:lumMod val="40000"/>
                  <a:lumOff val="60000"/>
                </a:schemeClr>
              </a:solidFill>
            </a:endParaRPr>
          </a:p>
          <a:p>
            <a:endParaRPr lang="en-US" dirty="0" smtClean="0">
              <a:solidFill>
                <a:schemeClr val="accent1">
                  <a:lumMod val="40000"/>
                  <a:lumOff val="60000"/>
                </a:schemeClr>
              </a:solidFill>
            </a:endParaRPr>
          </a:p>
          <a:p>
            <a:endParaRPr lang="en-US" dirty="0">
              <a:solidFill>
                <a:schemeClr val="accent1">
                  <a:lumMod val="40000"/>
                  <a:lumOff val="60000"/>
                </a:schemeClr>
              </a:solidFill>
            </a:endParaRPr>
          </a:p>
          <a:p>
            <a:endParaRPr lang="en-US" dirty="0" smtClean="0">
              <a:solidFill>
                <a:schemeClr val="accent1">
                  <a:lumMod val="40000"/>
                  <a:lumOff val="60000"/>
                </a:schemeClr>
              </a:solidFill>
            </a:endParaRPr>
          </a:p>
          <a:p>
            <a:r>
              <a:rPr lang="en-US" dirty="0" smtClean="0">
                <a:solidFill>
                  <a:srgbClr val="23DC1A"/>
                </a:solidFill>
              </a:rPr>
              <a:t>Line:	</a:t>
            </a:r>
            <a:r>
              <a:rPr lang="en-US" dirty="0" smtClean="0">
                <a:solidFill>
                  <a:schemeClr val="accent1">
                    <a:lumMod val="40000"/>
                    <a:lumOff val="60000"/>
                  </a:schemeClr>
                </a:solidFill>
              </a:rPr>
              <a:t>smallest loadable unit of a cache from main memory.</a:t>
            </a:r>
          </a:p>
          <a:p>
            <a:r>
              <a:rPr lang="en-US" dirty="0" smtClean="0">
                <a:solidFill>
                  <a:srgbClr val="23DC1A"/>
                </a:solidFill>
              </a:rPr>
              <a:t>Index: </a:t>
            </a:r>
            <a:r>
              <a:rPr lang="en-US" dirty="0" smtClean="0">
                <a:solidFill>
                  <a:schemeClr val="accent1">
                    <a:lumMod val="40000"/>
                    <a:lumOff val="60000"/>
                  </a:schemeClr>
                </a:solidFill>
              </a:rPr>
              <a:t>part of address that determines the line(s).</a:t>
            </a:r>
          </a:p>
          <a:p>
            <a:r>
              <a:rPr lang="en-US" dirty="0" smtClean="0">
                <a:solidFill>
                  <a:srgbClr val="23DC1A"/>
                </a:solidFill>
              </a:rPr>
              <a:t>Way: </a:t>
            </a:r>
            <a:r>
              <a:rPr lang="en-US" dirty="0" smtClean="0">
                <a:solidFill>
                  <a:schemeClr val="accent1">
                    <a:lumMod val="40000"/>
                    <a:lumOff val="60000"/>
                  </a:schemeClr>
                </a:solidFill>
              </a:rPr>
              <a:t>subdivision of cache, each way of equal size.</a:t>
            </a:r>
          </a:p>
          <a:p>
            <a:r>
              <a:rPr lang="en-US" dirty="0" smtClean="0">
                <a:solidFill>
                  <a:srgbClr val="23DC1A"/>
                </a:solidFill>
              </a:rPr>
              <a:t>Set:  </a:t>
            </a:r>
            <a:r>
              <a:rPr lang="en-US" dirty="0" smtClean="0">
                <a:solidFill>
                  <a:schemeClr val="accent1">
                    <a:lumMod val="40000"/>
                    <a:lumOff val="60000"/>
                  </a:schemeClr>
                </a:solidFill>
              </a:rPr>
              <a:t>line associated with a particular index from each 	      	cache way grouped together forms a set.</a:t>
            </a:r>
          </a:p>
          <a:p>
            <a:r>
              <a:rPr lang="en-US" dirty="0" smtClean="0">
                <a:solidFill>
                  <a:srgbClr val="23DC1A"/>
                </a:solidFill>
              </a:rPr>
              <a:t>Tag: </a:t>
            </a:r>
            <a:r>
              <a:rPr lang="en-US" dirty="0" smtClean="0">
                <a:solidFill>
                  <a:schemeClr val="accent1">
                    <a:lumMod val="40000"/>
                    <a:lumOff val="60000"/>
                  </a:schemeClr>
                </a:solidFill>
              </a:rPr>
              <a:t>part of address that identifies the main memory address</a:t>
            </a:r>
          </a:p>
          <a:p>
            <a:endParaRPr lang="en-US" dirty="0" smtClean="0">
              <a:solidFill>
                <a:schemeClr val="accent1">
                  <a:lumMod val="40000"/>
                  <a:lumOff val="60000"/>
                </a:schemeClr>
              </a:solidFill>
            </a:endParaRPr>
          </a:p>
          <a:p>
            <a:pPr marL="341313" lvl="1" indent="0">
              <a:buNone/>
            </a:pPr>
            <a:endParaRPr lang="en-US" dirty="0" smtClean="0">
              <a:solidFill>
                <a:schemeClr val="accent1">
                  <a:lumMod val="40000"/>
                  <a:lumOff val="60000"/>
                </a:schemeClr>
              </a:solidFill>
            </a:endParaRPr>
          </a:p>
          <a:p>
            <a:endParaRPr lang="en-US" dirty="0" smtClean="0">
              <a:solidFill>
                <a:schemeClr val="accent1">
                  <a:lumMod val="40000"/>
                  <a:lumOff val="60000"/>
                </a:schemeClr>
              </a:solidFill>
            </a:endParaRPr>
          </a:p>
        </p:txBody>
      </p:sp>
      <p:sp>
        <p:nvSpPr>
          <p:cNvPr id="4" name="Text Placeholder 3"/>
          <p:cNvSpPr>
            <a:spLocks noGrp="1"/>
          </p:cNvSpPr>
          <p:nvPr>
            <p:ph type="body" sz="quarter" idx="17"/>
          </p:nvPr>
        </p:nvSpPr>
        <p:spPr/>
        <p:txBody>
          <a:bodyPr/>
          <a:lstStyle/>
          <a:p>
            <a:endParaRPr lang="en-US"/>
          </a:p>
        </p:txBody>
      </p:sp>
      <p:sp>
        <p:nvSpPr>
          <p:cNvPr id="5" name="Footer Placeholder 4"/>
          <p:cNvSpPr>
            <a:spLocks noGrp="1"/>
          </p:cNvSpPr>
          <p:nvPr>
            <p:ph type="ftr" sz="quarter" idx="18"/>
          </p:nvPr>
        </p:nvSpPr>
        <p:spPr/>
        <p:txBody>
          <a:bodyPr/>
          <a:lstStyle/>
          <a:p>
            <a:pPr>
              <a:defRPr/>
            </a:pPr>
            <a:r>
              <a:rPr lang="en-US" dirty="0" smtClean="0"/>
              <a:t>Broadcom Proprietary and Confidential.  © 2013 Broadcom Corporation.  All rights reserved.</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3188" y="925657"/>
            <a:ext cx="5176059" cy="2430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1837887"/>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1625" y="325667"/>
            <a:ext cx="7808913" cy="366254"/>
          </a:xfrm>
        </p:spPr>
        <p:txBody>
          <a:bodyPr/>
          <a:lstStyle/>
          <a:p>
            <a:r>
              <a:rPr lang="en-US" dirty="0" smtClean="0">
                <a:solidFill>
                  <a:schemeClr val="accent3">
                    <a:lumMod val="60000"/>
                    <a:lumOff val="40000"/>
                  </a:schemeClr>
                </a:solidFill>
              </a:rPr>
              <a:t>8KB cache – 256 bye line size, 2 way, 16 index</a:t>
            </a:r>
            <a:endParaRPr lang="en-US" dirty="0">
              <a:solidFill>
                <a:schemeClr val="accent3">
                  <a:lumMod val="60000"/>
                  <a:lumOff val="40000"/>
                </a:schemeClr>
              </a:solidFill>
            </a:endParaRPr>
          </a:p>
        </p:txBody>
      </p:sp>
      <p:sp>
        <p:nvSpPr>
          <p:cNvPr id="3" name="Content Placeholder 2"/>
          <p:cNvSpPr>
            <a:spLocks noGrp="1"/>
          </p:cNvSpPr>
          <p:nvPr>
            <p:ph sz="quarter" idx="10"/>
          </p:nvPr>
        </p:nvSpPr>
        <p:spPr>
          <a:xfrm>
            <a:off x="384047" y="660401"/>
            <a:ext cx="8458200" cy="6869573"/>
          </a:xfrm>
        </p:spPr>
        <p:txBody>
          <a:bodyPr/>
          <a:lstStyle/>
          <a:p>
            <a:pPr marL="0" indent="0">
              <a:buNone/>
            </a:pPr>
            <a:r>
              <a:rPr lang="en-US" dirty="0" smtClean="0">
                <a:solidFill>
                  <a:schemeClr val="accent1">
                    <a:lumMod val="40000"/>
                    <a:lumOff val="60000"/>
                  </a:schemeClr>
                </a:solidFill>
              </a:rPr>
              <a:t>	</a:t>
            </a:r>
            <a:r>
              <a:rPr lang="en-US" sz="1600" dirty="0" smtClean="0">
                <a:solidFill>
                  <a:schemeClr val="accent1">
                    <a:lumMod val="40000"/>
                    <a:lumOff val="60000"/>
                  </a:schemeClr>
                </a:solidFill>
              </a:rPr>
              <a:t>	              way0			way1</a:t>
            </a:r>
          </a:p>
          <a:p>
            <a:pPr marL="0" indent="0">
              <a:buNone/>
            </a:pPr>
            <a:r>
              <a:rPr lang="en-US" sz="1400" dirty="0" smtClean="0">
                <a:solidFill>
                  <a:schemeClr val="accent1">
                    <a:lumMod val="40000"/>
                    <a:lumOff val="60000"/>
                  </a:schemeClr>
                </a:solidFill>
              </a:rPr>
              <a:t>		          </a:t>
            </a:r>
            <a:r>
              <a:rPr lang="en-US" sz="1400" dirty="0">
                <a:solidFill>
                  <a:schemeClr val="tx2">
                    <a:lumMod val="60000"/>
                    <a:lumOff val="40000"/>
                  </a:schemeClr>
                </a:solidFill>
              </a:rPr>
              <a:t>0x12345</a:t>
            </a:r>
            <a:r>
              <a:rPr lang="en-US" sz="1400" dirty="0">
                <a:solidFill>
                  <a:srgbClr val="179311"/>
                </a:solidFill>
              </a:rPr>
              <a:t>0</a:t>
            </a:r>
            <a:r>
              <a:rPr lang="en-US" sz="1400" dirty="0">
                <a:solidFill>
                  <a:schemeClr val="tx2">
                    <a:lumMod val="60000"/>
                    <a:lumOff val="40000"/>
                  </a:schemeClr>
                </a:solidFill>
              </a:rPr>
              <a:t>00</a:t>
            </a:r>
            <a:r>
              <a:rPr lang="en-US" sz="1400" dirty="0" smtClean="0"/>
              <a:t>	</a:t>
            </a:r>
          </a:p>
          <a:p>
            <a:pPr marL="0" indent="0">
              <a:buNone/>
            </a:pPr>
            <a:r>
              <a:rPr lang="en-US" sz="1400" dirty="0" smtClean="0">
                <a:solidFill>
                  <a:schemeClr val="accent1">
                    <a:lumMod val="40000"/>
                    <a:lumOff val="60000"/>
                  </a:schemeClr>
                </a:solidFill>
              </a:rPr>
              <a:t>		          </a:t>
            </a:r>
            <a:r>
              <a:rPr lang="en-US" sz="1400" dirty="0">
                <a:solidFill>
                  <a:schemeClr val="tx2">
                    <a:lumMod val="60000"/>
                    <a:lumOff val="40000"/>
                  </a:schemeClr>
                </a:solidFill>
              </a:rPr>
              <a:t>0x12345</a:t>
            </a:r>
            <a:r>
              <a:rPr lang="en-US" sz="1400" dirty="0">
                <a:solidFill>
                  <a:srgbClr val="179311"/>
                </a:solidFill>
              </a:rPr>
              <a:t>1</a:t>
            </a:r>
            <a:r>
              <a:rPr lang="en-US" sz="1400" dirty="0">
                <a:solidFill>
                  <a:schemeClr val="tx2">
                    <a:lumMod val="60000"/>
                    <a:lumOff val="40000"/>
                  </a:schemeClr>
                </a:solidFill>
              </a:rPr>
              <a:t>00</a:t>
            </a:r>
          </a:p>
          <a:p>
            <a:pPr marL="0" indent="0">
              <a:buNone/>
            </a:pPr>
            <a:r>
              <a:rPr lang="en-US" sz="1400" dirty="0" smtClean="0">
                <a:solidFill>
                  <a:schemeClr val="accent1">
                    <a:lumMod val="40000"/>
                    <a:lumOff val="60000"/>
                  </a:schemeClr>
                </a:solidFill>
              </a:rPr>
              <a:t>		          </a:t>
            </a:r>
            <a:r>
              <a:rPr lang="en-US" sz="1400" dirty="0">
                <a:solidFill>
                  <a:schemeClr val="tx2">
                    <a:lumMod val="60000"/>
                    <a:lumOff val="40000"/>
                  </a:schemeClr>
                </a:solidFill>
              </a:rPr>
              <a:t>0x12345</a:t>
            </a:r>
            <a:r>
              <a:rPr lang="en-US" sz="1400" dirty="0">
                <a:solidFill>
                  <a:srgbClr val="179311"/>
                </a:solidFill>
              </a:rPr>
              <a:t>2</a:t>
            </a:r>
            <a:r>
              <a:rPr lang="en-US" sz="1400" dirty="0">
                <a:solidFill>
                  <a:schemeClr val="tx2">
                    <a:lumMod val="60000"/>
                    <a:lumOff val="40000"/>
                  </a:schemeClr>
                </a:solidFill>
              </a:rPr>
              <a:t>00</a:t>
            </a:r>
          </a:p>
          <a:p>
            <a:pPr marL="0" indent="0">
              <a:buNone/>
            </a:pPr>
            <a:r>
              <a:rPr lang="en-US" sz="1400" dirty="0" smtClean="0">
                <a:solidFill>
                  <a:schemeClr val="accent1">
                    <a:lumMod val="40000"/>
                    <a:lumOff val="60000"/>
                  </a:schemeClr>
                </a:solidFill>
              </a:rPr>
              <a:t>		</a:t>
            </a:r>
            <a:r>
              <a:rPr lang="en-US" sz="1400" dirty="0" smtClean="0">
                <a:solidFill>
                  <a:schemeClr val="tx2">
                    <a:lumMod val="60000"/>
                    <a:lumOff val="40000"/>
                  </a:schemeClr>
                </a:solidFill>
              </a:rPr>
              <a:t>          </a:t>
            </a:r>
            <a:r>
              <a:rPr lang="en-US" sz="1400" dirty="0">
                <a:solidFill>
                  <a:schemeClr val="tx2">
                    <a:lumMod val="60000"/>
                    <a:lumOff val="40000"/>
                  </a:schemeClr>
                </a:solidFill>
              </a:rPr>
              <a:t>0x12345</a:t>
            </a:r>
            <a:r>
              <a:rPr lang="en-US" sz="1400" dirty="0">
                <a:solidFill>
                  <a:srgbClr val="179311"/>
                </a:solidFill>
              </a:rPr>
              <a:t>3</a:t>
            </a:r>
            <a:r>
              <a:rPr lang="en-US" sz="1400" dirty="0">
                <a:solidFill>
                  <a:schemeClr val="tx2">
                    <a:lumMod val="60000"/>
                    <a:lumOff val="40000"/>
                  </a:schemeClr>
                </a:solidFill>
              </a:rPr>
              <a:t>00</a:t>
            </a:r>
          </a:p>
          <a:p>
            <a:pPr marL="0" indent="0">
              <a:buNone/>
            </a:pPr>
            <a:r>
              <a:rPr lang="en-US" sz="1400" dirty="0" smtClean="0">
                <a:solidFill>
                  <a:schemeClr val="accent1">
                    <a:lumMod val="40000"/>
                    <a:lumOff val="60000"/>
                  </a:schemeClr>
                </a:solidFill>
              </a:rPr>
              <a:t>		          </a:t>
            </a:r>
            <a:r>
              <a:rPr lang="en-US" sz="1400" dirty="0" smtClean="0">
                <a:solidFill>
                  <a:schemeClr val="tx2">
                    <a:lumMod val="60000"/>
                    <a:lumOff val="40000"/>
                  </a:schemeClr>
                </a:solidFill>
              </a:rPr>
              <a:t>0x12345</a:t>
            </a:r>
            <a:r>
              <a:rPr lang="en-US" sz="1400" dirty="0" smtClean="0">
                <a:solidFill>
                  <a:srgbClr val="179311"/>
                </a:solidFill>
              </a:rPr>
              <a:t>4</a:t>
            </a:r>
            <a:r>
              <a:rPr lang="en-US" sz="1400" dirty="0" smtClean="0">
                <a:solidFill>
                  <a:schemeClr val="tx2">
                    <a:lumMod val="60000"/>
                    <a:lumOff val="40000"/>
                  </a:schemeClr>
                </a:solidFill>
              </a:rPr>
              <a:t>00</a:t>
            </a:r>
          </a:p>
          <a:p>
            <a:pPr marL="0" indent="0">
              <a:buNone/>
            </a:pPr>
            <a:r>
              <a:rPr lang="en-US" sz="1400" dirty="0" smtClean="0">
                <a:solidFill>
                  <a:schemeClr val="accent1">
                    <a:lumMod val="40000"/>
                    <a:lumOff val="60000"/>
                  </a:schemeClr>
                </a:solidFill>
              </a:rPr>
              <a:t>		          </a:t>
            </a:r>
            <a:r>
              <a:rPr lang="en-US" sz="1400" dirty="0" smtClean="0">
                <a:solidFill>
                  <a:schemeClr val="tx2">
                    <a:lumMod val="60000"/>
                    <a:lumOff val="40000"/>
                  </a:schemeClr>
                </a:solidFill>
              </a:rPr>
              <a:t>0x12345</a:t>
            </a:r>
            <a:r>
              <a:rPr lang="en-US" sz="1400" dirty="0" smtClean="0">
                <a:solidFill>
                  <a:srgbClr val="179311"/>
                </a:solidFill>
              </a:rPr>
              <a:t>5</a:t>
            </a:r>
            <a:r>
              <a:rPr lang="en-US" sz="1400" dirty="0" smtClean="0">
                <a:solidFill>
                  <a:schemeClr val="tx2">
                    <a:lumMod val="60000"/>
                    <a:lumOff val="40000"/>
                  </a:schemeClr>
                </a:solidFill>
              </a:rPr>
              <a:t>00</a:t>
            </a:r>
          </a:p>
          <a:p>
            <a:pPr marL="0" indent="0">
              <a:buNone/>
            </a:pPr>
            <a:r>
              <a:rPr lang="en-US" sz="1400" dirty="0" smtClean="0">
                <a:solidFill>
                  <a:schemeClr val="accent1">
                    <a:lumMod val="40000"/>
                    <a:lumOff val="60000"/>
                  </a:schemeClr>
                </a:solidFill>
              </a:rPr>
              <a:t>		          </a:t>
            </a:r>
            <a:r>
              <a:rPr lang="en-US" sz="1400" dirty="0" smtClean="0">
                <a:solidFill>
                  <a:schemeClr val="tx2">
                    <a:lumMod val="60000"/>
                    <a:lumOff val="40000"/>
                  </a:schemeClr>
                </a:solidFill>
              </a:rPr>
              <a:t>0x12345</a:t>
            </a:r>
            <a:r>
              <a:rPr lang="en-US" sz="1400" dirty="0" smtClean="0">
                <a:solidFill>
                  <a:srgbClr val="179311"/>
                </a:solidFill>
              </a:rPr>
              <a:t>6</a:t>
            </a:r>
            <a:r>
              <a:rPr lang="en-US" sz="1400" dirty="0" smtClean="0">
                <a:solidFill>
                  <a:schemeClr val="tx2">
                    <a:lumMod val="60000"/>
                    <a:lumOff val="40000"/>
                  </a:schemeClr>
                </a:solidFill>
              </a:rPr>
              <a:t>00</a:t>
            </a:r>
          </a:p>
          <a:p>
            <a:pPr marL="0" indent="0">
              <a:buNone/>
            </a:pPr>
            <a:r>
              <a:rPr lang="en-US" sz="1400" dirty="0" smtClean="0">
                <a:solidFill>
                  <a:schemeClr val="accent1">
                    <a:lumMod val="40000"/>
                    <a:lumOff val="60000"/>
                  </a:schemeClr>
                </a:solidFill>
              </a:rPr>
              <a:t>		          </a:t>
            </a:r>
            <a:r>
              <a:rPr lang="en-US" sz="1400" dirty="0" smtClean="0">
                <a:solidFill>
                  <a:schemeClr val="tx2">
                    <a:lumMod val="60000"/>
                    <a:lumOff val="40000"/>
                  </a:schemeClr>
                </a:solidFill>
              </a:rPr>
              <a:t>0x12345</a:t>
            </a:r>
            <a:r>
              <a:rPr lang="en-US" sz="1400" dirty="0" smtClean="0">
                <a:solidFill>
                  <a:srgbClr val="179311"/>
                </a:solidFill>
              </a:rPr>
              <a:t>7</a:t>
            </a:r>
            <a:r>
              <a:rPr lang="en-US" sz="1400" dirty="0" smtClean="0">
                <a:solidFill>
                  <a:schemeClr val="tx2">
                    <a:lumMod val="60000"/>
                    <a:lumOff val="40000"/>
                  </a:schemeClr>
                </a:solidFill>
              </a:rPr>
              <a:t>00</a:t>
            </a:r>
          </a:p>
          <a:p>
            <a:pPr marL="0" indent="0">
              <a:buNone/>
            </a:pPr>
            <a:r>
              <a:rPr lang="en-US" sz="1400" dirty="0" smtClean="0">
                <a:solidFill>
                  <a:schemeClr val="accent1">
                    <a:lumMod val="40000"/>
                    <a:lumOff val="60000"/>
                  </a:schemeClr>
                </a:solidFill>
              </a:rPr>
              <a:t>		          </a:t>
            </a:r>
            <a:r>
              <a:rPr lang="en-US" sz="1400" dirty="0" smtClean="0">
                <a:solidFill>
                  <a:schemeClr val="tx2">
                    <a:lumMod val="60000"/>
                    <a:lumOff val="40000"/>
                  </a:schemeClr>
                </a:solidFill>
              </a:rPr>
              <a:t>0x12345</a:t>
            </a:r>
            <a:r>
              <a:rPr lang="en-US" sz="1400" dirty="0" smtClean="0">
                <a:solidFill>
                  <a:srgbClr val="179311"/>
                </a:solidFill>
              </a:rPr>
              <a:t>8</a:t>
            </a:r>
            <a:r>
              <a:rPr lang="en-US" sz="1400" dirty="0" smtClean="0">
                <a:solidFill>
                  <a:schemeClr val="tx2">
                    <a:lumMod val="60000"/>
                    <a:lumOff val="40000"/>
                  </a:schemeClr>
                </a:solidFill>
              </a:rPr>
              <a:t>00</a:t>
            </a:r>
          </a:p>
          <a:p>
            <a:pPr marL="0" indent="0">
              <a:buNone/>
            </a:pPr>
            <a:r>
              <a:rPr lang="en-US" sz="1400" dirty="0"/>
              <a:t>	</a:t>
            </a:r>
            <a:r>
              <a:rPr lang="en-US" sz="1400" dirty="0" smtClean="0"/>
              <a:t>	          </a:t>
            </a:r>
            <a:r>
              <a:rPr lang="en-US" sz="1400" dirty="0" smtClean="0">
                <a:solidFill>
                  <a:schemeClr val="tx2">
                    <a:lumMod val="60000"/>
                    <a:lumOff val="40000"/>
                  </a:schemeClr>
                </a:solidFill>
              </a:rPr>
              <a:t>0x12345</a:t>
            </a:r>
            <a:r>
              <a:rPr lang="en-US" sz="1400" dirty="0" smtClean="0">
                <a:solidFill>
                  <a:srgbClr val="179311"/>
                </a:solidFill>
              </a:rPr>
              <a:t>9</a:t>
            </a:r>
            <a:r>
              <a:rPr lang="en-US" sz="1400" dirty="0" smtClean="0">
                <a:solidFill>
                  <a:schemeClr val="tx2">
                    <a:lumMod val="60000"/>
                    <a:lumOff val="40000"/>
                  </a:schemeClr>
                </a:solidFill>
              </a:rPr>
              <a:t>00</a:t>
            </a:r>
          </a:p>
          <a:p>
            <a:pPr marL="0" indent="0">
              <a:buNone/>
            </a:pPr>
            <a:r>
              <a:rPr lang="en-US" sz="1400" dirty="0" smtClean="0">
                <a:solidFill>
                  <a:schemeClr val="accent1">
                    <a:lumMod val="40000"/>
                    <a:lumOff val="60000"/>
                  </a:schemeClr>
                </a:solidFill>
              </a:rPr>
              <a:t>		          </a:t>
            </a:r>
            <a:r>
              <a:rPr lang="en-US" sz="1400" dirty="0" smtClean="0">
                <a:solidFill>
                  <a:schemeClr val="tx2">
                    <a:lumMod val="60000"/>
                    <a:lumOff val="40000"/>
                  </a:schemeClr>
                </a:solidFill>
              </a:rPr>
              <a:t>0x12345</a:t>
            </a:r>
            <a:r>
              <a:rPr lang="en-US" sz="1400" dirty="0" smtClean="0">
                <a:solidFill>
                  <a:srgbClr val="179311"/>
                </a:solidFill>
              </a:rPr>
              <a:t>A</a:t>
            </a:r>
            <a:r>
              <a:rPr lang="en-US" sz="1400" dirty="0" smtClean="0">
                <a:solidFill>
                  <a:schemeClr val="tx2">
                    <a:lumMod val="60000"/>
                    <a:lumOff val="40000"/>
                  </a:schemeClr>
                </a:solidFill>
              </a:rPr>
              <a:t>00</a:t>
            </a:r>
          </a:p>
          <a:p>
            <a:pPr marL="0" indent="0">
              <a:buNone/>
            </a:pPr>
            <a:r>
              <a:rPr lang="en-US" sz="1400" dirty="0" smtClean="0">
                <a:solidFill>
                  <a:schemeClr val="accent1">
                    <a:lumMod val="40000"/>
                    <a:lumOff val="60000"/>
                  </a:schemeClr>
                </a:solidFill>
              </a:rPr>
              <a:t>		          </a:t>
            </a:r>
            <a:r>
              <a:rPr lang="en-US" sz="1400" dirty="0" smtClean="0">
                <a:solidFill>
                  <a:schemeClr val="tx2">
                    <a:lumMod val="60000"/>
                    <a:lumOff val="40000"/>
                  </a:schemeClr>
                </a:solidFill>
              </a:rPr>
              <a:t>0x12345</a:t>
            </a:r>
            <a:r>
              <a:rPr lang="en-US" sz="1400" dirty="0" smtClean="0">
                <a:solidFill>
                  <a:srgbClr val="179311"/>
                </a:solidFill>
              </a:rPr>
              <a:t>B</a:t>
            </a:r>
            <a:r>
              <a:rPr lang="en-US" sz="1400" dirty="0" smtClean="0">
                <a:solidFill>
                  <a:schemeClr val="tx2">
                    <a:lumMod val="60000"/>
                    <a:lumOff val="40000"/>
                  </a:schemeClr>
                </a:solidFill>
              </a:rPr>
              <a:t>00</a:t>
            </a:r>
          </a:p>
          <a:p>
            <a:pPr marL="0" indent="0">
              <a:buNone/>
            </a:pPr>
            <a:r>
              <a:rPr lang="en-US" sz="1400" dirty="0" smtClean="0">
                <a:solidFill>
                  <a:schemeClr val="accent1">
                    <a:lumMod val="40000"/>
                    <a:lumOff val="60000"/>
                  </a:schemeClr>
                </a:solidFill>
              </a:rPr>
              <a:t>		          </a:t>
            </a:r>
            <a:r>
              <a:rPr lang="en-US" sz="1400" dirty="0" smtClean="0">
                <a:solidFill>
                  <a:schemeClr val="tx2">
                    <a:lumMod val="60000"/>
                    <a:lumOff val="40000"/>
                  </a:schemeClr>
                </a:solidFill>
              </a:rPr>
              <a:t>0x12345</a:t>
            </a:r>
            <a:r>
              <a:rPr lang="en-US" sz="1400" dirty="0" smtClean="0">
                <a:solidFill>
                  <a:srgbClr val="179311"/>
                </a:solidFill>
              </a:rPr>
              <a:t>C</a:t>
            </a:r>
            <a:r>
              <a:rPr lang="en-US" sz="1400" dirty="0" smtClean="0">
                <a:solidFill>
                  <a:schemeClr val="tx2">
                    <a:lumMod val="60000"/>
                    <a:lumOff val="40000"/>
                  </a:schemeClr>
                </a:solidFill>
              </a:rPr>
              <a:t>00</a:t>
            </a:r>
          </a:p>
          <a:p>
            <a:pPr marL="0" indent="0">
              <a:buNone/>
            </a:pPr>
            <a:r>
              <a:rPr lang="en-US" sz="1400" dirty="0" smtClean="0">
                <a:solidFill>
                  <a:schemeClr val="accent1">
                    <a:lumMod val="40000"/>
                    <a:lumOff val="60000"/>
                  </a:schemeClr>
                </a:solidFill>
              </a:rPr>
              <a:t>		          </a:t>
            </a:r>
            <a:r>
              <a:rPr lang="en-US" sz="1400" dirty="0" smtClean="0">
                <a:solidFill>
                  <a:schemeClr val="tx2">
                    <a:lumMod val="60000"/>
                    <a:lumOff val="40000"/>
                  </a:schemeClr>
                </a:solidFill>
              </a:rPr>
              <a:t>0x12345</a:t>
            </a:r>
            <a:r>
              <a:rPr lang="en-US" sz="1400" dirty="0" smtClean="0">
                <a:solidFill>
                  <a:srgbClr val="179311"/>
                </a:solidFill>
              </a:rPr>
              <a:t>D</a:t>
            </a:r>
            <a:r>
              <a:rPr lang="en-US" sz="1400" dirty="0" smtClean="0">
                <a:solidFill>
                  <a:schemeClr val="tx2">
                    <a:lumMod val="60000"/>
                    <a:lumOff val="40000"/>
                  </a:schemeClr>
                </a:solidFill>
              </a:rPr>
              <a:t>00</a:t>
            </a:r>
          </a:p>
          <a:p>
            <a:pPr marL="0" indent="0">
              <a:buNone/>
            </a:pPr>
            <a:r>
              <a:rPr lang="en-US" sz="1400" dirty="0" smtClean="0">
                <a:solidFill>
                  <a:schemeClr val="accent1">
                    <a:lumMod val="40000"/>
                    <a:lumOff val="60000"/>
                  </a:schemeClr>
                </a:solidFill>
              </a:rPr>
              <a:t>		          </a:t>
            </a:r>
            <a:r>
              <a:rPr lang="en-US" sz="1400" dirty="0" smtClean="0">
                <a:solidFill>
                  <a:schemeClr val="tx2">
                    <a:lumMod val="60000"/>
                    <a:lumOff val="40000"/>
                  </a:schemeClr>
                </a:solidFill>
              </a:rPr>
              <a:t>0x12345</a:t>
            </a:r>
            <a:r>
              <a:rPr lang="en-US" sz="1400" dirty="0" smtClean="0">
                <a:solidFill>
                  <a:srgbClr val="179311"/>
                </a:solidFill>
              </a:rPr>
              <a:t>E</a:t>
            </a:r>
            <a:r>
              <a:rPr lang="en-US" sz="1400" dirty="0" smtClean="0">
                <a:solidFill>
                  <a:schemeClr val="tx2">
                    <a:lumMod val="60000"/>
                    <a:lumOff val="40000"/>
                  </a:schemeClr>
                </a:solidFill>
              </a:rPr>
              <a:t>00		</a:t>
            </a:r>
            <a:r>
              <a:rPr lang="en-US" sz="1400" dirty="0">
                <a:solidFill>
                  <a:schemeClr val="tx2">
                    <a:lumMod val="60000"/>
                    <a:lumOff val="40000"/>
                  </a:schemeClr>
                </a:solidFill>
              </a:rPr>
              <a:t>          </a:t>
            </a:r>
            <a:endParaRPr lang="en-US" sz="1400" dirty="0" smtClean="0">
              <a:solidFill>
                <a:schemeClr val="tx2">
                  <a:lumMod val="60000"/>
                  <a:lumOff val="40000"/>
                </a:schemeClr>
              </a:solidFill>
            </a:endParaRPr>
          </a:p>
          <a:p>
            <a:pPr marL="0" indent="0">
              <a:buNone/>
            </a:pPr>
            <a:r>
              <a:rPr lang="en-US" sz="1400" dirty="0" smtClean="0">
                <a:solidFill>
                  <a:schemeClr val="accent1">
                    <a:lumMod val="40000"/>
                    <a:lumOff val="60000"/>
                  </a:schemeClr>
                </a:solidFill>
              </a:rPr>
              <a:t>	</a:t>
            </a:r>
            <a:r>
              <a:rPr lang="en-US" sz="1400" dirty="0" smtClean="0">
                <a:solidFill>
                  <a:srgbClr val="179311"/>
                </a:solidFill>
              </a:rPr>
              <a:t>	</a:t>
            </a:r>
            <a:endParaRPr lang="en-US" sz="1600" dirty="0" smtClean="0">
              <a:solidFill>
                <a:schemeClr val="accent1">
                  <a:lumMod val="40000"/>
                  <a:lumOff val="60000"/>
                </a:schemeClr>
              </a:solidFill>
            </a:endParaRPr>
          </a:p>
          <a:p>
            <a:endParaRPr lang="en-US" dirty="0" smtClean="0">
              <a:solidFill>
                <a:schemeClr val="accent1">
                  <a:lumMod val="40000"/>
                  <a:lumOff val="60000"/>
                </a:schemeClr>
              </a:solidFill>
            </a:endParaRPr>
          </a:p>
          <a:p>
            <a:endParaRPr lang="en-US" dirty="0" smtClean="0">
              <a:solidFill>
                <a:schemeClr val="accent1">
                  <a:lumMod val="40000"/>
                  <a:lumOff val="60000"/>
                </a:schemeClr>
              </a:solidFill>
            </a:endParaRPr>
          </a:p>
        </p:txBody>
      </p:sp>
      <p:sp>
        <p:nvSpPr>
          <p:cNvPr id="4" name="Text Placeholder 3"/>
          <p:cNvSpPr>
            <a:spLocks noGrp="1"/>
          </p:cNvSpPr>
          <p:nvPr>
            <p:ph type="body" sz="quarter" idx="17"/>
          </p:nvPr>
        </p:nvSpPr>
        <p:spPr/>
        <p:txBody>
          <a:bodyPr/>
          <a:lstStyle/>
          <a:p>
            <a:endParaRPr lang="en-US"/>
          </a:p>
        </p:txBody>
      </p:sp>
      <p:sp>
        <p:nvSpPr>
          <p:cNvPr id="5" name="Footer Placeholder 4"/>
          <p:cNvSpPr>
            <a:spLocks noGrp="1"/>
          </p:cNvSpPr>
          <p:nvPr>
            <p:ph type="ftr" sz="quarter" idx="18"/>
          </p:nvPr>
        </p:nvSpPr>
        <p:spPr/>
        <p:txBody>
          <a:bodyPr/>
          <a:lstStyle/>
          <a:p>
            <a:pPr>
              <a:defRPr/>
            </a:pPr>
            <a:r>
              <a:rPr lang="en-US" dirty="0" smtClean="0"/>
              <a:t>Broadcom Proprietary and Confidential.  © 2013 Broadcom Corporation.  All rights reserved.</a:t>
            </a:r>
            <a:endParaRPr lang="en-US" dirty="0"/>
          </a:p>
        </p:txBody>
      </p:sp>
      <p:sp>
        <p:nvSpPr>
          <p:cNvPr id="6" name="TextBox 5"/>
          <p:cNvSpPr txBox="1"/>
          <p:nvPr/>
        </p:nvSpPr>
        <p:spPr>
          <a:xfrm>
            <a:off x="6573520" y="1544320"/>
            <a:ext cx="1899920" cy="630942"/>
          </a:xfrm>
          <a:prstGeom prst="rect">
            <a:avLst/>
          </a:prstGeom>
          <a:noFill/>
        </p:spPr>
        <p:txBody>
          <a:bodyPr wrap="square" lIns="0" tIns="0" rIns="0" bIns="0" rtlCol="0" anchor="t">
            <a:spAutoFit/>
          </a:bodyPr>
          <a:lstStyle/>
          <a:p>
            <a:pPr>
              <a:lnSpc>
                <a:spcPct val="90000"/>
              </a:lnSpc>
              <a:spcBef>
                <a:spcPts val="600"/>
              </a:spcBef>
            </a:pPr>
            <a:r>
              <a:rPr lang="en-US" sz="2000" dirty="0" smtClean="0">
                <a:solidFill>
                  <a:srgbClr val="C585AE"/>
                </a:solidFill>
              </a:rPr>
              <a:t>0x12345000    to</a:t>
            </a:r>
          </a:p>
          <a:p>
            <a:pPr>
              <a:lnSpc>
                <a:spcPct val="90000"/>
              </a:lnSpc>
              <a:spcBef>
                <a:spcPts val="600"/>
              </a:spcBef>
            </a:pPr>
            <a:r>
              <a:rPr lang="en-US" sz="2000" dirty="0" smtClean="0">
                <a:solidFill>
                  <a:srgbClr val="C585AE"/>
                </a:solidFill>
              </a:rPr>
              <a:t>0x12345EFF </a:t>
            </a:r>
          </a:p>
        </p:txBody>
      </p:sp>
      <p:sp>
        <p:nvSpPr>
          <p:cNvPr id="7" name="TextBox 6"/>
          <p:cNvSpPr txBox="1"/>
          <p:nvPr/>
        </p:nvSpPr>
        <p:spPr>
          <a:xfrm>
            <a:off x="6725920" y="2854960"/>
            <a:ext cx="1899920" cy="276999"/>
          </a:xfrm>
          <a:prstGeom prst="rect">
            <a:avLst/>
          </a:prstGeom>
          <a:noFill/>
        </p:spPr>
        <p:txBody>
          <a:bodyPr wrap="square" lIns="0" tIns="0" rIns="0" bIns="0" rtlCol="0" anchor="t">
            <a:spAutoFit/>
          </a:bodyPr>
          <a:lstStyle/>
          <a:p>
            <a:pPr>
              <a:lnSpc>
                <a:spcPct val="90000"/>
              </a:lnSpc>
              <a:spcBef>
                <a:spcPts val="600"/>
              </a:spcBef>
            </a:pPr>
            <a:r>
              <a:rPr lang="en-US" sz="2000" dirty="0" smtClean="0">
                <a:solidFill>
                  <a:srgbClr val="C585AE"/>
                </a:solidFill>
              </a:rPr>
              <a:t>0x43210E00</a:t>
            </a:r>
          </a:p>
        </p:txBody>
      </p:sp>
      <p:sp>
        <p:nvSpPr>
          <p:cNvPr id="9" name="TextBox 8"/>
          <p:cNvSpPr txBox="1"/>
          <p:nvPr/>
        </p:nvSpPr>
        <p:spPr>
          <a:xfrm>
            <a:off x="5623560" y="5953760"/>
            <a:ext cx="1899920" cy="193899"/>
          </a:xfrm>
          <a:prstGeom prst="rect">
            <a:avLst/>
          </a:prstGeom>
          <a:noFill/>
        </p:spPr>
        <p:txBody>
          <a:bodyPr wrap="square" lIns="0" tIns="0" rIns="0" bIns="0" rtlCol="0" anchor="t">
            <a:spAutoFit/>
          </a:bodyPr>
          <a:lstStyle/>
          <a:p>
            <a:pPr eaLnBrk="0" hangingPunct="0">
              <a:lnSpc>
                <a:spcPct val="90000"/>
              </a:lnSpc>
              <a:spcBef>
                <a:spcPts val="1200"/>
              </a:spcBef>
              <a:buClr>
                <a:schemeClr val="tx2"/>
              </a:buClr>
            </a:pPr>
            <a:r>
              <a:rPr lang="en-US" sz="1400" dirty="0">
                <a:solidFill>
                  <a:schemeClr val="tx2">
                    <a:lumMod val="60000"/>
                    <a:lumOff val="40000"/>
                  </a:schemeClr>
                </a:solidFill>
                <a:latin typeface="+mn-lt"/>
                <a:cs typeface="Arial" pitchFamily="34" charset="0"/>
              </a:rPr>
              <a:t>0x453210</a:t>
            </a:r>
            <a:r>
              <a:rPr lang="en-US" sz="1400" dirty="0">
                <a:solidFill>
                  <a:srgbClr val="179311"/>
                </a:solidFill>
                <a:latin typeface="+mn-lt"/>
                <a:cs typeface="Arial" pitchFamily="34" charset="0"/>
              </a:rPr>
              <a:t>E</a:t>
            </a:r>
            <a:r>
              <a:rPr lang="en-US" sz="1400" dirty="0">
                <a:solidFill>
                  <a:schemeClr val="tx2">
                    <a:lumMod val="60000"/>
                    <a:lumOff val="40000"/>
                  </a:schemeClr>
                </a:solidFill>
                <a:latin typeface="+mn-lt"/>
                <a:cs typeface="Arial" pitchFamily="34" charset="0"/>
              </a:rPr>
              <a:t>00</a:t>
            </a:r>
          </a:p>
        </p:txBody>
      </p:sp>
      <p:sp>
        <p:nvSpPr>
          <p:cNvPr id="10" name="TextBox 9"/>
          <p:cNvSpPr txBox="1"/>
          <p:nvPr/>
        </p:nvSpPr>
        <p:spPr>
          <a:xfrm>
            <a:off x="1310640" y="1128029"/>
            <a:ext cx="1544320" cy="5486131"/>
          </a:xfrm>
          <a:prstGeom prst="rect">
            <a:avLst/>
          </a:prstGeom>
          <a:noFill/>
        </p:spPr>
        <p:txBody>
          <a:bodyPr wrap="square" lIns="0" tIns="0" rIns="0" bIns="0" rtlCol="0" anchor="t">
            <a:noAutofit/>
          </a:bodyPr>
          <a:lstStyle/>
          <a:p>
            <a:pPr>
              <a:lnSpc>
                <a:spcPct val="90000"/>
              </a:lnSpc>
              <a:spcBef>
                <a:spcPts val="1200"/>
              </a:spcBef>
            </a:pPr>
            <a:r>
              <a:rPr lang="en-US" sz="1400" dirty="0" smtClean="0">
                <a:solidFill>
                  <a:srgbClr val="179311"/>
                </a:solidFill>
                <a:latin typeface="+mn-lt"/>
                <a:cs typeface="Arial" pitchFamily="34" charset="0"/>
              </a:rPr>
              <a:t>0x0</a:t>
            </a:r>
          </a:p>
          <a:p>
            <a:pPr>
              <a:lnSpc>
                <a:spcPct val="90000"/>
              </a:lnSpc>
              <a:spcBef>
                <a:spcPts val="1200"/>
              </a:spcBef>
            </a:pPr>
            <a:r>
              <a:rPr lang="en-US" sz="1400" dirty="0" smtClean="0">
                <a:solidFill>
                  <a:srgbClr val="179311"/>
                </a:solidFill>
                <a:latin typeface="+mn-lt"/>
                <a:cs typeface="Arial" pitchFamily="34" charset="0"/>
              </a:rPr>
              <a:t>0x1</a:t>
            </a:r>
            <a:endParaRPr lang="en-US" sz="1400" dirty="0">
              <a:solidFill>
                <a:srgbClr val="179311"/>
              </a:solidFill>
              <a:latin typeface="+mn-lt"/>
              <a:cs typeface="Arial" pitchFamily="34" charset="0"/>
            </a:endParaRPr>
          </a:p>
          <a:p>
            <a:pPr>
              <a:lnSpc>
                <a:spcPct val="90000"/>
              </a:lnSpc>
              <a:spcBef>
                <a:spcPts val="1200"/>
              </a:spcBef>
            </a:pPr>
            <a:r>
              <a:rPr lang="en-US" sz="1400" dirty="0" smtClean="0">
                <a:solidFill>
                  <a:srgbClr val="179311"/>
                </a:solidFill>
                <a:latin typeface="+mn-lt"/>
                <a:cs typeface="Arial" pitchFamily="34" charset="0"/>
              </a:rPr>
              <a:t>0x2</a:t>
            </a:r>
          </a:p>
          <a:p>
            <a:pPr>
              <a:lnSpc>
                <a:spcPct val="90000"/>
              </a:lnSpc>
              <a:spcBef>
                <a:spcPts val="1200"/>
              </a:spcBef>
            </a:pPr>
            <a:r>
              <a:rPr lang="en-US" sz="1400" dirty="0" smtClean="0">
                <a:solidFill>
                  <a:srgbClr val="179311"/>
                </a:solidFill>
                <a:latin typeface="+mn-lt"/>
                <a:cs typeface="Arial" pitchFamily="34" charset="0"/>
              </a:rPr>
              <a:t>0x3</a:t>
            </a:r>
          </a:p>
          <a:p>
            <a:pPr>
              <a:lnSpc>
                <a:spcPct val="90000"/>
              </a:lnSpc>
              <a:spcBef>
                <a:spcPts val="1200"/>
              </a:spcBef>
            </a:pPr>
            <a:r>
              <a:rPr lang="en-US" sz="1400" dirty="0" smtClean="0">
                <a:solidFill>
                  <a:srgbClr val="179311"/>
                </a:solidFill>
                <a:latin typeface="+mn-lt"/>
                <a:cs typeface="Arial" pitchFamily="34" charset="0"/>
              </a:rPr>
              <a:t>0x4</a:t>
            </a:r>
          </a:p>
          <a:p>
            <a:pPr>
              <a:lnSpc>
                <a:spcPct val="90000"/>
              </a:lnSpc>
              <a:spcBef>
                <a:spcPts val="1200"/>
              </a:spcBef>
            </a:pPr>
            <a:r>
              <a:rPr lang="en-US" sz="1400" dirty="0" smtClean="0">
                <a:solidFill>
                  <a:srgbClr val="179311"/>
                </a:solidFill>
                <a:latin typeface="+mn-lt"/>
                <a:cs typeface="Arial" pitchFamily="34" charset="0"/>
              </a:rPr>
              <a:t>0x5</a:t>
            </a:r>
          </a:p>
          <a:p>
            <a:pPr>
              <a:lnSpc>
                <a:spcPct val="90000"/>
              </a:lnSpc>
              <a:spcBef>
                <a:spcPts val="1200"/>
              </a:spcBef>
            </a:pPr>
            <a:r>
              <a:rPr lang="en-US" sz="1400" dirty="0" smtClean="0">
                <a:solidFill>
                  <a:srgbClr val="179311"/>
                </a:solidFill>
                <a:latin typeface="+mn-lt"/>
                <a:cs typeface="Arial" pitchFamily="34" charset="0"/>
              </a:rPr>
              <a:t>0x6</a:t>
            </a:r>
          </a:p>
          <a:p>
            <a:pPr>
              <a:lnSpc>
                <a:spcPct val="90000"/>
              </a:lnSpc>
              <a:spcBef>
                <a:spcPts val="1200"/>
              </a:spcBef>
            </a:pPr>
            <a:r>
              <a:rPr lang="en-US" sz="1400" dirty="0" smtClean="0">
                <a:solidFill>
                  <a:srgbClr val="179311"/>
                </a:solidFill>
                <a:latin typeface="+mn-lt"/>
                <a:cs typeface="Arial" pitchFamily="34" charset="0"/>
              </a:rPr>
              <a:t>0x7</a:t>
            </a:r>
          </a:p>
          <a:p>
            <a:pPr>
              <a:lnSpc>
                <a:spcPct val="90000"/>
              </a:lnSpc>
              <a:spcBef>
                <a:spcPts val="1200"/>
              </a:spcBef>
            </a:pPr>
            <a:r>
              <a:rPr lang="en-US" sz="1400" dirty="0" smtClean="0">
                <a:solidFill>
                  <a:srgbClr val="179311"/>
                </a:solidFill>
                <a:latin typeface="+mn-lt"/>
                <a:cs typeface="Arial" pitchFamily="34" charset="0"/>
              </a:rPr>
              <a:t>0x8</a:t>
            </a:r>
          </a:p>
          <a:p>
            <a:pPr>
              <a:lnSpc>
                <a:spcPct val="90000"/>
              </a:lnSpc>
              <a:spcBef>
                <a:spcPts val="1200"/>
              </a:spcBef>
            </a:pPr>
            <a:r>
              <a:rPr lang="en-US" sz="1400" dirty="0" smtClean="0">
                <a:solidFill>
                  <a:srgbClr val="179311"/>
                </a:solidFill>
                <a:latin typeface="+mn-lt"/>
                <a:cs typeface="Arial" pitchFamily="34" charset="0"/>
              </a:rPr>
              <a:t>0x9</a:t>
            </a:r>
          </a:p>
          <a:p>
            <a:pPr>
              <a:lnSpc>
                <a:spcPct val="90000"/>
              </a:lnSpc>
              <a:spcBef>
                <a:spcPts val="1200"/>
              </a:spcBef>
            </a:pPr>
            <a:r>
              <a:rPr lang="en-US" sz="1400" dirty="0" smtClean="0">
                <a:solidFill>
                  <a:srgbClr val="179311"/>
                </a:solidFill>
                <a:latin typeface="+mn-lt"/>
                <a:cs typeface="Arial" pitchFamily="34" charset="0"/>
              </a:rPr>
              <a:t>0xA</a:t>
            </a:r>
          </a:p>
          <a:p>
            <a:pPr>
              <a:lnSpc>
                <a:spcPct val="90000"/>
              </a:lnSpc>
              <a:spcBef>
                <a:spcPts val="1200"/>
              </a:spcBef>
            </a:pPr>
            <a:r>
              <a:rPr lang="en-US" sz="1400" dirty="0" smtClean="0">
                <a:solidFill>
                  <a:srgbClr val="179311"/>
                </a:solidFill>
                <a:latin typeface="+mn-lt"/>
                <a:cs typeface="Arial" pitchFamily="34" charset="0"/>
              </a:rPr>
              <a:t>0xB</a:t>
            </a:r>
          </a:p>
          <a:p>
            <a:pPr>
              <a:lnSpc>
                <a:spcPct val="90000"/>
              </a:lnSpc>
              <a:spcBef>
                <a:spcPts val="1200"/>
              </a:spcBef>
            </a:pPr>
            <a:r>
              <a:rPr lang="en-US" sz="1400" dirty="0" smtClean="0">
                <a:solidFill>
                  <a:srgbClr val="179311"/>
                </a:solidFill>
                <a:latin typeface="+mn-lt"/>
                <a:cs typeface="Arial" pitchFamily="34" charset="0"/>
              </a:rPr>
              <a:t>0xC</a:t>
            </a:r>
          </a:p>
          <a:p>
            <a:pPr>
              <a:lnSpc>
                <a:spcPct val="90000"/>
              </a:lnSpc>
              <a:spcBef>
                <a:spcPts val="1200"/>
              </a:spcBef>
            </a:pPr>
            <a:r>
              <a:rPr lang="en-US" sz="1400" dirty="0" smtClean="0">
                <a:solidFill>
                  <a:srgbClr val="179311"/>
                </a:solidFill>
                <a:latin typeface="+mn-lt"/>
                <a:cs typeface="Arial" pitchFamily="34" charset="0"/>
              </a:rPr>
              <a:t>0xD</a:t>
            </a:r>
          </a:p>
          <a:p>
            <a:pPr>
              <a:lnSpc>
                <a:spcPct val="90000"/>
              </a:lnSpc>
              <a:spcBef>
                <a:spcPts val="1200"/>
              </a:spcBef>
            </a:pPr>
            <a:r>
              <a:rPr lang="en-US" sz="1400" dirty="0" smtClean="0">
                <a:solidFill>
                  <a:srgbClr val="179311"/>
                </a:solidFill>
                <a:latin typeface="+mn-lt"/>
                <a:cs typeface="Arial" pitchFamily="34" charset="0"/>
              </a:rPr>
              <a:t>0xE</a:t>
            </a:r>
          </a:p>
          <a:p>
            <a:pPr>
              <a:lnSpc>
                <a:spcPct val="90000"/>
              </a:lnSpc>
              <a:spcBef>
                <a:spcPts val="1200"/>
              </a:spcBef>
            </a:pPr>
            <a:r>
              <a:rPr lang="en-US" sz="1400" dirty="0" smtClean="0">
                <a:solidFill>
                  <a:srgbClr val="179311"/>
                </a:solidFill>
                <a:latin typeface="+mn-lt"/>
                <a:cs typeface="Arial" pitchFamily="34" charset="0"/>
              </a:rPr>
              <a:t>0xF</a:t>
            </a:r>
          </a:p>
          <a:p>
            <a:pPr>
              <a:lnSpc>
                <a:spcPct val="90000"/>
              </a:lnSpc>
              <a:spcBef>
                <a:spcPts val="1200"/>
              </a:spcBef>
            </a:pPr>
            <a:endParaRPr lang="en-US" sz="1400" dirty="0">
              <a:solidFill>
                <a:srgbClr val="179311"/>
              </a:solidFill>
              <a:latin typeface="+mn-lt"/>
              <a:cs typeface="Arial" pitchFamily="34" charset="0"/>
            </a:endParaRPr>
          </a:p>
          <a:p>
            <a:pPr>
              <a:lnSpc>
                <a:spcPct val="90000"/>
              </a:lnSpc>
              <a:spcBef>
                <a:spcPts val="600"/>
              </a:spcBef>
            </a:pPr>
            <a:endParaRPr lang="en-US" sz="2000" dirty="0" smtClean="0">
              <a:solidFill>
                <a:schemeClr val="accent5"/>
              </a:solidFill>
            </a:endParaRPr>
          </a:p>
        </p:txBody>
      </p:sp>
    </p:spTree>
    <p:extLst>
      <p:ext uri="{BB962C8B-B14F-4D97-AF65-F5344CB8AC3E}">
        <p14:creationId xmlns:p14="http://schemas.microsoft.com/office/powerpoint/2010/main" val="342784615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6" end="16"/>
                                            </p:txEl>
                                          </p:spTgt>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uiExpand="1"/>
      <p:bldP spid="6" grpId="1"/>
      <p:bldP spid="7" grpId="0"/>
      <p:bldP spid="7" grpId="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1625" y="325667"/>
            <a:ext cx="7808913" cy="366254"/>
          </a:xfrm>
        </p:spPr>
        <p:txBody>
          <a:bodyPr/>
          <a:lstStyle/>
          <a:p>
            <a:r>
              <a:rPr lang="en-US" dirty="0" smtClean="0">
                <a:solidFill>
                  <a:schemeClr val="accent3">
                    <a:lumMod val="60000"/>
                    <a:lumOff val="40000"/>
                  </a:schemeClr>
                </a:solidFill>
              </a:rPr>
              <a:t>Cache Policies</a:t>
            </a:r>
            <a:endParaRPr lang="en-US" dirty="0">
              <a:solidFill>
                <a:schemeClr val="accent3">
                  <a:lumMod val="60000"/>
                  <a:lumOff val="40000"/>
                </a:schemeClr>
              </a:solidFill>
            </a:endParaRPr>
          </a:p>
        </p:txBody>
      </p:sp>
      <p:sp>
        <p:nvSpPr>
          <p:cNvPr id="3" name="Content Placeholder 2"/>
          <p:cNvSpPr>
            <a:spLocks noGrp="1"/>
          </p:cNvSpPr>
          <p:nvPr>
            <p:ph sz="quarter" idx="10"/>
          </p:nvPr>
        </p:nvSpPr>
        <p:spPr>
          <a:xfrm>
            <a:off x="384047" y="1369377"/>
            <a:ext cx="8458200" cy="4247317"/>
          </a:xfrm>
        </p:spPr>
        <p:txBody>
          <a:bodyPr/>
          <a:lstStyle/>
          <a:p>
            <a:r>
              <a:rPr lang="en-US" dirty="0" smtClean="0">
                <a:solidFill>
                  <a:srgbClr val="23DC1A"/>
                </a:solidFill>
              </a:rPr>
              <a:t>Allocation policy: </a:t>
            </a:r>
            <a:r>
              <a:rPr lang="en-US" dirty="0">
                <a:solidFill>
                  <a:schemeClr val="accent1">
                    <a:lumMod val="40000"/>
                    <a:lumOff val="60000"/>
                  </a:schemeClr>
                </a:solidFill>
              </a:rPr>
              <a:t>what causes a line from external memory to be placed into the cache.</a:t>
            </a:r>
          </a:p>
          <a:p>
            <a:r>
              <a:rPr lang="en-US" dirty="0" smtClean="0">
                <a:solidFill>
                  <a:srgbClr val="23DC1A"/>
                </a:solidFill>
              </a:rPr>
              <a:t>Replacement policy: </a:t>
            </a:r>
            <a:r>
              <a:rPr lang="en-US" dirty="0">
                <a:solidFill>
                  <a:schemeClr val="accent1">
                    <a:lumMod val="40000"/>
                    <a:lumOff val="60000"/>
                  </a:schemeClr>
                </a:solidFill>
              </a:rPr>
              <a:t>how the controller decides which line within a set associative cache to use for the incoming data.</a:t>
            </a:r>
          </a:p>
          <a:p>
            <a:r>
              <a:rPr lang="en-US" dirty="0" smtClean="0">
                <a:solidFill>
                  <a:srgbClr val="23DC1A"/>
                </a:solidFill>
              </a:rPr>
              <a:t>Write policy: </a:t>
            </a:r>
            <a:r>
              <a:rPr lang="en-US" dirty="0" smtClean="0">
                <a:solidFill>
                  <a:schemeClr val="accent1">
                    <a:lumMod val="40000"/>
                    <a:lumOff val="60000"/>
                  </a:schemeClr>
                </a:solidFill>
              </a:rPr>
              <a:t>What happens when the core performs a write that hit in the cache.</a:t>
            </a:r>
          </a:p>
          <a:p>
            <a:pPr marL="0" indent="0">
              <a:buNone/>
            </a:pPr>
            <a:endParaRPr lang="en-US" dirty="0" smtClean="0">
              <a:solidFill>
                <a:schemeClr val="accent1">
                  <a:lumMod val="40000"/>
                  <a:lumOff val="60000"/>
                </a:schemeClr>
              </a:solidFill>
            </a:endParaRPr>
          </a:p>
          <a:p>
            <a:pPr marL="0" indent="0">
              <a:buNone/>
            </a:pPr>
            <a:endParaRPr lang="en-US" dirty="0" smtClean="0">
              <a:solidFill>
                <a:schemeClr val="accent1">
                  <a:lumMod val="40000"/>
                  <a:lumOff val="60000"/>
                </a:schemeClr>
              </a:solidFill>
            </a:endParaRPr>
          </a:p>
          <a:p>
            <a:endParaRPr lang="en-US" dirty="0" smtClean="0">
              <a:solidFill>
                <a:schemeClr val="accent1">
                  <a:lumMod val="40000"/>
                  <a:lumOff val="60000"/>
                </a:schemeClr>
              </a:solidFill>
            </a:endParaRPr>
          </a:p>
          <a:p>
            <a:endParaRPr lang="en-US" dirty="0" smtClean="0">
              <a:solidFill>
                <a:schemeClr val="accent1">
                  <a:lumMod val="40000"/>
                  <a:lumOff val="60000"/>
                </a:schemeClr>
              </a:solidFill>
            </a:endParaRPr>
          </a:p>
        </p:txBody>
      </p:sp>
      <p:sp>
        <p:nvSpPr>
          <p:cNvPr id="4" name="Text Placeholder 3"/>
          <p:cNvSpPr>
            <a:spLocks noGrp="1"/>
          </p:cNvSpPr>
          <p:nvPr>
            <p:ph type="body" sz="quarter" idx="17"/>
          </p:nvPr>
        </p:nvSpPr>
        <p:spPr/>
        <p:txBody>
          <a:bodyPr/>
          <a:lstStyle/>
          <a:p>
            <a:endParaRPr lang="en-US"/>
          </a:p>
        </p:txBody>
      </p:sp>
      <p:sp>
        <p:nvSpPr>
          <p:cNvPr id="5" name="Footer Placeholder 4"/>
          <p:cNvSpPr>
            <a:spLocks noGrp="1"/>
          </p:cNvSpPr>
          <p:nvPr>
            <p:ph type="ftr" sz="quarter" idx="18"/>
          </p:nvPr>
        </p:nvSpPr>
        <p:spPr/>
        <p:txBody>
          <a:bodyPr/>
          <a:lstStyle/>
          <a:p>
            <a:pPr>
              <a:defRPr/>
            </a:pPr>
            <a:r>
              <a:rPr lang="en-US" dirty="0" smtClean="0"/>
              <a:t>Broadcom Proprietary and Confidential.  © 2013 Broadcom Corporation.  All rights reserved.</a:t>
            </a:r>
            <a:endParaRPr lang="en-US" dirty="0"/>
          </a:p>
        </p:txBody>
      </p:sp>
    </p:spTree>
    <p:extLst>
      <p:ext uri="{BB962C8B-B14F-4D97-AF65-F5344CB8AC3E}">
        <p14:creationId xmlns:p14="http://schemas.microsoft.com/office/powerpoint/2010/main" val="3612235345"/>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1625" y="325667"/>
            <a:ext cx="7808913" cy="366254"/>
          </a:xfrm>
        </p:spPr>
        <p:txBody>
          <a:bodyPr/>
          <a:lstStyle/>
          <a:p>
            <a:r>
              <a:rPr lang="en-US" dirty="0" smtClean="0">
                <a:solidFill>
                  <a:schemeClr val="accent3">
                    <a:lumMod val="60000"/>
                    <a:lumOff val="40000"/>
                  </a:schemeClr>
                </a:solidFill>
              </a:rPr>
              <a:t>Allocation Policy</a:t>
            </a:r>
            <a:endParaRPr lang="en-US" dirty="0">
              <a:solidFill>
                <a:schemeClr val="accent3">
                  <a:lumMod val="60000"/>
                  <a:lumOff val="40000"/>
                </a:schemeClr>
              </a:solidFill>
            </a:endParaRPr>
          </a:p>
        </p:txBody>
      </p:sp>
      <p:sp>
        <p:nvSpPr>
          <p:cNvPr id="3" name="Content Placeholder 2"/>
          <p:cNvSpPr>
            <a:spLocks noGrp="1"/>
          </p:cNvSpPr>
          <p:nvPr>
            <p:ph sz="quarter" idx="10"/>
          </p:nvPr>
        </p:nvSpPr>
        <p:spPr>
          <a:xfrm>
            <a:off x="384047" y="1369377"/>
            <a:ext cx="8458200" cy="3096232"/>
          </a:xfrm>
        </p:spPr>
        <p:txBody>
          <a:bodyPr/>
          <a:lstStyle/>
          <a:p>
            <a:r>
              <a:rPr lang="en-US" dirty="0" smtClean="0">
                <a:solidFill>
                  <a:srgbClr val="23DC1A"/>
                </a:solidFill>
              </a:rPr>
              <a:t>Read Allocate: </a:t>
            </a:r>
            <a:r>
              <a:rPr lang="en-US" dirty="0" smtClean="0">
                <a:solidFill>
                  <a:schemeClr val="accent1">
                    <a:lumMod val="40000"/>
                    <a:lumOff val="60000"/>
                  </a:schemeClr>
                </a:solidFill>
              </a:rPr>
              <a:t>allocate only on read. If a write misses, write goes to next level of hierarchy.</a:t>
            </a:r>
          </a:p>
          <a:p>
            <a:r>
              <a:rPr lang="en-US" dirty="0">
                <a:solidFill>
                  <a:srgbClr val="23DC1A"/>
                </a:solidFill>
              </a:rPr>
              <a:t>Write Allocate: </a:t>
            </a:r>
            <a:r>
              <a:rPr lang="en-US" dirty="0" smtClean="0">
                <a:solidFill>
                  <a:schemeClr val="accent1">
                    <a:lumMod val="40000"/>
                    <a:lumOff val="60000"/>
                  </a:schemeClr>
                </a:solidFill>
              </a:rPr>
              <a:t>allocate for either a read/write that misses.</a:t>
            </a:r>
            <a:endParaRPr lang="en-US" dirty="0">
              <a:solidFill>
                <a:schemeClr val="accent1">
                  <a:lumMod val="40000"/>
                  <a:lumOff val="60000"/>
                </a:schemeClr>
              </a:solidFill>
            </a:endParaRPr>
          </a:p>
          <a:p>
            <a:pPr marL="0" indent="0">
              <a:buNone/>
            </a:pPr>
            <a:endParaRPr lang="en-US" dirty="0" smtClean="0">
              <a:solidFill>
                <a:schemeClr val="accent1">
                  <a:lumMod val="40000"/>
                  <a:lumOff val="60000"/>
                </a:schemeClr>
              </a:solidFill>
            </a:endParaRPr>
          </a:p>
          <a:p>
            <a:pPr marL="0" indent="0">
              <a:buNone/>
            </a:pPr>
            <a:endParaRPr lang="en-US" dirty="0" smtClean="0">
              <a:solidFill>
                <a:schemeClr val="accent1">
                  <a:lumMod val="40000"/>
                  <a:lumOff val="60000"/>
                </a:schemeClr>
              </a:solidFill>
            </a:endParaRPr>
          </a:p>
          <a:p>
            <a:endParaRPr lang="en-US" dirty="0" smtClean="0">
              <a:solidFill>
                <a:schemeClr val="accent1">
                  <a:lumMod val="40000"/>
                  <a:lumOff val="60000"/>
                </a:schemeClr>
              </a:solidFill>
            </a:endParaRPr>
          </a:p>
          <a:p>
            <a:endParaRPr lang="en-US" dirty="0" smtClean="0">
              <a:solidFill>
                <a:schemeClr val="accent1">
                  <a:lumMod val="40000"/>
                  <a:lumOff val="60000"/>
                </a:schemeClr>
              </a:solidFill>
            </a:endParaRPr>
          </a:p>
        </p:txBody>
      </p:sp>
      <p:sp>
        <p:nvSpPr>
          <p:cNvPr id="4" name="Text Placeholder 3"/>
          <p:cNvSpPr>
            <a:spLocks noGrp="1"/>
          </p:cNvSpPr>
          <p:nvPr>
            <p:ph type="body" sz="quarter" idx="17"/>
          </p:nvPr>
        </p:nvSpPr>
        <p:spPr/>
        <p:txBody>
          <a:bodyPr/>
          <a:lstStyle/>
          <a:p>
            <a:endParaRPr lang="en-US"/>
          </a:p>
        </p:txBody>
      </p:sp>
      <p:sp>
        <p:nvSpPr>
          <p:cNvPr id="5" name="Footer Placeholder 4"/>
          <p:cNvSpPr>
            <a:spLocks noGrp="1"/>
          </p:cNvSpPr>
          <p:nvPr>
            <p:ph type="ftr" sz="quarter" idx="18"/>
          </p:nvPr>
        </p:nvSpPr>
        <p:spPr/>
        <p:txBody>
          <a:bodyPr/>
          <a:lstStyle/>
          <a:p>
            <a:pPr>
              <a:defRPr/>
            </a:pPr>
            <a:r>
              <a:rPr lang="en-US" dirty="0" smtClean="0"/>
              <a:t>Broadcom Proprietary and Confidential.  © 2013 Broadcom Corporation.  All rights reserved.</a:t>
            </a:r>
            <a:endParaRPr lang="en-US" dirty="0"/>
          </a:p>
        </p:txBody>
      </p:sp>
    </p:spTree>
    <p:extLst>
      <p:ext uri="{BB962C8B-B14F-4D97-AF65-F5344CB8AC3E}">
        <p14:creationId xmlns:p14="http://schemas.microsoft.com/office/powerpoint/2010/main" val="16920811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roadcomTemplate_Corp_4x3">
  <a:themeElements>
    <a:clrScheme name="broadcom colors">
      <a:dk1>
        <a:sysClr val="windowText" lastClr="000000"/>
      </a:dk1>
      <a:lt1>
        <a:sysClr val="window" lastClr="FFFFFF"/>
      </a:lt1>
      <a:dk2>
        <a:srgbClr val="C1132F"/>
      </a:dk2>
      <a:lt2>
        <a:srgbClr val="5F5F5F"/>
      </a:lt2>
      <a:accent1>
        <a:srgbClr val="0F86A9"/>
      </a:accent1>
      <a:accent2>
        <a:srgbClr val="8EAE28"/>
      </a:accent2>
      <a:accent3>
        <a:srgbClr val="FFC000"/>
      </a:accent3>
      <a:accent4>
        <a:srgbClr val="973875"/>
      </a:accent4>
      <a:accent5>
        <a:srgbClr val="969696"/>
      </a:accent5>
      <a:accent6>
        <a:srgbClr val="15CD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lnSpc>
            <a:spcPct val="90000"/>
          </a:lnSpc>
          <a:spcBef>
            <a:spcPts val="600"/>
          </a:spcBef>
          <a:defRPr sz="2000" b="1"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chor="t">
        <a:spAutoFit/>
      </a:bodyPr>
      <a:lstStyle>
        <a:defPPr>
          <a:lnSpc>
            <a:spcPct val="90000"/>
          </a:lnSpc>
          <a:spcBef>
            <a:spcPts val="600"/>
          </a:spcBef>
          <a:defRPr sz="2000" dirty="0" err="1" smtClean="0">
            <a:solidFill>
              <a:schemeClr val="accent5"/>
            </a:solidFill>
          </a:defRPr>
        </a:defPPr>
      </a:lstStyle>
    </a:txDef>
  </a:objectDefaults>
  <a:extraClrSchemeLst>
    <a:extraClrScheme>
      <a:clrScheme name="BroadcomTemplate_Corp_4x3 1">
        <a:dk1>
          <a:srgbClr val="C1132F"/>
        </a:dk1>
        <a:lt1>
          <a:srgbClr val="FFFFFF"/>
        </a:lt1>
        <a:dk2>
          <a:srgbClr val="000000"/>
        </a:dk2>
        <a:lt2>
          <a:srgbClr val="5F5F5F"/>
        </a:lt2>
        <a:accent1>
          <a:srgbClr val="0F86A9"/>
        </a:accent1>
        <a:accent2>
          <a:srgbClr val="8EAE28"/>
        </a:accent2>
        <a:accent3>
          <a:srgbClr val="AAAAAA"/>
        </a:accent3>
        <a:accent4>
          <a:srgbClr val="DADADA"/>
        </a:accent4>
        <a:accent5>
          <a:srgbClr val="AAC3D1"/>
        </a:accent5>
        <a:accent6>
          <a:srgbClr val="809D23"/>
        </a:accent6>
        <a:hlink>
          <a:srgbClr val="0000FF"/>
        </a:hlink>
        <a:folHlink>
          <a:srgbClr val="800080"/>
        </a:folHlink>
      </a:clrScheme>
      <a:clrMap bg1="dk2" tx1="lt1" bg2="dk1" tx2="lt2" accent1="accent1" accent2="accent2" accent3="accent3" accent4="accent4" accent5="accent5" accent6="accent6" hlink="hlink" folHlink="folHlink"/>
    </a:extraClrScheme>
  </a:extraClrSchemeLst>
  <a:custClrLst>
    <a:custClr name="Lt Red">
      <a:srgbClr val="E21537"/>
    </a:custClr>
    <a:custClr name="MedDk Red">
      <a:srgbClr val="9E1026"/>
    </a:custClr>
    <a:custClr name="Dark Red">
      <a:srgbClr val="710A1B"/>
    </a:custClr>
    <a:custClr name="Lt Blue">
      <a:srgbClr val="1994B8"/>
    </a:custClr>
    <a:custClr name="MedDk Blue">
      <a:srgbClr val="05536A"/>
    </a:custClr>
    <a:custClr name="Dark Blue">
      <a:srgbClr val="033B4C"/>
    </a:custClr>
    <a:custClr name="Lt Green">
      <a:srgbClr val="A0C234"/>
    </a:custClr>
    <a:custClr name="MedDk Green">
      <a:srgbClr val="5A7503"/>
    </a:custClr>
    <a:custClr name="Dark Green">
      <a:srgbClr val="445A01"/>
    </a:custClr>
    <a:custClr name="Lt Purple">
      <a:srgbClr val="B05991"/>
    </a:custClr>
    <a:custClr name="MedDk Purple">
      <a:srgbClr val="5B0C40"/>
    </a:custClr>
    <a:custClr name="Dark Purple">
      <a:srgbClr val="40032B"/>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BroadcomTemplate_Corp_4x3</Template>
  <TotalTime>24123</TotalTime>
  <Words>2182</Words>
  <Application>Microsoft Office PowerPoint</Application>
  <PresentationFormat>On-screen Show (4:3)</PresentationFormat>
  <Paragraphs>386</Paragraphs>
  <Slides>24</Slides>
  <Notes>23</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BroadcomTemplate_Corp_4x3</vt:lpstr>
      <vt:lpstr>Caches and Coherency.</vt:lpstr>
      <vt:lpstr>Scope</vt:lpstr>
      <vt:lpstr>Caches – How do they help?</vt:lpstr>
      <vt:lpstr>Memory Hierarchy</vt:lpstr>
      <vt:lpstr>Direct mapped caches</vt:lpstr>
      <vt:lpstr>Cache Architecture </vt:lpstr>
      <vt:lpstr>8KB cache – 256 bye line size, 2 way, 16 index</vt:lpstr>
      <vt:lpstr>Cache Policies</vt:lpstr>
      <vt:lpstr>Allocation Policy</vt:lpstr>
      <vt:lpstr>Replacement Policy</vt:lpstr>
      <vt:lpstr>Write Policy</vt:lpstr>
      <vt:lpstr>Cortex –A5x CPU specific</vt:lpstr>
      <vt:lpstr>Cache Coherency</vt:lpstr>
      <vt:lpstr>SW and HW coherency</vt:lpstr>
      <vt:lpstr>Cortex-A family coherency</vt:lpstr>
      <vt:lpstr>ACE system level coherency</vt:lpstr>
      <vt:lpstr>CCI-400</vt:lpstr>
      <vt:lpstr>ACE Master snooping transactions</vt:lpstr>
      <vt:lpstr>ACE-Lite Master Snooping</vt:lpstr>
      <vt:lpstr>Example system with CCI-400 </vt:lpstr>
      <vt:lpstr>Domains</vt:lpstr>
      <vt:lpstr>Example: big.LITTLE implementation</vt:lpstr>
      <vt:lpstr>Branch Prediction</vt:lpstr>
      <vt:lpstr>Reference</vt:lpstr>
    </vt:vector>
  </TitlesOfParts>
  <Company>Broadcom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parthasa</dc:creator>
  <cp:lastModifiedBy>arunks</cp:lastModifiedBy>
  <cp:revision>394</cp:revision>
  <dcterms:created xsi:type="dcterms:W3CDTF">2012-02-06T05:36:54Z</dcterms:created>
  <dcterms:modified xsi:type="dcterms:W3CDTF">2014-06-09T05:29:50Z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