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987" autoAdjust="0"/>
  </p:normalViewPr>
  <p:slideViewPr>
    <p:cSldViewPr snapToGrid="0">
      <p:cViewPr varScale="1">
        <p:scale>
          <a:sx n="94" d="100"/>
          <a:sy n="94" d="100"/>
        </p:scale>
        <p:origin x="6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5E8D2-794B-40F5-AEF5-B907CFFDFB70}" type="datetimeFigureOut">
              <a:rPr lang="en-US" smtClean="0"/>
              <a:t>9/23/2016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D6302-A6DC-488A-8CC8-3F2C3D6BFF41}" type="slidenum">
              <a:rPr lang="en-US" smtClean="0"/>
              <a:t>‹#›</a:t>
            </a:fld>
            <a:endParaRPr lang="en-US"/>
          </a:p>
        </p:txBody>
      </p:sp>
    </p:spTree>
    <p:extLst>
      <p:ext uri="{BB962C8B-B14F-4D97-AF65-F5344CB8AC3E}">
        <p14:creationId xmlns:p14="http://schemas.microsoft.com/office/powerpoint/2010/main" val="188380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google.co.in/url?sa=t&amp;rct=j&amp;q=&amp;esrc=s&amp;source=web&amp;cd=1&amp;cad=rja&amp;uact=8&amp;ved=0ahUKEwiGpb6uq6PPAhUEqJQKHSO4DHIQFggbMAA&amp;url=http://infocenter.arm.com/help/topic/com.arm.doc.ddi0434a/BABGHDHD.html&amp;usg=AFQjCNH2xUYAAfIHiWGF8ve3-Flu6SFkSQ&amp;sig2=5Uch5-3GK6AWoAlWo9_8EA&amp;bvm=bv.133387755,d.dG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INTRO: </a:t>
            </a:r>
            <a:r>
              <a:rPr lang="en-US" sz="1200" b="0" i="0" u="none" strike="noStrike" kern="1200" baseline="0" dirty="0" smtClean="0">
                <a:solidFill>
                  <a:schemeClr val="tx1"/>
                </a:solidFill>
                <a:latin typeface="+mn-lt"/>
                <a:ea typeface="+mn-ea"/>
                <a:cs typeface="+mn-cs"/>
              </a:rPr>
              <a:t>Data flows among the CPUs’ caches and memory in fixed-length blocks called “cache lines”, ranging from 16 to 256 bytes.</a:t>
            </a:r>
          </a:p>
          <a:p>
            <a:r>
              <a:rPr lang="en-US" sz="1200" b="0" i="0" u="none" strike="noStrike" kern="1200" baseline="0" dirty="0" smtClean="0">
                <a:solidFill>
                  <a:schemeClr val="tx1"/>
                </a:solidFill>
                <a:latin typeface="+mn-lt"/>
                <a:ea typeface="+mn-ea"/>
                <a:cs typeface="+mn-cs"/>
              </a:rPr>
              <a:t>When data is first accessed by </a:t>
            </a:r>
            <a:r>
              <a:rPr lang="en-US" sz="1200" b="0" i="0" u="none" strike="noStrike" kern="1200" baseline="0" dirty="0" err="1" smtClean="0">
                <a:solidFill>
                  <a:schemeClr val="tx1"/>
                </a:solidFill>
                <a:latin typeface="+mn-lt"/>
                <a:ea typeface="+mn-ea"/>
                <a:cs typeface="+mn-cs"/>
              </a:rPr>
              <a:t>cpu</a:t>
            </a:r>
            <a:r>
              <a:rPr lang="en-US" sz="1200" b="0" i="0" u="none" strike="noStrike" kern="1200" baseline="0" dirty="0" smtClean="0">
                <a:solidFill>
                  <a:schemeClr val="tx1"/>
                </a:solidFill>
                <a:latin typeface="+mn-lt"/>
                <a:ea typeface="+mn-ea"/>
                <a:cs typeface="+mn-cs"/>
              </a:rPr>
              <a:t> it will be absent in </a:t>
            </a:r>
            <a:r>
              <a:rPr lang="en-US" sz="1200" b="0" i="0" u="none" strike="noStrike" kern="1200" baseline="0" dirty="0" err="1" smtClean="0">
                <a:solidFill>
                  <a:schemeClr val="tx1"/>
                </a:solidFill>
                <a:latin typeface="+mn-lt"/>
                <a:ea typeface="+mn-ea"/>
                <a:cs typeface="+mn-cs"/>
              </a:rPr>
              <a:t>cpu</a:t>
            </a:r>
            <a:r>
              <a:rPr lang="en-US" sz="1200" b="0" i="0" u="none" strike="noStrike" kern="1200" baseline="0" dirty="0" smtClean="0">
                <a:solidFill>
                  <a:schemeClr val="tx1"/>
                </a:solidFill>
                <a:latin typeface="+mn-lt"/>
                <a:ea typeface="+mn-ea"/>
                <a:cs typeface="+mn-cs"/>
              </a:rPr>
              <a:t> cache(we call it a cache miss). Now the </a:t>
            </a:r>
            <a:r>
              <a:rPr lang="en-US" sz="1200" b="0" i="0" u="none" strike="noStrike" kern="1200" baseline="0" dirty="0" err="1" smtClean="0">
                <a:solidFill>
                  <a:schemeClr val="tx1"/>
                </a:solidFill>
                <a:latin typeface="+mn-lt"/>
                <a:ea typeface="+mn-ea"/>
                <a:cs typeface="+mn-cs"/>
              </a:rPr>
              <a:t>cpu</a:t>
            </a:r>
            <a:r>
              <a:rPr lang="en-US" sz="1200" b="0" i="0" u="none" strike="noStrike" kern="1200" baseline="0" dirty="0" smtClean="0">
                <a:solidFill>
                  <a:schemeClr val="tx1"/>
                </a:solidFill>
                <a:latin typeface="+mn-lt"/>
                <a:ea typeface="+mn-ea"/>
                <a:cs typeface="+mn-cs"/>
              </a:rPr>
              <a:t> has to wait(or stall) for hundreds of cycle  while it is fetched from memory.</a:t>
            </a:r>
          </a:p>
          <a:p>
            <a:r>
              <a:rPr lang="en-US" dirty="0" smtClean="0"/>
              <a:t>However</a:t>
            </a:r>
            <a:r>
              <a:rPr lang="en-US" baseline="0" dirty="0" smtClean="0"/>
              <a:t> item will be loaded to </a:t>
            </a:r>
            <a:r>
              <a:rPr lang="en-US" baseline="0" dirty="0" err="1" smtClean="0"/>
              <a:t>cpu</a:t>
            </a:r>
            <a:r>
              <a:rPr lang="en-US" baseline="0" dirty="0" smtClean="0"/>
              <a:t> cache so that the subsequent accesses will be in cache and we can run in full speed.</a:t>
            </a:r>
          </a:p>
          <a:p>
            <a:r>
              <a:rPr lang="en-US" baseline="0" dirty="0" smtClean="0"/>
              <a:t>After sometime, </a:t>
            </a:r>
            <a:r>
              <a:rPr lang="en-US" baseline="0" dirty="0" err="1" smtClean="0"/>
              <a:t>cpu</a:t>
            </a:r>
            <a:r>
              <a:rPr lang="en-US" baseline="0" dirty="0" smtClean="0"/>
              <a:t> cache will be filled and subsequent misses need to eject a line from cache to make room for the newly fetched item.</a:t>
            </a:r>
          </a:p>
          <a:p>
            <a:r>
              <a:rPr lang="en-US" baseline="0" dirty="0" smtClean="0"/>
              <a:t>Sometimes eviction in need even before the cache is full.</a:t>
            </a:r>
          </a:p>
          <a:p>
            <a:endParaRPr lang="en-US" baseline="0" dirty="0" smtClean="0"/>
          </a:p>
          <a:p>
            <a:r>
              <a:rPr lang="en-US" baseline="0" dirty="0" smtClean="0"/>
              <a:t>1 word = 4 bytes</a:t>
            </a:r>
          </a:p>
          <a:p>
            <a:endParaRPr lang="en-US" baseline="0" dirty="0" smtClean="0"/>
          </a:p>
          <a:p>
            <a:r>
              <a:rPr lang="en-US" baseline="0" dirty="0" smtClean="0"/>
              <a:t>Data flow – fixed length blocks – lines- ranging 16 to 256</a:t>
            </a:r>
          </a:p>
          <a:p>
            <a:endParaRPr lang="en-US" baseline="0" dirty="0" smtClean="0"/>
          </a:p>
          <a:p>
            <a:r>
              <a:rPr lang="en-US" baseline="0" dirty="0" smtClean="0"/>
              <a:t>Explain about full associative, then go to set associative in next slide.</a:t>
            </a:r>
            <a:endParaRPr lang="en-US" dirty="0" smtClean="0"/>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5</a:t>
            </a:fld>
            <a:endParaRPr lang="en-US"/>
          </a:p>
        </p:txBody>
      </p:sp>
    </p:spTree>
    <p:extLst>
      <p:ext uri="{BB962C8B-B14F-4D97-AF65-F5344CB8AC3E}">
        <p14:creationId xmlns:p14="http://schemas.microsoft.com/office/powerpoint/2010/main" val="3274141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Cortex A8: 	pages marked as shareable are implicitly</a:t>
            </a:r>
            <a:r>
              <a:rPr lang="en-US" baseline="0" dirty="0" smtClean="0"/>
              <a:t> non-cacheable.</a:t>
            </a:r>
          </a:p>
          <a:p>
            <a:r>
              <a:rPr lang="en-US" baseline="0" dirty="0" smtClean="0"/>
              <a:t>	Maintenance operation only apply to processor issuing the instruction.</a:t>
            </a:r>
          </a:p>
          <a:p>
            <a:r>
              <a:rPr lang="en-US" baseline="0" dirty="0" smtClean="0"/>
              <a:t>Cortex A9:	Data from pages marked as shareable can be cached and kept coherent between caches. SCU</a:t>
            </a:r>
          </a:p>
          <a:p>
            <a:r>
              <a:rPr lang="en-US" baseline="0" dirty="0" smtClean="0"/>
              <a:t>	SCU uses TAG ram, copy of tag of individual tags of L1 caches.</a:t>
            </a:r>
          </a:p>
          <a:p>
            <a:r>
              <a:rPr lang="en-US" baseline="0" dirty="0" smtClean="0"/>
              <a:t>	Maintenance instructions on one core may be broadcast to other cores. AMBA3 AXI only</a:t>
            </a:r>
          </a:p>
          <a:p>
            <a:r>
              <a:rPr lang="en-US" baseline="0" dirty="0" smtClean="0"/>
              <a:t>	SCU maintains coherency btw inner cores. But does not have coherency broadcast in bus.</a:t>
            </a:r>
          </a:p>
          <a:p>
            <a:r>
              <a:rPr lang="en-US" baseline="0" dirty="0" smtClean="0"/>
              <a:t>Cortex A15/A57: still have local snoops to maintain coherency inside the cluster for L1 caches. </a:t>
            </a:r>
          </a:p>
          <a:p>
            <a:r>
              <a:rPr lang="en-US" baseline="0" dirty="0" smtClean="0"/>
              <a:t>	What A53 does is to transmit the coherency using external pins. We need the interconnect to utilize that.</a:t>
            </a:r>
            <a:endParaRPr lang="en-US" dirty="0" smtClean="0"/>
          </a:p>
          <a:p>
            <a:r>
              <a:rPr lang="en-US" dirty="0" smtClean="0"/>
              <a:t>	When you say coherency between clusters is supported. It need support from the bus interconnect as well. AMBA coherence extensions.</a:t>
            </a:r>
          </a:p>
          <a:p>
            <a:r>
              <a:rPr lang="en-US" dirty="0" smtClean="0"/>
              <a:t>	These processors use AMBA</a:t>
            </a:r>
            <a:r>
              <a:rPr lang="en-US" baseline="0" dirty="0" smtClean="0"/>
              <a:t>4 which has ACE support</a:t>
            </a:r>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15</a:t>
            </a:fld>
            <a:endParaRPr lang="en-US"/>
          </a:p>
        </p:txBody>
      </p:sp>
    </p:spTree>
    <p:extLst>
      <p:ext uri="{BB962C8B-B14F-4D97-AF65-F5344CB8AC3E}">
        <p14:creationId xmlns:p14="http://schemas.microsoft.com/office/powerpoint/2010/main" val="3265314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ACE has been designed to enable performance and power</a:t>
            </a:r>
            <a:r>
              <a:rPr lang="en-US" baseline="0" dirty="0" smtClean="0"/>
              <a:t> optimizations by avoiding wherever possible unnecessary external memory accesses.</a:t>
            </a:r>
          </a:p>
          <a:p>
            <a:r>
              <a:rPr lang="en-US" baseline="0" dirty="0" smtClean="0"/>
              <a:t>ACE facilitates direct master-to-master data transfer. Off-chip accesses are an order of magnitude 10x.</a:t>
            </a:r>
          </a:p>
          <a:p>
            <a:endParaRPr lang="en-US" dirty="0" smtClean="0"/>
          </a:p>
          <a:p>
            <a:r>
              <a:rPr lang="en-US" dirty="0" smtClean="0"/>
              <a:t>CCI-400 can support only 2 ACE masters,</a:t>
            </a:r>
            <a:r>
              <a:rPr lang="en-US" baseline="0" dirty="0" smtClean="0"/>
              <a:t> for more like servers we can use CCN-504 interconnect. But this is too heavy weight for mobile devices.</a:t>
            </a:r>
            <a:endParaRPr lang="en-US" baseline="0" dirty="0" smtClean="0"/>
          </a:p>
        </p:txBody>
      </p:sp>
      <p:sp>
        <p:nvSpPr>
          <p:cNvPr id="4" name="Slide Number Placeholder 3"/>
          <p:cNvSpPr>
            <a:spLocks noGrp="1"/>
          </p:cNvSpPr>
          <p:nvPr>
            <p:ph type="sldNum" sz="quarter" idx="10"/>
          </p:nvPr>
        </p:nvSpPr>
        <p:spPr/>
        <p:txBody>
          <a:bodyPr/>
          <a:lstStyle/>
          <a:p>
            <a:fld id="{646D6302-A6DC-488A-8CC8-3F2C3D6BFF41}" type="slidenum">
              <a:rPr lang="en-US" smtClean="0"/>
              <a:t>16</a:t>
            </a:fld>
            <a:endParaRPr lang="en-US"/>
          </a:p>
        </p:txBody>
      </p:sp>
    </p:spTree>
    <p:extLst>
      <p:ext uri="{BB962C8B-B14F-4D97-AF65-F5344CB8AC3E}">
        <p14:creationId xmlns:p14="http://schemas.microsoft.com/office/powerpoint/2010/main" val="122515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ACE Masters: masters</a:t>
            </a:r>
            <a:r>
              <a:rPr lang="en-US" baseline="0" dirty="0" smtClean="0"/>
              <a:t> with caches</a:t>
            </a:r>
          </a:p>
          <a:p>
            <a:r>
              <a:rPr lang="en-US" baseline="0" dirty="0" smtClean="0"/>
              <a:t>ACE-Lite Masters: components without caches, snooping other caches</a:t>
            </a:r>
          </a:p>
          <a:p>
            <a:r>
              <a:rPr lang="en-US" baseline="0" dirty="0" smtClean="0"/>
              <a:t>ACE-Lite/AXI Slave: components not  initiating snoop transactions.</a:t>
            </a:r>
            <a:endParaRPr lang="en-US" dirty="0" smtClean="0"/>
          </a:p>
          <a:p>
            <a:endParaRPr lang="en-US" dirty="0" smtClean="0"/>
          </a:p>
          <a:p>
            <a:r>
              <a:rPr lang="en-US" dirty="0" smtClean="0"/>
              <a:t>ACE lite masters: </a:t>
            </a:r>
            <a:r>
              <a:rPr lang="en-US" sz="1200" b="0" i="0" u="none" strike="noStrike" kern="1200" baseline="0" dirty="0" smtClean="0">
                <a:solidFill>
                  <a:schemeClr val="tx1"/>
                </a:solidFill>
                <a:latin typeface="+mn-lt"/>
                <a:ea typeface="+mn-ea"/>
                <a:cs typeface="+mn-cs"/>
              </a:rPr>
              <a:t>for example, the ARM Mali™-T600, DMA</a:t>
            </a:r>
            <a:endParaRPr lang="en-US" dirty="0" smtClean="0"/>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17</a:t>
            </a:fld>
            <a:endParaRPr lang="en-US"/>
          </a:p>
        </p:txBody>
      </p:sp>
    </p:spTree>
    <p:extLst>
      <p:ext uri="{BB962C8B-B14F-4D97-AF65-F5344CB8AC3E}">
        <p14:creationId xmlns:p14="http://schemas.microsoft.com/office/powerpoint/2010/main" val="1476930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18</a:t>
            </a:fld>
            <a:endParaRPr lang="en-US"/>
          </a:p>
        </p:txBody>
      </p:sp>
    </p:spTree>
    <p:extLst>
      <p:ext uri="{BB962C8B-B14F-4D97-AF65-F5344CB8AC3E}">
        <p14:creationId xmlns:p14="http://schemas.microsoft.com/office/powerpoint/2010/main" val="225327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ACE Masters: masters</a:t>
            </a:r>
            <a:r>
              <a:rPr lang="en-US" baseline="0" dirty="0" smtClean="0"/>
              <a:t> with caches</a:t>
            </a:r>
          </a:p>
          <a:p>
            <a:r>
              <a:rPr lang="en-US" baseline="0" dirty="0" smtClean="0"/>
              <a:t>ACE-Lite Masters: components without caches, snooping other caches</a:t>
            </a:r>
          </a:p>
          <a:p>
            <a:r>
              <a:rPr lang="en-US" baseline="0" dirty="0" smtClean="0"/>
              <a:t>ACE-Lite/AXI Slave: components not  initiating snoop transactions.</a:t>
            </a:r>
            <a:endParaRPr lang="en-US" dirty="0" smtClean="0"/>
          </a:p>
          <a:p>
            <a:endParaRPr lang="en-US" dirty="0" smtClean="0"/>
          </a:p>
          <a:p>
            <a:r>
              <a:rPr lang="en-US" dirty="0" smtClean="0"/>
              <a:t>ACE lite masters: </a:t>
            </a:r>
            <a:r>
              <a:rPr lang="en-US" sz="1200" b="0" i="0" u="none" strike="noStrike" kern="1200" baseline="0" dirty="0" smtClean="0">
                <a:solidFill>
                  <a:schemeClr val="tx1"/>
                </a:solidFill>
                <a:latin typeface="+mn-lt"/>
                <a:ea typeface="+mn-ea"/>
                <a:cs typeface="+mn-cs"/>
              </a:rPr>
              <a:t>for example, the ARM Mali™-T600, DMA</a:t>
            </a:r>
            <a:endParaRPr lang="en-US" dirty="0" smtClean="0"/>
          </a:p>
        </p:txBody>
      </p:sp>
      <p:sp>
        <p:nvSpPr>
          <p:cNvPr id="4" name="Slide Number Placeholder 3"/>
          <p:cNvSpPr>
            <a:spLocks noGrp="1"/>
          </p:cNvSpPr>
          <p:nvPr>
            <p:ph type="sldNum" sz="quarter" idx="10"/>
          </p:nvPr>
        </p:nvSpPr>
        <p:spPr/>
        <p:txBody>
          <a:bodyPr/>
          <a:lstStyle/>
          <a:p>
            <a:fld id="{646D6302-A6DC-488A-8CC8-3F2C3D6BFF41}" type="slidenum">
              <a:rPr lang="en-US" smtClean="0"/>
              <a:t>19</a:t>
            </a:fld>
            <a:endParaRPr lang="en-US"/>
          </a:p>
        </p:txBody>
      </p:sp>
    </p:spTree>
    <p:extLst>
      <p:ext uri="{BB962C8B-B14F-4D97-AF65-F5344CB8AC3E}">
        <p14:creationId xmlns:p14="http://schemas.microsoft.com/office/powerpoint/2010/main" val="333760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ACE Masters: masters</a:t>
            </a:r>
            <a:r>
              <a:rPr lang="en-US" baseline="0" dirty="0" smtClean="0"/>
              <a:t> with caches</a:t>
            </a:r>
          </a:p>
          <a:p>
            <a:r>
              <a:rPr lang="en-US" baseline="0" dirty="0" smtClean="0"/>
              <a:t>ACE-Lite Masters: components without caches, snooping other caches</a:t>
            </a:r>
          </a:p>
          <a:p>
            <a:r>
              <a:rPr lang="en-US" baseline="0" dirty="0" smtClean="0"/>
              <a:t>ACE-Lite/AXI Slave: components not  initiating snoop transactions.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CCN-504 is required to support full coherency between two outer domains.</a:t>
            </a:r>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20</a:t>
            </a:fld>
            <a:endParaRPr lang="en-US"/>
          </a:p>
        </p:txBody>
      </p:sp>
    </p:spTree>
    <p:extLst>
      <p:ext uri="{BB962C8B-B14F-4D97-AF65-F5344CB8AC3E}">
        <p14:creationId xmlns:p14="http://schemas.microsoft.com/office/powerpoint/2010/main" val="2097114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can’t we make every thing outer</a:t>
            </a:r>
            <a:r>
              <a:rPr lang="en-US" baseline="0" dirty="0" smtClean="0"/>
              <a:t> sharable and forget it?</a:t>
            </a:r>
          </a:p>
          <a:p>
            <a:endParaRPr lang="en-US" baseline="0" dirty="0" smtClean="0"/>
          </a:p>
          <a:p>
            <a:r>
              <a:rPr lang="en-US" baseline="0" dirty="0" smtClean="0"/>
              <a:t>What does this mean when we programming the page tables?</a:t>
            </a:r>
          </a:p>
          <a:p>
            <a:r>
              <a:rPr lang="en-US" baseline="0" dirty="0" err="1" smtClean="0"/>
              <a:t>Shareablility</a:t>
            </a:r>
            <a:r>
              <a:rPr lang="en-US" baseline="0" dirty="0" smtClean="0"/>
              <a:t> attribute: say who else is using this data. Who do we broadcast to.</a:t>
            </a:r>
          </a:p>
          <a:p>
            <a:r>
              <a:rPr lang="en-US" baseline="0" dirty="0" err="1" smtClean="0"/>
              <a:t>Muliple</a:t>
            </a:r>
            <a:r>
              <a:rPr lang="en-US" baseline="0" dirty="0" smtClean="0"/>
              <a:t> type of </a:t>
            </a:r>
            <a:r>
              <a:rPr lang="en-US" baseline="0" dirty="0" err="1" smtClean="0"/>
              <a:t>shareablity</a:t>
            </a:r>
            <a:r>
              <a:rPr lang="en-US" baseline="0" dirty="0" smtClean="0"/>
              <a:t>: inner, outer.</a:t>
            </a:r>
          </a:p>
          <a:p>
            <a:r>
              <a:rPr lang="en-US" b="1" baseline="0" dirty="0" smtClean="0"/>
              <a:t>LATER:</a:t>
            </a:r>
          </a:p>
          <a:p>
            <a:r>
              <a:rPr lang="en-US" baseline="0" dirty="0" smtClean="0"/>
              <a:t>You do a read, you look on your own cache, </a:t>
            </a:r>
            <a:r>
              <a:rPr lang="en-US" baseline="0" dirty="0" err="1" smtClean="0"/>
              <a:t>scu</a:t>
            </a:r>
            <a:r>
              <a:rPr lang="en-US" baseline="0" dirty="0" smtClean="0"/>
              <a:t> looks in tag ram, ask interconnect to send the cache request to all other masters in the </a:t>
            </a:r>
            <a:r>
              <a:rPr lang="en-US" baseline="0" dirty="0" err="1" smtClean="0"/>
              <a:t>shareablity</a:t>
            </a:r>
            <a:r>
              <a:rPr lang="en-US" baseline="0" dirty="0" smtClean="0"/>
              <a:t> domain.</a:t>
            </a:r>
          </a:p>
          <a:p>
            <a:r>
              <a:rPr lang="en-US" baseline="0" dirty="0" smtClean="0"/>
              <a:t>You look in your cache, look in your cluster all caches, and you look into caches present in requested domain.</a:t>
            </a:r>
          </a:p>
          <a:p>
            <a:r>
              <a:rPr lang="en-US" baseline="0" dirty="0" smtClean="0"/>
              <a:t>If not anywhere pick it from memory.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21</a:t>
            </a:fld>
            <a:endParaRPr lang="en-US"/>
          </a:p>
        </p:txBody>
      </p:sp>
    </p:spTree>
    <p:extLst>
      <p:ext uri="{BB962C8B-B14F-4D97-AF65-F5344CB8AC3E}">
        <p14:creationId xmlns:p14="http://schemas.microsoft.com/office/powerpoint/2010/main" val="2244548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TLB and instruction cache maintenance – inner cache </a:t>
            </a:r>
          </a:p>
          <a:p>
            <a:r>
              <a:rPr lang="en-US" dirty="0" smtClean="0"/>
              <a:t>GPU shares data cache information with </a:t>
            </a:r>
            <a:r>
              <a:rPr lang="en-US" dirty="0" err="1" smtClean="0"/>
              <a:t>cpu</a:t>
            </a:r>
            <a:r>
              <a:rPr lang="en-US" baseline="0" dirty="0" smtClean="0"/>
              <a:t> clusters</a:t>
            </a:r>
            <a:r>
              <a:rPr lang="en-US" dirty="0" smtClean="0"/>
              <a:t>. GPU does not care about instruction caches. For each frame, the </a:t>
            </a:r>
            <a:r>
              <a:rPr lang="en-US" dirty="0" err="1" smtClean="0"/>
              <a:t>cpu</a:t>
            </a:r>
            <a:r>
              <a:rPr lang="en-US" dirty="0" smtClean="0"/>
              <a:t> writes GPU commands and optionally vertices to memory. Without</a:t>
            </a:r>
            <a:r>
              <a:rPr lang="en-US" baseline="0" dirty="0" smtClean="0"/>
              <a:t> ACE-lite coherency these commands would need to be flushed from cache.</a:t>
            </a:r>
            <a:endParaRPr lang="en-US" dirty="0" smtClean="0"/>
          </a:p>
          <a:p>
            <a:r>
              <a:rPr lang="en-US" dirty="0" smtClean="0"/>
              <a:t>Base</a:t>
            </a:r>
            <a:r>
              <a:rPr lang="en-US" baseline="0" dirty="0" smtClean="0"/>
              <a:t> band is not connected to the cache coherent.</a:t>
            </a:r>
          </a:p>
          <a:p>
            <a:endParaRPr lang="en-US" baseline="0" dirty="0" smtClean="0"/>
          </a:p>
          <a:p>
            <a:r>
              <a:rPr lang="en-US" baseline="0" dirty="0" smtClean="0"/>
              <a:t>Inner and outer domains are fixed in </a:t>
            </a:r>
            <a:r>
              <a:rPr lang="en-US" baseline="0" dirty="0" err="1" smtClean="0"/>
              <a:t>SoC.</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ACP(</a:t>
            </a:r>
            <a:r>
              <a:rPr lang="en-US" sz="1200" b="0" i="0" u="sng" kern="1200" dirty="0" smtClean="0">
                <a:solidFill>
                  <a:schemeClr val="tx1"/>
                </a:solidFill>
                <a:effectLst/>
                <a:latin typeface="+mn-lt"/>
                <a:ea typeface="+mn-ea"/>
                <a:cs typeface="+mn-cs"/>
                <a:hlinkClick r:id="rId3"/>
              </a:rPr>
              <a:t>Accelerator Coherency Port</a:t>
            </a:r>
            <a:r>
              <a:rPr lang="en-US" sz="1200" b="0" i="0" u="none" kern="1200" dirty="0" smtClean="0">
                <a:solidFill>
                  <a:schemeClr val="tx1"/>
                </a:solidFill>
                <a:effectLst/>
                <a:latin typeface="+mn-lt"/>
                <a:ea typeface="+mn-ea"/>
                <a:cs typeface="+mn-cs"/>
              </a:rPr>
              <a:t>)</a:t>
            </a:r>
            <a:r>
              <a:rPr lang="en-US" baseline="0" dirty="0" smtClean="0"/>
              <a:t> is different from this. All the bus traffic goes through A53, which has limited bandwidth.</a:t>
            </a:r>
          </a:p>
          <a:p>
            <a:r>
              <a:rPr lang="en-US" baseline="0" dirty="0" smtClean="0"/>
              <a:t>Going forward, ACE-Lite is the preferred technique for I/O coherency and should be used wherever possible rather than ACP.</a:t>
            </a:r>
          </a:p>
          <a:p>
            <a:r>
              <a:rPr lang="en-US" baseline="0" dirty="0" smtClean="0"/>
              <a:t>Cortex-A15/cortex A7 support ACE coherency protocol, whereas A5/A9 do not – so no </a:t>
            </a:r>
            <a:r>
              <a:rPr lang="en-US" baseline="0" dirty="0" err="1" smtClean="0"/>
              <a:t>big.LITTLE</a:t>
            </a:r>
            <a:r>
              <a:rPr lang="en-US" baseline="0" dirty="0" smtClean="0"/>
              <a:t> A9A5.</a:t>
            </a:r>
          </a:p>
          <a:p>
            <a:endParaRPr lang="en-US" baseline="0" dirty="0" smtClean="0"/>
          </a:p>
          <a:p>
            <a:endParaRPr lang="en-US" baseline="0" dirty="0" smtClean="0"/>
          </a:p>
          <a:p>
            <a:r>
              <a:rPr lang="en-US" baseline="0" dirty="0" smtClean="0"/>
              <a:t>Explain about the effect on barriers w.r.t </a:t>
            </a:r>
            <a:r>
              <a:rPr lang="en-US" baseline="0" dirty="0" err="1" smtClean="0"/>
              <a:t>shareablity</a:t>
            </a:r>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22</a:t>
            </a:fld>
            <a:endParaRPr lang="en-US"/>
          </a:p>
        </p:txBody>
      </p:sp>
    </p:spTree>
    <p:extLst>
      <p:ext uri="{BB962C8B-B14F-4D97-AF65-F5344CB8AC3E}">
        <p14:creationId xmlns:p14="http://schemas.microsoft.com/office/powerpoint/2010/main" val="1075658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23</a:t>
            </a:fld>
            <a:endParaRPr lang="en-US"/>
          </a:p>
        </p:txBody>
      </p:sp>
    </p:spTree>
    <p:extLst>
      <p:ext uri="{BB962C8B-B14F-4D97-AF65-F5344CB8AC3E}">
        <p14:creationId xmlns:p14="http://schemas.microsoft.com/office/powerpoint/2010/main" val="60694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solidFill>
                  <a:schemeClr val="accent1">
                    <a:lumMod val="40000"/>
                    <a:lumOff val="60000"/>
                  </a:schemeClr>
                </a:solidFill>
              </a:rPr>
              <a:t>Each line in the cache includes:</a:t>
            </a:r>
          </a:p>
          <a:p>
            <a:pPr lvl="1"/>
            <a:r>
              <a:rPr lang="en-US" sz="1600" dirty="0" smtClean="0">
                <a:solidFill>
                  <a:schemeClr val="accent1">
                    <a:lumMod val="40000"/>
                    <a:lumOff val="60000"/>
                  </a:schemeClr>
                </a:solidFill>
              </a:rPr>
              <a:t>Tag bits</a:t>
            </a:r>
          </a:p>
          <a:p>
            <a:pPr lvl="1"/>
            <a:r>
              <a:rPr lang="en-US" sz="1600" dirty="0" smtClean="0">
                <a:solidFill>
                  <a:schemeClr val="accent1">
                    <a:lumMod val="40000"/>
                    <a:lumOff val="60000"/>
                  </a:schemeClr>
                </a:solidFill>
              </a:rPr>
              <a:t>Valid bit</a:t>
            </a:r>
          </a:p>
          <a:p>
            <a:pPr lvl="1"/>
            <a:r>
              <a:rPr lang="en-US" sz="1600" dirty="0" smtClean="0">
                <a:solidFill>
                  <a:schemeClr val="accent1">
                    <a:lumMod val="40000"/>
                    <a:lumOff val="60000"/>
                  </a:schemeClr>
                </a:solidFill>
              </a:rPr>
              <a:t>Dirty data bit</a:t>
            </a:r>
          </a:p>
          <a:p>
            <a:endParaRPr lang="en-US" dirty="0" smtClean="0"/>
          </a:p>
          <a:p>
            <a:r>
              <a:rPr lang="en-US" dirty="0" smtClean="0"/>
              <a:t>Fully associative</a:t>
            </a:r>
          </a:p>
          <a:p>
            <a:r>
              <a:rPr lang="en-US" dirty="0" smtClean="0"/>
              <a:t>Only</a:t>
            </a:r>
            <a:r>
              <a:rPr lang="en-US" baseline="0" dirty="0" smtClean="0"/>
              <a:t> has tag and offset, </a:t>
            </a:r>
          </a:p>
          <a:p>
            <a:r>
              <a:rPr lang="en-US" baseline="0" dirty="0" smtClean="0"/>
              <a:t>Advantage over direct mapped: nothing get “thrown out” of the cache </a:t>
            </a:r>
            <a:r>
              <a:rPr lang="en-US" baseline="0" dirty="0" err="1" smtClean="0"/>
              <a:t>untill</a:t>
            </a:r>
            <a:r>
              <a:rPr lang="en-US" baseline="0" dirty="0" smtClean="0"/>
              <a:t> it is completely full.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Disadvantage: Full Associate require a complete search through all the tags to see if there is a hit. Direct mapped caches only need to look one place.</a:t>
            </a:r>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6</a:t>
            </a:fld>
            <a:endParaRPr lang="en-US"/>
          </a:p>
        </p:txBody>
      </p:sp>
    </p:spTree>
    <p:extLst>
      <p:ext uri="{BB962C8B-B14F-4D97-AF65-F5344CB8AC3E}">
        <p14:creationId xmlns:p14="http://schemas.microsoft.com/office/powerpoint/2010/main" val="348565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INTRO: </a:t>
            </a:r>
            <a:r>
              <a:rPr lang="en-US" dirty="0" smtClean="0"/>
              <a:t>This</a:t>
            </a:r>
            <a:r>
              <a:rPr lang="en-US" baseline="0" dirty="0" smtClean="0"/>
              <a:t> is a 8KB cache of 256 bytes cache line size. This cache line size is bigger, but it make the hex arithmetic simpler. Normal size of cache line are 32 and 64 bytes.</a:t>
            </a:r>
          </a:p>
          <a:p>
            <a:r>
              <a:rPr lang="en-US" baseline="0" dirty="0" smtClean="0"/>
              <a:t>Each way has 16 index * 256 = 4096 = 4KB</a:t>
            </a:r>
          </a:p>
          <a:p>
            <a:endParaRPr lang="en-US" baseline="0" dirty="0" smtClean="0"/>
          </a:p>
          <a:p>
            <a:r>
              <a:rPr lang="en-US" baseline="0" dirty="0" smtClean="0"/>
              <a:t>256 bytes cache line = 8 bytes  2 nibbles to index into the cache line</a:t>
            </a:r>
          </a:p>
          <a:p>
            <a:r>
              <a:rPr lang="en-US" baseline="0" dirty="0" smtClean="0"/>
              <a:t>16 index need = 1 nibble in green. Rest goes to the tag.</a:t>
            </a:r>
          </a:p>
          <a:p>
            <a:endParaRPr lang="en-US" baseline="0" dirty="0" smtClean="0"/>
          </a:p>
          <a:p>
            <a:r>
              <a:rPr lang="en-US" sz="1200" b="0" i="0" u="none" strike="noStrike" kern="1200" baseline="0" dirty="0" smtClean="0">
                <a:solidFill>
                  <a:schemeClr val="tx1"/>
                </a:solidFill>
                <a:latin typeface="+mn-lt"/>
                <a:ea typeface="+mn-ea"/>
                <a:cs typeface="+mn-cs"/>
              </a:rPr>
              <a:t>Program accessed data sequentially from 0x12345000 through 0x12345EFF</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7</a:t>
            </a:fld>
            <a:endParaRPr lang="en-US"/>
          </a:p>
        </p:txBody>
      </p:sp>
    </p:spTree>
    <p:extLst>
      <p:ext uri="{BB962C8B-B14F-4D97-AF65-F5344CB8AC3E}">
        <p14:creationId xmlns:p14="http://schemas.microsoft.com/office/powerpoint/2010/main" val="121858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INTRO: </a:t>
            </a:r>
            <a:r>
              <a:rPr lang="en-US" dirty="0" smtClean="0"/>
              <a:t>When core performs a cache look-up and if it was a MISS.</a:t>
            </a:r>
            <a:r>
              <a:rPr lang="en-US" baseline="0" dirty="0" smtClean="0"/>
              <a:t> It must determine whether not to perform a cache line fill or not.</a:t>
            </a:r>
          </a:p>
          <a:p>
            <a:r>
              <a:rPr lang="en-US" baseline="0" dirty="0" smtClean="0"/>
              <a:t>Replace allocate with </a:t>
            </a:r>
            <a:r>
              <a:rPr lang="en-US" baseline="0" dirty="0" err="1" smtClean="0"/>
              <a:t>linefill</a:t>
            </a:r>
            <a:endParaRPr lang="en-US" baseline="0" dirty="0" smtClean="0"/>
          </a:p>
          <a:p>
            <a:endParaRPr lang="en-US" baseline="0" dirty="0" smtClean="0"/>
          </a:p>
          <a:p>
            <a:r>
              <a:rPr lang="en-US" baseline="0" dirty="0" smtClean="0"/>
              <a:t>Write Allocate: </a:t>
            </a:r>
            <a:r>
              <a:rPr lang="en-US" sz="1200" b="0" i="0" u="none" strike="noStrike" kern="1200" baseline="0" dirty="0" smtClean="0">
                <a:solidFill>
                  <a:schemeClr val="tx1"/>
                </a:solidFill>
                <a:latin typeface="+mn-lt"/>
                <a:ea typeface="+mn-ea"/>
                <a:cs typeface="+mn-cs"/>
              </a:rPr>
              <a:t>For both memory reads that miss in the cache and memory writes that miss in the cache, a cache </a:t>
            </a:r>
            <a:r>
              <a:rPr lang="en-US" sz="1200" b="0" i="0" u="none" strike="noStrike" kern="1200" baseline="0" dirty="0" err="1" smtClean="0">
                <a:solidFill>
                  <a:schemeClr val="tx1"/>
                </a:solidFill>
                <a:latin typeface="+mn-lt"/>
                <a:ea typeface="+mn-ea"/>
                <a:cs typeface="+mn-cs"/>
              </a:rPr>
              <a:t>linefill</a:t>
            </a:r>
            <a:r>
              <a:rPr lang="en-US" sz="1200" b="0" i="0" u="none" strike="noStrike" kern="1200" baseline="0" dirty="0" smtClean="0">
                <a:solidFill>
                  <a:schemeClr val="tx1"/>
                </a:solidFill>
                <a:latin typeface="+mn-lt"/>
                <a:ea typeface="+mn-ea"/>
                <a:cs typeface="+mn-cs"/>
              </a:rPr>
              <a:t> is performed.</a:t>
            </a:r>
            <a:endParaRPr lang="en-US" dirty="0" smtClean="0"/>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9</a:t>
            </a:fld>
            <a:endParaRPr lang="en-US"/>
          </a:p>
        </p:txBody>
      </p:sp>
    </p:spTree>
    <p:extLst>
      <p:ext uri="{BB962C8B-B14F-4D97-AF65-F5344CB8AC3E}">
        <p14:creationId xmlns:p14="http://schemas.microsoft.com/office/powerpoint/2010/main" val="82026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INTRO:</a:t>
            </a:r>
            <a:r>
              <a:rPr lang="en-US" sz="1200" b="0" i="0" u="none" strike="noStrike" kern="1200" baseline="0" dirty="0" err="1" smtClean="0">
                <a:solidFill>
                  <a:schemeClr val="tx1"/>
                </a:solidFill>
                <a:latin typeface="+mn-lt"/>
                <a:ea typeface="+mn-ea"/>
                <a:cs typeface="+mn-cs"/>
              </a:rPr>
              <a:t>The</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replacement policy </a:t>
            </a:r>
            <a:r>
              <a:rPr lang="en-US" sz="1200" b="0" i="0" u="none" strike="noStrike" kern="1200" baseline="0" dirty="0" smtClean="0">
                <a:solidFill>
                  <a:schemeClr val="tx1"/>
                </a:solidFill>
                <a:latin typeface="+mn-lt"/>
                <a:ea typeface="+mn-ea"/>
                <a:cs typeface="+mn-cs"/>
              </a:rPr>
              <a:t>is what controls the victim selection process.</a:t>
            </a:r>
          </a:p>
          <a:p>
            <a:r>
              <a:rPr lang="en-US" sz="1200" b="0" i="0" u="none" strike="noStrike" kern="1200" baseline="0" dirty="0" smtClean="0">
                <a:solidFill>
                  <a:schemeClr val="tx1"/>
                </a:solidFill>
                <a:latin typeface="+mn-lt"/>
                <a:ea typeface="+mn-ea"/>
                <a:cs typeface="+mn-cs"/>
              </a:rPr>
              <a:t>When there is a cache miss,  and if all ways for that particular line is full, the cache controller must select one of the cache lines in the set for the incoming data. </a:t>
            </a:r>
          </a:p>
          <a:p>
            <a:r>
              <a:rPr lang="en-US" sz="1200" b="0" i="0" u="none" strike="noStrike" kern="1200" baseline="0" dirty="0" smtClean="0">
                <a:solidFill>
                  <a:schemeClr val="tx1"/>
                </a:solidFill>
                <a:latin typeface="+mn-lt"/>
                <a:ea typeface="+mn-ea"/>
                <a:cs typeface="+mn-cs"/>
              </a:rPr>
              <a:t>The cache line selected is called the </a:t>
            </a:r>
            <a:r>
              <a:rPr lang="en-US" sz="1200" b="0" i="1" u="none" strike="noStrike" kern="1200" baseline="0" dirty="0" smtClean="0">
                <a:solidFill>
                  <a:schemeClr val="tx1"/>
                </a:solidFill>
                <a:latin typeface="+mn-lt"/>
                <a:ea typeface="+mn-ea"/>
                <a:cs typeface="+mn-cs"/>
              </a:rPr>
              <a:t>victim</a:t>
            </a:r>
            <a:r>
              <a:rPr lang="en-US" sz="1200" b="0" i="0" u="none" strike="noStrike" kern="1200" baseline="0" dirty="0" smtClean="0">
                <a:solidFill>
                  <a:schemeClr val="tx1"/>
                </a:solidFill>
                <a:latin typeface="+mn-lt"/>
                <a:ea typeface="+mn-ea"/>
                <a:cs typeface="+mn-cs"/>
              </a:rPr>
              <a:t>. If the victim contains valid, dirty data, the contents of that  line must be written to main memory before new data can be written to the victim cache line. This is called </a:t>
            </a:r>
            <a:r>
              <a:rPr lang="en-US" sz="1200" b="0" i="1" u="none" strike="noStrike" kern="1200" baseline="0" dirty="0" smtClean="0">
                <a:solidFill>
                  <a:schemeClr val="tx1"/>
                </a:solidFill>
                <a:latin typeface="+mn-lt"/>
                <a:ea typeface="+mn-ea"/>
                <a:cs typeface="+mn-cs"/>
              </a:rPr>
              <a:t>eviction</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dirty="0" smtClean="0"/>
              <a:t>Where can I configure</a:t>
            </a:r>
            <a:r>
              <a:rPr lang="en-US" baseline="0" dirty="0" smtClean="0"/>
              <a:t> that? Implementation Defined.</a:t>
            </a:r>
            <a:endParaRPr lang="en-US" dirty="0" smtClean="0"/>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10</a:t>
            </a:fld>
            <a:endParaRPr lang="en-US"/>
          </a:p>
        </p:txBody>
      </p:sp>
    </p:spTree>
    <p:extLst>
      <p:ext uri="{BB962C8B-B14F-4D97-AF65-F5344CB8AC3E}">
        <p14:creationId xmlns:p14="http://schemas.microsoft.com/office/powerpoint/2010/main" val="297599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INTRO:</a:t>
            </a:r>
            <a:r>
              <a:rPr lang="en-US" sz="1200" b="0" i="0" u="none" strike="noStrike" kern="1200" baseline="0" dirty="0" err="1" smtClean="0">
                <a:solidFill>
                  <a:schemeClr val="tx1"/>
                </a:solidFill>
                <a:latin typeface="+mn-lt"/>
                <a:ea typeface="+mn-ea"/>
                <a:cs typeface="+mn-cs"/>
              </a:rPr>
              <a:t>When</a:t>
            </a:r>
            <a:r>
              <a:rPr lang="en-US" sz="1200" b="0" i="0" u="none" strike="noStrike" kern="1200" baseline="0" dirty="0" smtClean="0">
                <a:solidFill>
                  <a:schemeClr val="tx1"/>
                </a:solidFill>
                <a:latin typeface="+mn-lt"/>
                <a:ea typeface="+mn-ea"/>
                <a:cs typeface="+mn-cs"/>
              </a:rPr>
              <a:t> the core executes a store instruction, a cache lookup on the address to be written is performed.</a:t>
            </a:r>
          </a:p>
          <a:p>
            <a:r>
              <a:rPr lang="en-US" sz="1200" b="0" i="0" u="none" strike="noStrike" kern="1200" baseline="0" dirty="0" smtClean="0">
                <a:solidFill>
                  <a:schemeClr val="tx1"/>
                </a:solidFill>
                <a:latin typeface="+mn-lt"/>
                <a:ea typeface="+mn-ea"/>
                <a:cs typeface="+mn-cs"/>
              </a:rPr>
              <a:t>For a cache hit on a write, there are two choices.</a:t>
            </a:r>
            <a:endParaRPr lang="en-US" dirty="0" smtClean="0"/>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11</a:t>
            </a:fld>
            <a:endParaRPr lang="en-US"/>
          </a:p>
        </p:txBody>
      </p:sp>
    </p:spTree>
    <p:extLst>
      <p:ext uri="{BB962C8B-B14F-4D97-AF65-F5344CB8AC3E}">
        <p14:creationId xmlns:p14="http://schemas.microsoft.com/office/powerpoint/2010/main" val="299856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12</a:t>
            </a:fld>
            <a:endParaRPr lang="en-US"/>
          </a:p>
        </p:txBody>
      </p:sp>
    </p:spTree>
    <p:extLst>
      <p:ext uri="{BB962C8B-B14F-4D97-AF65-F5344CB8AC3E}">
        <p14:creationId xmlns:p14="http://schemas.microsoft.com/office/powerpoint/2010/main" val="1854447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a:t>
            </a:r>
            <a:r>
              <a:rPr lang="en-US" baseline="0" dirty="0" smtClean="0"/>
              <a:t> coherency relates to the consistency of data stored in local caches.</a:t>
            </a:r>
          </a:p>
          <a:p>
            <a:endParaRPr lang="en-US" baseline="0" dirty="0" smtClean="0"/>
          </a:p>
          <a:p>
            <a:r>
              <a:rPr lang="en-US" baseline="0" dirty="0" smtClean="0"/>
              <a:t>Examples:</a:t>
            </a:r>
          </a:p>
          <a:p>
            <a:r>
              <a:rPr lang="en-US" baseline="0" dirty="0" smtClean="0"/>
              <a:t>	1) External memory incoherent with CPU Data cache</a:t>
            </a:r>
          </a:p>
          <a:p>
            <a:r>
              <a:rPr lang="en-US" dirty="0" smtClean="0"/>
              <a:t>	2) Data cache</a:t>
            </a:r>
            <a:r>
              <a:rPr lang="en-US" baseline="0" dirty="0" smtClean="0"/>
              <a:t> contains more recent copy than instruction cache.</a:t>
            </a:r>
          </a:p>
          <a:p>
            <a:r>
              <a:rPr lang="en-US" baseline="0" dirty="0" smtClean="0"/>
              <a:t>	3) TLB contents are no longer valid.</a:t>
            </a:r>
            <a:endParaRPr lang="en-US" baseline="0" dirty="0" smtClean="0"/>
          </a:p>
        </p:txBody>
      </p:sp>
      <p:sp>
        <p:nvSpPr>
          <p:cNvPr id="4" name="Slide Number Placeholder 3"/>
          <p:cNvSpPr>
            <a:spLocks noGrp="1"/>
          </p:cNvSpPr>
          <p:nvPr>
            <p:ph type="sldNum" sz="quarter" idx="10"/>
          </p:nvPr>
        </p:nvSpPr>
        <p:spPr/>
        <p:txBody>
          <a:bodyPr/>
          <a:lstStyle/>
          <a:p>
            <a:fld id="{646D6302-A6DC-488A-8CC8-3F2C3D6BFF41}" type="slidenum">
              <a:rPr lang="en-US" smtClean="0"/>
              <a:t>13</a:t>
            </a:fld>
            <a:endParaRPr lang="en-US"/>
          </a:p>
        </p:txBody>
      </p:sp>
    </p:spTree>
    <p:extLst>
      <p:ext uri="{BB962C8B-B14F-4D97-AF65-F5344CB8AC3E}">
        <p14:creationId xmlns:p14="http://schemas.microsoft.com/office/powerpoint/2010/main" val="1034727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Software-based approaches put the coherency problem onto the programmer. You don’t want to do it n SW.</a:t>
            </a:r>
          </a:p>
          <a:p>
            <a:r>
              <a:rPr lang="en-US" sz="1200" b="0" i="0" u="none" strike="noStrike" kern="1200" baseline="0" dirty="0" smtClean="0">
                <a:solidFill>
                  <a:schemeClr val="tx1"/>
                </a:solidFill>
                <a:latin typeface="+mn-lt"/>
                <a:ea typeface="+mn-ea"/>
                <a:cs typeface="+mn-cs"/>
              </a:rPr>
              <a:t>IPC to all processors to do the same. TLB. </a:t>
            </a:r>
          </a:p>
          <a:p>
            <a:r>
              <a:rPr lang="en-US" sz="1200" b="1" i="0" u="none" strike="noStrike" kern="1200" baseline="0" dirty="0" smtClean="0">
                <a:solidFill>
                  <a:schemeClr val="tx1"/>
                </a:solidFill>
                <a:latin typeface="+mn-lt"/>
                <a:ea typeface="+mn-ea"/>
                <a:cs typeface="+mn-cs"/>
              </a:rPr>
              <a:t>LAST:</a:t>
            </a:r>
          </a:p>
          <a:p>
            <a:r>
              <a:rPr lang="en-US" sz="1200" b="0" i="0" u="none" strike="noStrike" kern="1200" baseline="0" dirty="0" smtClean="0">
                <a:solidFill>
                  <a:schemeClr val="tx1"/>
                </a:solidFill>
                <a:latin typeface="+mn-lt"/>
                <a:ea typeface="+mn-ea"/>
                <a:cs typeface="+mn-cs"/>
              </a:rPr>
              <a:t>Hardware-managed coherency can improve system performance and reduce system power by sharing on-chip data. Managing coherency has the following benefits:</a:t>
            </a:r>
          </a:p>
          <a:p>
            <a:r>
              <a:rPr lang="en-US" sz="1200" b="0" i="0" u="none" strike="noStrike" kern="1200" baseline="0" dirty="0" smtClean="0">
                <a:solidFill>
                  <a:schemeClr val="tx1"/>
                </a:solidFill>
                <a:latin typeface="+mn-lt"/>
                <a:ea typeface="+mn-ea"/>
                <a:cs typeface="+mn-cs"/>
              </a:rPr>
              <a:t>	• Reducing external memory accesses.</a:t>
            </a:r>
          </a:p>
          <a:p>
            <a:r>
              <a:rPr lang="en-US" sz="1200" b="0" i="0" u="none" strike="noStrike" kern="1200" baseline="0" dirty="0" smtClean="0">
                <a:solidFill>
                  <a:schemeClr val="tx1"/>
                </a:solidFill>
                <a:latin typeface="+mn-lt"/>
                <a:ea typeface="+mn-ea"/>
                <a:cs typeface="+mn-cs"/>
              </a:rPr>
              <a:t>	• Reducing the software overhead.</a:t>
            </a:r>
          </a:p>
          <a:p>
            <a:r>
              <a:rPr lang="en-US" sz="1200" b="0" i="0" u="none" strike="noStrike" kern="1200" baseline="0" dirty="0" smtClean="0">
                <a:solidFill>
                  <a:schemeClr val="tx1"/>
                </a:solidFill>
                <a:latin typeface="+mn-lt"/>
                <a:ea typeface="+mn-ea"/>
                <a:cs typeface="+mn-cs"/>
              </a:rPr>
              <a:t>Disadvantage is it takes space and each time you need to broadcast the coherency. Its is better than the alternative, thousands of code and lots of interrupts.</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6D6302-A6DC-488A-8CC8-3F2C3D6BFF41}" type="slidenum">
              <a:rPr lang="en-US" smtClean="0"/>
              <a:t>14</a:t>
            </a:fld>
            <a:endParaRPr lang="en-US"/>
          </a:p>
        </p:txBody>
      </p:sp>
    </p:spTree>
    <p:extLst>
      <p:ext uri="{BB962C8B-B14F-4D97-AF65-F5344CB8AC3E}">
        <p14:creationId xmlns:p14="http://schemas.microsoft.com/office/powerpoint/2010/main" val="107527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CEE8E0-99DC-4176-BB79-238DF334657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34793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EE8E0-99DC-4176-BB79-238DF334657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348973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EE8E0-99DC-4176-BB79-238DF334657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145410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EE8E0-99DC-4176-BB79-238DF334657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188037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CEE8E0-99DC-4176-BB79-238DF334657C}"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375281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CEE8E0-99DC-4176-BB79-238DF334657C}"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375557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CEE8E0-99DC-4176-BB79-238DF334657C}" type="datetimeFigureOut">
              <a:rPr lang="en-US" smtClean="0"/>
              <a:t>9/23/2016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277213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CEE8E0-99DC-4176-BB79-238DF334657C}" type="datetimeFigureOut">
              <a:rPr lang="en-US" smtClean="0"/>
              <a:t>9/23/2016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383993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EE8E0-99DC-4176-BB79-238DF334657C}" type="datetimeFigureOut">
              <a:rPr lang="en-US" smtClean="0"/>
              <a:t>9/23/2016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389721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EE8E0-99DC-4176-BB79-238DF334657C}"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69417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EE8E0-99DC-4176-BB79-238DF334657C}"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9AFE0-5797-47B2-80E8-C6E6F23B85B5}" type="slidenum">
              <a:rPr lang="en-US" smtClean="0"/>
              <a:t>‹#›</a:t>
            </a:fld>
            <a:endParaRPr lang="en-US"/>
          </a:p>
        </p:txBody>
      </p:sp>
    </p:spTree>
    <p:extLst>
      <p:ext uri="{BB962C8B-B14F-4D97-AF65-F5344CB8AC3E}">
        <p14:creationId xmlns:p14="http://schemas.microsoft.com/office/powerpoint/2010/main" val="334732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EE8E0-99DC-4176-BB79-238DF334657C}" type="datetimeFigureOut">
              <a:rPr lang="en-US" smtClean="0"/>
              <a:t>9/23/2016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9AFE0-5797-47B2-80E8-C6E6F23B85B5}" type="slidenum">
              <a:rPr lang="en-US" smtClean="0"/>
              <a:t>‹#›</a:t>
            </a:fld>
            <a:endParaRPr lang="en-US"/>
          </a:p>
        </p:txBody>
      </p:sp>
    </p:spTree>
    <p:extLst>
      <p:ext uri="{BB962C8B-B14F-4D97-AF65-F5344CB8AC3E}">
        <p14:creationId xmlns:p14="http://schemas.microsoft.com/office/powerpoint/2010/main" val="215173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16597"/>
          </a:xfrm>
        </p:spPr>
        <p:txBody>
          <a:bodyPr>
            <a:normAutofit/>
          </a:bodyPr>
          <a:lstStyle/>
          <a:p>
            <a:pPr algn="l"/>
            <a:r>
              <a:rPr lang="en-US" sz="4400" dirty="0" smtClean="0">
                <a:solidFill>
                  <a:schemeClr val="bg1"/>
                </a:solidFill>
              </a:rPr>
              <a:t>Caches and Coherency.</a:t>
            </a:r>
            <a:endParaRPr lang="en-US" sz="4400" dirty="0">
              <a:solidFill>
                <a:schemeClr val="bg1"/>
              </a:solidFill>
            </a:endParaRPr>
          </a:p>
        </p:txBody>
      </p:sp>
      <p:sp>
        <p:nvSpPr>
          <p:cNvPr id="3" name="Subtitle 2"/>
          <p:cNvSpPr>
            <a:spLocks noGrp="1"/>
          </p:cNvSpPr>
          <p:nvPr>
            <p:ph type="subTitle" idx="1"/>
          </p:nvPr>
        </p:nvSpPr>
        <p:spPr>
          <a:xfrm>
            <a:off x="1524000" y="5232400"/>
            <a:ext cx="10292080" cy="1442720"/>
          </a:xfrm>
        </p:spPr>
        <p:txBody>
          <a:bodyPr/>
          <a:lstStyle/>
          <a:p>
            <a:pPr algn="r"/>
            <a:r>
              <a:rPr lang="en-US" dirty="0" smtClean="0">
                <a:solidFill>
                  <a:schemeClr val="bg1"/>
                </a:solidFill>
              </a:rPr>
              <a:t>Arun KS   </a:t>
            </a:r>
          </a:p>
          <a:p>
            <a:pPr algn="r"/>
            <a:r>
              <a:rPr lang="en-US" dirty="0" smtClean="0">
                <a:solidFill>
                  <a:schemeClr val="bg1"/>
                </a:solidFill>
              </a:rPr>
              <a:t>Kernel, BDC</a:t>
            </a:r>
            <a:endParaRPr lang="en-US" dirty="0">
              <a:solidFill>
                <a:schemeClr val="bg1"/>
              </a:solidFill>
            </a:endParaRPr>
          </a:p>
        </p:txBody>
      </p:sp>
    </p:spTree>
    <p:extLst>
      <p:ext uri="{BB962C8B-B14F-4D97-AF65-F5344CB8AC3E}">
        <p14:creationId xmlns:p14="http://schemas.microsoft.com/office/powerpoint/2010/main" val="3097066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Replacement Policy</a:t>
            </a:r>
            <a:endParaRPr lang="en-US" b="1" dirty="0">
              <a:solidFill>
                <a:srgbClr val="FFC000"/>
              </a:solidFill>
            </a:endParaRPr>
          </a:p>
        </p:txBody>
      </p:sp>
      <p:sp>
        <p:nvSpPr>
          <p:cNvPr id="3" name="Content Placeholder 2"/>
          <p:cNvSpPr>
            <a:spLocks noGrp="1"/>
          </p:cNvSpPr>
          <p:nvPr>
            <p:ph idx="1"/>
          </p:nvPr>
        </p:nvSpPr>
        <p:spPr/>
        <p:txBody>
          <a:bodyPr/>
          <a:lstStyle/>
          <a:p>
            <a:r>
              <a:rPr lang="en-US" dirty="0">
                <a:solidFill>
                  <a:srgbClr val="23DC1A"/>
                </a:solidFill>
              </a:rPr>
              <a:t>Round-robin or cyclic: </a:t>
            </a:r>
            <a:r>
              <a:rPr lang="en-US" dirty="0">
                <a:solidFill>
                  <a:schemeClr val="accent1">
                    <a:lumMod val="40000"/>
                    <a:lumOff val="60000"/>
                  </a:schemeClr>
                </a:solidFill>
              </a:rPr>
              <a:t>have a counter(victim counter) that cycles through available ways and cycles to 0</a:t>
            </a:r>
          </a:p>
          <a:p>
            <a:r>
              <a:rPr lang="en-US" dirty="0">
                <a:solidFill>
                  <a:srgbClr val="23DC1A"/>
                </a:solidFill>
              </a:rPr>
              <a:t>Pseudo-random: </a:t>
            </a:r>
            <a:r>
              <a:rPr lang="en-US" dirty="0">
                <a:solidFill>
                  <a:schemeClr val="accent1">
                    <a:lumMod val="40000"/>
                    <a:lumOff val="60000"/>
                  </a:schemeClr>
                </a:solidFill>
              </a:rPr>
              <a:t>randomly select a line in a set. The victim counter still used, but is incremented in a pseudo-random fashion and can point to any line in the set.</a:t>
            </a:r>
          </a:p>
          <a:p>
            <a:r>
              <a:rPr lang="en-US" dirty="0">
                <a:solidFill>
                  <a:srgbClr val="23DC1A"/>
                </a:solidFill>
              </a:rPr>
              <a:t>Least recently used: </a:t>
            </a:r>
            <a:endParaRPr lang="en-US" dirty="0">
              <a:solidFill>
                <a:srgbClr val="23DC1A"/>
              </a:solidFill>
            </a:endParaRPr>
          </a:p>
        </p:txBody>
      </p:sp>
    </p:spTree>
    <p:extLst>
      <p:ext uri="{BB962C8B-B14F-4D97-AF65-F5344CB8AC3E}">
        <p14:creationId xmlns:p14="http://schemas.microsoft.com/office/powerpoint/2010/main" val="3285679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Write Policy</a:t>
            </a:r>
            <a:endParaRPr lang="en-US" b="1" dirty="0">
              <a:solidFill>
                <a:srgbClr val="FFC000"/>
              </a:solidFill>
            </a:endParaRPr>
          </a:p>
        </p:txBody>
      </p:sp>
      <p:sp>
        <p:nvSpPr>
          <p:cNvPr id="3" name="Content Placeholder 2"/>
          <p:cNvSpPr>
            <a:spLocks noGrp="1"/>
          </p:cNvSpPr>
          <p:nvPr>
            <p:ph idx="1"/>
          </p:nvPr>
        </p:nvSpPr>
        <p:spPr/>
        <p:txBody>
          <a:bodyPr/>
          <a:lstStyle/>
          <a:p>
            <a:r>
              <a:rPr lang="en-US" dirty="0">
                <a:solidFill>
                  <a:srgbClr val="23DC1A"/>
                </a:solidFill>
              </a:rPr>
              <a:t>Write through</a:t>
            </a:r>
            <a:r>
              <a:rPr lang="en-US" dirty="0">
                <a:solidFill>
                  <a:srgbClr val="179311"/>
                </a:solidFill>
              </a:rPr>
              <a:t>:</a:t>
            </a:r>
            <a:r>
              <a:rPr lang="en-US" dirty="0">
                <a:solidFill>
                  <a:schemeClr val="accent1">
                    <a:lumMod val="40000"/>
                    <a:lumOff val="60000"/>
                  </a:schemeClr>
                </a:solidFill>
              </a:rPr>
              <a:t> writes are performed to both the cache and main memory.</a:t>
            </a:r>
          </a:p>
          <a:p>
            <a:r>
              <a:rPr lang="en-US" dirty="0">
                <a:solidFill>
                  <a:srgbClr val="23DC1A"/>
                </a:solidFill>
              </a:rPr>
              <a:t>Write-back:</a:t>
            </a:r>
            <a:r>
              <a:rPr lang="en-US" dirty="0">
                <a:solidFill>
                  <a:schemeClr val="accent1">
                    <a:lumMod val="40000"/>
                    <a:lumOff val="60000"/>
                  </a:schemeClr>
                </a:solidFill>
              </a:rPr>
              <a:t> writes are performed only to the cache, and not to main memory.</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1210304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Cortex –A5x CPU specific</a:t>
            </a:r>
            <a:endParaRPr lang="en-US" b="1" dirty="0">
              <a:solidFill>
                <a:srgbClr val="FFC000"/>
              </a:solidFill>
            </a:endParaRPr>
          </a:p>
        </p:txBody>
      </p:sp>
      <p:sp>
        <p:nvSpPr>
          <p:cNvPr id="3" name="Content Placeholder 2"/>
          <p:cNvSpPr>
            <a:spLocks noGrp="1"/>
          </p:cNvSpPr>
          <p:nvPr>
            <p:ph idx="1"/>
          </p:nvPr>
        </p:nvSpPr>
        <p:spPr/>
        <p:txBody>
          <a:bodyPr/>
          <a:lstStyle/>
          <a:p>
            <a:pPr lvl="0"/>
            <a:r>
              <a:rPr lang="en-US" dirty="0">
                <a:solidFill>
                  <a:srgbClr val="00B0F0"/>
                </a:solidFill>
              </a:rPr>
              <a:t>Cache lines are 16 words (64 bytes)</a:t>
            </a:r>
          </a:p>
          <a:p>
            <a:pPr lvl="0"/>
            <a:r>
              <a:rPr lang="en-US" dirty="0">
                <a:solidFill>
                  <a:srgbClr val="00B0F0"/>
                </a:solidFill>
              </a:rPr>
              <a:t>Replacement policy is implementation defined</a:t>
            </a:r>
          </a:p>
          <a:p>
            <a:pPr lvl="1"/>
            <a:r>
              <a:rPr lang="en-US" dirty="0">
                <a:solidFill>
                  <a:srgbClr val="00B0F0"/>
                </a:solidFill>
              </a:rPr>
              <a:t>Cortex-A57: L1 caches use LRU, L2 uses random</a:t>
            </a:r>
          </a:p>
          <a:p>
            <a:pPr lvl="1"/>
            <a:r>
              <a:rPr lang="en-US" dirty="0">
                <a:solidFill>
                  <a:srgbClr val="00B0F0"/>
                </a:solidFill>
              </a:rPr>
              <a:t>Cortex-A52: L1 and L2 uses random</a:t>
            </a:r>
          </a:p>
          <a:p>
            <a:pPr lvl="0"/>
            <a:r>
              <a:rPr lang="en-US" dirty="0">
                <a:solidFill>
                  <a:srgbClr val="00B0F0"/>
                </a:solidFill>
              </a:rPr>
              <a:t>Write policy:</a:t>
            </a:r>
          </a:p>
          <a:p>
            <a:pPr lvl="1"/>
            <a:r>
              <a:rPr lang="en-US" dirty="0">
                <a:solidFill>
                  <a:srgbClr val="00B0F0"/>
                </a:solidFill>
              </a:rPr>
              <a:t>Write through is not supported on most Cortex-A5x</a:t>
            </a:r>
          </a:p>
        </p:txBody>
      </p:sp>
    </p:spTree>
    <p:extLst>
      <p:ext uri="{BB962C8B-B14F-4D97-AF65-F5344CB8AC3E}">
        <p14:creationId xmlns:p14="http://schemas.microsoft.com/office/powerpoint/2010/main" val="4092961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Cache </a:t>
            </a:r>
            <a:r>
              <a:rPr lang="en-US" b="1" dirty="0">
                <a:solidFill>
                  <a:srgbClr val="FFC000"/>
                </a:solidFill>
              </a:rPr>
              <a:t>Coherency</a:t>
            </a:r>
          </a:p>
        </p:txBody>
      </p:sp>
      <p:sp>
        <p:nvSpPr>
          <p:cNvPr id="3" name="Content Placeholder 2"/>
          <p:cNvSpPr>
            <a:spLocks noGrp="1"/>
          </p:cNvSpPr>
          <p:nvPr>
            <p:ph idx="1"/>
          </p:nvPr>
        </p:nvSpPr>
        <p:spPr/>
        <p:txBody>
          <a:bodyPr/>
          <a:lstStyle/>
          <a:p>
            <a:pPr marL="231775" lvl="1">
              <a:spcBef>
                <a:spcPts val="1200"/>
              </a:spcBef>
              <a:buFont typeface="Arial" charset="0"/>
              <a:buChar char="•"/>
            </a:pPr>
            <a:r>
              <a:rPr lang="en-US" dirty="0">
                <a:solidFill>
                  <a:srgbClr val="00B0F0"/>
                </a:solidFill>
              </a:rPr>
              <a:t>Cache coherency is an issue when,</a:t>
            </a:r>
          </a:p>
          <a:p>
            <a:pPr marL="573087" lvl="2">
              <a:spcBef>
                <a:spcPts val="1200"/>
              </a:spcBef>
              <a:buFont typeface="Arial" charset="0"/>
              <a:buChar char="•"/>
            </a:pPr>
            <a:r>
              <a:rPr lang="en-US" sz="2200" dirty="0">
                <a:solidFill>
                  <a:srgbClr val="00B0F0"/>
                </a:solidFill>
              </a:rPr>
              <a:t>Contains one or more cache</a:t>
            </a:r>
          </a:p>
          <a:p>
            <a:pPr marL="573087" lvl="2">
              <a:spcBef>
                <a:spcPts val="1200"/>
              </a:spcBef>
              <a:buFont typeface="Arial" charset="0"/>
              <a:buChar char="•"/>
            </a:pPr>
            <a:r>
              <a:rPr lang="en-US" sz="2200" dirty="0">
                <a:solidFill>
                  <a:srgbClr val="00B0F0"/>
                </a:solidFill>
              </a:rPr>
              <a:t>Has more than one device sharing data in a cached area.</a:t>
            </a:r>
          </a:p>
          <a:p>
            <a:pPr marL="573087" lvl="2">
              <a:spcBef>
                <a:spcPts val="1200"/>
              </a:spcBef>
              <a:buFont typeface="Arial" charset="0"/>
              <a:buChar char="•"/>
            </a:pPr>
            <a:endParaRPr lang="en-US" sz="2200" dirty="0">
              <a:solidFill>
                <a:srgbClr val="00B0F0"/>
              </a:solidFill>
            </a:endParaRPr>
          </a:p>
          <a:p>
            <a:pPr marL="231775" lvl="1">
              <a:spcBef>
                <a:spcPts val="1200"/>
              </a:spcBef>
              <a:buFont typeface="Arial" charset="0"/>
              <a:buChar char="•"/>
            </a:pPr>
            <a:r>
              <a:rPr lang="en-US" dirty="0">
                <a:solidFill>
                  <a:srgbClr val="00B0F0"/>
                </a:solidFill>
              </a:rPr>
              <a:t>Example scenarios where coherency must be managed</a:t>
            </a:r>
          </a:p>
          <a:p>
            <a:pPr marL="685799" lvl="2" indent="-342900">
              <a:spcBef>
                <a:spcPts val="1200"/>
              </a:spcBef>
            </a:pPr>
            <a:r>
              <a:rPr lang="en-US" sz="2200" dirty="0">
                <a:solidFill>
                  <a:srgbClr val="00B0F0"/>
                </a:solidFill>
              </a:rPr>
              <a:t>DMA using cached memory</a:t>
            </a:r>
          </a:p>
          <a:p>
            <a:pPr marL="685799" lvl="2" indent="-342900">
              <a:spcBef>
                <a:spcPts val="1200"/>
              </a:spcBef>
            </a:pPr>
            <a:r>
              <a:rPr lang="en-US" sz="2200" dirty="0">
                <a:solidFill>
                  <a:srgbClr val="00B0F0"/>
                </a:solidFill>
              </a:rPr>
              <a:t>Self modifying code</a:t>
            </a:r>
          </a:p>
          <a:p>
            <a:pPr marL="685799" lvl="2" indent="-342900">
              <a:spcBef>
                <a:spcPts val="1200"/>
              </a:spcBef>
            </a:pPr>
            <a:r>
              <a:rPr lang="en-US" sz="2200" dirty="0">
                <a:solidFill>
                  <a:srgbClr val="00B0F0"/>
                </a:solidFill>
              </a:rPr>
              <a:t>Modification to the page tables</a:t>
            </a:r>
            <a:endParaRPr lang="en-US" sz="2200" dirty="0">
              <a:solidFill>
                <a:srgbClr val="00B0F0"/>
              </a:solidFill>
            </a:endParaRPr>
          </a:p>
        </p:txBody>
      </p:sp>
    </p:spTree>
    <p:extLst>
      <p:ext uri="{BB962C8B-B14F-4D97-AF65-F5344CB8AC3E}">
        <p14:creationId xmlns:p14="http://schemas.microsoft.com/office/powerpoint/2010/main" val="3116025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SW and HW </a:t>
            </a:r>
            <a:r>
              <a:rPr lang="en-US" b="1" dirty="0">
                <a:solidFill>
                  <a:srgbClr val="FFC000"/>
                </a:solidFill>
              </a:rPr>
              <a:t>Coherency</a:t>
            </a:r>
          </a:p>
        </p:txBody>
      </p:sp>
      <p:sp>
        <p:nvSpPr>
          <p:cNvPr id="3" name="Content Placeholder 2"/>
          <p:cNvSpPr>
            <a:spLocks noGrp="1"/>
          </p:cNvSpPr>
          <p:nvPr>
            <p:ph idx="1"/>
          </p:nvPr>
        </p:nvSpPr>
        <p:spPr/>
        <p:txBody>
          <a:bodyPr/>
          <a:lstStyle/>
          <a:p>
            <a:r>
              <a:rPr lang="en-US" dirty="0">
                <a:solidFill>
                  <a:srgbClr val="00B0F0"/>
                </a:solidFill>
              </a:rPr>
              <a:t>Software based coherency</a:t>
            </a:r>
          </a:p>
          <a:p>
            <a:pPr lvl="1"/>
            <a:r>
              <a:rPr lang="en-US" dirty="0">
                <a:solidFill>
                  <a:srgbClr val="00B0F0"/>
                </a:solidFill>
              </a:rPr>
              <a:t>Cache maintenance and barrier instructions are used by the programmer to force coherency at key points.</a:t>
            </a:r>
          </a:p>
          <a:p>
            <a:pPr lvl="1"/>
            <a:r>
              <a:rPr lang="en-US" dirty="0">
                <a:solidFill>
                  <a:srgbClr val="00B0F0"/>
                </a:solidFill>
              </a:rPr>
              <a:t>As the number of entities in a system increases, managing coherency in SW alone becomes difficult.</a:t>
            </a:r>
          </a:p>
          <a:p>
            <a:r>
              <a:rPr lang="en-US" dirty="0">
                <a:solidFill>
                  <a:srgbClr val="00B0F0"/>
                </a:solidFill>
              </a:rPr>
              <a:t>Hardware based coherency</a:t>
            </a:r>
          </a:p>
          <a:p>
            <a:pPr lvl="1"/>
            <a:r>
              <a:rPr lang="en-US" dirty="0">
                <a:solidFill>
                  <a:srgbClr val="00B0F0"/>
                </a:solidFill>
              </a:rPr>
              <a:t>Maintaining automatic coherency between caches.</a:t>
            </a:r>
          </a:p>
          <a:p>
            <a:pPr lvl="1"/>
            <a:r>
              <a:rPr lang="en-US" dirty="0">
                <a:solidFill>
                  <a:srgbClr val="00B0F0"/>
                </a:solidFill>
              </a:rPr>
              <a:t>Broadcasting maintenance and barrier operation to other entities in system.</a:t>
            </a:r>
            <a:endParaRPr lang="en-US" dirty="0">
              <a:solidFill>
                <a:srgbClr val="00B0F0"/>
              </a:solidFill>
            </a:endParaRPr>
          </a:p>
        </p:txBody>
      </p:sp>
    </p:spTree>
    <p:extLst>
      <p:ext uri="{BB962C8B-B14F-4D97-AF65-F5344CB8AC3E}">
        <p14:creationId xmlns:p14="http://schemas.microsoft.com/office/powerpoint/2010/main" val="1939639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Cortex-A </a:t>
            </a:r>
            <a:r>
              <a:rPr lang="en-US" b="1" dirty="0">
                <a:solidFill>
                  <a:srgbClr val="FFC000"/>
                </a:solidFill>
              </a:rPr>
              <a:t>family coherency</a:t>
            </a:r>
          </a:p>
        </p:txBody>
      </p:sp>
      <p:sp>
        <p:nvSpPr>
          <p:cNvPr id="3" name="Content Placeholder 2"/>
          <p:cNvSpPr>
            <a:spLocks noGrp="1"/>
          </p:cNvSpPr>
          <p:nvPr>
            <p:ph idx="1"/>
          </p:nvPr>
        </p:nvSpPr>
        <p:spPr/>
        <p:txBody>
          <a:bodyPr/>
          <a:lstStyle/>
          <a:p>
            <a:r>
              <a:rPr lang="en-US" dirty="0">
                <a:solidFill>
                  <a:schemeClr val="accent1">
                    <a:lumMod val="40000"/>
                    <a:lumOff val="60000"/>
                  </a:schemeClr>
                </a:solidFill>
              </a:rPr>
              <a:t>Cortex A8 	: single core, no HW coherency support.</a:t>
            </a:r>
          </a:p>
          <a:p>
            <a:r>
              <a:rPr lang="en-US" dirty="0">
                <a:solidFill>
                  <a:schemeClr val="accent1">
                    <a:lumMod val="40000"/>
                    <a:lumOff val="60000"/>
                  </a:schemeClr>
                </a:solidFill>
              </a:rPr>
              <a:t>Cortex A9	: coherency support inside the cluster for up to 4 		  cores.</a:t>
            </a:r>
          </a:p>
          <a:p>
            <a:r>
              <a:rPr lang="en-US" dirty="0">
                <a:solidFill>
                  <a:schemeClr val="accent1">
                    <a:lumMod val="40000"/>
                    <a:lumOff val="60000"/>
                  </a:schemeClr>
                </a:solidFill>
              </a:rPr>
              <a:t>Cortex A15</a:t>
            </a:r>
            <a:r>
              <a:rPr lang="en-US" dirty="0">
                <a:solidFill>
                  <a:srgbClr val="FF0000"/>
                </a:solidFill>
              </a:rPr>
              <a:t>/</a:t>
            </a:r>
            <a:r>
              <a:rPr lang="en-US" dirty="0">
                <a:solidFill>
                  <a:schemeClr val="accent1">
                    <a:lumMod val="40000"/>
                    <a:lumOff val="60000"/>
                  </a:schemeClr>
                </a:solidFill>
              </a:rPr>
              <a:t>A7</a:t>
            </a:r>
            <a:r>
              <a:rPr lang="en-US" dirty="0">
                <a:solidFill>
                  <a:srgbClr val="FF0000"/>
                </a:solidFill>
              </a:rPr>
              <a:t>/</a:t>
            </a:r>
            <a:r>
              <a:rPr lang="en-US" dirty="0">
                <a:solidFill>
                  <a:schemeClr val="accent1">
                    <a:lumMod val="40000"/>
                    <a:lumOff val="60000"/>
                  </a:schemeClr>
                </a:solidFill>
              </a:rPr>
              <a:t>A57</a:t>
            </a:r>
            <a:r>
              <a:rPr lang="en-US" dirty="0">
                <a:solidFill>
                  <a:srgbClr val="FF0000"/>
                </a:solidFill>
              </a:rPr>
              <a:t>/</a:t>
            </a:r>
            <a:r>
              <a:rPr lang="en-US" dirty="0">
                <a:solidFill>
                  <a:schemeClr val="accent1">
                    <a:lumMod val="40000"/>
                    <a:lumOff val="60000"/>
                  </a:schemeClr>
                </a:solidFill>
              </a:rPr>
              <a:t>A53  : coherency btw clusters.</a:t>
            </a:r>
          </a:p>
        </p:txBody>
      </p:sp>
    </p:spTree>
    <p:extLst>
      <p:ext uri="{BB962C8B-B14F-4D97-AF65-F5344CB8AC3E}">
        <p14:creationId xmlns:p14="http://schemas.microsoft.com/office/powerpoint/2010/main" val="2937827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ACE </a:t>
            </a:r>
            <a:r>
              <a:rPr lang="en-US" b="1" dirty="0">
                <a:solidFill>
                  <a:srgbClr val="FFC000"/>
                </a:solidFill>
              </a:rPr>
              <a:t>system level coherency</a:t>
            </a:r>
          </a:p>
        </p:txBody>
      </p:sp>
      <p:sp>
        <p:nvSpPr>
          <p:cNvPr id="3" name="Content Placeholder 2"/>
          <p:cNvSpPr>
            <a:spLocks noGrp="1"/>
          </p:cNvSpPr>
          <p:nvPr>
            <p:ph idx="1"/>
          </p:nvPr>
        </p:nvSpPr>
        <p:spPr/>
        <p:txBody>
          <a:bodyPr/>
          <a:lstStyle/>
          <a:p>
            <a:r>
              <a:rPr lang="en-US" dirty="0" smtClean="0">
                <a:solidFill>
                  <a:schemeClr val="accent1">
                    <a:lumMod val="40000"/>
                    <a:lumOff val="60000"/>
                  </a:schemeClr>
                </a:solidFill>
              </a:rPr>
              <a:t>AMBA 4 introduced ACE (AXI coherency Extensions)</a:t>
            </a:r>
          </a:p>
          <a:p>
            <a:pPr lvl="1"/>
            <a:r>
              <a:rPr lang="en-US" dirty="0" smtClean="0">
                <a:solidFill>
                  <a:schemeClr val="accent1">
                    <a:lumMod val="40000"/>
                    <a:lumOff val="60000"/>
                  </a:schemeClr>
                </a:solidFill>
              </a:rPr>
              <a:t>Supported by cortex-A15/A7, cortex-A53/57, and ARM’s CCI-400(and CCN-504)</a:t>
            </a:r>
          </a:p>
          <a:p>
            <a:pPr lvl="1"/>
            <a:r>
              <a:rPr lang="en-US" dirty="0" smtClean="0">
                <a:solidFill>
                  <a:schemeClr val="accent1">
                    <a:lumMod val="40000"/>
                    <a:lumOff val="60000"/>
                  </a:schemeClr>
                </a:solidFill>
              </a:rPr>
              <a:t>Coherency management between cores in a cluster and across clusters.</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1563563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CCI-400</a:t>
            </a:r>
            <a:endParaRPr lang="en-US" b="1" dirty="0">
              <a:solidFill>
                <a:srgbClr val="FFC000"/>
              </a:solidFill>
            </a:endParaRPr>
          </a:p>
        </p:txBody>
      </p:sp>
      <p:sp>
        <p:nvSpPr>
          <p:cNvPr id="3" name="Content Placeholder 2"/>
          <p:cNvSpPr>
            <a:spLocks noGrp="1"/>
          </p:cNvSpPr>
          <p:nvPr>
            <p:ph idx="1"/>
          </p:nvPr>
        </p:nvSpPr>
        <p:spPr/>
        <p:txBody>
          <a:bodyPr/>
          <a:lstStyle/>
          <a:p>
            <a:r>
              <a:rPr lang="en-US" sz="2000" dirty="0">
                <a:solidFill>
                  <a:schemeClr val="accent1">
                    <a:lumMod val="40000"/>
                    <a:lumOff val="60000"/>
                  </a:schemeClr>
                </a:solidFill>
              </a:rPr>
              <a:t>CCI-400 combines interconnect and coherency functions into a single module.</a:t>
            </a:r>
          </a:p>
          <a:p>
            <a:r>
              <a:rPr lang="en-US" sz="2000" dirty="0">
                <a:solidFill>
                  <a:schemeClr val="accent1">
                    <a:lumMod val="40000"/>
                    <a:lumOff val="60000"/>
                  </a:schemeClr>
                </a:solidFill>
              </a:rPr>
              <a:t>Supports </a:t>
            </a:r>
            <a:r>
              <a:rPr lang="en-US" sz="2000" dirty="0" err="1">
                <a:solidFill>
                  <a:schemeClr val="accent1">
                    <a:lumMod val="40000"/>
                    <a:lumOff val="60000"/>
                  </a:schemeClr>
                </a:solidFill>
              </a:rPr>
              <a:t>upto</a:t>
            </a:r>
            <a:r>
              <a:rPr lang="en-US" sz="2000" dirty="0">
                <a:solidFill>
                  <a:schemeClr val="accent1">
                    <a:lumMod val="40000"/>
                    <a:lumOff val="60000"/>
                  </a:schemeClr>
                </a:solidFill>
              </a:rPr>
              <a:t> two ACE masters and three ACE lite masters.</a:t>
            </a:r>
          </a:p>
          <a:p>
            <a:r>
              <a:rPr lang="en-US" sz="2000" dirty="0">
                <a:solidFill>
                  <a:schemeClr val="accent1">
                    <a:lumMod val="40000"/>
                    <a:lumOff val="60000"/>
                  </a:schemeClr>
                </a:solidFill>
              </a:rPr>
              <a:t>Two type of coherency </a:t>
            </a:r>
          </a:p>
          <a:p>
            <a:pPr lvl="1"/>
            <a:r>
              <a:rPr lang="en-US" sz="1600" dirty="0">
                <a:solidFill>
                  <a:schemeClr val="accent1">
                    <a:lumMod val="40000"/>
                    <a:lumOff val="60000"/>
                  </a:schemeClr>
                </a:solidFill>
              </a:rPr>
              <a:t>IO coherency. Device can snoop into processor caches(but nobody can snoop into device.)</a:t>
            </a:r>
          </a:p>
          <a:p>
            <a:pPr lvl="1"/>
            <a:r>
              <a:rPr lang="en-US" sz="1600" dirty="0">
                <a:solidFill>
                  <a:schemeClr val="accent1">
                    <a:lumMod val="40000"/>
                    <a:lumOff val="60000"/>
                  </a:schemeClr>
                </a:solidFill>
              </a:rPr>
              <a:t>Full cache coherency. Snooping allowed in both directions.</a:t>
            </a:r>
          </a:p>
        </p:txBody>
      </p:sp>
    </p:spTree>
    <p:extLst>
      <p:ext uri="{BB962C8B-B14F-4D97-AF65-F5344CB8AC3E}">
        <p14:creationId xmlns:p14="http://schemas.microsoft.com/office/powerpoint/2010/main" val="2848265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ACE </a:t>
            </a:r>
            <a:r>
              <a:rPr lang="en-US" b="1" dirty="0">
                <a:solidFill>
                  <a:srgbClr val="FFC000"/>
                </a:solidFill>
              </a:rPr>
              <a:t>Master snooping transactions</a:t>
            </a:r>
          </a:p>
        </p:txBody>
      </p:sp>
      <p:sp>
        <p:nvSpPr>
          <p:cNvPr id="3" name="Content Placeholder 2"/>
          <p:cNvSpPr>
            <a:spLocks noGrp="1"/>
          </p:cNvSpPr>
          <p:nvPr>
            <p:ph idx="1"/>
          </p:nvPr>
        </p:nvSpPr>
        <p:spPr>
          <a:xfrm>
            <a:off x="838200" y="1513840"/>
            <a:ext cx="10515600" cy="4663123"/>
          </a:xfrm>
        </p:spPr>
        <p:txBody>
          <a:bodyPr/>
          <a:lstStyle/>
          <a:p>
            <a:r>
              <a:rPr lang="en-US" sz="2000" dirty="0">
                <a:solidFill>
                  <a:schemeClr val="accent1">
                    <a:lumMod val="40000"/>
                    <a:lumOff val="60000"/>
                  </a:schemeClr>
                </a:solidFill>
              </a:rPr>
              <a:t>Transactions from ACE masters can snoop other ACE masters.</a:t>
            </a:r>
          </a:p>
          <a:p>
            <a:r>
              <a:rPr lang="en-US" sz="2000" dirty="0">
                <a:solidFill>
                  <a:schemeClr val="accent1">
                    <a:lumMod val="40000"/>
                    <a:lumOff val="60000"/>
                  </a:schemeClr>
                </a:solidFill>
              </a:rPr>
              <a:t>Transaction from ACE masters cannot snoop other ACE-Lite masters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205" y="2505075"/>
            <a:ext cx="6954111"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611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ACE-Lite </a:t>
            </a:r>
            <a:r>
              <a:rPr lang="en-US" b="1" dirty="0">
                <a:solidFill>
                  <a:srgbClr val="FFC000"/>
                </a:solidFill>
              </a:rPr>
              <a:t>Master Snooping</a:t>
            </a:r>
          </a:p>
        </p:txBody>
      </p:sp>
      <p:sp>
        <p:nvSpPr>
          <p:cNvPr id="3" name="Content Placeholder 2"/>
          <p:cNvSpPr>
            <a:spLocks noGrp="1"/>
          </p:cNvSpPr>
          <p:nvPr>
            <p:ph idx="1"/>
          </p:nvPr>
        </p:nvSpPr>
        <p:spPr>
          <a:xfrm>
            <a:off x="838200" y="1513840"/>
            <a:ext cx="10515600" cy="4663123"/>
          </a:xfrm>
        </p:spPr>
        <p:txBody>
          <a:bodyPr/>
          <a:lstStyle/>
          <a:p>
            <a:r>
              <a:rPr lang="en-US" sz="2000" dirty="0">
                <a:solidFill>
                  <a:schemeClr val="accent1">
                    <a:lumMod val="40000"/>
                    <a:lumOff val="60000"/>
                  </a:schemeClr>
                </a:solidFill>
              </a:rPr>
              <a:t>Transaction from ACE-Lite masters can snoop other ACE masters’ cache.</a:t>
            </a:r>
          </a:p>
          <a:p>
            <a:r>
              <a:rPr lang="en-US" sz="2000" dirty="0">
                <a:solidFill>
                  <a:schemeClr val="accent1">
                    <a:lumMod val="40000"/>
                    <a:lumOff val="60000"/>
                  </a:schemeClr>
                </a:solidFill>
              </a:rPr>
              <a:t>Transactions from ACE-Lite masters cannot snoop ACE-Lite master’s cache.</a:t>
            </a:r>
          </a:p>
          <a:p>
            <a:endParaRPr lang="en-US" sz="2000" dirty="0">
              <a:solidFill>
                <a:schemeClr val="accent1">
                  <a:lumMod val="40000"/>
                  <a:lumOff val="60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281" y="2390449"/>
            <a:ext cx="6696074" cy="400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870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b="1" dirty="0" smtClean="0">
                <a:solidFill>
                  <a:schemeClr val="accent4"/>
                </a:solidFill>
              </a:rPr>
              <a:t>Scope</a:t>
            </a:r>
            <a:endParaRPr lang="en-US" b="1" dirty="0">
              <a:solidFill>
                <a:schemeClr val="accent4"/>
              </a:solidFill>
            </a:endParaRPr>
          </a:p>
        </p:txBody>
      </p:sp>
      <p:sp>
        <p:nvSpPr>
          <p:cNvPr id="13" name="Content Placeholder 12"/>
          <p:cNvSpPr>
            <a:spLocks noGrp="1"/>
          </p:cNvSpPr>
          <p:nvPr>
            <p:ph idx="1"/>
          </p:nvPr>
        </p:nvSpPr>
        <p:spPr/>
        <p:txBody>
          <a:bodyPr/>
          <a:lstStyle/>
          <a:p>
            <a:r>
              <a:rPr lang="en-US" dirty="0" smtClean="0">
                <a:solidFill>
                  <a:schemeClr val="accent1">
                    <a:lumMod val="75000"/>
                  </a:schemeClr>
                </a:solidFill>
              </a:rPr>
              <a:t>Cache – How do they help?</a:t>
            </a:r>
          </a:p>
          <a:p>
            <a:r>
              <a:rPr lang="en-US" dirty="0" smtClean="0">
                <a:solidFill>
                  <a:schemeClr val="accent1">
                    <a:lumMod val="75000"/>
                  </a:schemeClr>
                </a:solidFill>
              </a:rPr>
              <a:t>Cache Architecture</a:t>
            </a:r>
          </a:p>
          <a:p>
            <a:r>
              <a:rPr lang="en-US" dirty="0" smtClean="0">
                <a:solidFill>
                  <a:schemeClr val="accent1">
                    <a:lumMod val="75000"/>
                  </a:schemeClr>
                </a:solidFill>
              </a:rPr>
              <a:t>Direct and Set Associative </a:t>
            </a:r>
            <a:r>
              <a:rPr lang="en-US" dirty="0" err="1" smtClean="0">
                <a:solidFill>
                  <a:schemeClr val="accent1">
                    <a:lumMod val="75000"/>
                  </a:schemeClr>
                </a:solidFill>
              </a:rPr>
              <a:t>cahes</a:t>
            </a:r>
            <a:endParaRPr lang="en-US" dirty="0" smtClean="0">
              <a:solidFill>
                <a:schemeClr val="accent1">
                  <a:lumMod val="75000"/>
                </a:schemeClr>
              </a:solidFill>
            </a:endParaRPr>
          </a:p>
          <a:p>
            <a:r>
              <a:rPr lang="en-US" dirty="0" smtClean="0">
                <a:solidFill>
                  <a:schemeClr val="accent1">
                    <a:lumMod val="75000"/>
                  </a:schemeClr>
                </a:solidFill>
              </a:rPr>
              <a:t>Cache Policies</a:t>
            </a:r>
          </a:p>
          <a:p>
            <a:r>
              <a:rPr lang="en-US" dirty="0" smtClean="0">
                <a:solidFill>
                  <a:schemeClr val="accent1">
                    <a:lumMod val="75000"/>
                  </a:schemeClr>
                </a:solidFill>
              </a:rPr>
              <a:t>Cache Coherency with ACE</a:t>
            </a:r>
            <a:endParaRPr lang="en-US" dirty="0">
              <a:solidFill>
                <a:schemeClr val="accent1">
                  <a:lumMod val="75000"/>
                </a:schemeClr>
              </a:solidFill>
            </a:endParaRPr>
          </a:p>
        </p:txBody>
      </p:sp>
    </p:spTree>
    <p:extLst>
      <p:ext uri="{BB962C8B-B14F-4D97-AF65-F5344CB8AC3E}">
        <p14:creationId xmlns:p14="http://schemas.microsoft.com/office/powerpoint/2010/main" val="3021579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1056640"/>
          </a:xfrm>
        </p:spPr>
        <p:txBody>
          <a:bodyPr/>
          <a:lstStyle/>
          <a:p>
            <a:r>
              <a:rPr lang="en-US" b="1" dirty="0" smtClean="0">
                <a:solidFill>
                  <a:srgbClr val="FFC000"/>
                </a:solidFill>
              </a:rPr>
              <a:t>Example </a:t>
            </a:r>
            <a:r>
              <a:rPr lang="en-US" b="1" dirty="0">
                <a:solidFill>
                  <a:srgbClr val="FFC000"/>
                </a:solidFill>
              </a:rPr>
              <a:t>system with CCI-400 </a:t>
            </a:r>
          </a:p>
        </p:txBody>
      </p:sp>
      <p:sp>
        <p:nvSpPr>
          <p:cNvPr id="3" name="Content Placeholder 2"/>
          <p:cNvSpPr>
            <a:spLocks noGrp="1"/>
          </p:cNvSpPr>
          <p:nvPr>
            <p:ph idx="1"/>
          </p:nvPr>
        </p:nvSpPr>
        <p:spPr>
          <a:xfrm>
            <a:off x="838200" y="1513840"/>
            <a:ext cx="10515600" cy="4663123"/>
          </a:xfrm>
        </p:spPr>
        <p:txBody>
          <a:bodyPr/>
          <a:lstStyle/>
          <a:p>
            <a:endParaRPr lang="en-US" sz="2000" dirty="0">
              <a:solidFill>
                <a:schemeClr val="accent1">
                  <a:lumMod val="40000"/>
                  <a:lumOff val="60000"/>
                </a:schemeClr>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187926"/>
            <a:ext cx="80010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372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Domains</a:t>
            </a:r>
            <a:endParaRPr lang="en-US" b="1" dirty="0">
              <a:solidFill>
                <a:srgbClr val="FFC000"/>
              </a:solidFill>
            </a:endParaRPr>
          </a:p>
        </p:txBody>
      </p:sp>
      <p:sp>
        <p:nvSpPr>
          <p:cNvPr id="3" name="Content Placeholder 2"/>
          <p:cNvSpPr>
            <a:spLocks noGrp="1"/>
          </p:cNvSpPr>
          <p:nvPr>
            <p:ph idx="1"/>
          </p:nvPr>
        </p:nvSpPr>
        <p:spPr>
          <a:xfrm>
            <a:off x="838200" y="1513840"/>
            <a:ext cx="10515600" cy="4663123"/>
          </a:xfrm>
        </p:spPr>
        <p:txBody>
          <a:bodyPr/>
          <a:lstStyle/>
          <a:p>
            <a:r>
              <a:rPr lang="en-US" sz="2000" dirty="0">
                <a:solidFill>
                  <a:schemeClr val="accent1">
                    <a:lumMod val="40000"/>
                    <a:lumOff val="60000"/>
                  </a:schemeClr>
                </a:solidFill>
              </a:rPr>
              <a:t>Used to filter snooping in a system by partitioning memory.</a:t>
            </a:r>
          </a:p>
          <a:p>
            <a:endParaRPr lang="en-US" sz="2000" dirty="0">
              <a:solidFill>
                <a:schemeClr val="accent1">
                  <a:lumMod val="40000"/>
                  <a:lumOff val="6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04442230"/>
              </p:ext>
            </p:extLst>
          </p:nvPr>
        </p:nvGraphicFramePr>
        <p:xfrm>
          <a:off x="838200" y="1940263"/>
          <a:ext cx="8351520" cy="2249487"/>
        </p:xfrm>
        <a:graphic>
          <a:graphicData uri="http://schemas.openxmlformats.org/drawingml/2006/table">
            <a:tbl>
              <a:tblPr firstRow="1" bandRow="1">
                <a:tableStyleId>{5C22544A-7EE6-4342-B048-85BDC9FD1C3A}</a:tableStyleId>
              </a:tblPr>
              <a:tblGrid>
                <a:gridCol w="2300928"/>
                <a:gridCol w="6050592"/>
              </a:tblGrid>
              <a:tr h="391215">
                <a:tc>
                  <a:txBody>
                    <a:bodyPr/>
                    <a:lstStyle/>
                    <a:p>
                      <a:r>
                        <a:rPr lang="en-US" dirty="0" smtClean="0"/>
                        <a:t>Name</a:t>
                      </a:r>
                      <a:endParaRPr lang="en-US" dirty="0"/>
                    </a:p>
                  </a:txBody>
                  <a:tcPr/>
                </a:tc>
                <a:tc>
                  <a:txBody>
                    <a:bodyPr/>
                    <a:lstStyle/>
                    <a:p>
                      <a:r>
                        <a:rPr lang="en-US" dirty="0" smtClean="0"/>
                        <a:t>Description</a:t>
                      </a:r>
                      <a:endParaRPr lang="en-US" dirty="0"/>
                    </a:p>
                  </a:txBody>
                  <a:tcPr/>
                </a:tc>
              </a:tr>
              <a:tr h="391215">
                <a:tc>
                  <a:txBody>
                    <a:bodyPr/>
                    <a:lstStyle/>
                    <a:p>
                      <a:r>
                        <a:rPr lang="en-US" dirty="0" smtClean="0"/>
                        <a:t>Non – Shareable</a:t>
                      </a:r>
                      <a:endParaRPr lang="en-US" dirty="0"/>
                    </a:p>
                  </a:txBody>
                  <a:tcPr/>
                </a:tc>
                <a:tc>
                  <a:txBody>
                    <a:bodyPr/>
                    <a:lstStyle/>
                    <a:p>
                      <a:r>
                        <a:rPr lang="en-US" dirty="0" smtClean="0"/>
                        <a:t>Contains just a single master</a:t>
                      </a:r>
                      <a:endParaRPr lang="en-US" dirty="0"/>
                    </a:p>
                  </a:txBody>
                  <a:tcPr/>
                </a:tc>
              </a:tr>
              <a:tr h="391215">
                <a:tc>
                  <a:txBody>
                    <a:bodyPr/>
                    <a:lstStyle/>
                    <a:p>
                      <a:r>
                        <a:rPr lang="en-US" dirty="0" smtClean="0"/>
                        <a:t>Inner shareable</a:t>
                      </a:r>
                      <a:endParaRPr lang="en-US" dirty="0"/>
                    </a:p>
                  </a:txBody>
                  <a:tcPr/>
                </a:tc>
                <a:tc>
                  <a:txBody>
                    <a:bodyPr/>
                    <a:lstStyle/>
                    <a:p>
                      <a:r>
                        <a:rPr lang="en-US" dirty="0" smtClean="0"/>
                        <a:t>The inner domain can include additional masters</a:t>
                      </a:r>
                      <a:endParaRPr lang="en-US" dirty="0"/>
                    </a:p>
                  </a:txBody>
                  <a:tcPr/>
                </a:tc>
              </a:tr>
              <a:tr h="684627">
                <a:tc>
                  <a:txBody>
                    <a:bodyPr/>
                    <a:lstStyle/>
                    <a:p>
                      <a:r>
                        <a:rPr lang="en-US" dirty="0" smtClean="0"/>
                        <a:t>Outer Shareable</a:t>
                      </a:r>
                      <a:endParaRPr lang="en-US" dirty="0"/>
                    </a:p>
                  </a:txBody>
                  <a:tcPr/>
                </a:tc>
                <a:tc>
                  <a:txBody>
                    <a:bodyPr/>
                    <a:lstStyle/>
                    <a:p>
                      <a:r>
                        <a:rPr lang="en-US" dirty="0" smtClean="0"/>
                        <a:t>The outer domain contains at lest all masters in the inner domain and may also include additional</a:t>
                      </a:r>
                      <a:r>
                        <a:rPr lang="en-US" baseline="0" dirty="0" smtClean="0"/>
                        <a:t> masters</a:t>
                      </a:r>
                      <a:endParaRPr lang="en-US" dirty="0"/>
                    </a:p>
                  </a:txBody>
                  <a:tcPr/>
                </a:tc>
              </a:tr>
              <a:tr h="391215">
                <a:tc>
                  <a:txBody>
                    <a:bodyPr/>
                    <a:lstStyle/>
                    <a:p>
                      <a:r>
                        <a:rPr lang="en-US" dirty="0" smtClean="0"/>
                        <a:t>System Shareable</a:t>
                      </a:r>
                      <a:endParaRPr lang="en-US" dirty="0"/>
                    </a:p>
                  </a:txBody>
                  <a:tcPr/>
                </a:tc>
                <a:tc>
                  <a:txBody>
                    <a:bodyPr/>
                    <a:lstStyle/>
                    <a:p>
                      <a:r>
                        <a:rPr lang="en-US" dirty="0" smtClean="0"/>
                        <a:t>The system domain includes all masters in the system.</a:t>
                      </a:r>
                      <a:endParaRPr lang="en-US" dirty="0"/>
                    </a:p>
                  </a:txBody>
                  <a:tcPr/>
                </a:tc>
              </a:tr>
            </a:tbl>
          </a:graphicData>
        </a:graphic>
      </p:graphicFrame>
      <p:pic>
        <p:nvPicPr>
          <p:cNvPr id="14" name="Picture 13"/>
          <p:cNvPicPr>
            <a:picLocks noChangeAspect="1"/>
          </p:cNvPicPr>
          <p:nvPr/>
        </p:nvPicPr>
        <p:blipFill>
          <a:blip r:embed="rId3"/>
          <a:stretch>
            <a:fillRect/>
          </a:stretch>
        </p:blipFill>
        <p:spPr>
          <a:xfrm>
            <a:off x="675640" y="4285516"/>
            <a:ext cx="10205720" cy="2572484"/>
          </a:xfrm>
          <a:prstGeom prst="rect">
            <a:avLst/>
          </a:prstGeom>
        </p:spPr>
      </p:pic>
    </p:spTree>
    <p:extLst>
      <p:ext uri="{BB962C8B-B14F-4D97-AF65-F5344CB8AC3E}">
        <p14:creationId xmlns:p14="http://schemas.microsoft.com/office/powerpoint/2010/main" val="3079905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9595"/>
          </a:xfrm>
        </p:spPr>
        <p:txBody>
          <a:bodyPr>
            <a:normAutofit fontScale="90000"/>
          </a:bodyPr>
          <a:lstStyle/>
          <a:p>
            <a:r>
              <a:rPr lang="en-US" b="1" dirty="0" smtClean="0">
                <a:solidFill>
                  <a:srgbClr val="FFC000"/>
                </a:solidFill>
              </a:rPr>
              <a:t>Example</a:t>
            </a:r>
            <a:r>
              <a:rPr lang="en-US" b="1" dirty="0">
                <a:solidFill>
                  <a:srgbClr val="FFC000"/>
                </a:solidFill>
              </a:rPr>
              <a:t>: </a:t>
            </a:r>
            <a:r>
              <a:rPr lang="en-US" b="1" dirty="0" err="1">
                <a:solidFill>
                  <a:srgbClr val="FFC000"/>
                </a:solidFill>
              </a:rPr>
              <a:t>big.LITTLE</a:t>
            </a:r>
            <a:r>
              <a:rPr lang="en-US" b="1" dirty="0">
                <a:solidFill>
                  <a:srgbClr val="FFC000"/>
                </a:solidFill>
              </a:rPr>
              <a:t> implementation</a:t>
            </a:r>
          </a:p>
        </p:txBody>
      </p:sp>
      <p:sp>
        <p:nvSpPr>
          <p:cNvPr id="3" name="Content Placeholder 2"/>
          <p:cNvSpPr>
            <a:spLocks noGrp="1"/>
          </p:cNvSpPr>
          <p:nvPr>
            <p:ph idx="1"/>
          </p:nvPr>
        </p:nvSpPr>
        <p:spPr>
          <a:xfrm>
            <a:off x="838200" y="934720"/>
            <a:ext cx="10515600" cy="5242243"/>
          </a:xfrm>
        </p:spPr>
        <p:txBody>
          <a:bodyPr/>
          <a:lstStyle/>
          <a:p>
            <a:pPr lvl="1"/>
            <a:r>
              <a:rPr lang="en-US" dirty="0">
                <a:solidFill>
                  <a:schemeClr val="accent1">
                    <a:lumMod val="40000"/>
                    <a:lumOff val="60000"/>
                  </a:schemeClr>
                </a:solidFill>
              </a:rPr>
              <a:t>big LITTLE system running SMP across both clusters, supported by a Mali GPU</a:t>
            </a:r>
          </a:p>
          <a:p>
            <a:pPr marL="341313" lvl="1" indent="0">
              <a:buNone/>
            </a:pPr>
            <a:r>
              <a:rPr lang="en-US" sz="1800" b="1" dirty="0">
                <a:solidFill>
                  <a:srgbClr val="00B050"/>
                </a:solidFill>
              </a:rPr>
              <a:t>System Layout:</a:t>
            </a:r>
          </a:p>
          <a:p>
            <a:pPr marL="341313" lvl="1" indent="0">
              <a:buNone/>
            </a:pPr>
            <a:r>
              <a:rPr lang="en-US" sz="1800" dirty="0">
                <a:solidFill>
                  <a:schemeClr val="accent1">
                    <a:lumMod val="40000"/>
                    <a:lumOff val="60000"/>
                  </a:schemeClr>
                </a:solidFill>
              </a:rPr>
              <a:t>Inner-sharable domain:		Multi-core processors A57 &amp; A53</a:t>
            </a:r>
          </a:p>
          <a:p>
            <a:pPr marL="341313" lvl="1" indent="0">
              <a:buNone/>
            </a:pPr>
            <a:r>
              <a:rPr lang="en-US" sz="1800" dirty="0">
                <a:solidFill>
                  <a:schemeClr val="accent1">
                    <a:lumMod val="40000"/>
                    <a:lumOff val="60000"/>
                  </a:schemeClr>
                </a:solidFill>
              </a:rPr>
              <a:t>Outer-sharable domain:		GPU + inner domain</a:t>
            </a:r>
          </a:p>
          <a:p>
            <a:pPr marL="341313" lvl="1" indent="0">
              <a:buNone/>
            </a:pPr>
            <a:r>
              <a:rPr lang="en-US" sz="1800" dirty="0">
                <a:solidFill>
                  <a:schemeClr val="accent1">
                    <a:lumMod val="40000"/>
                    <a:lumOff val="60000"/>
                  </a:schemeClr>
                </a:solidFill>
              </a:rPr>
              <a:t>System:			Everything else(</a:t>
            </a:r>
            <a:r>
              <a:rPr lang="en-US" sz="1800" dirty="0" err="1">
                <a:solidFill>
                  <a:schemeClr val="accent1">
                    <a:lumMod val="40000"/>
                    <a:lumOff val="60000"/>
                  </a:schemeClr>
                </a:solidFill>
              </a:rPr>
              <a:t>eg</a:t>
            </a:r>
            <a:r>
              <a:rPr lang="en-US" sz="1800" dirty="0">
                <a:solidFill>
                  <a:schemeClr val="accent1">
                    <a:lumMod val="40000"/>
                    <a:lumOff val="60000"/>
                  </a:schemeClr>
                </a:solidFill>
              </a:rPr>
              <a:t> baseband </a:t>
            </a:r>
            <a:r>
              <a:rPr lang="en-US" sz="1800" dirty="0" err="1">
                <a:solidFill>
                  <a:schemeClr val="accent1">
                    <a:lumMod val="40000"/>
                    <a:lumOff val="60000"/>
                  </a:schemeClr>
                </a:solidFill>
              </a:rPr>
              <a:t>cpu</a:t>
            </a:r>
            <a:r>
              <a:rPr lang="en-US" sz="1800" dirty="0">
                <a:solidFill>
                  <a:schemeClr val="accent1">
                    <a:lumMod val="40000"/>
                    <a:lumOff val="60000"/>
                  </a:schemeClr>
                </a:solidFill>
              </a:rPr>
              <a:t>)</a:t>
            </a:r>
          </a:p>
          <a:p>
            <a:pPr marL="341313" lvl="1" indent="0">
              <a:buNone/>
            </a:pPr>
            <a:endParaRPr lang="en-US" sz="1800" dirty="0">
              <a:solidFill>
                <a:schemeClr val="accent1">
                  <a:lumMod val="40000"/>
                  <a:lumOff val="60000"/>
                </a:schemeClr>
              </a:solidFill>
            </a:endParaRPr>
          </a:p>
          <a:p>
            <a:pPr marL="341313" lvl="1" indent="0">
              <a:buNone/>
            </a:pPr>
            <a:r>
              <a:rPr lang="en-US" sz="1800" b="1" dirty="0">
                <a:solidFill>
                  <a:srgbClr val="00B050"/>
                </a:solidFill>
              </a:rPr>
              <a:t>Transition table attributes:</a:t>
            </a:r>
          </a:p>
          <a:p>
            <a:pPr marL="341313" lvl="1" indent="0">
              <a:buNone/>
            </a:pPr>
            <a:r>
              <a:rPr lang="en-US" sz="1800" dirty="0">
                <a:solidFill>
                  <a:schemeClr val="accent1">
                    <a:lumMod val="40000"/>
                    <a:lumOff val="60000"/>
                  </a:schemeClr>
                </a:solidFill>
              </a:rPr>
              <a:t>Program memory:		Normal cacheable, inner-shareable</a:t>
            </a:r>
          </a:p>
          <a:p>
            <a:pPr marL="341313" lvl="1" indent="0">
              <a:buNone/>
            </a:pPr>
            <a:r>
              <a:rPr lang="en-US" sz="1800" dirty="0">
                <a:solidFill>
                  <a:schemeClr val="accent1">
                    <a:lumMod val="40000"/>
                    <a:lumOff val="60000"/>
                  </a:schemeClr>
                </a:solidFill>
              </a:rPr>
              <a:t>Frame &amp; texture buffers:	Normal cacheable, outer-shareable</a:t>
            </a:r>
          </a:p>
          <a:p>
            <a:pPr marL="341313" lvl="1" indent="0">
              <a:buNone/>
            </a:pPr>
            <a:r>
              <a:rPr lang="en-US" sz="1800" dirty="0">
                <a:solidFill>
                  <a:schemeClr val="accent1">
                    <a:lumMod val="40000"/>
                    <a:lumOff val="60000"/>
                  </a:schemeClr>
                </a:solidFill>
              </a:rPr>
              <a:t>Mailbox for base-band </a:t>
            </a:r>
            <a:r>
              <a:rPr lang="en-US" sz="1800" dirty="0" err="1">
                <a:solidFill>
                  <a:schemeClr val="accent1">
                    <a:lumMod val="40000"/>
                    <a:lumOff val="60000"/>
                  </a:schemeClr>
                </a:solidFill>
              </a:rPr>
              <a:t>cpu</a:t>
            </a:r>
            <a:r>
              <a:rPr lang="en-US" sz="1800" dirty="0">
                <a:solidFill>
                  <a:schemeClr val="accent1">
                    <a:lumMod val="40000"/>
                    <a:lumOff val="60000"/>
                  </a:schemeClr>
                </a:solidFill>
              </a:rPr>
              <a:t>:	Normal, non-cacheable</a:t>
            </a:r>
          </a:p>
          <a:p>
            <a:pPr marL="341313" lvl="1" indent="0">
              <a:buNone/>
            </a:pPr>
            <a:r>
              <a:rPr lang="en-US" sz="1800" dirty="0">
                <a:solidFill>
                  <a:schemeClr val="accent1">
                    <a:lumMod val="40000"/>
                    <a:lumOff val="60000"/>
                  </a:schemeClr>
                </a:solidFill>
              </a:rPr>
              <a:t>Peripherals:			Device.</a:t>
            </a:r>
          </a:p>
          <a:p>
            <a:endParaRPr lang="en-US" sz="2000" dirty="0">
              <a:solidFill>
                <a:schemeClr val="accent1">
                  <a:lumMod val="40000"/>
                  <a:lumOff val="60000"/>
                </a:schemeClr>
              </a:solidFill>
            </a:endParaRPr>
          </a:p>
        </p:txBody>
      </p:sp>
      <p:pic>
        <p:nvPicPr>
          <p:cNvPr id="4" name="Picture 3"/>
          <p:cNvPicPr>
            <a:picLocks noChangeAspect="1"/>
          </p:cNvPicPr>
          <p:nvPr/>
        </p:nvPicPr>
        <p:blipFill>
          <a:blip r:embed="rId3"/>
          <a:stretch>
            <a:fillRect/>
          </a:stretch>
        </p:blipFill>
        <p:spPr>
          <a:xfrm>
            <a:off x="1305243" y="4460494"/>
            <a:ext cx="7767637" cy="2286064"/>
          </a:xfrm>
          <a:prstGeom prst="rect">
            <a:avLst/>
          </a:prstGeom>
        </p:spPr>
      </p:pic>
    </p:spTree>
    <p:extLst>
      <p:ext uri="{BB962C8B-B14F-4D97-AF65-F5344CB8AC3E}">
        <p14:creationId xmlns:p14="http://schemas.microsoft.com/office/powerpoint/2010/main" val="3511827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9595"/>
          </a:xfrm>
        </p:spPr>
        <p:txBody>
          <a:bodyPr>
            <a:normAutofit fontScale="90000"/>
          </a:bodyPr>
          <a:lstStyle/>
          <a:p>
            <a:r>
              <a:rPr lang="en-US" b="1" dirty="0" smtClean="0">
                <a:solidFill>
                  <a:srgbClr val="FFC000"/>
                </a:solidFill>
              </a:rPr>
              <a:t>Reference</a:t>
            </a:r>
            <a:endParaRPr lang="en-US" b="1" dirty="0">
              <a:solidFill>
                <a:srgbClr val="FFC000"/>
              </a:solidFill>
            </a:endParaRPr>
          </a:p>
        </p:txBody>
      </p:sp>
      <p:sp>
        <p:nvSpPr>
          <p:cNvPr id="3" name="Content Placeholder 2"/>
          <p:cNvSpPr>
            <a:spLocks noGrp="1"/>
          </p:cNvSpPr>
          <p:nvPr>
            <p:ph idx="1"/>
          </p:nvPr>
        </p:nvSpPr>
        <p:spPr>
          <a:xfrm>
            <a:off x="838200" y="934720"/>
            <a:ext cx="10515600" cy="5242243"/>
          </a:xfrm>
        </p:spPr>
        <p:txBody>
          <a:bodyPr/>
          <a:lstStyle/>
          <a:p>
            <a:r>
              <a:rPr lang="en-US" sz="2000" dirty="0">
                <a:solidFill>
                  <a:schemeClr val="accent6">
                    <a:lumMod val="60000"/>
                    <a:lumOff val="40000"/>
                  </a:schemeClr>
                </a:solidFill>
              </a:rPr>
              <a:t>ARM </a:t>
            </a:r>
            <a:r>
              <a:rPr lang="en-US" sz="2000" dirty="0" err="1">
                <a:solidFill>
                  <a:schemeClr val="accent6">
                    <a:lumMod val="60000"/>
                    <a:lumOff val="40000"/>
                  </a:schemeClr>
                </a:solidFill>
              </a:rPr>
              <a:t>ARM</a:t>
            </a:r>
            <a:r>
              <a:rPr lang="en-US" sz="2000" dirty="0">
                <a:solidFill>
                  <a:schemeClr val="accent6">
                    <a:lumMod val="60000"/>
                    <a:lumOff val="40000"/>
                  </a:schemeClr>
                </a:solidFill>
              </a:rPr>
              <a:t> – v8 and v7</a:t>
            </a:r>
          </a:p>
          <a:p>
            <a:r>
              <a:rPr lang="en-US" sz="2000" dirty="0">
                <a:solidFill>
                  <a:schemeClr val="accent6">
                    <a:lumMod val="60000"/>
                    <a:lumOff val="40000"/>
                  </a:schemeClr>
                </a:solidFill>
              </a:rPr>
              <a:t>ARM v7 programmers guide.</a:t>
            </a:r>
            <a:endParaRPr lang="en-US" sz="1600" dirty="0">
              <a:solidFill>
                <a:schemeClr val="tx2">
                  <a:lumMod val="60000"/>
                  <a:lumOff val="40000"/>
                </a:schemeClr>
              </a:solidFill>
            </a:endParaRPr>
          </a:p>
          <a:p>
            <a:r>
              <a:rPr lang="en-US" sz="2000" dirty="0">
                <a:solidFill>
                  <a:schemeClr val="accent6">
                    <a:lumMod val="60000"/>
                    <a:lumOff val="40000"/>
                  </a:schemeClr>
                </a:solidFill>
              </a:rPr>
              <a:t>Introduction to AMBA 4 ACE and </a:t>
            </a:r>
            <a:r>
              <a:rPr lang="en-US" sz="2000" dirty="0" err="1">
                <a:solidFill>
                  <a:schemeClr val="accent6">
                    <a:lumMod val="60000"/>
                    <a:lumOff val="40000"/>
                  </a:schemeClr>
                </a:solidFill>
              </a:rPr>
              <a:t>big.LITTLE</a:t>
            </a:r>
            <a:r>
              <a:rPr lang="en-US" sz="2000" dirty="0">
                <a:solidFill>
                  <a:schemeClr val="accent6">
                    <a:lumMod val="60000"/>
                    <a:lumOff val="40000"/>
                  </a:schemeClr>
                </a:solidFill>
              </a:rPr>
              <a:t> Processing Technology.</a:t>
            </a:r>
          </a:p>
          <a:p>
            <a:endParaRPr lang="en-US" sz="2000" dirty="0">
              <a:solidFill>
                <a:schemeClr val="accent1">
                  <a:lumMod val="40000"/>
                  <a:lumOff val="60000"/>
                </a:schemeClr>
              </a:solidFill>
            </a:endParaRPr>
          </a:p>
        </p:txBody>
      </p:sp>
    </p:spTree>
    <p:extLst>
      <p:ext uri="{BB962C8B-B14F-4D97-AF65-F5344CB8AC3E}">
        <p14:creationId xmlns:p14="http://schemas.microsoft.com/office/powerpoint/2010/main" val="3564378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solidFill>
              </a:rPr>
              <a:t>Caches – How do they help?</a:t>
            </a:r>
            <a:endParaRPr lang="en-US" dirty="0"/>
          </a:p>
        </p:txBody>
      </p:sp>
      <p:sp>
        <p:nvSpPr>
          <p:cNvPr id="3" name="Content Placeholder 2"/>
          <p:cNvSpPr>
            <a:spLocks noGrp="1"/>
          </p:cNvSpPr>
          <p:nvPr>
            <p:ph idx="1"/>
          </p:nvPr>
        </p:nvSpPr>
        <p:spPr/>
        <p:txBody>
          <a:bodyPr/>
          <a:lstStyle/>
          <a:p>
            <a:r>
              <a:rPr lang="en-US" dirty="0" smtClean="0">
                <a:solidFill>
                  <a:schemeClr val="accent1">
                    <a:lumMod val="75000"/>
                  </a:schemeClr>
                </a:solidFill>
              </a:rPr>
              <a:t>Program execution is not random.</a:t>
            </a:r>
          </a:p>
          <a:p>
            <a:r>
              <a:rPr lang="en-US" dirty="0" smtClean="0">
                <a:solidFill>
                  <a:schemeClr val="accent1">
                    <a:lumMod val="75000"/>
                  </a:schemeClr>
                </a:solidFill>
              </a:rPr>
              <a:t>Code and data have temporal and spatial locality properties.</a:t>
            </a:r>
          </a:p>
          <a:p>
            <a:r>
              <a:rPr lang="en-US" dirty="0" smtClean="0">
                <a:solidFill>
                  <a:schemeClr val="accent1">
                    <a:lumMod val="75000"/>
                  </a:schemeClr>
                </a:solidFill>
              </a:rPr>
              <a:t>They sit very close to CPU.</a:t>
            </a:r>
            <a:endParaRPr lang="en-US" dirty="0">
              <a:solidFill>
                <a:schemeClr val="accent1">
                  <a:lumMod val="75000"/>
                </a:schemeClr>
              </a:solidFill>
            </a:endParaRPr>
          </a:p>
        </p:txBody>
      </p:sp>
    </p:spTree>
    <p:extLst>
      <p:ext uri="{BB962C8B-B14F-4D97-AF65-F5344CB8AC3E}">
        <p14:creationId xmlns:p14="http://schemas.microsoft.com/office/powerpoint/2010/main" val="1042312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solidFill>
              </a:rPr>
              <a:t>Memory </a:t>
            </a:r>
            <a:r>
              <a:rPr lang="en-US" b="1" dirty="0" smtClean="0">
                <a:solidFill>
                  <a:schemeClr val="accent4"/>
                </a:solidFill>
              </a:rPr>
              <a:t>Hierarchy</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8037" y="2177256"/>
            <a:ext cx="549592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41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497"/>
          </a:xfrm>
        </p:spPr>
        <p:txBody>
          <a:bodyPr>
            <a:normAutofit fontScale="90000"/>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b="1" dirty="0" smtClean="0">
                <a:solidFill>
                  <a:schemeClr val="accent4"/>
                </a:solidFill>
              </a:rPr>
              <a:t>Direct Mapped Caches</a:t>
            </a:r>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1511017"/>
            <a:ext cx="49434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355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solidFill>
              </a:rPr>
              <a:t>Caches Architecture</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4425" y="1380649"/>
            <a:ext cx="4707255" cy="221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42720" y="3974237"/>
            <a:ext cx="7589520" cy="1754326"/>
          </a:xfrm>
          <a:prstGeom prst="rect">
            <a:avLst/>
          </a:prstGeom>
        </p:spPr>
        <p:txBody>
          <a:bodyPr wrap="square">
            <a:spAutoFit/>
          </a:bodyPr>
          <a:lstStyle/>
          <a:p>
            <a:r>
              <a:rPr lang="en-US" dirty="0">
                <a:solidFill>
                  <a:srgbClr val="23DC1A"/>
                </a:solidFill>
              </a:rPr>
              <a:t>Line:	</a:t>
            </a:r>
            <a:r>
              <a:rPr lang="en-US" dirty="0">
                <a:solidFill>
                  <a:schemeClr val="accent1">
                    <a:lumMod val="40000"/>
                    <a:lumOff val="60000"/>
                  </a:schemeClr>
                </a:solidFill>
              </a:rPr>
              <a:t>smallest loadable unit of a cache from main memory.</a:t>
            </a:r>
          </a:p>
          <a:p>
            <a:r>
              <a:rPr lang="en-US" dirty="0">
                <a:solidFill>
                  <a:srgbClr val="23DC1A"/>
                </a:solidFill>
              </a:rPr>
              <a:t>Index: </a:t>
            </a:r>
            <a:r>
              <a:rPr lang="en-US" dirty="0" smtClean="0">
                <a:solidFill>
                  <a:srgbClr val="23DC1A"/>
                </a:solidFill>
              </a:rPr>
              <a:t>	</a:t>
            </a:r>
            <a:r>
              <a:rPr lang="en-US" dirty="0" smtClean="0">
                <a:solidFill>
                  <a:schemeClr val="accent1">
                    <a:lumMod val="40000"/>
                    <a:lumOff val="60000"/>
                  </a:schemeClr>
                </a:solidFill>
              </a:rPr>
              <a:t>part </a:t>
            </a:r>
            <a:r>
              <a:rPr lang="en-US" dirty="0">
                <a:solidFill>
                  <a:schemeClr val="accent1">
                    <a:lumMod val="40000"/>
                    <a:lumOff val="60000"/>
                  </a:schemeClr>
                </a:solidFill>
              </a:rPr>
              <a:t>of address that determines the line(s).</a:t>
            </a:r>
          </a:p>
          <a:p>
            <a:r>
              <a:rPr lang="en-US" dirty="0">
                <a:solidFill>
                  <a:srgbClr val="23DC1A"/>
                </a:solidFill>
              </a:rPr>
              <a:t>Way: </a:t>
            </a:r>
            <a:r>
              <a:rPr lang="en-US" dirty="0" smtClean="0">
                <a:solidFill>
                  <a:srgbClr val="23DC1A"/>
                </a:solidFill>
              </a:rPr>
              <a:t>	</a:t>
            </a:r>
            <a:r>
              <a:rPr lang="en-US" dirty="0" smtClean="0">
                <a:solidFill>
                  <a:schemeClr val="accent1">
                    <a:lumMod val="40000"/>
                    <a:lumOff val="60000"/>
                  </a:schemeClr>
                </a:solidFill>
              </a:rPr>
              <a:t>subdivision </a:t>
            </a:r>
            <a:r>
              <a:rPr lang="en-US" dirty="0">
                <a:solidFill>
                  <a:schemeClr val="accent1">
                    <a:lumMod val="40000"/>
                    <a:lumOff val="60000"/>
                  </a:schemeClr>
                </a:solidFill>
              </a:rPr>
              <a:t>of cache, each way of equal size.</a:t>
            </a:r>
          </a:p>
          <a:p>
            <a:r>
              <a:rPr lang="en-US" dirty="0">
                <a:solidFill>
                  <a:srgbClr val="23DC1A"/>
                </a:solidFill>
              </a:rPr>
              <a:t>Set:  </a:t>
            </a:r>
            <a:r>
              <a:rPr lang="en-US" dirty="0" smtClean="0">
                <a:solidFill>
                  <a:srgbClr val="23DC1A"/>
                </a:solidFill>
              </a:rPr>
              <a:t>	</a:t>
            </a:r>
            <a:r>
              <a:rPr lang="en-US" dirty="0" smtClean="0">
                <a:solidFill>
                  <a:schemeClr val="accent1">
                    <a:lumMod val="40000"/>
                    <a:lumOff val="60000"/>
                  </a:schemeClr>
                </a:solidFill>
              </a:rPr>
              <a:t>line </a:t>
            </a:r>
            <a:r>
              <a:rPr lang="en-US" dirty="0">
                <a:solidFill>
                  <a:schemeClr val="accent1">
                    <a:lumMod val="40000"/>
                    <a:lumOff val="60000"/>
                  </a:schemeClr>
                </a:solidFill>
              </a:rPr>
              <a:t>associated with a particular index from each  </a:t>
            </a:r>
            <a:r>
              <a:rPr lang="en-US" dirty="0" smtClean="0">
                <a:solidFill>
                  <a:schemeClr val="accent1">
                    <a:lumMod val="40000"/>
                    <a:lumOff val="60000"/>
                  </a:schemeClr>
                </a:solidFill>
              </a:rPr>
              <a:t>cache </a:t>
            </a:r>
            <a:r>
              <a:rPr lang="en-US" dirty="0">
                <a:solidFill>
                  <a:schemeClr val="accent1">
                    <a:lumMod val="40000"/>
                    <a:lumOff val="60000"/>
                  </a:schemeClr>
                </a:solidFill>
              </a:rPr>
              <a:t>way </a:t>
            </a:r>
            <a:r>
              <a:rPr lang="en-US" dirty="0" smtClean="0">
                <a:solidFill>
                  <a:schemeClr val="accent1">
                    <a:lumMod val="40000"/>
                    <a:lumOff val="60000"/>
                  </a:schemeClr>
                </a:solidFill>
              </a:rPr>
              <a:t> grouped 	together </a:t>
            </a:r>
            <a:r>
              <a:rPr lang="en-US" dirty="0">
                <a:solidFill>
                  <a:schemeClr val="accent1">
                    <a:lumMod val="40000"/>
                    <a:lumOff val="60000"/>
                  </a:schemeClr>
                </a:solidFill>
              </a:rPr>
              <a:t>forms a set.</a:t>
            </a:r>
          </a:p>
          <a:p>
            <a:r>
              <a:rPr lang="en-US" dirty="0">
                <a:solidFill>
                  <a:srgbClr val="23DC1A"/>
                </a:solidFill>
              </a:rPr>
              <a:t>Tag: </a:t>
            </a:r>
            <a:r>
              <a:rPr lang="en-US" dirty="0" smtClean="0">
                <a:solidFill>
                  <a:srgbClr val="23DC1A"/>
                </a:solidFill>
              </a:rPr>
              <a:t>	</a:t>
            </a:r>
            <a:r>
              <a:rPr lang="en-US" dirty="0" smtClean="0">
                <a:solidFill>
                  <a:schemeClr val="accent1">
                    <a:lumMod val="40000"/>
                    <a:lumOff val="60000"/>
                  </a:schemeClr>
                </a:solidFill>
              </a:rPr>
              <a:t>part </a:t>
            </a:r>
            <a:r>
              <a:rPr lang="en-US" dirty="0">
                <a:solidFill>
                  <a:schemeClr val="accent1">
                    <a:lumMod val="40000"/>
                    <a:lumOff val="60000"/>
                  </a:schemeClr>
                </a:solidFill>
              </a:rPr>
              <a:t>of address that identifies the main memory address</a:t>
            </a:r>
          </a:p>
        </p:txBody>
      </p:sp>
    </p:spTree>
    <p:extLst>
      <p:ext uri="{BB962C8B-B14F-4D97-AF65-F5344CB8AC3E}">
        <p14:creationId xmlns:p14="http://schemas.microsoft.com/office/powerpoint/2010/main" val="2003260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9595"/>
          </a:xfrm>
        </p:spPr>
        <p:txBody>
          <a:bodyPr>
            <a:normAutofit fontScale="90000"/>
          </a:bodyPr>
          <a:lstStyle/>
          <a:p>
            <a:r>
              <a:rPr lang="en-US" b="1" dirty="0" smtClean="0">
                <a:solidFill>
                  <a:schemeClr val="accent4"/>
                </a:solidFill>
              </a:rPr>
              <a:t>8KB cache – 256 bye line size, 2 way, 16 index</a:t>
            </a:r>
            <a:endParaRPr lang="en-US" dirty="0"/>
          </a:p>
        </p:txBody>
      </p:sp>
      <p:sp>
        <p:nvSpPr>
          <p:cNvPr id="6" name="Content Placeholder 5"/>
          <p:cNvSpPr>
            <a:spLocks noGrp="1"/>
          </p:cNvSpPr>
          <p:nvPr>
            <p:ph idx="1"/>
          </p:nvPr>
        </p:nvSpPr>
        <p:spPr>
          <a:xfrm>
            <a:off x="2357120" y="2072640"/>
            <a:ext cx="995680" cy="4378960"/>
          </a:xfrm>
        </p:spPr>
        <p:txBody>
          <a:bodyPr>
            <a:normAutofit fontScale="92500" lnSpcReduction="20000"/>
          </a:bodyPr>
          <a:lstStyle/>
          <a:p>
            <a:pPr marL="0" indent="0">
              <a:lnSpc>
                <a:spcPct val="110000"/>
              </a:lnSpc>
              <a:buNone/>
            </a:pPr>
            <a:r>
              <a:rPr lang="en-US" sz="1200" dirty="0" smtClean="0">
                <a:solidFill>
                  <a:srgbClr val="FF0000"/>
                </a:solidFill>
              </a:rPr>
              <a:t>0x12345</a:t>
            </a:r>
            <a:r>
              <a:rPr lang="en-US" sz="1200" dirty="0">
                <a:solidFill>
                  <a:srgbClr val="00B050"/>
                </a:solidFill>
              </a:rPr>
              <a:t>0</a:t>
            </a:r>
            <a:r>
              <a:rPr lang="en-US" sz="1200" dirty="0" smtClean="0">
                <a:solidFill>
                  <a:srgbClr val="FF0000"/>
                </a:solidFill>
              </a:rPr>
              <a:t>00</a:t>
            </a:r>
          </a:p>
          <a:p>
            <a:pPr marL="0" indent="0">
              <a:lnSpc>
                <a:spcPct val="110000"/>
              </a:lnSpc>
              <a:buNone/>
            </a:pPr>
            <a:r>
              <a:rPr lang="en-US" sz="1200" dirty="0" smtClean="0">
                <a:solidFill>
                  <a:srgbClr val="FF0000"/>
                </a:solidFill>
              </a:rPr>
              <a:t>0x12345</a:t>
            </a:r>
            <a:r>
              <a:rPr lang="en-US" sz="1200" dirty="0">
                <a:solidFill>
                  <a:srgbClr val="00B050"/>
                </a:solidFill>
              </a:rPr>
              <a:t>1</a:t>
            </a:r>
            <a:r>
              <a:rPr lang="en-US" sz="1200" dirty="0" smtClean="0">
                <a:solidFill>
                  <a:srgbClr val="FF0000"/>
                </a:solidFill>
              </a:rPr>
              <a:t>00</a:t>
            </a:r>
            <a:endParaRPr lang="en-US" sz="1200" dirty="0">
              <a:solidFill>
                <a:srgbClr val="FF0000"/>
              </a:solidFill>
            </a:endParaRPr>
          </a:p>
          <a:p>
            <a:pPr marL="0" indent="0">
              <a:lnSpc>
                <a:spcPct val="110000"/>
              </a:lnSpc>
              <a:buNone/>
            </a:pPr>
            <a:r>
              <a:rPr lang="en-US" sz="1200" dirty="0" smtClean="0">
                <a:solidFill>
                  <a:srgbClr val="FF0000"/>
                </a:solidFill>
              </a:rPr>
              <a:t>0x12345</a:t>
            </a:r>
            <a:r>
              <a:rPr lang="en-US" sz="1200" dirty="0">
                <a:solidFill>
                  <a:srgbClr val="00B050"/>
                </a:solidFill>
              </a:rPr>
              <a:t>2</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a:solidFill>
                  <a:srgbClr val="00B050"/>
                </a:solidFill>
              </a:rPr>
              <a:t>3</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4</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5</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6</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7</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8</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9</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A</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B</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C</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D</a:t>
            </a:r>
            <a:r>
              <a:rPr lang="en-US" sz="1200" dirty="0" smtClean="0">
                <a:solidFill>
                  <a:srgbClr val="FF0000"/>
                </a:solidFill>
              </a:rPr>
              <a:t>00 </a:t>
            </a:r>
          </a:p>
          <a:p>
            <a:pPr marL="0" indent="0">
              <a:lnSpc>
                <a:spcPct val="110000"/>
              </a:lnSpc>
              <a:buNone/>
            </a:pPr>
            <a:r>
              <a:rPr lang="en-US" sz="1200" dirty="0" smtClean="0">
                <a:solidFill>
                  <a:srgbClr val="FF0000"/>
                </a:solidFill>
              </a:rPr>
              <a:t>0x12345</a:t>
            </a:r>
            <a:r>
              <a:rPr lang="en-US" sz="1200" dirty="0" smtClean="0">
                <a:solidFill>
                  <a:srgbClr val="00B050"/>
                </a:solidFill>
              </a:rPr>
              <a:t>E</a:t>
            </a:r>
            <a:r>
              <a:rPr lang="en-US" sz="1200" dirty="0" smtClean="0">
                <a:solidFill>
                  <a:srgbClr val="FF0000"/>
                </a:solidFill>
              </a:rPr>
              <a:t>00 </a:t>
            </a:r>
          </a:p>
          <a:p>
            <a:pPr marL="0" indent="0">
              <a:lnSpc>
                <a:spcPct val="110000"/>
              </a:lnSpc>
              <a:buNone/>
            </a:pPr>
            <a:endParaRPr lang="en-US" sz="1200" dirty="0" smtClean="0">
              <a:solidFill>
                <a:schemeClr val="accent1">
                  <a:lumMod val="75000"/>
                </a:schemeClr>
              </a:solidFill>
            </a:endParaRPr>
          </a:p>
        </p:txBody>
      </p:sp>
      <p:sp>
        <p:nvSpPr>
          <p:cNvPr id="7" name="TextBox 6"/>
          <p:cNvSpPr txBox="1"/>
          <p:nvPr/>
        </p:nvSpPr>
        <p:spPr>
          <a:xfrm>
            <a:off x="8473440" y="2357120"/>
            <a:ext cx="184731" cy="369332"/>
          </a:xfrm>
          <a:prstGeom prst="rect">
            <a:avLst/>
          </a:prstGeom>
          <a:noFill/>
        </p:spPr>
        <p:txBody>
          <a:bodyPr wrap="none" rtlCol="0">
            <a:spAutoFit/>
          </a:bodyPr>
          <a:lstStyle/>
          <a:p>
            <a:endParaRPr lang="en-US" dirty="0"/>
          </a:p>
        </p:txBody>
      </p:sp>
      <p:sp>
        <p:nvSpPr>
          <p:cNvPr id="9" name="TextBox 8"/>
          <p:cNvSpPr txBox="1"/>
          <p:nvPr/>
        </p:nvSpPr>
        <p:spPr>
          <a:xfrm>
            <a:off x="8260080" y="2123440"/>
            <a:ext cx="2062480" cy="646331"/>
          </a:xfrm>
          <a:prstGeom prst="rect">
            <a:avLst/>
          </a:prstGeom>
          <a:noFill/>
        </p:spPr>
        <p:txBody>
          <a:bodyPr wrap="square" rtlCol="0">
            <a:spAutoFit/>
          </a:bodyPr>
          <a:lstStyle/>
          <a:p>
            <a:r>
              <a:rPr lang="en-US" dirty="0" smtClean="0">
                <a:solidFill>
                  <a:srgbClr val="7030A0"/>
                </a:solidFill>
              </a:rPr>
              <a:t>0x12345000 to 0x12345EFF</a:t>
            </a:r>
            <a:endParaRPr lang="en-US" dirty="0">
              <a:solidFill>
                <a:srgbClr val="7030A0"/>
              </a:solidFill>
            </a:endParaRPr>
          </a:p>
        </p:txBody>
      </p:sp>
      <p:sp>
        <p:nvSpPr>
          <p:cNvPr id="10" name="TextBox 9"/>
          <p:cNvSpPr txBox="1"/>
          <p:nvPr/>
        </p:nvSpPr>
        <p:spPr>
          <a:xfrm>
            <a:off x="2214880" y="1026716"/>
            <a:ext cx="3688080" cy="369332"/>
          </a:xfrm>
          <a:prstGeom prst="rect">
            <a:avLst/>
          </a:prstGeom>
          <a:noFill/>
        </p:spPr>
        <p:txBody>
          <a:bodyPr wrap="square" rtlCol="0">
            <a:spAutoFit/>
          </a:bodyPr>
          <a:lstStyle/>
          <a:p>
            <a:r>
              <a:rPr lang="en-US" dirty="0" smtClean="0">
                <a:solidFill>
                  <a:srgbClr val="00B0F0"/>
                </a:solidFill>
              </a:rPr>
              <a:t>   Way 0</a:t>
            </a:r>
            <a:r>
              <a:rPr lang="en-US" dirty="0">
                <a:solidFill>
                  <a:srgbClr val="00B0F0"/>
                </a:solidFill>
              </a:rPr>
              <a:t> </a:t>
            </a:r>
            <a:r>
              <a:rPr lang="en-US" dirty="0" smtClean="0">
                <a:solidFill>
                  <a:srgbClr val="00B0F0"/>
                </a:solidFill>
              </a:rPr>
              <a:t>               Way 1</a:t>
            </a:r>
            <a:endParaRPr lang="en-US" dirty="0">
              <a:solidFill>
                <a:srgbClr val="00B0F0"/>
              </a:solidFill>
            </a:endParaRPr>
          </a:p>
        </p:txBody>
      </p:sp>
      <p:sp>
        <p:nvSpPr>
          <p:cNvPr id="15" name="Content Placeholder 5"/>
          <p:cNvSpPr txBox="1">
            <a:spLocks/>
          </p:cNvSpPr>
          <p:nvPr/>
        </p:nvSpPr>
        <p:spPr>
          <a:xfrm>
            <a:off x="990600" y="2072640"/>
            <a:ext cx="604520" cy="455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200" smtClean="0">
                <a:solidFill>
                  <a:schemeClr val="accent1">
                    <a:lumMod val="75000"/>
                  </a:schemeClr>
                </a:solidFill>
              </a:rPr>
              <a:t>0x0</a:t>
            </a:r>
          </a:p>
          <a:p>
            <a:pPr marL="0" indent="0">
              <a:lnSpc>
                <a:spcPct val="110000"/>
              </a:lnSpc>
              <a:buFont typeface="Arial" panose="020B0604020202020204" pitchFamily="34" charset="0"/>
              <a:buNone/>
            </a:pPr>
            <a:r>
              <a:rPr lang="en-US" sz="1200" smtClean="0">
                <a:solidFill>
                  <a:schemeClr val="accent1">
                    <a:lumMod val="75000"/>
                  </a:schemeClr>
                </a:solidFill>
              </a:rPr>
              <a:t>0x1</a:t>
            </a:r>
          </a:p>
          <a:p>
            <a:pPr marL="0" indent="0">
              <a:lnSpc>
                <a:spcPct val="110000"/>
              </a:lnSpc>
              <a:buFont typeface="Arial" panose="020B0604020202020204" pitchFamily="34" charset="0"/>
              <a:buNone/>
            </a:pPr>
            <a:r>
              <a:rPr lang="en-US" sz="1200" smtClean="0">
                <a:solidFill>
                  <a:schemeClr val="accent1">
                    <a:lumMod val="75000"/>
                  </a:schemeClr>
                </a:solidFill>
              </a:rPr>
              <a:t>0x2</a:t>
            </a:r>
          </a:p>
          <a:p>
            <a:pPr marL="0" indent="0">
              <a:lnSpc>
                <a:spcPct val="110000"/>
              </a:lnSpc>
              <a:buFont typeface="Arial" panose="020B0604020202020204" pitchFamily="34" charset="0"/>
              <a:buNone/>
            </a:pPr>
            <a:r>
              <a:rPr lang="en-US" sz="1200" smtClean="0">
                <a:solidFill>
                  <a:schemeClr val="accent1">
                    <a:lumMod val="75000"/>
                  </a:schemeClr>
                </a:solidFill>
              </a:rPr>
              <a:t>0x3</a:t>
            </a:r>
          </a:p>
          <a:p>
            <a:pPr marL="0" indent="0">
              <a:lnSpc>
                <a:spcPct val="110000"/>
              </a:lnSpc>
              <a:buFont typeface="Arial" panose="020B0604020202020204" pitchFamily="34" charset="0"/>
              <a:buNone/>
            </a:pPr>
            <a:r>
              <a:rPr lang="en-US" sz="1200" smtClean="0">
                <a:solidFill>
                  <a:schemeClr val="accent1">
                    <a:lumMod val="75000"/>
                  </a:schemeClr>
                </a:solidFill>
              </a:rPr>
              <a:t>0x4</a:t>
            </a:r>
          </a:p>
          <a:p>
            <a:pPr marL="0" indent="0">
              <a:lnSpc>
                <a:spcPct val="110000"/>
              </a:lnSpc>
              <a:buFont typeface="Arial" panose="020B0604020202020204" pitchFamily="34" charset="0"/>
              <a:buNone/>
            </a:pPr>
            <a:r>
              <a:rPr lang="en-US" sz="1200" smtClean="0">
                <a:solidFill>
                  <a:schemeClr val="accent1">
                    <a:lumMod val="75000"/>
                  </a:schemeClr>
                </a:solidFill>
              </a:rPr>
              <a:t>0x5</a:t>
            </a:r>
          </a:p>
          <a:p>
            <a:pPr marL="0" indent="0">
              <a:lnSpc>
                <a:spcPct val="110000"/>
              </a:lnSpc>
              <a:buFont typeface="Arial" panose="020B0604020202020204" pitchFamily="34" charset="0"/>
              <a:buNone/>
            </a:pPr>
            <a:r>
              <a:rPr lang="en-US" sz="1200" smtClean="0">
                <a:solidFill>
                  <a:schemeClr val="accent1">
                    <a:lumMod val="75000"/>
                  </a:schemeClr>
                </a:solidFill>
              </a:rPr>
              <a:t>0x6</a:t>
            </a:r>
          </a:p>
          <a:p>
            <a:pPr marL="0" indent="0">
              <a:lnSpc>
                <a:spcPct val="110000"/>
              </a:lnSpc>
              <a:buFont typeface="Arial" panose="020B0604020202020204" pitchFamily="34" charset="0"/>
              <a:buNone/>
            </a:pPr>
            <a:r>
              <a:rPr lang="en-US" sz="1200" smtClean="0">
                <a:solidFill>
                  <a:schemeClr val="accent1">
                    <a:lumMod val="75000"/>
                  </a:schemeClr>
                </a:solidFill>
              </a:rPr>
              <a:t>0x7</a:t>
            </a:r>
          </a:p>
          <a:p>
            <a:pPr marL="0" indent="0">
              <a:lnSpc>
                <a:spcPct val="110000"/>
              </a:lnSpc>
              <a:buFont typeface="Arial" panose="020B0604020202020204" pitchFamily="34" charset="0"/>
              <a:buNone/>
            </a:pPr>
            <a:r>
              <a:rPr lang="en-US" sz="1200" smtClean="0">
                <a:solidFill>
                  <a:schemeClr val="accent1">
                    <a:lumMod val="75000"/>
                  </a:schemeClr>
                </a:solidFill>
              </a:rPr>
              <a:t>0x8</a:t>
            </a:r>
          </a:p>
          <a:p>
            <a:pPr marL="0" indent="0">
              <a:lnSpc>
                <a:spcPct val="110000"/>
              </a:lnSpc>
              <a:buFont typeface="Arial" panose="020B0604020202020204" pitchFamily="34" charset="0"/>
              <a:buNone/>
            </a:pPr>
            <a:r>
              <a:rPr lang="en-US" sz="1200" smtClean="0">
                <a:solidFill>
                  <a:schemeClr val="accent1">
                    <a:lumMod val="75000"/>
                  </a:schemeClr>
                </a:solidFill>
              </a:rPr>
              <a:t>0x9</a:t>
            </a:r>
          </a:p>
          <a:p>
            <a:pPr marL="0" indent="0">
              <a:lnSpc>
                <a:spcPct val="110000"/>
              </a:lnSpc>
              <a:buFont typeface="Arial" panose="020B0604020202020204" pitchFamily="34" charset="0"/>
              <a:buNone/>
            </a:pPr>
            <a:r>
              <a:rPr lang="en-US" sz="1200" smtClean="0">
                <a:solidFill>
                  <a:schemeClr val="accent1">
                    <a:lumMod val="75000"/>
                  </a:schemeClr>
                </a:solidFill>
              </a:rPr>
              <a:t>0xA</a:t>
            </a:r>
          </a:p>
          <a:p>
            <a:pPr marL="0" indent="0">
              <a:lnSpc>
                <a:spcPct val="110000"/>
              </a:lnSpc>
              <a:buFont typeface="Arial" panose="020B0604020202020204" pitchFamily="34" charset="0"/>
              <a:buNone/>
            </a:pPr>
            <a:r>
              <a:rPr lang="en-US" sz="1200" smtClean="0">
                <a:solidFill>
                  <a:schemeClr val="accent1">
                    <a:lumMod val="75000"/>
                  </a:schemeClr>
                </a:solidFill>
              </a:rPr>
              <a:t>0xB</a:t>
            </a:r>
          </a:p>
          <a:p>
            <a:pPr marL="0" indent="0">
              <a:lnSpc>
                <a:spcPct val="110000"/>
              </a:lnSpc>
              <a:buFont typeface="Arial" panose="020B0604020202020204" pitchFamily="34" charset="0"/>
              <a:buNone/>
            </a:pPr>
            <a:r>
              <a:rPr lang="en-US" sz="1200" smtClean="0">
                <a:solidFill>
                  <a:schemeClr val="accent1">
                    <a:lumMod val="75000"/>
                  </a:schemeClr>
                </a:solidFill>
              </a:rPr>
              <a:t>0xC</a:t>
            </a:r>
          </a:p>
          <a:p>
            <a:pPr marL="0" indent="0">
              <a:lnSpc>
                <a:spcPct val="110000"/>
              </a:lnSpc>
              <a:buFont typeface="Arial" panose="020B0604020202020204" pitchFamily="34" charset="0"/>
              <a:buNone/>
            </a:pPr>
            <a:r>
              <a:rPr lang="en-US" sz="1200" smtClean="0">
                <a:solidFill>
                  <a:schemeClr val="accent1">
                    <a:lumMod val="75000"/>
                  </a:schemeClr>
                </a:solidFill>
              </a:rPr>
              <a:t>0xD</a:t>
            </a:r>
          </a:p>
          <a:p>
            <a:pPr marL="0" indent="0">
              <a:lnSpc>
                <a:spcPct val="110000"/>
              </a:lnSpc>
              <a:buFont typeface="Arial" panose="020B0604020202020204" pitchFamily="34" charset="0"/>
              <a:buNone/>
            </a:pPr>
            <a:r>
              <a:rPr lang="en-US" sz="1200" smtClean="0">
                <a:solidFill>
                  <a:schemeClr val="accent1">
                    <a:lumMod val="75000"/>
                  </a:schemeClr>
                </a:solidFill>
              </a:rPr>
              <a:t>0xE</a:t>
            </a:r>
          </a:p>
          <a:p>
            <a:pPr marL="0" indent="0">
              <a:lnSpc>
                <a:spcPct val="110000"/>
              </a:lnSpc>
              <a:buFont typeface="Arial" panose="020B0604020202020204" pitchFamily="34" charset="0"/>
              <a:buNone/>
            </a:pPr>
            <a:r>
              <a:rPr lang="en-US" sz="1200" smtClean="0">
                <a:solidFill>
                  <a:schemeClr val="accent1">
                    <a:lumMod val="75000"/>
                  </a:schemeClr>
                </a:solidFill>
              </a:rPr>
              <a:t>0xF</a:t>
            </a:r>
            <a:endParaRPr lang="en-US" sz="1200" dirty="0" smtClean="0">
              <a:solidFill>
                <a:schemeClr val="accent1">
                  <a:lumMod val="75000"/>
                </a:schemeClr>
              </a:solidFill>
            </a:endParaRPr>
          </a:p>
        </p:txBody>
      </p:sp>
      <p:sp>
        <p:nvSpPr>
          <p:cNvPr id="18" name="TextBox 17"/>
          <p:cNvSpPr txBox="1"/>
          <p:nvPr/>
        </p:nvSpPr>
        <p:spPr>
          <a:xfrm>
            <a:off x="4206240" y="2123440"/>
            <a:ext cx="184731" cy="369332"/>
          </a:xfrm>
          <a:prstGeom prst="rect">
            <a:avLst/>
          </a:prstGeom>
          <a:noFill/>
        </p:spPr>
        <p:txBody>
          <a:bodyPr wrap="none" rtlCol="0">
            <a:spAutoFit/>
          </a:bodyPr>
          <a:lstStyle/>
          <a:p>
            <a:endParaRPr lang="en-US" dirty="0"/>
          </a:p>
        </p:txBody>
      </p:sp>
      <p:sp>
        <p:nvSpPr>
          <p:cNvPr id="19" name="TextBox 18"/>
          <p:cNvSpPr txBox="1"/>
          <p:nvPr/>
        </p:nvSpPr>
        <p:spPr>
          <a:xfrm>
            <a:off x="3699165" y="5933440"/>
            <a:ext cx="1198880" cy="276999"/>
          </a:xfrm>
          <a:prstGeom prst="rect">
            <a:avLst/>
          </a:prstGeom>
          <a:noFill/>
        </p:spPr>
        <p:txBody>
          <a:bodyPr wrap="square" rtlCol="0">
            <a:spAutoFit/>
          </a:bodyPr>
          <a:lstStyle/>
          <a:p>
            <a:r>
              <a:rPr lang="en-US" sz="1200" dirty="0" smtClean="0">
                <a:solidFill>
                  <a:srgbClr val="FF0000"/>
                </a:solidFill>
              </a:rPr>
              <a:t>0x453210</a:t>
            </a:r>
            <a:r>
              <a:rPr lang="en-US" sz="1200" dirty="0" smtClean="0">
                <a:solidFill>
                  <a:srgbClr val="00B050"/>
                </a:solidFill>
              </a:rPr>
              <a:t>E</a:t>
            </a:r>
            <a:r>
              <a:rPr lang="en-US" sz="1200" dirty="0" smtClean="0">
                <a:solidFill>
                  <a:srgbClr val="FF0000"/>
                </a:solidFill>
              </a:rPr>
              <a:t>00</a:t>
            </a:r>
            <a:endParaRPr lang="en-US" sz="1200" dirty="0">
              <a:solidFill>
                <a:srgbClr val="FF0000"/>
              </a:solidFill>
            </a:endParaRPr>
          </a:p>
        </p:txBody>
      </p:sp>
      <p:sp>
        <p:nvSpPr>
          <p:cNvPr id="20" name="TextBox 19"/>
          <p:cNvSpPr txBox="1"/>
          <p:nvPr/>
        </p:nvSpPr>
        <p:spPr>
          <a:xfrm>
            <a:off x="8260080" y="3589159"/>
            <a:ext cx="1778000" cy="369332"/>
          </a:xfrm>
          <a:prstGeom prst="rect">
            <a:avLst/>
          </a:prstGeom>
          <a:noFill/>
        </p:spPr>
        <p:txBody>
          <a:bodyPr wrap="square" rtlCol="0">
            <a:spAutoFit/>
          </a:bodyPr>
          <a:lstStyle/>
          <a:p>
            <a:r>
              <a:rPr lang="en-US" dirty="0" smtClean="0">
                <a:solidFill>
                  <a:srgbClr val="7030A0"/>
                </a:solidFill>
              </a:rPr>
              <a:t>0x43210E00</a:t>
            </a:r>
            <a:endParaRPr lang="en-US" dirty="0">
              <a:solidFill>
                <a:srgbClr val="7030A0"/>
              </a:solidFill>
            </a:endParaRPr>
          </a:p>
        </p:txBody>
      </p:sp>
    </p:spTree>
    <p:extLst>
      <p:ext uri="{BB962C8B-B14F-4D97-AF65-F5344CB8AC3E}">
        <p14:creationId xmlns:p14="http://schemas.microsoft.com/office/powerpoint/2010/main" val="25615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6">
                                            <p:txEl>
                                              <p:pRg st="1" end="1"/>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6">
                                            <p:txEl>
                                              <p:pRg st="3" end="3"/>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6">
                                            <p:txEl>
                                              <p:pRg st="7" end="7"/>
                                            </p:txEl>
                                          </p:spTgt>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0" nodeType="afterEffect">
                                  <p:stCondLst>
                                    <p:cond delay="0"/>
                                  </p:stCondLst>
                                  <p:childTnLst>
                                    <p:set>
                                      <p:cBhvr>
                                        <p:cTn id="73" dur="1" fill="hold">
                                          <p:stCondLst>
                                            <p:cond delay="0"/>
                                          </p:stCondLst>
                                        </p:cTn>
                                        <p:tgtEl>
                                          <p:spTgt spid="6">
                                            <p:txEl>
                                              <p:pRg st="9" end="9"/>
                                            </p:txEl>
                                          </p:spTgt>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6">
                                            <p:txEl>
                                              <p:pRg st="11" end="11"/>
                                            </p:txEl>
                                          </p:spTgt>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grpId="0" nodeType="after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6">
                                            <p:txEl>
                                              <p:pRg st="13" end="13"/>
                                            </p:txEl>
                                          </p:spTgt>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grpId="0" nodeType="afterEffect">
                                  <p:stCondLst>
                                    <p:cond delay="0"/>
                                  </p:stCondLst>
                                  <p:childTnLst>
                                    <p:set>
                                      <p:cBhvr>
                                        <p:cTn id="8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0" grpId="0"/>
      <p:bldP spid="15" grpId="0" uiExpand="1" build="p"/>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solidFill>
              </a:rPr>
              <a:t>Cache Policies</a:t>
            </a:r>
            <a:endParaRPr lang="en-US" dirty="0"/>
          </a:p>
        </p:txBody>
      </p:sp>
      <p:sp>
        <p:nvSpPr>
          <p:cNvPr id="3" name="Content Placeholder 2"/>
          <p:cNvSpPr>
            <a:spLocks noGrp="1"/>
          </p:cNvSpPr>
          <p:nvPr>
            <p:ph idx="1"/>
          </p:nvPr>
        </p:nvSpPr>
        <p:spPr/>
        <p:txBody>
          <a:bodyPr/>
          <a:lstStyle/>
          <a:p>
            <a:r>
              <a:rPr lang="en-US" b="1" dirty="0" smtClean="0">
                <a:solidFill>
                  <a:srgbClr val="00B050"/>
                </a:solidFill>
              </a:rPr>
              <a:t>Allocation Policy: </a:t>
            </a:r>
            <a:r>
              <a:rPr lang="en-US" dirty="0" smtClean="0">
                <a:solidFill>
                  <a:srgbClr val="00B0F0"/>
                </a:solidFill>
              </a:rPr>
              <a:t>What causes a line from external memory to be placed into the cache.</a:t>
            </a:r>
          </a:p>
          <a:p>
            <a:r>
              <a:rPr lang="en-US" b="1" dirty="0">
                <a:solidFill>
                  <a:srgbClr val="00B050"/>
                </a:solidFill>
              </a:rPr>
              <a:t>Replacement Policy: </a:t>
            </a:r>
            <a:r>
              <a:rPr lang="en-US" dirty="0" smtClean="0">
                <a:solidFill>
                  <a:srgbClr val="00B0F0"/>
                </a:solidFill>
              </a:rPr>
              <a:t>How the controller decides which line within a set associative cache to use for incoming data.</a:t>
            </a:r>
          </a:p>
          <a:p>
            <a:r>
              <a:rPr lang="en-US" b="1" dirty="0">
                <a:solidFill>
                  <a:srgbClr val="00B050"/>
                </a:solidFill>
              </a:rPr>
              <a:t>Write Policy: </a:t>
            </a:r>
            <a:r>
              <a:rPr lang="en-US" dirty="0" smtClean="0">
                <a:solidFill>
                  <a:srgbClr val="00B0F0"/>
                </a:solidFill>
              </a:rPr>
              <a:t>What happens when the core performs a write that hit in the cache.</a:t>
            </a:r>
            <a:endParaRPr lang="en-US" dirty="0">
              <a:solidFill>
                <a:srgbClr val="00B0F0"/>
              </a:solidFill>
            </a:endParaRPr>
          </a:p>
        </p:txBody>
      </p:sp>
    </p:spTree>
    <p:extLst>
      <p:ext uri="{BB962C8B-B14F-4D97-AF65-F5344CB8AC3E}">
        <p14:creationId xmlns:p14="http://schemas.microsoft.com/office/powerpoint/2010/main" val="2360575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Allocation Policy</a:t>
            </a:r>
            <a:endParaRPr lang="en-US" b="1" dirty="0">
              <a:solidFill>
                <a:srgbClr val="FFC000"/>
              </a:solidFill>
            </a:endParaRPr>
          </a:p>
        </p:txBody>
      </p:sp>
      <p:sp>
        <p:nvSpPr>
          <p:cNvPr id="3" name="Content Placeholder 2"/>
          <p:cNvSpPr>
            <a:spLocks noGrp="1"/>
          </p:cNvSpPr>
          <p:nvPr>
            <p:ph idx="1"/>
          </p:nvPr>
        </p:nvSpPr>
        <p:spPr/>
        <p:txBody>
          <a:bodyPr/>
          <a:lstStyle/>
          <a:p>
            <a:r>
              <a:rPr lang="en-US" dirty="0">
                <a:solidFill>
                  <a:srgbClr val="23DC1A"/>
                </a:solidFill>
              </a:rPr>
              <a:t>Read Allocate: </a:t>
            </a:r>
            <a:r>
              <a:rPr lang="en-US" dirty="0">
                <a:solidFill>
                  <a:schemeClr val="accent1">
                    <a:lumMod val="40000"/>
                    <a:lumOff val="60000"/>
                  </a:schemeClr>
                </a:solidFill>
              </a:rPr>
              <a:t>allocate only on read. If a write misses, write goes to next level of hierarchy.</a:t>
            </a:r>
          </a:p>
          <a:p>
            <a:r>
              <a:rPr lang="en-US" dirty="0">
                <a:solidFill>
                  <a:srgbClr val="23DC1A"/>
                </a:solidFill>
              </a:rPr>
              <a:t>Write Allocate: </a:t>
            </a:r>
            <a:r>
              <a:rPr lang="en-US" dirty="0">
                <a:solidFill>
                  <a:schemeClr val="accent1">
                    <a:lumMod val="40000"/>
                    <a:lumOff val="60000"/>
                  </a:schemeClr>
                </a:solidFill>
              </a:rPr>
              <a:t>allocate for either a read/write that misses.</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1177537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1750</Words>
  <Application>Microsoft Office PowerPoint</Application>
  <PresentationFormat>Widescreen</PresentationFormat>
  <Paragraphs>261</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Caches and Coherency.</vt:lpstr>
      <vt:lpstr>Scope</vt:lpstr>
      <vt:lpstr>Caches – How do they help?</vt:lpstr>
      <vt:lpstr>Memory Hierarchy</vt:lpstr>
      <vt:lpstr>PowerPoint Presentation</vt:lpstr>
      <vt:lpstr>Caches Architecture</vt:lpstr>
      <vt:lpstr>8KB cache – 256 bye line size, 2 way, 16 index</vt:lpstr>
      <vt:lpstr>Cache Policies</vt:lpstr>
      <vt:lpstr>Allocation Policy</vt:lpstr>
      <vt:lpstr>Replacement Policy</vt:lpstr>
      <vt:lpstr>Write Policy</vt:lpstr>
      <vt:lpstr>Cortex –A5x CPU specific</vt:lpstr>
      <vt:lpstr>Cache Coherency</vt:lpstr>
      <vt:lpstr>SW and HW Coherency</vt:lpstr>
      <vt:lpstr>Cortex-A family coherency</vt:lpstr>
      <vt:lpstr>ACE system level coherency</vt:lpstr>
      <vt:lpstr>CCI-400</vt:lpstr>
      <vt:lpstr>ACE Master snooping transactions</vt:lpstr>
      <vt:lpstr>ACE-Lite Master Snooping</vt:lpstr>
      <vt:lpstr>Example system with CCI-400 </vt:lpstr>
      <vt:lpstr>Domains</vt:lpstr>
      <vt:lpstr>Example: big.LITTLE implementation</vt:lpstr>
      <vt:lpstr>Reference</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Caches and Coherency.</dc:title>
  <dc:creator>Ks, Arun</dc:creator>
  <cp:lastModifiedBy>Ks, Arun</cp:lastModifiedBy>
  <cp:revision>12</cp:revision>
  <dcterms:created xsi:type="dcterms:W3CDTF">2016-09-22T16:54:27Z</dcterms:created>
  <dcterms:modified xsi:type="dcterms:W3CDTF">2016-09-23T12:29:24Z</dcterms:modified>
</cp:coreProperties>
</file>