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78" r:id="rId26"/>
  </p:sldIdLst>
  <p:sldSz cx="9144000" cy="6858000" type="screen4x3"/>
  <p:notesSz cx="6858000" cy="9144000"/>
  <p:custDataLst>
    <p:tags r:id="rId28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77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83A46-557B-44C4-BC4E-2FEE0B1012AE}" type="datetimeFigureOut">
              <a:rPr lang="zh-TW" altLang="en-US" smtClean="0"/>
              <a:t>2012/1/12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C8EEC-4CB5-41E3-93C2-081F282C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C8EEC-4CB5-41E3-93C2-081F282CCA99}" type="slidenum">
              <a:rPr lang="zh-TW" altLang="en-US" smtClean="0"/>
              <a:t>25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lum/>
          </a:blip>
          <a:srcRect/>
          <a:stretch>
            <a:fillRect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1v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132857"/>
            <a:ext cx="7772400" cy="1512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933056"/>
            <a:ext cx="6400800" cy="119898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766863-B147-43D1-A150-9045CAAB9C56}" type="datetimeFigureOut">
              <a:rPr lang="zh-TW" altLang="en-US" smtClean="0"/>
              <a:pPr/>
              <a:t>2012/1/12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33B6AF-DA0A-4984-B47F-FF4517963F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 cstate="print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2v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63072" cy="1143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 b="1" u="none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200000"/>
              <a:buFontTx/>
              <a:buBlip>
                <a:blip r:embed="rId4"/>
              </a:buBlip>
              <a:defRPr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766863-B147-43D1-A150-9045CAAB9C56}" type="datetimeFigureOut">
              <a:rPr lang="zh-TW" altLang="en-US" smtClean="0"/>
              <a:pPr/>
              <a:t>2012/1/12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33B6AF-DA0A-4984-B47F-FF4517963F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blipFill dpi="0" rotWithShape="1">
          <a:blip r:embed="rId2" cstate="print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M4v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63072" cy="1143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 b="1" u="none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766863-B147-43D1-A150-9045CAAB9C56}" type="datetimeFigureOut">
              <a:rPr lang="zh-TW" altLang="en-US" smtClean="0"/>
              <a:pPr/>
              <a:t>2012/1/12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33B6AF-DA0A-4984-B47F-FF4517963F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3v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6863-B147-43D1-A150-9045CAAB9C56}" type="datetimeFigureOut">
              <a:rPr lang="zh-TW" altLang="en-US" smtClean="0"/>
              <a:pPr/>
              <a:t>2012/1/12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6AF-DA0A-4984-B47F-FF4517963F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46770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9766863-B147-43D1-A150-9045CAAB9C56}" type="datetimeFigureOut">
              <a:rPr lang="zh-TW" altLang="en-US" smtClean="0"/>
              <a:pPr/>
              <a:t>2012/1/12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2D33B6AF-DA0A-4984-B47F-FF4517963F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lnmh9ip6v2uc.cloudfront.net/datasheets/Dev/Arduino/Boards/ARDX-EG-SPAR-WEB-REV10.pdf" TargetMode="External"/><Relationship Id="rId2" Type="http://schemas.openxmlformats.org/officeDocument/2006/relationships/hyperlink" Target="http://www.playrobot.com/cart/shop.php?id=68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arduino.tw/introprograming.html" TargetMode="External"/><Relationship Id="rId3" Type="http://schemas.openxmlformats.org/officeDocument/2006/relationships/hyperlink" Target="http://arduino.cc/" TargetMode="External"/><Relationship Id="rId7" Type="http://schemas.openxmlformats.org/officeDocument/2006/relationships/hyperlink" Target="http://arduino.tw/whatsarduino/novic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duino.tw/" TargetMode="External"/><Relationship Id="rId5" Type="http://schemas.openxmlformats.org/officeDocument/2006/relationships/hyperlink" Target="http://arduino.cc/en/Tutorial/HomePage" TargetMode="External"/><Relationship Id="rId4" Type="http://schemas.openxmlformats.org/officeDocument/2006/relationships/hyperlink" Target="http://arduino.cc/en/Reference/HomePage" TargetMode="External"/><Relationship Id="rId9" Type="http://schemas.openxmlformats.org/officeDocument/2006/relationships/hyperlink" Target="http://arduino.tw/download/ppt-all-in-on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人機介面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Arduino</a:t>
            </a:r>
            <a:r>
              <a:rPr lang="zh-TW" altLang="en-US" dirty="0" smtClean="0"/>
              <a:t> 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授課教師</a:t>
            </a:r>
            <a:endParaRPr lang="en-US" altLang="zh-TW" dirty="0" smtClean="0"/>
          </a:p>
          <a:p>
            <a:r>
              <a:rPr lang="zh-TW" altLang="en-US" dirty="0" smtClean="0"/>
              <a:t>開課單位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Arduino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600" dirty="0" smtClean="0"/>
              <a:t>指定驅動程式安裝目錄</a:t>
            </a:r>
            <a:endParaRPr lang="zh-TW" altLang="en-US" sz="26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143116"/>
            <a:ext cx="5775004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Arduino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643050"/>
            <a:ext cx="621982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Arduino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600" dirty="0" smtClean="0"/>
              <a:t>檢查</a:t>
            </a:r>
            <a:r>
              <a:rPr lang="en-US" altLang="zh-TW" sz="2600" dirty="0" err="1" smtClean="0"/>
              <a:t>Arduino</a:t>
            </a:r>
            <a:r>
              <a:rPr lang="zh-TW" altLang="en-US" sz="2600" dirty="0" smtClean="0"/>
              <a:t>是在哪</a:t>
            </a:r>
            <a:r>
              <a:rPr lang="en-US" altLang="zh-TW" sz="2600" dirty="0" smtClean="0"/>
              <a:t>COM port</a:t>
            </a:r>
            <a:endParaRPr lang="zh-TW" altLang="en-US" sz="2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3286124"/>
            <a:ext cx="42005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err="1" smtClean="0"/>
              <a:t>Arduino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432" y="1600200"/>
            <a:ext cx="512713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en-US" altLang="zh-TW" sz="4000" dirty="0" err="1" smtClean="0"/>
              <a:t>Arduino</a:t>
            </a:r>
            <a:r>
              <a:rPr lang="en-US" altLang="zh-TW" sz="4000" dirty="0" smtClean="0"/>
              <a:t> </a:t>
            </a:r>
            <a:r>
              <a:rPr lang="en-US" altLang="zh-TW" sz="4000" dirty="0" smtClean="0"/>
              <a:t>Language Reference (1)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Arduino</a:t>
            </a:r>
            <a:r>
              <a:rPr lang="en-US" altLang="zh-TW" dirty="0" smtClean="0"/>
              <a:t> </a:t>
            </a:r>
            <a:r>
              <a:rPr lang="zh-TW" altLang="en-US" dirty="0" smtClean="0"/>
              <a:t>語法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 smtClean="0"/>
              <a:t>(Variables)</a:t>
            </a:r>
          </a:p>
          <a:p>
            <a:pPr lvl="1"/>
            <a:r>
              <a:rPr lang="zh-TW" altLang="en-US" dirty="0" smtClean="0"/>
              <a:t>結構</a:t>
            </a:r>
            <a:r>
              <a:rPr lang="en-US" altLang="zh-TW" dirty="0" smtClean="0"/>
              <a:t>(Structure)</a:t>
            </a:r>
          </a:p>
          <a:p>
            <a:pPr lvl="1"/>
            <a:r>
              <a:rPr lang="zh-TW" altLang="en-US" dirty="0" smtClean="0"/>
              <a:t>函數</a:t>
            </a:r>
            <a:r>
              <a:rPr lang="en-US" altLang="zh-TW" dirty="0" smtClean="0"/>
              <a:t>(Functions)</a:t>
            </a:r>
          </a:p>
          <a:p>
            <a:r>
              <a:rPr lang="zh-TW" altLang="en-US" dirty="0" smtClean="0"/>
              <a:t>類別庫</a:t>
            </a:r>
            <a:r>
              <a:rPr lang="en-US" altLang="zh-TW" dirty="0" smtClean="0"/>
              <a:t>(Libraries)</a:t>
            </a:r>
            <a:r>
              <a:rPr lang="zh-TW" altLang="en-US" dirty="0" smtClean="0"/>
              <a:t>運用</a:t>
            </a:r>
            <a:endParaRPr lang="en-US" altLang="zh-TW" dirty="0" smtClean="0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r>
              <a:rPr lang="en-US" altLang="zh-TW" sz="4000" dirty="0" err="1" smtClean="0"/>
              <a:t>Arduino</a:t>
            </a:r>
            <a:r>
              <a:rPr lang="en-US" altLang="zh-TW" sz="4000" dirty="0" smtClean="0"/>
              <a:t> Language Reference </a:t>
            </a:r>
            <a:r>
              <a:rPr lang="en-US" altLang="zh-TW" sz="4000" dirty="0" smtClean="0"/>
              <a:t>(2)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en-US" altLang="zh-TW" dirty="0" smtClean="0"/>
              <a:t>(Variables)</a:t>
            </a:r>
          </a:p>
          <a:p>
            <a:pPr lvl="1"/>
            <a:r>
              <a:rPr lang="zh-TW" altLang="en-US" dirty="0" smtClean="0"/>
              <a:t>資料型態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Boolean</a:t>
            </a:r>
          </a:p>
          <a:p>
            <a:pPr lvl="2"/>
            <a:r>
              <a:rPr lang="en-US" altLang="zh-TW" dirty="0" smtClean="0"/>
              <a:t>Char</a:t>
            </a:r>
          </a:p>
          <a:p>
            <a:pPr lvl="2"/>
            <a:r>
              <a:rPr lang="en-US" altLang="zh-TW" dirty="0" smtClean="0"/>
              <a:t>Byte</a:t>
            </a:r>
          </a:p>
          <a:p>
            <a:pPr lvl="2"/>
            <a:r>
              <a:rPr lang="en-US" altLang="zh-TW" dirty="0" err="1" smtClean="0"/>
              <a:t>Int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Long</a:t>
            </a:r>
          </a:p>
          <a:p>
            <a:pPr lvl="2"/>
            <a:r>
              <a:rPr lang="en-US" altLang="zh-TW" dirty="0" smtClean="0"/>
              <a:t>….etc</a:t>
            </a:r>
          </a:p>
          <a:p>
            <a:pPr lvl="1"/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en-US" altLang="zh-TW" sz="4000" dirty="0" err="1" smtClean="0"/>
              <a:t>Arduino</a:t>
            </a:r>
            <a:r>
              <a:rPr lang="en-US" altLang="zh-TW" sz="4000" dirty="0" smtClean="0"/>
              <a:t> Language Reference </a:t>
            </a:r>
            <a:r>
              <a:rPr lang="en-US" altLang="zh-TW" sz="4000" dirty="0" smtClean="0"/>
              <a:t>(3)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Arduino</a:t>
            </a:r>
            <a:r>
              <a:rPr lang="zh-TW" altLang="en-US" dirty="0" smtClean="0"/>
              <a:t>語法基本結構</a:t>
            </a:r>
            <a:r>
              <a:rPr lang="en-US" altLang="zh-TW" dirty="0" smtClean="0"/>
              <a:t>(Structure)</a:t>
            </a:r>
          </a:p>
          <a:p>
            <a:pPr>
              <a:buNone/>
            </a:pPr>
            <a:endParaRPr lang="en-US" altLang="zh-TW" sz="2000" dirty="0" smtClean="0"/>
          </a:p>
          <a:p>
            <a:pPr>
              <a:buNone/>
            </a:pPr>
            <a:r>
              <a:rPr lang="en-US" altLang="zh-TW" sz="2000" dirty="0" smtClean="0"/>
              <a:t>void setup()	// </a:t>
            </a:r>
            <a:r>
              <a:rPr lang="en-US" altLang="zh-TW" sz="2000" dirty="0" err="1" smtClean="0"/>
              <a:t>Arduino</a:t>
            </a:r>
            <a:r>
              <a:rPr lang="zh-TW" altLang="en-US" sz="2000" dirty="0" smtClean="0"/>
              <a:t>啟動時須設定的參數</a:t>
            </a:r>
            <a:endParaRPr lang="en-US" altLang="zh-TW" sz="2000" dirty="0" smtClean="0"/>
          </a:p>
          <a:p>
            <a:pPr>
              <a:buNone/>
            </a:pPr>
            <a:r>
              <a:rPr lang="en-US" altLang="zh-TW" sz="2000" dirty="0" smtClean="0"/>
              <a:t>{</a:t>
            </a:r>
          </a:p>
          <a:p>
            <a:pPr>
              <a:buNone/>
            </a:pPr>
            <a:r>
              <a:rPr lang="en-US" altLang="zh-TW" sz="2000" dirty="0" smtClean="0"/>
              <a:t>	// </a:t>
            </a:r>
            <a:r>
              <a:rPr lang="zh-TW" altLang="en-US" sz="2000" dirty="0" smtClean="0"/>
              <a:t>設定的參數</a:t>
            </a:r>
            <a:endParaRPr lang="en-US" altLang="zh-TW" sz="2000" dirty="0" smtClean="0"/>
          </a:p>
          <a:p>
            <a:pPr>
              <a:buNone/>
            </a:pPr>
            <a:r>
              <a:rPr lang="en-US" altLang="zh-TW" sz="2000" dirty="0" smtClean="0"/>
              <a:t>}</a:t>
            </a:r>
          </a:p>
          <a:p>
            <a:pPr>
              <a:buNone/>
            </a:pPr>
            <a:endParaRPr lang="en-US" altLang="zh-TW" sz="2000" dirty="0" smtClean="0"/>
          </a:p>
          <a:p>
            <a:pPr>
              <a:buNone/>
            </a:pPr>
            <a:r>
              <a:rPr lang="en-US" altLang="zh-TW" sz="2000" dirty="0" smtClean="0"/>
              <a:t>void loop()	//</a:t>
            </a:r>
            <a:r>
              <a:rPr lang="en-US" altLang="zh-TW" sz="2000" dirty="0" err="1" smtClean="0"/>
              <a:t>Arduino</a:t>
            </a:r>
            <a:r>
              <a:rPr lang="zh-TW" altLang="en-US" sz="2000" dirty="0" smtClean="0"/>
              <a:t>啟動後，會一直執行的工作</a:t>
            </a:r>
            <a:endParaRPr lang="en-US" altLang="zh-TW" sz="2000" dirty="0" smtClean="0"/>
          </a:p>
          <a:p>
            <a:pPr>
              <a:buNone/>
            </a:pPr>
            <a:r>
              <a:rPr lang="en-US" altLang="zh-TW" sz="2000" dirty="0" smtClean="0"/>
              <a:t>{</a:t>
            </a:r>
          </a:p>
          <a:p>
            <a:pPr>
              <a:buNone/>
            </a:pPr>
            <a:r>
              <a:rPr lang="en-US" altLang="zh-TW" sz="2000" dirty="0" smtClean="0"/>
              <a:t>	//</a:t>
            </a:r>
            <a:r>
              <a:rPr lang="zh-TW" altLang="en-US" sz="2000" dirty="0" smtClean="0"/>
              <a:t> 執行的工作</a:t>
            </a:r>
            <a:endParaRPr lang="en-US" altLang="zh-TW" sz="2000" dirty="0" smtClean="0"/>
          </a:p>
          <a:p>
            <a:pPr>
              <a:buNone/>
            </a:pPr>
            <a:r>
              <a:rPr lang="en-US" altLang="zh-TW" sz="2000" dirty="0" smtClean="0"/>
              <a:t>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en-US" altLang="zh-TW" sz="4000" dirty="0" err="1" smtClean="0"/>
              <a:t>Arduino</a:t>
            </a:r>
            <a:r>
              <a:rPr lang="en-US" altLang="zh-TW" sz="4000" dirty="0" smtClean="0"/>
              <a:t> Language Reference </a:t>
            </a:r>
            <a:r>
              <a:rPr lang="en-US" altLang="zh-TW" sz="4000" dirty="0" smtClean="0"/>
              <a:t>(4)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函數</a:t>
            </a:r>
            <a:r>
              <a:rPr lang="en-US" altLang="zh-TW" dirty="0" smtClean="0"/>
              <a:t>(Functions)</a:t>
            </a:r>
          </a:p>
          <a:p>
            <a:pPr lvl="1"/>
            <a:r>
              <a:rPr lang="en-US" altLang="zh-TW" dirty="0" err="1" smtClean="0"/>
              <a:t>Arduino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Functions</a:t>
            </a:r>
            <a:r>
              <a:rPr lang="zh-TW" altLang="en-US" dirty="0" smtClean="0"/>
              <a:t>分成以下七類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Digital</a:t>
            </a:r>
          </a:p>
          <a:p>
            <a:pPr lvl="2"/>
            <a:r>
              <a:rPr lang="en-US" altLang="zh-TW" dirty="0" smtClean="0"/>
              <a:t>Analog</a:t>
            </a:r>
          </a:p>
          <a:p>
            <a:pPr lvl="2"/>
            <a:r>
              <a:rPr lang="en-US" altLang="zh-TW" dirty="0" smtClean="0"/>
              <a:t>Time</a:t>
            </a:r>
          </a:p>
          <a:p>
            <a:pPr lvl="2"/>
            <a:r>
              <a:rPr lang="en-US" altLang="zh-TW" dirty="0" smtClean="0"/>
              <a:t>Math</a:t>
            </a:r>
          </a:p>
          <a:p>
            <a:pPr lvl="2"/>
            <a:r>
              <a:rPr lang="en-US" altLang="zh-TW" dirty="0" smtClean="0"/>
              <a:t>Bits/Bytes</a:t>
            </a:r>
          </a:p>
          <a:p>
            <a:pPr lvl="2"/>
            <a:r>
              <a:rPr lang="en-US" altLang="zh-TW" dirty="0" smtClean="0"/>
              <a:t>Interrupts</a:t>
            </a:r>
          </a:p>
          <a:p>
            <a:pPr lvl="2"/>
            <a:r>
              <a:rPr lang="en-US" altLang="zh-TW" dirty="0" smtClean="0"/>
              <a:t>Serial Communication</a:t>
            </a:r>
          </a:p>
          <a:p>
            <a:pPr lvl="1"/>
            <a:r>
              <a:rPr lang="zh-TW" altLang="en-US" dirty="0" smtClean="0"/>
              <a:t>額外的</a:t>
            </a:r>
            <a:r>
              <a:rPr lang="en-US" altLang="zh-TW" dirty="0" smtClean="0"/>
              <a:t>Libraries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435280" cy="1143000"/>
          </a:xfrm>
        </p:spPr>
        <p:txBody>
          <a:bodyPr/>
          <a:lstStyle/>
          <a:p>
            <a:r>
              <a:rPr lang="en-US" altLang="zh-TW" sz="4000" dirty="0" err="1" smtClean="0"/>
              <a:t>Arduino</a:t>
            </a:r>
            <a:r>
              <a:rPr lang="en-US" altLang="zh-TW" sz="4000" dirty="0" smtClean="0"/>
              <a:t> Language Reference </a:t>
            </a:r>
            <a:r>
              <a:rPr lang="en-US" altLang="zh-TW" sz="4000" dirty="0" smtClean="0"/>
              <a:t>(5)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Digital I/O</a:t>
            </a:r>
          </a:p>
          <a:p>
            <a:pPr lvl="1"/>
            <a:r>
              <a:rPr lang="en-US" altLang="zh-TW" dirty="0" err="1" smtClean="0"/>
              <a:t>pinMode</a:t>
            </a:r>
            <a:r>
              <a:rPr lang="en-US" altLang="zh-TW" dirty="0" smtClean="0"/>
              <a:t>(pin, mode)</a:t>
            </a:r>
          </a:p>
          <a:p>
            <a:pPr lvl="2"/>
            <a:r>
              <a:rPr lang="zh-TW" altLang="en-US" dirty="0" smtClean="0"/>
              <a:t>初始化指定的</a:t>
            </a:r>
            <a:r>
              <a:rPr lang="en-US" altLang="zh-TW" dirty="0" smtClean="0"/>
              <a:t>pin</a:t>
            </a:r>
            <a:r>
              <a:rPr lang="zh-TW" altLang="en-US" dirty="0" smtClean="0"/>
              <a:t>的狀態，</a:t>
            </a:r>
            <a:r>
              <a:rPr lang="en-US" altLang="zh-TW" dirty="0" smtClean="0"/>
              <a:t>mode</a:t>
            </a:r>
            <a:r>
              <a:rPr lang="zh-TW" altLang="en-US" dirty="0" smtClean="0"/>
              <a:t>參數必須是</a:t>
            </a:r>
            <a:r>
              <a:rPr lang="en-US" altLang="zh-TW" dirty="0" smtClean="0"/>
              <a:t>OUTPUT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，使用時須放在</a:t>
            </a:r>
            <a:r>
              <a:rPr lang="en-US" altLang="zh-TW" dirty="0" smtClean="0"/>
              <a:t>void setup()</a:t>
            </a:r>
            <a:r>
              <a:rPr lang="zh-TW" altLang="en-US" dirty="0" smtClean="0"/>
              <a:t>當中。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digitalWrite</a:t>
            </a:r>
            <a:r>
              <a:rPr lang="en-US" altLang="zh-TW" dirty="0" smtClean="0"/>
              <a:t>(pin, value)</a:t>
            </a:r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digitalRead</a:t>
            </a:r>
            <a:r>
              <a:rPr lang="en-US" altLang="zh-TW" dirty="0" smtClean="0"/>
              <a:t>(pin)</a:t>
            </a:r>
          </a:p>
          <a:p>
            <a:pPr lvl="2"/>
            <a:r>
              <a:rPr lang="zh-TW" altLang="en-US" dirty="0" smtClean="0"/>
              <a:t>讀取或寫入所指定的</a:t>
            </a:r>
            <a:r>
              <a:rPr lang="en-US" altLang="zh-TW" dirty="0" smtClean="0"/>
              <a:t>pin</a:t>
            </a:r>
            <a:r>
              <a:rPr lang="zh-TW" altLang="en-US" dirty="0" smtClean="0"/>
              <a:t>數值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digitalRead</a:t>
            </a:r>
            <a:r>
              <a:rPr lang="zh-TW" altLang="en-US" dirty="0" smtClean="0"/>
              <a:t>所讀取回來的值是整數型態</a:t>
            </a:r>
            <a:r>
              <a:rPr lang="en-US" altLang="zh-TW" dirty="0" err="1" smtClean="0"/>
              <a:t>int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r>
              <a:rPr lang="en-US" altLang="zh-TW" sz="4000" dirty="0" err="1" smtClean="0"/>
              <a:t>Arduino</a:t>
            </a:r>
            <a:r>
              <a:rPr lang="en-US" altLang="zh-TW" sz="4000" dirty="0" smtClean="0"/>
              <a:t> Language Reference </a:t>
            </a:r>
            <a:r>
              <a:rPr lang="en-US" altLang="zh-TW" sz="4000" dirty="0" smtClean="0"/>
              <a:t>(6)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Analog I/O</a:t>
            </a:r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analogRead</a:t>
            </a:r>
            <a:r>
              <a:rPr lang="en-US" altLang="zh-TW" dirty="0" smtClean="0"/>
              <a:t>(pin)</a:t>
            </a:r>
          </a:p>
          <a:p>
            <a:pPr lvl="2"/>
            <a:r>
              <a:rPr lang="zh-TW" altLang="en-US" dirty="0" smtClean="0"/>
              <a:t>回傳所指定的</a:t>
            </a:r>
            <a:r>
              <a:rPr lang="en-US" altLang="zh-TW" dirty="0" smtClean="0"/>
              <a:t>pin</a:t>
            </a:r>
            <a:r>
              <a:rPr lang="zh-TW" altLang="en-US" dirty="0" smtClean="0"/>
              <a:t>腳位轉換成為</a:t>
            </a:r>
            <a:r>
              <a:rPr lang="en-US" altLang="zh-TW" dirty="0" smtClean="0"/>
              <a:t>0~1023</a:t>
            </a:r>
            <a:r>
              <a:rPr lang="zh-TW" altLang="en-US" dirty="0" smtClean="0"/>
              <a:t>的整數數值。</a:t>
            </a:r>
            <a:r>
              <a:rPr lang="en-US" altLang="zh-TW" dirty="0" err="1" smtClean="0"/>
              <a:t>Arduino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ADC</a:t>
            </a:r>
            <a:r>
              <a:rPr lang="zh-TW" altLang="en-US" dirty="0" smtClean="0"/>
              <a:t>轉換解析度為</a:t>
            </a:r>
            <a:r>
              <a:rPr lang="en-US" altLang="zh-TW" dirty="0" smtClean="0"/>
              <a:t>10-bit</a:t>
            </a:r>
            <a:r>
              <a:rPr lang="zh-TW" altLang="en-US" dirty="0" smtClean="0"/>
              <a:t>，且</a:t>
            </a:r>
            <a:r>
              <a:rPr lang="en-US" altLang="zh-TW" dirty="0" err="1" smtClean="0"/>
              <a:t>Arduino</a:t>
            </a:r>
            <a:r>
              <a:rPr lang="zh-TW" altLang="en-US" dirty="0" smtClean="0"/>
              <a:t>會自動根據電壓的大小自動切割每個數值單位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analogWrite</a:t>
            </a:r>
            <a:r>
              <a:rPr lang="en-US" altLang="zh-TW" dirty="0" smtClean="0"/>
              <a:t>(pin, value)</a:t>
            </a:r>
          </a:p>
          <a:p>
            <a:pPr lvl="2"/>
            <a:r>
              <a:rPr lang="zh-TW" altLang="en-US" dirty="0" smtClean="0"/>
              <a:t>此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主要運用在脈波調變寬度模式</a:t>
            </a:r>
            <a:r>
              <a:rPr lang="en-US" altLang="zh-TW" dirty="0" smtClean="0"/>
              <a:t>(Pulse Width Modulation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PWM)</a:t>
            </a:r>
            <a:r>
              <a:rPr lang="zh-TW" altLang="en-US" dirty="0" smtClean="0"/>
              <a:t>輸出。利用</a:t>
            </a:r>
            <a:r>
              <a:rPr lang="en-US" altLang="zh-TW" dirty="0" err="1" smtClean="0"/>
              <a:t>Arduino</a:t>
            </a:r>
            <a:r>
              <a:rPr lang="zh-TW" altLang="en-US" dirty="0" smtClean="0"/>
              <a:t>內部的計數器提供精確的計時能力，提供</a:t>
            </a:r>
            <a:r>
              <a:rPr lang="en-US" altLang="zh-TW" dirty="0" smtClean="0"/>
              <a:t>8-bit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PWM</a:t>
            </a:r>
            <a:r>
              <a:rPr lang="zh-TW" altLang="en-US" dirty="0" smtClean="0"/>
              <a:t>位元寬度，最大值達</a:t>
            </a:r>
            <a:r>
              <a:rPr lang="en-US" altLang="zh-TW" dirty="0" smtClean="0"/>
              <a:t>255(FF)</a:t>
            </a:r>
            <a:r>
              <a:rPr lang="zh-TW" altLang="en-US" dirty="0" smtClean="0"/>
              <a:t>，頻率約在</a:t>
            </a:r>
            <a:r>
              <a:rPr lang="en-US" altLang="zh-TW" dirty="0" smtClean="0"/>
              <a:t>510Hz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Arduino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dirty="0" err="1" smtClean="0"/>
              <a:t>Arduino</a:t>
            </a:r>
            <a:r>
              <a:rPr lang="zh-TW" altLang="en-US" sz="2600" dirty="0" smtClean="0"/>
              <a:t>是一塊</a:t>
            </a:r>
            <a:r>
              <a:rPr lang="en-US" altLang="zh-TW" sz="2600" dirty="0" smtClean="0"/>
              <a:t>Open source</a:t>
            </a:r>
            <a:r>
              <a:rPr lang="zh-TW" altLang="en-US" sz="2600" dirty="0" smtClean="0"/>
              <a:t>的 </a:t>
            </a:r>
            <a:r>
              <a:rPr lang="en-US" altLang="zh-TW" sz="2600" dirty="0" smtClean="0"/>
              <a:t>Simple </a:t>
            </a:r>
            <a:r>
              <a:rPr lang="en-US" altLang="zh-TW" sz="2600" dirty="0" smtClean="0"/>
              <a:t>i/o</a:t>
            </a:r>
            <a:r>
              <a:rPr lang="zh-TW" altLang="en-US" sz="2600" dirty="0" smtClean="0"/>
              <a:t>介面板，並且具有使用類似</a:t>
            </a:r>
            <a:r>
              <a:rPr lang="en-US" altLang="zh-TW" sz="2600" dirty="0" smtClean="0"/>
              <a:t>java, C</a:t>
            </a:r>
            <a:r>
              <a:rPr lang="zh-TW" altLang="en-US" sz="2600" dirty="0" smtClean="0"/>
              <a:t>語言的開發環境。</a:t>
            </a:r>
            <a:endParaRPr lang="en-US" altLang="zh-TW" sz="2600" dirty="0" smtClean="0"/>
          </a:p>
          <a:p>
            <a:r>
              <a:rPr lang="zh-TW" altLang="en-US" sz="2600" dirty="0" smtClean="0"/>
              <a:t>可以快速使用</a:t>
            </a:r>
            <a:r>
              <a:rPr lang="en-US" altLang="zh-TW" sz="2600" dirty="0" err="1" smtClean="0"/>
              <a:t>Arduino</a:t>
            </a:r>
            <a:r>
              <a:rPr lang="zh-TW" altLang="en-US" sz="2600" dirty="0" smtClean="0"/>
              <a:t>語言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基於</a:t>
            </a:r>
            <a:r>
              <a:rPr lang="en-US" altLang="zh-TW" sz="2600" dirty="0" smtClean="0"/>
              <a:t>wiring)</a:t>
            </a:r>
            <a:r>
              <a:rPr lang="zh-TW" altLang="en-US" sz="2600" dirty="0" smtClean="0"/>
              <a:t>與</a:t>
            </a:r>
            <a:r>
              <a:rPr lang="en-US" altLang="zh-TW" sz="2600" dirty="0" smtClean="0"/>
              <a:t>Flash</a:t>
            </a:r>
            <a:r>
              <a:rPr lang="zh-TW" altLang="en-US" sz="2600" dirty="0" smtClean="0"/>
              <a:t>或</a:t>
            </a:r>
            <a:r>
              <a:rPr lang="en-US" altLang="zh-TW" sz="2600" dirty="0" smtClean="0"/>
              <a:t>Processing…</a:t>
            </a:r>
            <a:r>
              <a:rPr lang="zh-TW" altLang="en-US" sz="2600" dirty="0" smtClean="0"/>
              <a:t>等軟體，作出互動作品。</a:t>
            </a:r>
            <a:endParaRPr lang="en-US" altLang="zh-TW" sz="2600" dirty="0" smtClean="0"/>
          </a:p>
          <a:p>
            <a:r>
              <a:rPr lang="en-US" altLang="zh-TW" sz="2600" dirty="0" err="1" smtClean="0"/>
              <a:t>Arduino</a:t>
            </a:r>
            <a:r>
              <a:rPr lang="zh-TW" altLang="en-US" sz="2600" dirty="0" smtClean="0"/>
              <a:t>可以很容易搭配電子元件</a:t>
            </a:r>
            <a:r>
              <a:rPr lang="zh-TW" altLang="en-US" sz="2600" dirty="0" smtClean="0"/>
              <a:t>，</a:t>
            </a:r>
            <a:r>
              <a:rPr lang="zh-TW" altLang="en-US" sz="2600" dirty="0" smtClean="0"/>
              <a:t>例如</a:t>
            </a:r>
            <a:r>
              <a:rPr lang="en-US" altLang="zh-TW" sz="2600" dirty="0" smtClean="0"/>
              <a:t>LED</a:t>
            </a:r>
            <a:r>
              <a:rPr lang="zh-TW" altLang="en-US" sz="2600" dirty="0" smtClean="0"/>
              <a:t>、</a:t>
            </a:r>
            <a:r>
              <a:rPr lang="zh-TW" altLang="en-US" sz="2600" dirty="0" smtClean="0"/>
              <a:t>步進馬達</a:t>
            </a:r>
            <a:r>
              <a:rPr lang="en-US" altLang="zh-TW" sz="2600" dirty="0" smtClean="0"/>
              <a:t>…</a:t>
            </a:r>
            <a:r>
              <a:rPr lang="zh-TW" altLang="en-US" sz="2600" dirty="0" smtClean="0"/>
              <a:t>等，進行各類功能設計。</a:t>
            </a:r>
            <a:endParaRPr lang="en-US" altLang="zh-TW" sz="26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r>
              <a:rPr lang="en-US" altLang="zh-TW" sz="4000" dirty="0" err="1" smtClean="0"/>
              <a:t>Arduino</a:t>
            </a:r>
            <a:r>
              <a:rPr lang="en-US" altLang="zh-TW" sz="4000" dirty="0" smtClean="0"/>
              <a:t> Language Reference </a:t>
            </a:r>
            <a:r>
              <a:rPr lang="en-US" altLang="zh-TW" sz="4000" dirty="0" smtClean="0"/>
              <a:t>(7)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Time</a:t>
            </a:r>
          </a:p>
          <a:p>
            <a:pPr lvl="1"/>
            <a:r>
              <a:rPr lang="en-US" altLang="zh-TW" dirty="0" smtClean="0"/>
              <a:t>delay(ms)</a:t>
            </a:r>
          </a:p>
          <a:p>
            <a:pPr lvl="2"/>
            <a:r>
              <a:rPr lang="zh-TW" altLang="en-US" dirty="0" smtClean="0"/>
              <a:t>延遲程式迴圈的運作，</a:t>
            </a:r>
            <a:r>
              <a:rPr lang="en-US" altLang="zh-TW" dirty="0" smtClean="0"/>
              <a:t>ms</a:t>
            </a:r>
            <a:r>
              <a:rPr lang="zh-TW" altLang="en-US" dirty="0" smtClean="0"/>
              <a:t>的單位為千分之一秒，</a:t>
            </a:r>
            <a:r>
              <a:rPr lang="en-US" altLang="zh-TW" dirty="0" smtClean="0"/>
              <a:t>(</a:t>
            </a:r>
            <a:r>
              <a:rPr lang="zh-TW" altLang="en-US" dirty="0" smtClean="0"/>
              <a:t>毫秒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，因此要延遲一秒需填入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dealyMicroseconds</a:t>
            </a:r>
            <a:r>
              <a:rPr lang="en-US" altLang="zh-TW" dirty="0" smtClean="0"/>
              <a:t>(us)</a:t>
            </a:r>
          </a:p>
          <a:p>
            <a:pPr lvl="2"/>
            <a:r>
              <a:rPr lang="zh-TW" altLang="en-US" dirty="0" smtClean="0"/>
              <a:t>延遲百萬分之一秒</a:t>
            </a:r>
            <a:r>
              <a:rPr lang="en-US" altLang="zh-TW" dirty="0" smtClean="0"/>
              <a:t>(</a:t>
            </a:r>
            <a:r>
              <a:rPr lang="zh-TW" altLang="en-US" dirty="0" smtClean="0"/>
              <a:t>微秒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，微秒是對毫秒需要更細的時間切割所使用，此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的最大值為</a:t>
            </a:r>
            <a:r>
              <a:rPr lang="en-US" altLang="zh-TW" dirty="0" smtClean="0"/>
              <a:t>16383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r>
              <a:rPr lang="en-US" altLang="zh-TW" sz="4000" dirty="0" err="1" smtClean="0"/>
              <a:t>Arduino</a:t>
            </a:r>
            <a:r>
              <a:rPr lang="en-US" altLang="zh-TW" sz="4000" dirty="0" smtClean="0"/>
              <a:t> Language Reference </a:t>
            </a:r>
            <a:r>
              <a:rPr lang="en-US" altLang="zh-TW" sz="4000" dirty="0" smtClean="0"/>
              <a:t>(8)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</a:p>
          <a:p>
            <a:pPr lvl="1"/>
            <a:r>
              <a:rPr lang="en-US" altLang="zh-TW" dirty="0" smtClean="0"/>
              <a:t>min(x, y)</a:t>
            </a:r>
            <a:r>
              <a:rPr lang="zh-TW" altLang="en-US" dirty="0" smtClean="0"/>
              <a:t>取兩數間最小值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max(x, y)</a:t>
            </a:r>
            <a:r>
              <a:rPr lang="zh-TW" altLang="en-US" dirty="0" smtClean="0"/>
              <a:t>取兩數間最大值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abs(x)</a:t>
            </a:r>
            <a:r>
              <a:rPr lang="zh-TW" altLang="en-US" dirty="0" smtClean="0"/>
              <a:t>取</a:t>
            </a:r>
            <a:r>
              <a:rPr lang="en-US" altLang="zh-TW" dirty="0" smtClean="0"/>
              <a:t>x</a:t>
            </a:r>
            <a:r>
              <a:rPr lang="zh-TW" altLang="en-US" dirty="0" smtClean="0"/>
              <a:t>的絕對值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sqrt</a:t>
            </a:r>
            <a:r>
              <a:rPr lang="en-US" altLang="zh-TW" dirty="0" smtClean="0"/>
              <a:t>(x)</a:t>
            </a:r>
            <a:r>
              <a:rPr lang="zh-TW" altLang="en-US" dirty="0" smtClean="0"/>
              <a:t>取平方根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Sin(radians)</a:t>
            </a:r>
            <a:r>
              <a:rPr lang="zh-TW" altLang="en-US" dirty="0" smtClean="0"/>
              <a:t>正弦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Cos(radians)</a:t>
            </a:r>
            <a:r>
              <a:rPr lang="zh-TW" altLang="en-US" dirty="0" smtClean="0"/>
              <a:t>餘弦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Tan(radians) </a:t>
            </a:r>
            <a:r>
              <a:rPr lang="zh-TW" altLang="en-US" dirty="0" smtClean="0"/>
              <a:t>正切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….etc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r>
              <a:rPr lang="en-US" altLang="zh-TW" sz="4000" dirty="0" err="1" smtClean="0"/>
              <a:t>Arduino</a:t>
            </a:r>
            <a:r>
              <a:rPr lang="en-US" altLang="zh-TW" sz="4000" dirty="0" smtClean="0"/>
              <a:t> Language Reference </a:t>
            </a:r>
            <a:r>
              <a:rPr lang="en-US" altLang="zh-TW" sz="4000" dirty="0" smtClean="0"/>
              <a:t>(</a:t>
            </a:r>
            <a:r>
              <a:rPr lang="en-US" altLang="zh-TW" sz="4000" dirty="0" smtClean="0"/>
              <a:t>9</a:t>
            </a:r>
            <a:r>
              <a:rPr lang="en-US" altLang="zh-TW" sz="4000" dirty="0" smtClean="0"/>
              <a:t>)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Serial Communication</a:t>
            </a:r>
          </a:p>
          <a:p>
            <a:pPr lvl="1"/>
            <a:r>
              <a:rPr lang="en-US" altLang="zh-TW" dirty="0" err="1" smtClean="0"/>
              <a:t>Serial.begin</a:t>
            </a:r>
            <a:r>
              <a:rPr lang="en-US" altLang="zh-TW" dirty="0" smtClean="0"/>
              <a:t>(speed)</a:t>
            </a:r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Serial.available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Serial.read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Serial.print</a:t>
            </a:r>
            <a:r>
              <a:rPr lang="en-US" altLang="zh-TW" dirty="0" smtClean="0"/>
              <a:t>(data)</a:t>
            </a:r>
          </a:p>
          <a:p>
            <a:pPr lvl="1"/>
            <a:r>
              <a:rPr lang="en-US" altLang="zh-TW" dirty="0" err="1" smtClean="0"/>
              <a:t>Serial.println</a:t>
            </a:r>
            <a:r>
              <a:rPr lang="en-US" altLang="zh-TW" dirty="0" smtClean="0"/>
              <a:t>(data)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hlinkClick r:id="rId2"/>
              </a:rPr>
              <a:t>Arduino</a:t>
            </a:r>
            <a:r>
              <a:rPr lang="en-US" altLang="zh-TW" dirty="0" smtClean="0">
                <a:hlinkClick r:id="rId2"/>
              </a:rPr>
              <a:t> DIY </a:t>
            </a:r>
            <a:r>
              <a:rPr lang="zh-TW" altLang="en-US" dirty="0" smtClean="0">
                <a:hlinkClick r:id="rId2"/>
              </a:rPr>
              <a:t>入門感測套件 </a:t>
            </a:r>
            <a:endParaRPr lang="en-US" altLang="zh-TW" dirty="0" smtClean="0"/>
          </a:p>
          <a:p>
            <a:r>
              <a:rPr lang="zh-TW" altLang="en-US" dirty="0" smtClean="0">
                <a:latin typeface="+mn-lt"/>
              </a:rPr>
              <a:t>文件</a:t>
            </a:r>
            <a:r>
              <a:rPr lang="en-US" altLang="zh-TW" dirty="0" smtClean="0">
                <a:latin typeface="+mn-lt"/>
              </a:rPr>
              <a:t>:</a:t>
            </a:r>
            <a:r>
              <a:rPr lang="zh-TW" altLang="en-US" dirty="0" smtClean="0">
                <a:latin typeface="+mn-lt"/>
                <a:hlinkClick r:id="rId3"/>
              </a:rPr>
              <a:t> </a:t>
            </a:r>
            <a:r>
              <a:rPr lang="en-US" altLang="zh-TW" dirty="0" err="1" smtClean="0">
                <a:latin typeface="+mn-lt"/>
                <a:hlinkClick r:id="rId3"/>
              </a:rPr>
              <a:t>Sparkfun</a:t>
            </a:r>
            <a:r>
              <a:rPr lang="en-US" altLang="zh-TW" dirty="0" smtClean="0">
                <a:latin typeface="+mn-lt"/>
                <a:hlinkClick r:id="rId3"/>
              </a:rPr>
              <a:t> inventor’s guide</a:t>
            </a:r>
            <a:endParaRPr lang="en-US" altLang="zh-TW" dirty="0" smtClean="0"/>
          </a:p>
          <a:p>
            <a:r>
              <a:rPr lang="zh-TW" altLang="en-US" dirty="0" smtClean="0"/>
              <a:t>實驗手冊內</a:t>
            </a:r>
            <a:r>
              <a:rPr lang="zh-TW" altLang="en-US" dirty="0" smtClean="0"/>
              <a:t>附 </a:t>
            </a:r>
            <a:r>
              <a:rPr lang="en-US" altLang="zh-TW" dirty="0" smtClean="0"/>
              <a:t>14 </a:t>
            </a:r>
            <a:r>
              <a:rPr lang="zh-TW" altLang="en-US" dirty="0" smtClean="0"/>
              <a:t>個單元，有詳細接線圖、</a:t>
            </a:r>
            <a:r>
              <a:rPr lang="en-US" altLang="zh-TW" dirty="0" err="1" smtClean="0"/>
              <a:t>Arduino</a:t>
            </a:r>
            <a:r>
              <a:rPr lang="zh-TW" altLang="en-US" dirty="0" smtClean="0"/>
              <a:t>程式碼、 影片，內容十分詳盡，可依需求選擇其中幾個單元實作。</a:t>
            </a:r>
            <a:endParaRPr lang="en-US" altLang="zh-TW" dirty="0" smtClean="0"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實驗單元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US" altLang="zh-TW" sz="2000" dirty="0" smtClean="0"/>
              <a:t>{CIRC01} Getting </a:t>
            </a:r>
            <a:r>
              <a:rPr lang="en-US" altLang="zh-TW" sz="2000" dirty="0" smtClean="0"/>
              <a:t>Started - (Blinking LED</a:t>
            </a:r>
            <a:r>
              <a:rPr lang="en-US" altLang="zh-TW" sz="2000" dirty="0" smtClean="0"/>
              <a:t>)</a:t>
            </a:r>
            <a:endParaRPr lang="en-US" altLang="zh-TW" sz="2000" dirty="0" smtClean="0"/>
          </a:p>
          <a:p>
            <a:r>
              <a:rPr lang="en-US" altLang="zh-TW" sz="2000" dirty="0" smtClean="0"/>
              <a:t>{CIRC02} 8 LED Fun - (Multiple LEDs) </a:t>
            </a:r>
          </a:p>
          <a:p>
            <a:r>
              <a:rPr lang="en-US" altLang="zh-TW" sz="2000" dirty="0" smtClean="0"/>
              <a:t>{CIRC03} Spin Motor Spin - (Transistor and </a:t>
            </a:r>
            <a:r>
              <a:rPr lang="en-US" altLang="zh-TW" sz="2000" dirty="0" smtClean="0"/>
              <a:t>Motor</a:t>
            </a:r>
            <a:r>
              <a:rPr lang="en-US" altLang="zh-TW" sz="2000" dirty="0" smtClean="0"/>
              <a:t>)</a:t>
            </a:r>
          </a:p>
          <a:p>
            <a:r>
              <a:rPr lang="en-US" altLang="zh-TW" sz="2000" dirty="0" smtClean="0"/>
              <a:t>{CIRC04} A Single Servo - (Servos) </a:t>
            </a:r>
          </a:p>
          <a:p>
            <a:r>
              <a:rPr lang="en-US" altLang="zh-TW" sz="2000" dirty="0" smtClean="0"/>
              <a:t>{CIRC05} 8 More LEDs - (74HC595 Shift Register</a:t>
            </a:r>
            <a:r>
              <a:rPr lang="en-US" altLang="zh-TW" sz="2000" dirty="0" smtClean="0"/>
              <a:t>)</a:t>
            </a:r>
            <a:endParaRPr lang="en-US" altLang="zh-TW" sz="2000" dirty="0" smtClean="0"/>
          </a:p>
          <a:p>
            <a:r>
              <a:rPr lang="en-US" altLang="zh-TW" sz="2000" dirty="0" smtClean="0"/>
              <a:t>{CIRC06} Music - (</a:t>
            </a:r>
            <a:r>
              <a:rPr lang="en-US" altLang="zh-TW" sz="2000" dirty="0" err="1" smtClean="0"/>
              <a:t>Piezo</a:t>
            </a:r>
            <a:r>
              <a:rPr lang="en-US" altLang="zh-TW" sz="2000" dirty="0" smtClean="0"/>
              <a:t> Elements</a:t>
            </a:r>
            <a:r>
              <a:rPr lang="en-US" altLang="zh-TW" sz="2000" dirty="0" smtClean="0"/>
              <a:t>)</a:t>
            </a:r>
            <a:endParaRPr lang="en-US" altLang="zh-TW" sz="2000" dirty="0" smtClean="0"/>
          </a:p>
          <a:p>
            <a:r>
              <a:rPr lang="en-US" altLang="zh-TW" sz="2000" dirty="0" smtClean="0"/>
              <a:t>{CIRC07} Button Pressing - (Pushbuttons</a:t>
            </a:r>
            <a:r>
              <a:rPr lang="en-US" altLang="zh-TW" sz="2000" dirty="0" smtClean="0"/>
              <a:t>)</a:t>
            </a:r>
            <a:endParaRPr lang="en-US" altLang="zh-TW" sz="2000" dirty="0" smtClean="0"/>
          </a:p>
          <a:p>
            <a:r>
              <a:rPr lang="en-US" altLang="zh-TW" sz="2000" dirty="0" smtClean="0"/>
              <a:t>{CIRC08} Twisting - (Potentiometers) </a:t>
            </a:r>
          </a:p>
          <a:p>
            <a:r>
              <a:rPr lang="en-US" altLang="zh-TW" sz="2000" dirty="0" smtClean="0"/>
              <a:t>{CIRC09} Light - (Photo Resistors</a:t>
            </a:r>
            <a:r>
              <a:rPr lang="en-US" altLang="zh-TW" sz="2000" dirty="0" smtClean="0"/>
              <a:t>)</a:t>
            </a:r>
            <a:endParaRPr lang="en-US" altLang="zh-TW" sz="2000" dirty="0" smtClean="0"/>
          </a:p>
          <a:p>
            <a:r>
              <a:rPr lang="en-US" altLang="zh-TW" sz="2000" dirty="0" smtClean="0"/>
              <a:t>{CIRC10} Temperature - (TMP36 Temperature Sensor</a:t>
            </a:r>
            <a:r>
              <a:rPr lang="en-US" altLang="zh-TW" sz="2000" dirty="0" smtClean="0"/>
              <a:t>)</a:t>
            </a:r>
            <a:endParaRPr lang="en-US" altLang="zh-TW" sz="2000" dirty="0" smtClean="0"/>
          </a:p>
          <a:p>
            <a:r>
              <a:rPr lang="en-US" altLang="zh-TW" sz="2000" dirty="0" smtClean="0"/>
              <a:t>{CIRC11} Larger Loads - (Relays) </a:t>
            </a:r>
          </a:p>
          <a:p>
            <a:r>
              <a:rPr lang="en-US" altLang="zh-TW" sz="2000" dirty="0" smtClean="0"/>
              <a:t>{CIRC12} Colorful Light - (RGB LED) </a:t>
            </a:r>
          </a:p>
          <a:p>
            <a:r>
              <a:rPr lang="en-US" altLang="zh-TW" sz="2000" dirty="0" smtClean="0"/>
              <a:t>{CIRC13} Measuring Bends - (Flex Sensor) </a:t>
            </a:r>
          </a:p>
          <a:p>
            <a:r>
              <a:rPr lang="en-US" altLang="zh-TW" sz="2000" dirty="0" smtClean="0"/>
              <a:t>{CIRC14} Fancy Sensing  - (Soft Potentiometer)</a:t>
            </a:r>
            <a:endParaRPr lang="zh-TW" altLang="en-US" sz="2000" dirty="0"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hlinkClick r:id="rId3"/>
              </a:rPr>
              <a:t>Arduino</a:t>
            </a:r>
            <a:r>
              <a:rPr lang="zh-TW" altLang="en-US" dirty="0" smtClean="0">
                <a:hlinkClick r:id="rId3"/>
              </a:rPr>
              <a:t> 官方網站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Language Reference</a:t>
            </a:r>
            <a:endParaRPr lang="en-US" altLang="zh-TW" dirty="0" smtClean="0"/>
          </a:p>
          <a:p>
            <a:r>
              <a:rPr lang="en-US" altLang="zh-TW" dirty="0" err="1" smtClean="0">
                <a:hlinkClick r:id="rId5"/>
              </a:rPr>
              <a:t>Arduino</a:t>
            </a:r>
            <a:r>
              <a:rPr lang="en-US" altLang="zh-TW" dirty="0" smtClean="0">
                <a:hlinkClick r:id="rId5"/>
              </a:rPr>
              <a:t> </a:t>
            </a:r>
            <a:r>
              <a:rPr lang="zh-TW" altLang="en-US" dirty="0" smtClean="0">
                <a:hlinkClick r:id="rId5"/>
              </a:rPr>
              <a:t>範例</a:t>
            </a:r>
            <a:endParaRPr lang="en-US" altLang="zh-TW" dirty="0" smtClean="0"/>
          </a:p>
          <a:p>
            <a:r>
              <a:rPr lang="en-US" altLang="zh-TW" dirty="0" err="1" smtClean="0">
                <a:hlinkClick r:id="rId6"/>
              </a:rPr>
              <a:t>Arduino</a:t>
            </a:r>
            <a:r>
              <a:rPr lang="en-US" altLang="zh-TW" dirty="0" smtClean="0">
                <a:hlinkClick r:id="rId6"/>
              </a:rPr>
              <a:t> </a:t>
            </a:r>
            <a:r>
              <a:rPr lang="zh-TW" altLang="en-US" dirty="0" smtClean="0">
                <a:hlinkClick r:id="rId6"/>
              </a:rPr>
              <a:t>台灣使用者社群</a:t>
            </a:r>
            <a:endParaRPr lang="en-US" altLang="zh-TW" dirty="0" smtClean="0"/>
          </a:p>
          <a:p>
            <a:r>
              <a:rPr lang="en-US" altLang="zh-TW" dirty="0" err="1" smtClean="0">
                <a:hlinkClick r:id="rId7"/>
              </a:rPr>
              <a:t>Arduino</a:t>
            </a:r>
            <a:r>
              <a:rPr lang="en-US" altLang="zh-TW" dirty="0" smtClean="0">
                <a:hlinkClick r:id="rId7"/>
              </a:rPr>
              <a:t> </a:t>
            </a:r>
            <a:r>
              <a:rPr lang="zh-TW" altLang="en-US" dirty="0" smtClean="0">
                <a:hlinkClick r:id="rId7"/>
              </a:rPr>
              <a:t>新手入門</a:t>
            </a:r>
            <a:endParaRPr lang="en-US" altLang="zh-TW" dirty="0" smtClean="0"/>
          </a:p>
          <a:p>
            <a:r>
              <a:rPr lang="en-US" altLang="zh-TW" dirty="0" err="1" smtClean="0">
                <a:hlinkClick r:id="rId8"/>
              </a:rPr>
              <a:t>Arduino</a:t>
            </a:r>
            <a:r>
              <a:rPr lang="zh-TW" altLang="en-US" dirty="0" smtClean="0">
                <a:hlinkClick r:id="rId8"/>
              </a:rPr>
              <a:t> 程式語法</a:t>
            </a:r>
            <a:endParaRPr lang="en-US" altLang="zh-TW" dirty="0" smtClean="0"/>
          </a:p>
          <a:p>
            <a:r>
              <a:rPr lang="zh-TW" altLang="en-US" dirty="0" smtClean="0">
                <a:hlinkClick r:id="rId9"/>
              </a:rPr>
              <a:t>教學文件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Arduino</a:t>
            </a:r>
            <a:r>
              <a:rPr lang="zh-TW" altLang="en-US" dirty="0" smtClean="0"/>
              <a:t>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Open Source</a:t>
            </a:r>
            <a:r>
              <a:rPr lang="zh-TW" altLang="en-US" sz="2000" dirty="0" smtClean="0"/>
              <a:t>的電路設計圖及程式開發介面</a:t>
            </a:r>
            <a:endParaRPr lang="en-US" altLang="zh-TW" sz="2000" dirty="0" smtClean="0"/>
          </a:p>
          <a:p>
            <a:r>
              <a:rPr lang="zh-TW" altLang="en-US" sz="2000" dirty="0" smtClean="0"/>
              <a:t>可</a:t>
            </a:r>
            <a:r>
              <a:rPr lang="zh-TW" altLang="en-US" sz="2000" dirty="0" smtClean="0"/>
              <a:t>使用 </a:t>
            </a:r>
            <a:r>
              <a:rPr lang="en-US" altLang="zh-TW" sz="2000" dirty="0" smtClean="0"/>
              <a:t>In Circuit Serial Programming (ICSP) </a:t>
            </a:r>
            <a:r>
              <a:rPr lang="zh-TW" altLang="en-US" sz="2000" dirty="0" smtClean="0"/>
              <a:t>線</a:t>
            </a:r>
            <a:r>
              <a:rPr lang="zh-TW" altLang="en-US" sz="2000" dirty="0" smtClean="0"/>
              <a:t>上燒入器，自我將新的</a:t>
            </a:r>
            <a:r>
              <a:rPr lang="en-US" altLang="zh-TW" sz="2000" dirty="0" smtClean="0"/>
              <a:t>IC</a:t>
            </a:r>
            <a:r>
              <a:rPr lang="zh-TW" altLang="en-US" sz="2000" dirty="0" smtClean="0"/>
              <a:t>晶片燒入「</a:t>
            </a:r>
            <a:r>
              <a:rPr lang="en-US" altLang="zh-TW" sz="2000" dirty="0" err="1" smtClean="0"/>
              <a:t>bootloader</a:t>
            </a:r>
            <a:r>
              <a:rPr lang="zh-TW" altLang="en-US" sz="2000" dirty="0" smtClean="0"/>
              <a:t>」</a:t>
            </a:r>
          </a:p>
          <a:p>
            <a:r>
              <a:rPr lang="zh-TW" altLang="en-US" sz="2000" dirty="0" smtClean="0"/>
              <a:t>可簡單地與感測器，各式各樣的電子元件連接</a:t>
            </a:r>
            <a:r>
              <a:rPr lang="en-US" altLang="zh-TW" sz="2000" dirty="0" smtClean="0"/>
              <a:t>(EX</a:t>
            </a:r>
            <a:r>
              <a:rPr lang="zh-TW" altLang="en-US" sz="2000" dirty="0" smtClean="0"/>
              <a:t>：紅外線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超音波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熱敏電阻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光敏電阻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伺服馬達</a:t>
            </a:r>
            <a:r>
              <a:rPr lang="en-US" altLang="zh-TW" sz="2000" dirty="0" smtClean="0"/>
              <a:t>,…</a:t>
            </a:r>
            <a:r>
              <a:rPr lang="zh-TW" altLang="en-US" sz="2000" dirty="0" smtClean="0"/>
              <a:t>等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 smtClean="0"/>
              <a:t>支援多樣的互動程式</a:t>
            </a:r>
            <a:r>
              <a:rPr lang="en-US" altLang="zh-TW" sz="2000" dirty="0" smtClean="0"/>
              <a:t>ex: </a:t>
            </a:r>
            <a:r>
              <a:rPr lang="en-US" altLang="zh-TW" sz="2000" dirty="0" err="1" smtClean="0"/>
              <a:t>Flash,Max</a:t>
            </a:r>
            <a:r>
              <a:rPr lang="en-US" altLang="zh-TW" sz="2000" dirty="0" smtClean="0"/>
              <a:t>/</a:t>
            </a:r>
            <a:r>
              <a:rPr lang="en-US" altLang="zh-TW" sz="2000" dirty="0" err="1" smtClean="0"/>
              <a:t>Msp,VVVV,PD,C,Processing</a:t>
            </a:r>
            <a:r>
              <a:rPr lang="en-US" altLang="zh-TW" sz="2000" dirty="0" smtClean="0"/>
              <a:t>…</a:t>
            </a:r>
            <a:r>
              <a:rPr lang="zh-TW" altLang="en-US" sz="2000" dirty="0" smtClean="0"/>
              <a:t>等</a:t>
            </a:r>
          </a:p>
          <a:p>
            <a:r>
              <a:rPr lang="zh-TW" altLang="en-US" sz="2000" dirty="0" smtClean="0"/>
              <a:t>使用低價格的微處理控制器</a:t>
            </a:r>
            <a:r>
              <a:rPr lang="en-US" altLang="zh-TW" sz="2000" dirty="0" smtClean="0"/>
              <a:t>(ATMEGA8/168/328) NT$120~NT$150</a:t>
            </a:r>
          </a:p>
          <a:p>
            <a:r>
              <a:rPr lang="en-US" altLang="zh-TW" sz="2000" dirty="0" smtClean="0"/>
              <a:t>USB</a:t>
            </a:r>
            <a:r>
              <a:rPr lang="zh-TW" altLang="en-US" sz="2000" dirty="0" smtClean="0"/>
              <a:t>介面，不需外接電源。另外有提供</a:t>
            </a:r>
            <a:r>
              <a:rPr lang="en-US" altLang="zh-TW" sz="2000" dirty="0" smtClean="0"/>
              <a:t>9VDC</a:t>
            </a:r>
            <a:r>
              <a:rPr lang="zh-TW" altLang="en-US" sz="2000" dirty="0" smtClean="0"/>
              <a:t>輸入</a:t>
            </a:r>
          </a:p>
          <a:p>
            <a:r>
              <a:rPr lang="zh-TW" altLang="en-US" sz="2000" dirty="0" smtClean="0"/>
              <a:t>利用</a:t>
            </a:r>
            <a:r>
              <a:rPr lang="en-US" altLang="zh-TW" sz="2000" dirty="0" err="1" smtClean="0"/>
              <a:t>Arduino</a:t>
            </a:r>
            <a:r>
              <a:rPr lang="zh-TW" altLang="en-US" sz="2000" dirty="0" smtClean="0"/>
              <a:t>，突破以往只能使用滑鼠，鍵盤，</a:t>
            </a:r>
            <a:r>
              <a:rPr lang="en-US" altLang="zh-TW" sz="2000" dirty="0" smtClean="0"/>
              <a:t>CCD</a:t>
            </a:r>
            <a:r>
              <a:rPr lang="zh-TW" altLang="en-US" sz="2000" dirty="0" smtClean="0"/>
              <a:t>等輸入的裝置的互動內容，可以更簡單地達成單人或多人遊戲互動。</a:t>
            </a:r>
            <a:endParaRPr lang="zh-TW" alt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Arduino</a:t>
            </a:r>
            <a:r>
              <a:rPr lang="zh-TW" altLang="en-US" dirty="0" smtClean="0"/>
              <a:t>硬體介紹</a:t>
            </a:r>
            <a:endParaRPr lang="zh-TW" altLang="en-US" dirty="0"/>
          </a:p>
        </p:txBody>
      </p:sp>
      <p:pic>
        <p:nvPicPr>
          <p:cNvPr id="1026" name="Picture 2" descr="C:\Users\Jeff\Desktop\image002-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920081"/>
            <a:ext cx="4572000" cy="3886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Arduino</a:t>
            </a:r>
            <a:r>
              <a:rPr lang="zh-TW" altLang="en-US" dirty="0" smtClean="0"/>
              <a:t>規格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Digital I/O </a:t>
            </a:r>
            <a:r>
              <a:rPr lang="zh-TW" altLang="en-US" sz="2000" dirty="0" smtClean="0"/>
              <a:t>數位式輸入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輸出端共</a:t>
            </a:r>
            <a:r>
              <a:rPr lang="en-US" altLang="zh-TW" sz="2000" dirty="0" smtClean="0"/>
              <a:t>1~13</a:t>
            </a:r>
            <a:r>
              <a:rPr lang="zh-TW" altLang="en-US" sz="2000" dirty="0" smtClean="0"/>
              <a:t>。</a:t>
            </a:r>
          </a:p>
          <a:p>
            <a:r>
              <a:rPr lang="en-US" altLang="zh-TW" sz="2000" dirty="0" smtClean="0"/>
              <a:t>Analog I/O </a:t>
            </a:r>
            <a:r>
              <a:rPr lang="zh-TW" altLang="en-US" sz="2000" dirty="0" smtClean="0"/>
              <a:t>類比式輸入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輸出端共</a:t>
            </a:r>
            <a:r>
              <a:rPr lang="en-US" altLang="zh-TW" sz="2000" dirty="0" smtClean="0"/>
              <a:t>0~5</a:t>
            </a:r>
            <a:r>
              <a:rPr lang="zh-TW" altLang="en-US" sz="2000" dirty="0" smtClean="0"/>
              <a:t>。</a:t>
            </a:r>
          </a:p>
          <a:p>
            <a:r>
              <a:rPr lang="zh-TW" altLang="en-US" sz="2000" dirty="0" smtClean="0"/>
              <a:t>支援</a:t>
            </a:r>
            <a:r>
              <a:rPr lang="en-US" altLang="zh-TW" sz="2000" dirty="0" smtClean="0"/>
              <a:t>USB</a:t>
            </a:r>
            <a:r>
              <a:rPr lang="zh-TW" altLang="en-US" sz="2000" dirty="0" smtClean="0"/>
              <a:t>接頭傳輸資料及供電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不需額外電源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。</a:t>
            </a:r>
          </a:p>
          <a:p>
            <a:r>
              <a:rPr lang="zh-TW" altLang="en-US" sz="2000" dirty="0" smtClean="0"/>
              <a:t>支援</a:t>
            </a:r>
            <a:r>
              <a:rPr lang="en-US" altLang="zh-TW" sz="2000" dirty="0" smtClean="0"/>
              <a:t>ICSP</a:t>
            </a:r>
            <a:r>
              <a:rPr lang="zh-TW" altLang="en-US" sz="2000" dirty="0" smtClean="0"/>
              <a:t>線上燒錄功能。</a:t>
            </a:r>
          </a:p>
          <a:p>
            <a:r>
              <a:rPr lang="zh-TW" altLang="en-US" sz="2000" dirty="0" smtClean="0"/>
              <a:t>支援</a:t>
            </a:r>
            <a:r>
              <a:rPr lang="en-US" altLang="zh-TW" sz="2000" dirty="0" smtClean="0"/>
              <a:t>TX/RX</a:t>
            </a:r>
            <a:r>
              <a:rPr lang="zh-TW" altLang="en-US" sz="2000" dirty="0" smtClean="0"/>
              <a:t>端子。</a:t>
            </a:r>
          </a:p>
          <a:p>
            <a:r>
              <a:rPr lang="zh-TW" altLang="en-US" sz="2000" dirty="0" smtClean="0"/>
              <a:t>支援</a:t>
            </a:r>
            <a:r>
              <a:rPr lang="en-US" altLang="zh-TW" sz="2000" dirty="0" smtClean="0"/>
              <a:t>AREF</a:t>
            </a:r>
            <a:r>
              <a:rPr lang="zh-TW" altLang="en-US" sz="2000" dirty="0" smtClean="0"/>
              <a:t>端子。</a:t>
            </a:r>
          </a:p>
          <a:p>
            <a:r>
              <a:rPr lang="zh-TW" altLang="en-US" sz="2000" dirty="0" smtClean="0"/>
              <a:t>支援</a:t>
            </a:r>
            <a:r>
              <a:rPr lang="en-US" altLang="zh-TW" sz="2000" dirty="0" smtClean="0"/>
              <a:t>3~6</a:t>
            </a:r>
            <a:r>
              <a:rPr lang="zh-TW" altLang="en-US" sz="2000" dirty="0" smtClean="0"/>
              <a:t>組</a:t>
            </a:r>
            <a:r>
              <a:rPr lang="en-US" altLang="zh-TW" sz="2000" dirty="0" smtClean="0"/>
              <a:t>PWM</a:t>
            </a:r>
            <a:r>
              <a:rPr lang="zh-TW" altLang="en-US" sz="2000" dirty="0" smtClean="0"/>
              <a:t>端子。</a:t>
            </a:r>
          </a:p>
          <a:p>
            <a:r>
              <a:rPr lang="zh-TW" altLang="en-US" sz="2000" dirty="0" smtClean="0"/>
              <a:t>輸入電壓：</a:t>
            </a:r>
            <a:endParaRPr lang="en-US" altLang="zh-TW" sz="2000" dirty="0" smtClean="0"/>
          </a:p>
          <a:p>
            <a:pPr lvl="1"/>
            <a:r>
              <a:rPr lang="zh-TW" altLang="en-US" sz="1600" dirty="0" smtClean="0"/>
              <a:t>接上</a:t>
            </a:r>
            <a:r>
              <a:rPr lang="en-US" altLang="zh-TW" sz="1600" dirty="0" smtClean="0"/>
              <a:t>USB</a:t>
            </a:r>
            <a:r>
              <a:rPr lang="zh-TW" altLang="en-US" sz="1600" dirty="0" smtClean="0"/>
              <a:t>時無須供電。</a:t>
            </a:r>
          </a:p>
          <a:p>
            <a:pPr lvl="1"/>
            <a:r>
              <a:rPr lang="en-US" altLang="zh-TW" sz="1600" dirty="0" smtClean="0"/>
              <a:t>5V~12V DC</a:t>
            </a:r>
            <a:r>
              <a:rPr lang="zh-TW" altLang="en-US" sz="1600" dirty="0" smtClean="0"/>
              <a:t>輸入。</a:t>
            </a:r>
          </a:p>
          <a:p>
            <a:r>
              <a:rPr lang="zh-TW" altLang="en-US" sz="2000" dirty="0" smtClean="0"/>
              <a:t>輸出電壓：</a:t>
            </a:r>
            <a:r>
              <a:rPr lang="en-US" altLang="zh-TW" sz="2000" dirty="0" smtClean="0"/>
              <a:t>5V DC</a:t>
            </a:r>
            <a:r>
              <a:rPr lang="zh-TW" altLang="en-US" sz="2000" dirty="0" smtClean="0"/>
              <a:t>輸出</a:t>
            </a:r>
          </a:p>
          <a:p>
            <a:r>
              <a:rPr lang="zh-TW" altLang="en-US" sz="2000" dirty="0" smtClean="0"/>
              <a:t>採用</a:t>
            </a:r>
            <a:r>
              <a:rPr lang="en-US" altLang="zh-TW" sz="2000" dirty="0" smtClean="0"/>
              <a:t>Atmel Atmega8/168/328 </a:t>
            </a:r>
            <a:r>
              <a:rPr lang="zh-TW" altLang="en-US" sz="2000" dirty="0" smtClean="0"/>
              <a:t>單晶片。</a:t>
            </a:r>
            <a:endParaRPr lang="zh-TW" altLang="en-US" sz="2000" dirty="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ATMEGA168</a:t>
            </a:r>
            <a:r>
              <a:rPr lang="zh-TW" altLang="en-US" sz="3600" dirty="0" smtClean="0"/>
              <a:t>微處理器規格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一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RISC </a:t>
            </a:r>
            <a:r>
              <a:rPr lang="zh-TW" altLang="en-US" sz="2400" dirty="0" smtClean="0"/>
              <a:t>架構</a:t>
            </a:r>
            <a:endParaRPr lang="en-US" altLang="zh-TW" sz="2400" dirty="0" smtClean="0"/>
          </a:p>
          <a:p>
            <a:r>
              <a:rPr lang="en-US" altLang="zh-TW" sz="2400" dirty="0" smtClean="0"/>
              <a:t>16KBytes Flash</a:t>
            </a:r>
          </a:p>
          <a:p>
            <a:r>
              <a:rPr lang="en-US" altLang="zh-TW" sz="2400" dirty="0" smtClean="0"/>
              <a:t>0.5kBytes EEPROM</a:t>
            </a:r>
          </a:p>
          <a:p>
            <a:r>
              <a:rPr lang="en-US" altLang="zh-TW" sz="2400" dirty="0" smtClean="0"/>
              <a:t>F.max 20Mhz(20MIPS)</a:t>
            </a:r>
          </a:p>
          <a:p>
            <a:r>
              <a:rPr lang="en-US" altLang="zh-TW" sz="2400" dirty="0" smtClean="0"/>
              <a:t>Interrupts *26</a:t>
            </a:r>
          </a:p>
          <a:p>
            <a:r>
              <a:rPr lang="en-US" altLang="zh-TW" sz="2400" dirty="0" smtClean="0"/>
              <a:t>PWM Channels *6</a:t>
            </a:r>
          </a:p>
          <a:p>
            <a:r>
              <a:rPr lang="en-US" altLang="zh-TW" sz="2400" dirty="0" smtClean="0"/>
              <a:t>RTC YES</a:t>
            </a:r>
          </a:p>
          <a:p>
            <a:r>
              <a:rPr lang="en-US" altLang="zh-TW" sz="2400" dirty="0" smtClean="0"/>
              <a:t>1KBytes SRAM</a:t>
            </a:r>
          </a:p>
          <a:p>
            <a:r>
              <a:rPr lang="en-US" altLang="zh-TW" sz="2400" dirty="0" smtClean="0"/>
              <a:t>I/O *23Pins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ATMEGA168</a:t>
            </a:r>
            <a:r>
              <a:rPr lang="zh-TW" altLang="en-US" sz="3600" dirty="0" smtClean="0"/>
              <a:t>微處理器規格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二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VCC 1.8~5.5V</a:t>
            </a:r>
          </a:p>
          <a:p>
            <a:r>
              <a:rPr lang="en-US" altLang="zh-TW" sz="2400" dirty="0" smtClean="0"/>
              <a:t>10-bit ADC *6</a:t>
            </a:r>
          </a:p>
          <a:p>
            <a:r>
              <a:rPr lang="en-US" altLang="zh-TW" sz="2400" dirty="0" smtClean="0"/>
              <a:t>16-bit Timers *1</a:t>
            </a:r>
          </a:p>
          <a:p>
            <a:r>
              <a:rPr lang="en-US" altLang="zh-TW" sz="2400" dirty="0" smtClean="0"/>
              <a:t>Self Program Memory YES</a:t>
            </a:r>
          </a:p>
          <a:p>
            <a:r>
              <a:rPr lang="en-US" altLang="zh-TW" sz="2400" dirty="0" smtClean="0"/>
              <a:t>SPI + USART</a:t>
            </a:r>
          </a:p>
          <a:p>
            <a:r>
              <a:rPr lang="en-US" altLang="zh-TW" sz="2400" dirty="0" smtClean="0"/>
              <a:t>Watchdog YES</a:t>
            </a:r>
          </a:p>
          <a:p>
            <a:r>
              <a:rPr lang="en-US" altLang="zh-TW" sz="2400" dirty="0" smtClean="0"/>
              <a:t>UART *1</a:t>
            </a:r>
            <a:endParaRPr lang="zh-TW" altLang="en-US" sz="2400" dirty="0" smtClean="0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Arduino</a:t>
            </a:r>
            <a:r>
              <a:rPr lang="zh-TW" altLang="en-US" dirty="0" smtClean="0"/>
              <a:t>開發環境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Windows</a:t>
            </a:r>
          </a:p>
          <a:p>
            <a:pPr lvl="1"/>
            <a:r>
              <a:rPr lang="en-US" altLang="zh-TW" dirty="0" smtClean="0"/>
              <a:t>XP, Vista32/64</a:t>
            </a:r>
          </a:p>
          <a:p>
            <a:r>
              <a:rPr lang="en-US" altLang="zh-TW" dirty="0" smtClean="0"/>
              <a:t>MAC</a:t>
            </a:r>
          </a:p>
          <a:p>
            <a:pPr lvl="1"/>
            <a:r>
              <a:rPr lang="en-US" altLang="zh-TW" dirty="0" smtClean="0"/>
              <a:t>PPC, Intel</a:t>
            </a:r>
          </a:p>
          <a:p>
            <a:r>
              <a:rPr lang="en-US" altLang="zh-TW" dirty="0" smtClean="0"/>
              <a:t>Linux</a:t>
            </a:r>
          </a:p>
          <a:p>
            <a:pPr lvl="1"/>
            <a:r>
              <a:rPr lang="en-US" altLang="zh-TW" dirty="0" smtClean="0"/>
              <a:t>32/64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sz="2600" dirty="0" smtClean="0"/>
              <a:t>http://arduino.cc/en/Main/Software</a:t>
            </a: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Arduino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dirty="0" smtClean="0"/>
              <a:t>1.</a:t>
            </a:r>
            <a:r>
              <a:rPr lang="zh-TW" altLang="en-US" sz="2600" dirty="0" smtClean="0"/>
              <a:t>將</a:t>
            </a:r>
            <a:r>
              <a:rPr lang="en-US" altLang="zh-TW" sz="2600" dirty="0" err="1" smtClean="0"/>
              <a:t>Arduino</a:t>
            </a:r>
            <a:r>
              <a:rPr lang="zh-TW" altLang="en-US" sz="2600" dirty="0" smtClean="0"/>
              <a:t>接上</a:t>
            </a:r>
            <a:r>
              <a:rPr lang="en-US" altLang="zh-TW" sz="2600" dirty="0" smtClean="0"/>
              <a:t>USB</a:t>
            </a:r>
            <a:r>
              <a:rPr lang="zh-TW" altLang="en-US" sz="2600" dirty="0" smtClean="0"/>
              <a:t>線，另外一端連接電腦</a:t>
            </a:r>
          </a:p>
          <a:p>
            <a:r>
              <a:rPr lang="en-US" altLang="zh-TW" sz="2600" dirty="0" smtClean="0"/>
              <a:t>2.</a:t>
            </a:r>
            <a:r>
              <a:rPr lang="zh-TW" altLang="en-US" sz="2600" dirty="0" smtClean="0"/>
              <a:t>接上之後會出現驅動程式安裝畫面</a:t>
            </a:r>
            <a:endParaRPr lang="zh-TW" altLang="en-US" sz="2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714620"/>
            <a:ext cx="4100522" cy="322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2714620"/>
            <a:ext cx="4473771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d749b4515b75daab8cddf4c6aa62231c4489491"/>
</p:tagLst>
</file>

<file path=ppt/theme/theme1.xml><?xml version="1.0" encoding="utf-8"?>
<a:theme xmlns:a="http://schemas.openxmlformats.org/drawingml/2006/main" name="MOE10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MOE100</Template>
  <TotalTime>280</TotalTime>
  <Words>1000</Words>
  <Application>Microsoft Office PowerPoint</Application>
  <PresentationFormat>如螢幕大小 (4:3)</PresentationFormat>
  <Paragraphs>168</Paragraphs>
  <Slides>25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MOE100</vt:lpstr>
      <vt:lpstr>人機介面 Arduino 簡介</vt:lpstr>
      <vt:lpstr>Arduino簡介</vt:lpstr>
      <vt:lpstr>Arduino特色</vt:lpstr>
      <vt:lpstr>Arduino硬體介紹</vt:lpstr>
      <vt:lpstr>Arduino規格</vt:lpstr>
      <vt:lpstr>ATMEGA168微處理器規格(一)</vt:lpstr>
      <vt:lpstr>ATMEGA168微處理器規格(二)</vt:lpstr>
      <vt:lpstr>Arduino開發環境</vt:lpstr>
      <vt:lpstr>Arduino安裝</vt:lpstr>
      <vt:lpstr>Arduino安裝</vt:lpstr>
      <vt:lpstr>Arduino安裝</vt:lpstr>
      <vt:lpstr>Arduino安裝</vt:lpstr>
      <vt:lpstr>啟動Arduino</vt:lpstr>
      <vt:lpstr>Arduino Language Reference (1) </vt:lpstr>
      <vt:lpstr>Arduino Language Reference (2) </vt:lpstr>
      <vt:lpstr>Arduino Language Reference (3) </vt:lpstr>
      <vt:lpstr>Arduino Language Reference (4) </vt:lpstr>
      <vt:lpstr>Arduino Language Reference (5) </vt:lpstr>
      <vt:lpstr>Arduino Language Reference (6) </vt:lpstr>
      <vt:lpstr>Arduino Language Reference (7) </vt:lpstr>
      <vt:lpstr>Arduino Language Reference (8) </vt:lpstr>
      <vt:lpstr>Arduino Language Reference (9) </vt:lpstr>
      <vt:lpstr>實驗說明</vt:lpstr>
      <vt:lpstr>實驗單元</vt:lpstr>
      <vt:lpstr>參考資料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Computer Interaction: Arduino</dc:title>
  <dc:creator>Wen-Hung Liao</dc:creator>
  <cp:lastModifiedBy>whliao</cp:lastModifiedBy>
  <cp:revision>32</cp:revision>
  <dcterms:created xsi:type="dcterms:W3CDTF">2011-11-13T14:25:09Z</dcterms:created>
  <dcterms:modified xsi:type="dcterms:W3CDTF">2012-01-11T20:00:33Z</dcterms:modified>
</cp:coreProperties>
</file>