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7B4AF8-3179-4398-9B25-985EC99C52DB}">
  <a:tblStyle styleId="{C57B4AF8-3179-4398-9B25-985EC99C52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gobeyond-ai/7-key-principles-of-effective-data-visualization-b854b0b81946"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02e7aaf00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02e7aaf00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02e7aaf00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02e7aaf00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02e7aaf00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02e7aaf00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02e7aaf00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02e7aaf00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02e7aaf00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02e7aaf00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02e7aaf00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02e7aaf00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02e7aaf00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02e7aaf00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02e7aaf00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02e7aaf00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02e7aaf00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02e7aaf00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4cb34188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4cb34188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4cb34188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4cb34188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2026ffeb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2026ffeb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solidFill>
                  <a:srgbClr val="595959"/>
                </a:solidFill>
              </a:rPr>
              <a:t>What (data): What is the data about</a:t>
            </a:r>
            <a:endParaRPr sz="1050">
              <a:solidFill>
                <a:srgbClr val="1A1A1B"/>
              </a:solidFill>
            </a:endParaRPr>
          </a:p>
          <a:p>
            <a:pPr indent="0" lvl="0" marL="0" rtl="0" algn="l">
              <a:lnSpc>
                <a:spcPct val="115000"/>
              </a:lnSpc>
              <a:spcBef>
                <a:spcPts val="1200"/>
              </a:spcBef>
              <a:spcAft>
                <a:spcPts val="0"/>
              </a:spcAft>
              <a:buNone/>
            </a:pPr>
            <a:r>
              <a:t/>
            </a:r>
            <a:endParaRPr sz="1050">
              <a:solidFill>
                <a:srgbClr val="1A1A1B"/>
              </a:solidFill>
            </a:endParaRPr>
          </a:p>
          <a:p>
            <a:pPr indent="0" lvl="0" marL="0" rtl="0" algn="l">
              <a:lnSpc>
                <a:spcPct val="115000"/>
              </a:lnSpc>
              <a:spcBef>
                <a:spcPts val="0"/>
              </a:spcBef>
              <a:spcAft>
                <a:spcPts val="0"/>
              </a:spcAft>
              <a:buNone/>
            </a:pPr>
            <a:r>
              <a:rPr lang="en" sz="1050">
                <a:solidFill>
                  <a:srgbClr val="1A1A1B"/>
                </a:solidFill>
              </a:rPr>
              <a:t>Not sure to include:</a:t>
            </a:r>
            <a:endParaRPr sz="1050">
              <a:solidFill>
                <a:srgbClr val="1A1A1B"/>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1A1A1B"/>
                </a:solidFill>
              </a:rPr>
              <a:t>The population data should be excluded or represented in a different graph as it does not fit well with the percentages shown.</a:t>
            </a:r>
            <a:endParaRPr sz="1050">
              <a:solidFill>
                <a:srgbClr val="1A1A1B"/>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1A1A1B"/>
                </a:solidFill>
              </a:rPr>
              <a:t>Eg. California 47% (39.6M) vs Alabama 77% (4.9M)</a:t>
            </a:r>
            <a:endParaRPr sz="1050">
              <a:solidFill>
                <a:srgbClr val="1A1A1B"/>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1A1A1B"/>
              </a:solidFill>
            </a:endParaRPr>
          </a:p>
          <a:p>
            <a:pPr indent="0" lvl="0" marL="0" rtl="0" algn="l">
              <a:lnSpc>
                <a:spcPct val="115000"/>
              </a:lnSpc>
              <a:spcBef>
                <a:spcPts val="0"/>
              </a:spcBef>
              <a:spcAft>
                <a:spcPts val="0"/>
              </a:spcAft>
              <a:buNone/>
            </a:pPr>
            <a:r>
              <a:t/>
            </a:r>
            <a:endParaRPr sz="1050">
              <a:solidFill>
                <a:srgbClr val="1A1A1B"/>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1A1A1B"/>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02e7aaf00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02e7aaf00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solidFill>
                  <a:srgbClr val="595959"/>
                </a:solidFill>
              </a:rPr>
              <a:t>What (data): What is the data about</a:t>
            </a:r>
            <a:endParaRPr sz="1050">
              <a:solidFill>
                <a:srgbClr val="1A1A1B"/>
              </a:solidFill>
            </a:endParaRPr>
          </a:p>
          <a:p>
            <a:pPr indent="0" lvl="0" marL="0" rtl="0" algn="l">
              <a:lnSpc>
                <a:spcPct val="115000"/>
              </a:lnSpc>
              <a:spcBef>
                <a:spcPts val="1200"/>
              </a:spcBef>
              <a:spcAft>
                <a:spcPts val="0"/>
              </a:spcAft>
              <a:buNone/>
            </a:pPr>
            <a:r>
              <a:t/>
            </a:r>
            <a:endParaRPr sz="1050">
              <a:solidFill>
                <a:srgbClr val="1A1A1B"/>
              </a:solidFill>
            </a:endParaRPr>
          </a:p>
          <a:p>
            <a:pPr indent="0" lvl="0" marL="0" rtl="0" algn="l">
              <a:lnSpc>
                <a:spcPct val="115000"/>
              </a:lnSpc>
              <a:spcBef>
                <a:spcPts val="0"/>
              </a:spcBef>
              <a:spcAft>
                <a:spcPts val="0"/>
              </a:spcAft>
              <a:buNone/>
            </a:pPr>
            <a:r>
              <a:rPr lang="en" sz="1050">
                <a:solidFill>
                  <a:srgbClr val="1A1A1B"/>
                </a:solidFill>
              </a:rPr>
              <a:t>Not sure to include:</a:t>
            </a:r>
            <a:endParaRPr sz="1050">
              <a:solidFill>
                <a:srgbClr val="1A1A1B"/>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1A1A1B"/>
                </a:solidFill>
              </a:rPr>
              <a:t>The population data should be excluded or represented in a different graph as it does not fit well with the percentages shown.</a:t>
            </a:r>
            <a:endParaRPr sz="1050">
              <a:solidFill>
                <a:srgbClr val="1A1A1B"/>
              </a:solidFill>
            </a:endParaRPr>
          </a:p>
          <a:p>
            <a:pPr indent="0" lvl="0" marL="0" rtl="0" algn="l">
              <a:lnSpc>
                <a:spcPct val="115000"/>
              </a:lnSpc>
              <a:spcBef>
                <a:spcPts val="0"/>
              </a:spcBef>
              <a:spcAft>
                <a:spcPts val="0"/>
              </a:spcAft>
              <a:buClr>
                <a:schemeClr val="dk1"/>
              </a:buClr>
              <a:buSzPts val="1100"/>
              <a:buFont typeface="Arial"/>
              <a:buNone/>
            </a:pPr>
            <a:r>
              <a:rPr lang="en" sz="1050">
                <a:solidFill>
                  <a:srgbClr val="1A1A1B"/>
                </a:solidFill>
              </a:rPr>
              <a:t>Eg. California 47% (39.6M) vs Alabama 77% (4.9M)</a:t>
            </a:r>
            <a:endParaRPr sz="1050">
              <a:solidFill>
                <a:srgbClr val="1A1A1B"/>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1A1A1B"/>
              </a:solidFill>
            </a:endParaRPr>
          </a:p>
          <a:p>
            <a:pPr indent="0" lvl="0" marL="0" rtl="0" algn="l">
              <a:lnSpc>
                <a:spcPct val="115000"/>
              </a:lnSpc>
              <a:spcBef>
                <a:spcPts val="0"/>
              </a:spcBef>
              <a:spcAft>
                <a:spcPts val="0"/>
              </a:spcAft>
              <a:buNone/>
            </a:pPr>
            <a:r>
              <a:t/>
            </a:r>
            <a:endParaRPr sz="1050">
              <a:solidFill>
                <a:srgbClr val="1A1A1B"/>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1A1A1B"/>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2026ffeb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2026ffeb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0% - 50%: Dark Blue - Light blue</a:t>
            </a:r>
            <a:endParaRPr b="1"/>
          </a:p>
          <a:p>
            <a:pPr indent="0" lvl="0" marL="0" rtl="0" algn="l">
              <a:spcBef>
                <a:spcPts val="0"/>
              </a:spcBef>
              <a:spcAft>
                <a:spcPts val="0"/>
              </a:spcAft>
              <a:buNone/>
            </a:pPr>
            <a:r>
              <a:rPr b="1" lang="en"/>
              <a:t>50% - 100%: Light Red - Dark red</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Using a default light to dark gradient does not visualize the difference well as the light gradient blend into the leaflet map making it difficult to see. Hence using dark colour for both end of the range spectrum helps to visualize the difference more distinctly.</a:t>
            </a:r>
            <a:endParaRPr b="1"/>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2026ffeb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2026ffeb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0% - 50%: Dark Blue - Light blue</a:t>
            </a:r>
            <a:endParaRPr b="1"/>
          </a:p>
          <a:p>
            <a:pPr indent="0" lvl="0" marL="0" rtl="0" algn="l">
              <a:spcBef>
                <a:spcPts val="0"/>
              </a:spcBef>
              <a:spcAft>
                <a:spcPts val="0"/>
              </a:spcAft>
              <a:buNone/>
            </a:pPr>
            <a:r>
              <a:rPr b="1" lang="en"/>
              <a:t>50% - 100%: Light Red - Dark red</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Using a default light to dark gradient does not visualize the difference well as the light gradient blend into the leaflet map making it difficult to see. Hence using dark colour for both end of the range spectrum helps to visualize the difference more distinctly.</a:t>
            </a:r>
            <a:endParaRPr b="1"/>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02e7aaf00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02e7aaf00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https://medium.com/gobeyond-ai/7-key-principles-of-effective-data-visualization-b854b0b81946</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02e7aaf00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02e7aaf00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reddit.com/r/dataisbeautiful/comments/vfrqow/percent_of_people_who_responded_that_religion_i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Milestone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Wong Yao Hui - 1901868</a:t>
            </a:r>
            <a:endParaRPr/>
          </a:p>
          <a:p>
            <a:pPr indent="0" lvl="0" marL="0" rtl="0" algn="ctr">
              <a:spcBef>
                <a:spcPts val="0"/>
              </a:spcBef>
              <a:spcAft>
                <a:spcPts val="0"/>
              </a:spcAft>
              <a:buNone/>
            </a:pPr>
            <a:r>
              <a:rPr lang="en"/>
              <a:t>Ng Jing Kiat - 1901819</a:t>
            </a:r>
            <a:endParaRPr/>
          </a:p>
          <a:p>
            <a:pPr indent="0" lvl="0" marL="0" rtl="0" algn="ctr">
              <a:spcBef>
                <a:spcPts val="0"/>
              </a:spcBef>
              <a:spcAft>
                <a:spcPts val="0"/>
              </a:spcAft>
              <a:buNone/>
            </a:pPr>
            <a:r>
              <a:rPr lang="en"/>
              <a:t>Marsius - 1901855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Leaflet</a:t>
            </a:r>
            <a:endParaRPr/>
          </a:p>
          <a:p>
            <a:pPr indent="-342900" lvl="0" marL="457200" rtl="0" algn="l">
              <a:spcBef>
                <a:spcPts val="0"/>
              </a:spcBef>
              <a:spcAft>
                <a:spcPts val="0"/>
              </a:spcAft>
              <a:buSzPts val="1800"/>
              <a:buChar char="●"/>
            </a:pPr>
            <a:r>
              <a:rPr lang="en"/>
              <a:t>Bootstrap 5</a:t>
            </a:r>
            <a:endParaRPr/>
          </a:p>
          <a:p>
            <a:pPr indent="-342900" lvl="0" marL="457200" rtl="0" algn="l">
              <a:spcBef>
                <a:spcPts val="0"/>
              </a:spcBef>
              <a:spcAft>
                <a:spcPts val="0"/>
              </a:spcAft>
              <a:buSzPts val="1800"/>
              <a:buChar char="●"/>
            </a:pPr>
            <a:r>
              <a:rPr lang="en"/>
              <a:t>D3 Js</a:t>
            </a:r>
            <a:endParaRPr/>
          </a:p>
          <a:p>
            <a:pPr indent="-342900" lvl="0" marL="457200" rtl="0" algn="l">
              <a:spcBef>
                <a:spcPts val="0"/>
              </a:spcBef>
              <a:spcAft>
                <a:spcPts val="0"/>
              </a:spcAft>
              <a:buSzPts val="1800"/>
              <a:buChar char="●"/>
            </a:pPr>
            <a:r>
              <a:rPr lang="en"/>
              <a:t>Jquery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 contribution</a:t>
            </a:r>
            <a:endParaRPr/>
          </a:p>
        </p:txBody>
      </p:sp>
      <p:graphicFrame>
        <p:nvGraphicFramePr>
          <p:cNvPr id="118" name="Google Shape;118;p23"/>
          <p:cNvGraphicFramePr/>
          <p:nvPr/>
        </p:nvGraphicFramePr>
        <p:xfrm>
          <a:off x="952500" y="1152475"/>
          <a:ext cx="3000000" cy="3000000"/>
        </p:xfrm>
        <a:graphic>
          <a:graphicData uri="http://schemas.openxmlformats.org/drawingml/2006/table">
            <a:tbl>
              <a:tblPr>
                <a:noFill/>
                <a:tableStyleId>{C57B4AF8-3179-4398-9B25-985EC99C52DB}</a:tableStyleId>
              </a:tblPr>
              <a:tblGrid>
                <a:gridCol w="3619500"/>
                <a:gridCol w="3619500"/>
              </a:tblGrid>
              <a:tr h="381000">
                <a:tc>
                  <a:txBody>
                    <a:bodyPr/>
                    <a:lstStyle/>
                    <a:p>
                      <a:pPr indent="0" lvl="0" marL="0" rtl="0" algn="l">
                        <a:spcBef>
                          <a:spcPts val="0"/>
                        </a:spcBef>
                        <a:spcAft>
                          <a:spcPts val="0"/>
                        </a:spcAft>
                        <a:buNone/>
                      </a:pPr>
                      <a:r>
                        <a:rPr lang="en"/>
                        <a:t>Wong Yao Hui</a:t>
                      </a:r>
                      <a:endParaRPr/>
                    </a:p>
                  </a:txBody>
                  <a:tcPr marT="91425" marB="91425" marR="91425" marL="91425"/>
                </a:tc>
                <a:tc>
                  <a:txBody>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a:t>Leaflet template map for US, EU</a:t>
                      </a:r>
                      <a:endParaRPr/>
                    </a:p>
                    <a:p>
                      <a:pPr indent="0" lvl="0" marL="0" rtl="0" algn="l">
                        <a:spcBef>
                          <a:spcPts val="0"/>
                        </a:spcBef>
                        <a:spcAft>
                          <a:spcPts val="0"/>
                        </a:spcAft>
                        <a:buNone/>
                      </a:pPr>
                      <a:r>
                        <a:rPr lang="en"/>
                        <a:t>SVG Map (Not implemented)</a:t>
                      </a:r>
                      <a:endParaRPr/>
                    </a:p>
                    <a:p>
                      <a:pPr indent="0" lvl="0" marL="0" rtl="0" algn="l">
                        <a:spcBef>
                          <a:spcPts val="0"/>
                        </a:spcBef>
                        <a:spcAft>
                          <a:spcPts val="0"/>
                        </a:spcAft>
                        <a:buNone/>
                      </a:pPr>
                      <a:r>
                        <a:rPr lang="en"/>
                        <a:t>Integration</a:t>
                      </a:r>
                      <a:endParaRPr/>
                    </a:p>
                    <a:p>
                      <a:pPr indent="0" lvl="0" marL="0" rtl="0" algn="l">
                        <a:spcBef>
                          <a:spcPts val="0"/>
                        </a:spcBef>
                        <a:spcAft>
                          <a:spcPts val="0"/>
                        </a:spcAft>
                        <a:buNone/>
                      </a:pPr>
                      <a:r>
                        <a:rPr lang="en"/>
                        <a:t>Presentation/Documentation</a:t>
                      </a:r>
                      <a:endParaRPr/>
                    </a:p>
                  </a:txBody>
                  <a:tcPr marT="91425" marB="91425" marR="91425" marL="91425"/>
                </a:tc>
              </a:tr>
              <a:tr h="381000">
                <a:tc>
                  <a:txBody>
                    <a:bodyPr/>
                    <a:lstStyle/>
                    <a:p>
                      <a:pPr indent="0" lvl="0" marL="0" rtl="0" algn="l">
                        <a:spcBef>
                          <a:spcPts val="0"/>
                        </a:spcBef>
                        <a:spcAft>
                          <a:spcPts val="0"/>
                        </a:spcAft>
                        <a:buNone/>
                      </a:pPr>
                      <a:r>
                        <a:rPr lang="en"/>
                        <a:t>Ng Jing Kiat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Data Preprocessing</a:t>
                      </a:r>
                      <a:endParaRPr>
                        <a:solidFill>
                          <a:schemeClr val="dk1"/>
                        </a:solidFill>
                      </a:endParaRPr>
                    </a:p>
                    <a:p>
                      <a:pPr indent="0" lvl="0" marL="0" rtl="0" algn="l">
                        <a:spcBef>
                          <a:spcPts val="0"/>
                        </a:spcBef>
                        <a:spcAft>
                          <a:spcPts val="0"/>
                        </a:spcAft>
                        <a:buNone/>
                      </a:pPr>
                      <a:r>
                        <a:rPr lang="en">
                          <a:solidFill>
                            <a:schemeClr val="dk1"/>
                          </a:solidFill>
                        </a:rPr>
                        <a:t>Leaflet choropleth map</a:t>
                      </a:r>
                      <a:endParaRPr>
                        <a:solidFill>
                          <a:schemeClr val="dk1"/>
                        </a:solidFill>
                      </a:endParaRPr>
                    </a:p>
                    <a:p>
                      <a:pPr indent="0" lvl="0" marL="0" rtl="0" algn="l">
                        <a:spcBef>
                          <a:spcPts val="0"/>
                        </a:spcBef>
                        <a:spcAft>
                          <a:spcPts val="0"/>
                        </a:spcAft>
                        <a:buNone/>
                      </a:pPr>
                      <a:r>
                        <a:rPr lang="en">
                          <a:solidFill>
                            <a:schemeClr val="dk1"/>
                          </a:solidFill>
                        </a:rPr>
                        <a:t>Leaflet Legend + highlight</a:t>
                      </a:r>
                      <a:endParaRPr>
                        <a:solidFill>
                          <a:schemeClr val="dk1"/>
                        </a:solidFill>
                      </a:endParaRPr>
                    </a:p>
                    <a:p>
                      <a:pPr indent="0" lvl="0" marL="0" rtl="0" algn="l">
                        <a:spcBef>
                          <a:spcPts val="0"/>
                        </a:spcBef>
                        <a:spcAft>
                          <a:spcPts val="0"/>
                        </a:spcAft>
                        <a:buNone/>
                      </a:pPr>
                      <a:r>
                        <a:rPr lang="en">
                          <a:solidFill>
                            <a:schemeClr val="dk1"/>
                          </a:solidFill>
                        </a:rPr>
                        <a:t>Integration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Presentation/Documentation</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Marsius</a:t>
                      </a:r>
                      <a:endParaRPr/>
                    </a:p>
                  </a:txBody>
                  <a:tcPr marT="91425" marB="91425" marR="91425" marL="91425"/>
                </a:tc>
                <a:tc>
                  <a:txBody>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a:t>Leaflet Tooltip</a:t>
                      </a:r>
                      <a:endParaRPr/>
                    </a:p>
                    <a:p>
                      <a:pPr indent="0" lvl="0" marL="0" rtl="0" algn="l">
                        <a:spcBef>
                          <a:spcPts val="0"/>
                        </a:spcBef>
                        <a:spcAft>
                          <a:spcPts val="0"/>
                        </a:spcAft>
                        <a:buClr>
                          <a:schemeClr val="dk1"/>
                        </a:buClr>
                        <a:buSzPts val="1100"/>
                        <a:buFont typeface="Arial"/>
                        <a:buNone/>
                      </a:pPr>
                      <a:r>
                        <a:rPr lang="en">
                          <a:solidFill>
                            <a:schemeClr val="dk1"/>
                          </a:solidFill>
                        </a:rPr>
                        <a:t>Integration</a:t>
                      </a:r>
                      <a:endParaRPr/>
                    </a:p>
                    <a:p>
                      <a:pPr indent="0" lvl="0" marL="0" rtl="0" algn="l">
                        <a:spcBef>
                          <a:spcPts val="0"/>
                        </a:spcBef>
                        <a:spcAft>
                          <a:spcPts val="0"/>
                        </a:spcAft>
                        <a:buClr>
                          <a:schemeClr val="dk1"/>
                        </a:buClr>
                        <a:buSzPts val="1100"/>
                        <a:buFont typeface="Arial"/>
                        <a:buNone/>
                      </a:pPr>
                      <a:r>
                        <a:rPr lang="en">
                          <a:solidFill>
                            <a:schemeClr val="dk1"/>
                          </a:solidFill>
                        </a:rPr>
                        <a:t>Presentation/Documentation</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Resolve the tooltip bug when highlighting comparing map.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5"/>
          <p:cNvPicPr preferRelativeResize="0"/>
          <p:nvPr/>
        </p:nvPicPr>
        <p:blipFill>
          <a:blip r:embed="rId3">
            <a:alphaModFix/>
          </a:blip>
          <a:stretch>
            <a:fillRect/>
          </a:stretch>
        </p:blipFill>
        <p:spPr>
          <a:xfrm>
            <a:off x="590357" y="0"/>
            <a:ext cx="796328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6"/>
          <p:cNvPicPr preferRelativeResize="0"/>
          <p:nvPr/>
        </p:nvPicPr>
        <p:blipFill>
          <a:blip r:embed="rId3">
            <a:alphaModFix/>
          </a:blip>
          <a:stretch>
            <a:fillRect/>
          </a:stretch>
        </p:blipFill>
        <p:spPr>
          <a:xfrm>
            <a:off x="757238" y="2105025"/>
            <a:ext cx="7629525" cy="93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7"/>
          <p:cNvPicPr preferRelativeResize="0"/>
          <p:nvPr/>
        </p:nvPicPr>
        <p:blipFill>
          <a:blip r:embed="rId3">
            <a:alphaModFix/>
          </a:blip>
          <a:stretch>
            <a:fillRect/>
          </a:stretch>
        </p:blipFill>
        <p:spPr>
          <a:xfrm>
            <a:off x="762000" y="1681163"/>
            <a:ext cx="7620000" cy="178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8"/>
          <p:cNvPicPr preferRelativeResize="0"/>
          <p:nvPr/>
        </p:nvPicPr>
        <p:blipFill>
          <a:blip r:embed="rId3">
            <a:alphaModFix/>
          </a:blip>
          <a:stretch>
            <a:fillRect/>
          </a:stretch>
        </p:blipFill>
        <p:spPr>
          <a:xfrm>
            <a:off x="2146584" y="0"/>
            <a:ext cx="485083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9"/>
          <p:cNvPicPr preferRelativeResize="0"/>
          <p:nvPr/>
        </p:nvPicPr>
        <p:blipFill>
          <a:blip r:embed="rId3">
            <a:alphaModFix/>
          </a:blip>
          <a:stretch>
            <a:fillRect/>
          </a:stretch>
        </p:blipFill>
        <p:spPr>
          <a:xfrm>
            <a:off x="1357313" y="0"/>
            <a:ext cx="6429376"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30"/>
          <p:cNvPicPr preferRelativeResize="0"/>
          <p:nvPr/>
        </p:nvPicPr>
        <p:blipFill>
          <a:blip r:embed="rId3">
            <a:alphaModFix/>
          </a:blip>
          <a:stretch>
            <a:fillRect/>
          </a:stretch>
        </p:blipFill>
        <p:spPr>
          <a:xfrm>
            <a:off x="1345257" y="0"/>
            <a:ext cx="6453486"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Chosen visualization</a:t>
            </a:r>
            <a:endParaRPr/>
          </a:p>
        </p:txBody>
      </p:sp>
      <p:sp>
        <p:nvSpPr>
          <p:cNvPr id="61" name="Google Shape;61;p14"/>
          <p:cNvSpPr txBox="1"/>
          <p:nvPr>
            <p:ph idx="1" type="body"/>
          </p:nvPr>
        </p:nvSpPr>
        <p:spPr>
          <a:xfrm>
            <a:off x="208550" y="1157800"/>
            <a:ext cx="4435500" cy="3837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600"/>
              <a:t>This graph is designed by user, maps_us_eu, to visualize the importance of religion for the population between the United States and European Union.</a:t>
            </a:r>
            <a:endParaRPr sz="16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Source: </a:t>
            </a:r>
            <a:r>
              <a:rPr lang="en" sz="1400" u="sng">
                <a:solidFill>
                  <a:schemeClr val="hlink"/>
                </a:solidFill>
                <a:hlinkClick r:id="rId3"/>
              </a:rPr>
              <a:t>https://www.reddit.com/r/dataisbeautiful/comments/vfrqow/percent_of_people_who_responded_that_religion_is/</a:t>
            </a:r>
            <a:r>
              <a:rPr lang="en" sz="1400"/>
              <a:t> </a:t>
            </a:r>
            <a:endParaRPr sz="1400"/>
          </a:p>
        </p:txBody>
      </p:sp>
      <p:pic>
        <p:nvPicPr>
          <p:cNvPr id="62" name="Google Shape;62;p14"/>
          <p:cNvPicPr preferRelativeResize="0"/>
          <p:nvPr/>
        </p:nvPicPr>
        <p:blipFill>
          <a:blip r:embed="rId4">
            <a:alphaModFix/>
          </a:blip>
          <a:stretch>
            <a:fillRect/>
          </a:stretch>
        </p:blipFill>
        <p:spPr>
          <a:xfrm>
            <a:off x="4827425" y="569313"/>
            <a:ext cx="4004876" cy="4004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a:t>Milestone 2 Demo</a:t>
            </a:r>
            <a:endParaRPr/>
          </a:p>
        </p:txBody>
      </p:sp>
      <p:sp>
        <p:nvSpPr>
          <p:cNvPr id="68" name="Google Shape;68;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a:t>
            </a:r>
            <a:r>
              <a:rPr lang="en"/>
              <a:t> </a:t>
            </a:r>
            <a:r>
              <a:rPr lang="en"/>
              <a:t>2: Data (What)</a:t>
            </a:r>
            <a:endParaRPr/>
          </a:p>
        </p:txBody>
      </p:sp>
      <p:sp>
        <p:nvSpPr>
          <p:cNvPr id="74" name="Google Shape;74;p16"/>
          <p:cNvSpPr txBox="1"/>
          <p:nvPr>
            <p:ph idx="1" type="body"/>
          </p:nvPr>
        </p:nvSpPr>
        <p:spPr>
          <a:xfrm>
            <a:off x="298500" y="1145475"/>
            <a:ext cx="85338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Our dataset consist of the </a:t>
            </a:r>
            <a:r>
              <a:rPr b="1" lang="en" sz="1600"/>
              <a:t>Population </a:t>
            </a:r>
            <a:r>
              <a:rPr lang="en" sz="1600"/>
              <a:t>for EU and US, and the </a:t>
            </a:r>
            <a:r>
              <a:rPr b="1" lang="en" sz="1600"/>
              <a:t>Religion Importance %</a:t>
            </a:r>
            <a:r>
              <a:rPr lang="en" sz="1600"/>
              <a:t> for the US states and EU countries.</a:t>
            </a:r>
            <a:endParaRPr sz="1600"/>
          </a:p>
          <a:p>
            <a:pPr indent="-330200" lvl="0" marL="457200" rtl="0" algn="just">
              <a:spcBef>
                <a:spcPts val="0"/>
              </a:spcBef>
              <a:spcAft>
                <a:spcPts val="0"/>
              </a:spcAft>
              <a:buSzPts val="1600"/>
              <a:buChar char="●"/>
            </a:pPr>
            <a:r>
              <a:rPr b="1" lang="en" sz="1600"/>
              <a:t>Quantitative data</a:t>
            </a:r>
            <a:r>
              <a:rPr lang="en" sz="1600"/>
              <a:t>: Population and religion importance % </a:t>
            </a:r>
            <a:endParaRPr sz="1600"/>
          </a:p>
          <a:p>
            <a:pPr indent="-330200" lvl="0" marL="457200" rtl="0" algn="just">
              <a:spcBef>
                <a:spcPts val="0"/>
              </a:spcBef>
              <a:spcAft>
                <a:spcPts val="0"/>
              </a:spcAft>
              <a:buSzPts val="1600"/>
              <a:buChar char="●"/>
            </a:pPr>
            <a:r>
              <a:rPr b="1" lang="en" sz="1600"/>
              <a:t>Qualitative data</a:t>
            </a:r>
            <a:r>
              <a:rPr lang="en" sz="1600"/>
              <a:t>: States/Countries</a:t>
            </a:r>
            <a:endParaRPr sz="1600"/>
          </a:p>
          <a:p>
            <a:pPr indent="0" lvl="0" marL="0" rtl="0" algn="just">
              <a:spcBef>
                <a:spcPts val="1200"/>
              </a:spcBef>
              <a:spcAft>
                <a:spcPts val="1200"/>
              </a:spcAft>
              <a:buNone/>
            </a:pPr>
            <a:r>
              <a:rPr lang="en" sz="1600"/>
              <a:t>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2: Task (Why)</a:t>
            </a:r>
            <a:endParaRPr/>
          </a:p>
        </p:txBody>
      </p:sp>
      <p:sp>
        <p:nvSpPr>
          <p:cNvPr id="80" name="Google Shape;80;p17"/>
          <p:cNvSpPr txBox="1"/>
          <p:nvPr>
            <p:ph idx="1" type="body"/>
          </p:nvPr>
        </p:nvSpPr>
        <p:spPr>
          <a:xfrm>
            <a:off x="298500" y="1145475"/>
            <a:ext cx="85338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The visualization is to show the importance of religion for each state/countries of the US or EU to allow users to analyze in which state/countries where the population consider religion to be of importance or not important.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a:t>
            </a:r>
            <a:r>
              <a:rPr lang="en"/>
              <a:t>2: Idiom (How)</a:t>
            </a:r>
            <a:endParaRPr/>
          </a:p>
        </p:txBody>
      </p:sp>
      <p:sp>
        <p:nvSpPr>
          <p:cNvPr id="86" name="Google Shape;86;p18"/>
          <p:cNvSpPr txBox="1"/>
          <p:nvPr>
            <p:ph idx="1" type="body"/>
          </p:nvPr>
        </p:nvSpPr>
        <p:spPr>
          <a:xfrm>
            <a:off x="305100" y="1307600"/>
            <a:ext cx="8533800" cy="3416400"/>
          </a:xfrm>
          <a:prstGeom prst="rect">
            <a:avLst/>
          </a:prstGeom>
        </p:spPr>
        <p:txBody>
          <a:bodyPr anchorCtr="0" anchor="t" bIns="91425" lIns="91425" spcFirstLastPara="1" rIns="91425" wrap="square" tIns="91425">
            <a:normAutofit lnSpcReduction="20000"/>
          </a:bodyPr>
          <a:lstStyle/>
          <a:p>
            <a:pPr indent="-330200" lvl="0" marL="457200" rtl="0" algn="just">
              <a:spcBef>
                <a:spcPts val="0"/>
              </a:spcBef>
              <a:spcAft>
                <a:spcPts val="0"/>
              </a:spcAft>
              <a:buSzPts val="1600"/>
              <a:buChar char="●"/>
            </a:pPr>
            <a:r>
              <a:rPr lang="en" sz="1600"/>
              <a:t>The idiom is a choropleth map. The first tab is the map showing the different states in the United States (US). The second tab is the map showing the different countries in the European Union (EU). The third tab has both the US and EU maps side-by-side, for comparison of the data.</a:t>
            </a:r>
            <a:endParaRPr sz="1600"/>
          </a:p>
          <a:p>
            <a:pPr indent="0" lvl="0" marL="457200" rtl="0" algn="just">
              <a:spcBef>
                <a:spcPts val="1200"/>
              </a:spcBef>
              <a:spcAft>
                <a:spcPts val="0"/>
              </a:spcAft>
              <a:buNone/>
            </a:pPr>
            <a:r>
              <a:t/>
            </a:r>
            <a:endParaRPr sz="1600"/>
          </a:p>
          <a:p>
            <a:pPr indent="-330200" lvl="0" marL="457200" rtl="0" algn="just">
              <a:spcBef>
                <a:spcPts val="1200"/>
              </a:spcBef>
              <a:spcAft>
                <a:spcPts val="0"/>
              </a:spcAft>
              <a:buSzPts val="1600"/>
              <a:buChar char="●"/>
            </a:pPr>
            <a:r>
              <a:rPr lang="en" sz="1600"/>
              <a:t>The percentage of religious population in each states of the US and each countries of the EU are represented by two colours of different gradient. </a:t>
            </a:r>
            <a:endParaRPr sz="1600"/>
          </a:p>
          <a:p>
            <a:pPr indent="0" lvl="0" marL="914400" rtl="0" algn="just">
              <a:spcBef>
                <a:spcPts val="1200"/>
              </a:spcBef>
              <a:spcAft>
                <a:spcPts val="0"/>
              </a:spcAft>
              <a:buNone/>
            </a:pPr>
            <a:r>
              <a:rPr lang="en" sz="1600"/>
              <a:t>0% - 50%: Dark Blue - Light blue</a:t>
            </a:r>
            <a:endParaRPr sz="1600"/>
          </a:p>
          <a:p>
            <a:pPr indent="0" lvl="0" marL="914400" rtl="0" algn="just">
              <a:spcBef>
                <a:spcPts val="1200"/>
              </a:spcBef>
              <a:spcAft>
                <a:spcPts val="0"/>
              </a:spcAft>
              <a:buNone/>
            </a:pPr>
            <a:r>
              <a:rPr lang="en" sz="1600"/>
              <a:t>50% - 100%: Light Red - Dark red</a:t>
            </a:r>
            <a:endParaRPr sz="1600"/>
          </a:p>
          <a:p>
            <a:pPr indent="0" lvl="0" marL="0" rtl="0" algn="just">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2: Idiom (How)</a:t>
            </a:r>
            <a:endParaRPr/>
          </a:p>
        </p:txBody>
      </p:sp>
      <p:sp>
        <p:nvSpPr>
          <p:cNvPr id="92" name="Google Shape;92;p19"/>
          <p:cNvSpPr txBox="1"/>
          <p:nvPr>
            <p:ph idx="1" type="body"/>
          </p:nvPr>
        </p:nvSpPr>
        <p:spPr>
          <a:xfrm>
            <a:off x="376025" y="3988600"/>
            <a:ext cx="8634300" cy="8730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1200"/>
              </a:spcAft>
              <a:buSzPts val="440"/>
              <a:buNone/>
            </a:pPr>
            <a:r>
              <a:rPr lang="en" sz="1333"/>
              <a:t>Using a default light to dark gradient does not helps the user to visualize the difference well as the light gradient blend into the leaflet map making it difficult to see. Hence, using dark colour for both end of the range spectrum helps to visualize the difference more distinctly. </a:t>
            </a:r>
            <a:endParaRPr sz="1333"/>
          </a:p>
        </p:txBody>
      </p:sp>
      <p:pic>
        <p:nvPicPr>
          <p:cNvPr id="93" name="Google Shape;93;p19"/>
          <p:cNvPicPr preferRelativeResize="0"/>
          <p:nvPr/>
        </p:nvPicPr>
        <p:blipFill>
          <a:blip r:embed="rId3">
            <a:alphaModFix/>
          </a:blip>
          <a:stretch>
            <a:fillRect/>
          </a:stretch>
        </p:blipFill>
        <p:spPr>
          <a:xfrm>
            <a:off x="456625" y="1178863"/>
            <a:ext cx="3933883" cy="2367350"/>
          </a:xfrm>
          <a:prstGeom prst="rect">
            <a:avLst/>
          </a:prstGeom>
          <a:noFill/>
          <a:ln>
            <a:noFill/>
          </a:ln>
        </p:spPr>
      </p:pic>
      <p:pic>
        <p:nvPicPr>
          <p:cNvPr id="94" name="Google Shape;94;p19"/>
          <p:cNvPicPr preferRelativeResize="0"/>
          <p:nvPr/>
        </p:nvPicPr>
        <p:blipFill>
          <a:blip r:embed="rId4">
            <a:alphaModFix/>
          </a:blip>
          <a:stretch>
            <a:fillRect/>
          </a:stretch>
        </p:blipFill>
        <p:spPr>
          <a:xfrm>
            <a:off x="5398325" y="241200"/>
            <a:ext cx="3156276" cy="3371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Principle</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Brief Overview:</a:t>
            </a:r>
            <a:endParaRPr/>
          </a:p>
          <a:p>
            <a:pPr indent="-317182" lvl="0" marL="457200" rtl="0" algn="l">
              <a:spcBef>
                <a:spcPts val="1200"/>
              </a:spcBef>
              <a:spcAft>
                <a:spcPts val="0"/>
              </a:spcAft>
              <a:buSzPct val="100000"/>
              <a:buChar char="●"/>
            </a:pPr>
            <a:r>
              <a:rPr lang="en"/>
              <a:t>Gradient of colour in the map shows the states/countries</a:t>
            </a:r>
            <a:r>
              <a:rPr lang="en"/>
              <a:t> with lower/higher</a:t>
            </a:r>
            <a:r>
              <a:rPr lang="en"/>
              <a:t> religious population </a:t>
            </a:r>
            <a:endParaRPr/>
          </a:p>
          <a:p>
            <a:pPr indent="0" lvl="0" marL="0" rtl="0" algn="l">
              <a:spcBef>
                <a:spcPts val="1200"/>
              </a:spcBef>
              <a:spcAft>
                <a:spcPts val="0"/>
              </a:spcAft>
              <a:buNone/>
            </a:pPr>
            <a:r>
              <a:rPr lang="en"/>
              <a:t>Zoom:</a:t>
            </a:r>
            <a:endParaRPr/>
          </a:p>
          <a:p>
            <a:pPr indent="-317182" lvl="0" marL="457200" rtl="0" algn="l">
              <a:spcBef>
                <a:spcPts val="1200"/>
              </a:spcBef>
              <a:spcAft>
                <a:spcPts val="0"/>
              </a:spcAft>
              <a:buSzPct val="100000"/>
              <a:buChar char="●"/>
            </a:pPr>
            <a:r>
              <a:rPr lang="en"/>
              <a:t>Zoom in/out for more details on the states/countries</a:t>
            </a:r>
            <a:endParaRPr/>
          </a:p>
          <a:p>
            <a:pPr indent="0" lvl="0" marL="0" rtl="0" algn="l">
              <a:spcBef>
                <a:spcPts val="1200"/>
              </a:spcBef>
              <a:spcAft>
                <a:spcPts val="0"/>
              </a:spcAft>
              <a:buNone/>
            </a:pPr>
            <a:r>
              <a:rPr lang="en"/>
              <a:t>Legend:</a:t>
            </a:r>
            <a:endParaRPr/>
          </a:p>
          <a:p>
            <a:pPr indent="-317182" lvl="0" marL="457200" rtl="0" algn="l">
              <a:spcBef>
                <a:spcPts val="1200"/>
              </a:spcBef>
              <a:spcAft>
                <a:spcPts val="0"/>
              </a:spcAft>
              <a:buSzPct val="100000"/>
              <a:buChar char="●"/>
            </a:pPr>
            <a:r>
              <a:rPr lang="en"/>
              <a:t>Distinguish between high/low importance of religion</a:t>
            </a:r>
            <a:endParaRPr/>
          </a:p>
          <a:p>
            <a:pPr indent="0" lvl="0" marL="0" rtl="0" algn="l">
              <a:spcBef>
                <a:spcPts val="1200"/>
              </a:spcBef>
              <a:spcAft>
                <a:spcPts val="0"/>
              </a:spcAft>
              <a:buNone/>
            </a:pPr>
            <a:r>
              <a:rPr lang="en"/>
              <a:t>Tooltip:</a:t>
            </a:r>
            <a:endParaRPr/>
          </a:p>
          <a:p>
            <a:pPr indent="-317182" lvl="0" marL="457200" rtl="0" algn="l">
              <a:spcBef>
                <a:spcPts val="1200"/>
              </a:spcBef>
              <a:spcAft>
                <a:spcPts val="0"/>
              </a:spcAft>
              <a:buSzPct val="100000"/>
              <a:buChar char="●"/>
            </a:pPr>
            <a:r>
              <a:rPr lang="en"/>
              <a:t>Display additional information on mouse hover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Pitfalls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is of different years where US is 2014 and EU is 2018</a:t>
            </a:r>
            <a:endParaRPr/>
          </a:p>
          <a:p>
            <a:pPr indent="-342900" lvl="0" marL="457200" rtl="0" algn="l">
              <a:spcBef>
                <a:spcPts val="0"/>
              </a:spcBef>
              <a:spcAft>
                <a:spcPts val="0"/>
              </a:spcAft>
              <a:buSzPts val="1800"/>
              <a:buChar char="●"/>
            </a:pPr>
            <a:r>
              <a:rPr lang="en"/>
              <a:t>EU Dataset for importance of religion does not contain sample size count</a:t>
            </a:r>
            <a:endParaRPr/>
          </a:p>
          <a:p>
            <a:pPr indent="-342900" lvl="0" marL="457200" rtl="0" algn="l">
              <a:spcBef>
                <a:spcPts val="0"/>
              </a:spcBef>
              <a:spcAft>
                <a:spcPts val="0"/>
              </a:spcAft>
              <a:buSzPts val="1800"/>
              <a:buChar char="●"/>
            </a:pPr>
            <a:r>
              <a:rPr lang="en"/>
              <a:t>Initially, tried SVG for the comparison of both map but decided that Leaflet is more consistent in visualization flow.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