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0" r:id="rId2"/>
    <p:sldId id="262" r:id="rId3"/>
    <p:sldId id="321" r:id="rId4"/>
    <p:sldId id="263" r:id="rId5"/>
    <p:sldId id="294" r:id="rId6"/>
    <p:sldId id="301" r:id="rId7"/>
    <p:sldId id="295" r:id="rId8"/>
    <p:sldId id="303" r:id="rId9"/>
    <p:sldId id="302" r:id="rId10"/>
    <p:sldId id="297" r:id="rId11"/>
    <p:sldId id="298" r:id="rId12"/>
    <p:sldId id="281" r:id="rId13"/>
    <p:sldId id="283" r:id="rId14"/>
    <p:sldId id="309" r:id="rId15"/>
    <p:sldId id="288" r:id="rId16"/>
    <p:sldId id="304" r:id="rId17"/>
    <p:sldId id="305" r:id="rId18"/>
    <p:sldId id="282" r:id="rId19"/>
    <p:sldId id="306" r:id="rId20"/>
    <p:sldId id="307" r:id="rId21"/>
    <p:sldId id="308" r:id="rId22"/>
    <p:sldId id="266" r:id="rId23"/>
    <p:sldId id="319" r:id="rId24"/>
    <p:sldId id="292" r:id="rId25"/>
    <p:sldId id="285" r:id="rId26"/>
    <p:sldId id="311" r:id="rId27"/>
    <p:sldId id="312" r:id="rId28"/>
    <p:sldId id="322" r:id="rId29"/>
    <p:sldId id="314" r:id="rId30"/>
    <p:sldId id="315" r:id="rId31"/>
    <p:sldId id="313" r:id="rId32"/>
    <p:sldId id="316" r:id="rId33"/>
    <p:sldId id="317" r:id="rId34"/>
    <p:sldId id="318" r:id="rId35"/>
    <p:sldId id="276" r:id="rId36"/>
    <p:sldId id="320" r:id="rId3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392"/>
    <a:srgbClr val="EBFFFF"/>
    <a:srgbClr val="F4EFD8"/>
    <a:srgbClr val="FBF9EF"/>
    <a:srgbClr val="F5F3D3"/>
    <a:srgbClr val="E9DFAD"/>
    <a:srgbClr val="CCFF99"/>
    <a:srgbClr val="018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3" autoAdjust="0"/>
    <p:restoredTop sz="91634" autoAdjust="0"/>
  </p:normalViewPr>
  <p:slideViewPr>
    <p:cSldViewPr>
      <p:cViewPr varScale="1">
        <p:scale>
          <a:sx n="61" d="100"/>
          <a:sy n="61" d="100"/>
        </p:scale>
        <p:origin x="1408" y="60"/>
      </p:cViewPr>
      <p:guideLst>
        <p:guide orient="horz" pos="21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26" cy="7622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23F6AE6-4ED7-4BD0-B1F3-370EAE43EA0F}" type="datetimeFigureOut">
              <a:rPr lang="ru-RU"/>
              <a:pPr>
                <a:defRPr/>
              </a:pPr>
              <a:t>28.11.2017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475E309-340E-41B4-BED8-217EAE9158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9877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>
              <a:ea typeface="宋体" panose="02010600030101010101" pitchFamily="2" charset="-122"/>
            </a:endParaRPr>
          </a:p>
        </p:txBody>
      </p:sp>
      <p:sp>
        <p:nvSpPr>
          <p:cNvPr id="2970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23EB371-F101-40F2-8401-8BEF90C1471B}" type="slidenum">
              <a:rPr lang="ru-RU" altLang="ru-RU"/>
              <a:pPr/>
              <a:t>25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63580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>
              <a:ea typeface="宋体" panose="02010600030101010101" pitchFamily="2" charset="-122"/>
            </a:endParaRPr>
          </a:p>
        </p:txBody>
      </p:sp>
      <p:sp>
        <p:nvSpPr>
          <p:cNvPr id="317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3B9D3C6-F950-46ED-A2D2-14E811A5C785}" type="slidenum">
              <a:rPr lang="ru-RU" altLang="ru-RU"/>
              <a:pPr/>
              <a:t>26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90001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>
              <a:ea typeface="宋体" panose="02010600030101010101" pitchFamily="2" charset="-122"/>
            </a:endParaRPr>
          </a:p>
        </p:txBody>
      </p:sp>
      <p:sp>
        <p:nvSpPr>
          <p:cNvPr id="3379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FFFF05D-6C1A-429B-B906-66D98E697D96}" type="slidenum">
              <a:rPr lang="ru-RU" altLang="ru-RU"/>
              <a:pPr/>
              <a:t>27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23738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>
              <a:ea typeface="宋体" panose="02010600030101010101" pitchFamily="2" charset="-122"/>
            </a:endParaRPr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D8B64C2-3093-4057-A6B5-9C34688436B8}" type="slidenum">
              <a:rPr lang="ru-RU" altLang="ru-RU"/>
              <a:pPr/>
              <a:t>29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83298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>
              <a:ea typeface="宋体" panose="02010600030101010101" pitchFamily="2" charset="-122"/>
            </a:endParaRPr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94DE9E8-8210-40CE-BB09-8BC8CD719476}" type="slidenum">
              <a:rPr lang="ru-RU" altLang="ru-RU"/>
              <a:pPr/>
              <a:t>30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11069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89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0" y="1600200"/>
            <a:ext cx="4802188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smtClean="0">
                <a:sym typeface="Arial" pitchFamily="34" charset="0"/>
              </a:rPr>
              <a:t>单击此处输入标题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743200"/>
            <a:ext cx="6400800" cy="457200"/>
          </a:xfrm>
        </p:spPr>
        <p:txBody>
          <a:bodyPr/>
          <a:lstStyle>
            <a:lvl1pPr marL="0" indent="0">
              <a:buFont typeface="Arial" pitchFamily="34" charset="0"/>
              <a:buNone/>
              <a:defRPr sz="2000">
                <a:solidFill>
                  <a:schemeClr val="bg1"/>
                </a:solidFill>
                <a:ea typeface="Microsoft YaHei" pitchFamily="34" charset="-122"/>
              </a:defRPr>
            </a:lvl1pPr>
          </a:lstStyle>
          <a:p>
            <a:pPr lvl="0"/>
            <a:r>
              <a:rPr lang="zh-CN" noProof="0" smtClean="0">
                <a:sym typeface="Arial" pitchFamily="34" charset="0"/>
              </a:rPr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9224AF8-C975-425E-8213-13E9AA44636A}" type="slidenum">
              <a:rPr lang="ru-RU" altLang="zh-CN"/>
              <a:pPr>
                <a:defRPr/>
              </a:pPr>
              <a:t>‹#›</a:t>
            </a:fld>
            <a:endParaRPr lang="ru-RU" altLang="zh-CN"/>
          </a:p>
        </p:txBody>
      </p:sp>
    </p:spTree>
    <p:extLst>
      <p:ext uri="{BB962C8B-B14F-4D97-AF65-F5344CB8AC3E}">
        <p14:creationId xmlns:p14="http://schemas.microsoft.com/office/powerpoint/2010/main" val="25820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29E52-9065-4BDB-B27B-104559505D85}" type="slidenum">
              <a:rPr lang="ru-RU" altLang="en-US"/>
              <a:pPr>
                <a:defRPr/>
              </a:pPr>
              <a:t>‹#›</a:t>
            </a:fld>
            <a:endParaRPr lang="en-US" altLang="ru-RU" sz="1800"/>
          </a:p>
        </p:txBody>
      </p:sp>
    </p:spTree>
    <p:extLst>
      <p:ext uri="{BB962C8B-B14F-4D97-AF65-F5344CB8AC3E}">
        <p14:creationId xmlns:p14="http://schemas.microsoft.com/office/powerpoint/2010/main" val="343851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5613"/>
            <a:ext cx="2057400" cy="56705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5613"/>
            <a:ext cx="6019800" cy="56705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49378-0B78-4770-9D1C-B7B20B524461}" type="slidenum">
              <a:rPr lang="ru-RU" altLang="en-US"/>
              <a:pPr>
                <a:defRPr/>
              </a:pPr>
              <a:t>‹#›</a:t>
            </a:fld>
            <a:endParaRPr lang="en-US" altLang="ru-RU" sz="1800"/>
          </a:p>
        </p:txBody>
      </p:sp>
    </p:spTree>
    <p:extLst>
      <p:ext uri="{BB962C8B-B14F-4D97-AF65-F5344CB8AC3E}">
        <p14:creationId xmlns:p14="http://schemas.microsoft.com/office/powerpoint/2010/main" val="257732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F76B7-88E4-4704-92BE-C9BA95205ABC}" type="slidenum">
              <a:rPr lang="ru-RU" altLang="en-US"/>
              <a:pPr>
                <a:defRPr/>
              </a:pPr>
              <a:t>‹#›</a:t>
            </a:fld>
            <a:endParaRPr lang="en-US" altLang="ru-RU" sz="1800"/>
          </a:p>
        </p:txBody>
      </p:sp>
    </p:spTree>
    <p:extLst>
      <p:ext uri="{BB962C8B-B14F-4D97-AF65-F5344CB8AC3E}">
        <p14:creationId xmlns:p14="http://schemas.microsoft.com/office/powerpoint/2010/main" val="352995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CF2F9-6B0D-4E89-8E38-6A3338F9439B}" type="slidenum">
              <a:rPr lang="ru-RU" altLang="en-US"/>
              <a:pPr>
                <a:defRPr/>
              </a:pPr>
              <a:t>‹#›</a:t>
            </a:fld>
            <a:endParaRPr lang="en-US" altLang="ru-RU" sz="1800"/>
          </a:p>
        </p:txBody>
      </p:sp>
    </p:spTree>
    <p:extLst>
      <p:ext uri="{BB962C8B-B14F-4D97-AF65-F5344CB8AC3E}">
        <p14:creationId xmlns:p14="http://schemas.microsoft.com/office/powerpoint/2010/main" val="174972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17FBB-8239-4864-90F1-D297C15F5207}" type="slidenum">
              <a:rPr lang="ru-RU" altLang="en-US"/>
              <a:pPr>
                <a:defRPr/>
              </a:pPr>
              <a:t>‹#›</a:t>
            </a:fld>
            <a:endParaRPr lang="en-US" altLang="ru-RU" sz="1800"/>
          </a:p>
        </p:txBody>
      </p:sp>
    </p:spTree>
    <p:extLst>
      <p:ext uri="{BB962C8B-B14F-4D97-AF65-F5344CB8AC3E}">
        <p14:creationId xmlns:p14="http://schemas.microsoft.com/office/powerpoint/2010/main" val="357861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F831C-8EC0-4560-B447-0ABD4941EC5E}" type="slidenum">
              <a:rPr lang="ru-RU" altLang="en-US"/>
              <a:pPr>
                <a:defRPr/>
              </a:pPr>
              <a:t>‹#›</a:t>
            </a:fld>
            <a:endParaRPr lang="en-US" altLang="ru-RU" sz="1800"/>
          </a:p>
        </p:txBody>
      </p:sp>
    </p:spTree>
    <p:extLst>
      <p:ext uri="{BB962C8B-B14F-4D97-AF65-F5344CB8AC3E}">
        <p14:creationId xmlns:p14="http://schemas.microsoft.com/office/powerpoint/2010/main" val="387118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4020E-424A-448A-84D5-3887AC611D76}" type="slidenum">
              <a:rPr lang="ru-RU" altLang="en-US"/>
              <a:pPr>
                <a:defRPr/>
              </a:pPr>
              <a:t>‹#›</a:t>
            </a:fld>
            <a:endParaRPr lang="en-US" altLang="ru-RU" sz="1800"/>
          </a:p>
        </p:txBody>
      </p:sp>
    </p:spTree>
    <p:extLst>
      <p:ext uri="{BB962C8B-B14F-4D97-AF65-F5344CB8AC3E}">
        <p14:creationId xmlns:p14="http://schemas.microsoft.com/office/powerpoint/2010/main" val="333076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58834-48E9-40FD-998F-20BC161E4FDD}" type="slidenum">
              <a:rPr lang="ru-RU" altLang="en-US"/>
              <a:pPr>
                <a:defRPr/>
              </a:pPr>
              <a:t>‹#›</a:t>
            </a:fld>
            <a:endParaRPr lang="en-US" altLang="ru-RU" sz="1800"/>
          </a:p>
        </p:txBody>
      </p:sp>
    </p:spTree>
    <p:extLst>
      <p:ext uri="{BB962C8B-B14F-4D97-AF65-F5344CB8AC3E}">
        <p14:creationId xmlns:p14="http://schemas.microsoft.com/office/powerpoint/2010/main" val="163839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11BCD-0CA3-42AD-978C-ECECF574ABA9}" type="slidenum">
              <a:rPr lang="ru-RU" altLang="en-US"/>
              <a:pPr>
                <a:defRPr/>
              </a:pPr>
              <a:t>‹#›</a:t>
            </a:fld>
            <a:endParaRPr lang="en-US" altLang="ru-RU" sz="1800"/>
          </a:p>
        </p:txBody>
      </p:sp>
    </p:spTree>
    <p:extLst>
      <p:ext uri="{BB962C8B-B14F-4D97-AF65-F5344CB8AC3E}">
        <p14:creationId xmlns:p14="http://schemas.microsoft.com/office/powerpoint/2010/main" val="237674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>
              <a:sym typeface="Arial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41693-B372-4A88-8E69-D32DE083B904}" type="slidenum">
              <a:rPr lang="ru-RU" altLang="en-US"/>
              <a:pPr>
                <a:defRPr/>
              </a:pPr>
              <a:t>‹#›</a:t>
            </a:fld>
            <a:endParaRPr lang="en-US" altLang="ru-RU" sz="1800"/>
          </a:p>
        </p:txBody>
      </p:sp>
    </p:spTree>
    <p:extLst>
      <p:ext uri="{BB962C8B-B14F-4D97-AF65-F5344CB8AC3E}">
        <p14:creationId xmlns:p14="http://schemas.microsoft.com/office/powerpoint/2010/main" val="272379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53000">
              <a:schemeClr val="accent5">
                <a:lumMod val="90000"/>
                <a:alpha val="45000"/>
              </a:schemeClr>
            </a:gs>
            <a:gs pos="0">
              <a:schemeClr val="accent5">
                <a:lumMod val="2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25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4556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ru-RU" smtClean="0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ru-RU" smtClean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ru-RU" smtClean="0">
                <a:sym typeface="Arial" panose="020B0604020202020204" pitchFamily="34" charset="0"/>
              </a:rPr>
              <a:t>第二级</a:t>
            </a:r>
          </a:p>
          <a:p>
            <a:pPr lvl="2"/>
            <a:r>
              <a:rPr lang="zh-CN" altLang="ru-RU" smtClean="0">
                <a:sym typeface="Arial" panose="020B0604020202020204" pitchFamily="34" charset="0"/>
              </a:rPr>
              <a:t>第三级</a:t>
            </a:r>
          </a:p>
          <a:p>
            <a:pPr lvl="3"/>
            <a:r>
              <a:rPr lang="zh-CN" altLang="ru-RU" smtClean="0">
                <a:sym typeface="Arial" panose="020B0604020202020204" pitchFamily="34" charset="0"/>
              </a:rPr>
              <a:t>第四级</a:t>
            </a:r>
          </a:p>
          <a:p>
            <a:pPr lvl="4"/>
            <a:r>
              <a:rPr lang="zh-CN" altLang="ru-RU" smtClean="0">
                <a:sym typeface="Arial" panose="020B0604020202020204" pitchFamily="34" charset="0"/>
              </a:rPr>
              <a:t>第五级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ym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ym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5910C0FA-82E1-4653-AD18-5C4F7F342FF3}" type="slidenum">
              <a:rPr lang="ru-RU" altLang="en-US"/>
              <a:pPr>
                <a:defRPr/>
              </a:pPr>
              <a:t>‹#›</a:t>
            </a:fld>
            <a:endParaRPr lang="en-US" altLang="ru-RU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Microsoft YaHei" pitchFamily="34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Microsoft YaHei" pitchFamily="34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Microsoft YaHei" pitchFamily="34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Microsoft YaHei" pitchFamily="34" charset="-122"/>
          <a:sym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Microsoft YaHei" pitchFamily="34" charset="-122"/>
          <a:sym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Microsoft YaHei" pitchFamily="34" charset="-122"/>
          <a:sym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Microsoft YaHei" pitchFamily="34" charset="-122"/>
          <a:sym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Microsoft YaHei" pitchFamily="34" charset="-122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sdomweb.ru/JSd/location.php" TargetMode="External"/><Relationship Id="rId7" Type="http://schemas.openxmlformats.org/officeDocument/2006/relationships/hyperlink" Target="http://www.wisdomweb.ru/JSd/navigator.php" TargetMode="External"/><Relationship Id="rId2" Type="http://schemas.openxmlformats.org/officeDocument/2006/relationships/hyperlink" Target="http://www.wisdomweb.ru/JSd/wiclosed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sdomweb.ru/JSd/wilength.php" TargetMode="External"/><Relationship Id="rId5" Type="http://schemas.openxmlformats.org/officeDocument/2006/relationships/hyperlink" Target="http://www.wisdomweb.ru/JSd/history.php" TargetMode="External"/><Relationship Id="rId4" Type="http://schemas.openxmlformats.org/officeDocument/2006/relationships/hyperlink" Target="http://www.wisdomweb.ru/HDOMd/document.ph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sdomweb.ru/JSd/wiopener.php" TargetMode="External"/><Relationship Id="rId7" Type="http://schemas.openxmlformats.org/officeDocument/2006/relationships/hyperlink" Target="http://www.wisdomweb.ru/JSd/witop.php" TargetMode="External"/><Relationship Id="rId2" Type="http://schemas.openxmlformats.org/officeDocument/2006/relationships/hyperlink" Target="http://www.wisdomweb.ru/JSd/winame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sdomweb.ru/JSd/wiself.php" TargetMode="External"/><Relationship Id="rId5" Type="http://schemas.openxmlformats.org/officeDocument/2006/relationships/hyperlink" Target="http://www.wisdomweb.ru/JSd/screen.php" TargetMode="External"/><Relationship Id="rId4" Type="http://schemas.openxmlformats.org/officeDocument/2006/relationships/hyperlink" Target="http://www.wisdomweb.ru/JSd/wiparent.php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isdomweb.ru/JSd/wifocus.php" TargetMode="External"/><Relationship Id="rId3" Type="http://schemas.openxmlformats.org/officeDocument/2006/relationships/hyperlink" Target="http://www.wisdomweb.ru/JSd/wiblur.php" TargetMode="External"/><Relationship Id="rId7" Type="http://schemas.openxmlformats.org/officeDocument/2006/relationships/hyperlink" Target="http://www.wisdomweb.ru/JSd/wiconf.php" TargetMode="External"/><Relationship Id="rId2" Type="http://schemas.openxmlformats.org/officeDocument/2006/relationships/hyperlink" Target="http://www.wisdomweb.ru/JSd/wialert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sdomweb.ru/JSd/wiclose.php" TargetMode="External"/><Relationship Id="rId5" Type="http://schemas.openxmlformats.org/officeDocument/2006/relationships/hyperlink" Target="http://www.wisdomweb.ru/JSd/wicltimeout.php" TargetMode="External"/><Relationship Id="rId10" Type="http://schemas.openxmlformats.org/officeDocument/2006/relationships/hyperlink" Target="http://www.wisdomweb.ru/JSd/wimoveto.php" TargetMode="External"/><Relationship Id="rId4" Type="http://schemas.openxmlformats.org/officeDocument/2006/relationships/hyperlink" Target="http://www.wisdomweb.ru/JSd/wiclinterval.php" TargetMode="External"/><Relationship Id="rId9" Type="http://schemas.openxmlformats.org/officeDocument/2006/relationships/hyperlink" Target="http://www.wisdomweb.ru/JSd/wimoveby.php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isdomweb.ru/JSd/wisetint.php" TargetMode="External"/><Relationship Id="rId3" Type="http://schemas.openxmlformats.org/officeDocument/2006/relationships/hyperlink" Target="http://www.wisdomweb.ru/JSd/wiopen.php" TargetMode="External"/><Relationship Id="rId7" Type="http://schemas.openxmlformats.org/officeDocument/2006/relationships/hyperlink" Target="http://www.wisdomweb.ru/JSd/wiscrollto.php" TargetMode="External"/><Relationship Id="rId2" Type="http://schemas.openxmlformats.org/officeDocument/2006/relationships/hyperlink" Target="http://www.wisdomweb.ru/JSd/wiclose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sdomweb.ru/JSd/wiscrollby.php" TargetMode="External"/><Relationship Id="rId5" Type="http://schemas.openxmlformats.org/officeDocument/2006/relationships/hyperlink" Target="http://www.wisdomweb.ru/JSd/wiprompt.php" TargetMode="External"/><Relationship Id="rId4" Type="http://schemas.openxmlformats.org/officeDocument/2006/relationships/hyperlink" Target="http://www.wisdomweb.ru/JSd/wiprint.php" TargetMode="External"/><Relationship Id="rId9" Type="http://schemas.openxmlformats.org/officeDocument/2006/relationships/hyperlink" Target="http://www.wisdomweb.ru/JSd/wisetimeout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43000">
              <a:schemeClr val="accent5">
                <a:lumMod val="90000"/>
              </a:schemeClr>
            </a:gs>
            <a:gs pos="0">
              <a:srgbClr val="00B050">
                <a:alpha val="8000"/>
              </a:srgbClr>
            </a:gs>
            <a:gs pos="100000">
              <a:schemeClr val="accent2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763820" y="989950"/>
            <a:ext cx="9907820" cy="2210554"/>
          </a:xfrm>
          <a:gradFill>
            <a:gsLst>
              <a:gs pos="0">
                <a:srgbClr val="F5F3D3"/>
              </a:gs>
              <a:gs pos="100000">
                <a:schemeClr val="bg1">
                  <a:lumMod val="75000"/>
                  <a:alpha val="36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 eaLnBrk="1" hangingPunct="1"/>
            <a:r>
              <a:rPr lang="ru-RU" altLang="ru-RU" sz="5400" b="1" dirty="0" smtClean="0">
                <a:solidFill>
                  <a:srgbClr val="FFFF00"/>
                </a:solidFill>
              </a:rPr>
              <a:t>    </a:t>
            </a:r>
            <a:r>
              <a:rPr lang="en-US" altLang="ru-RU" sz="5400" b="1" dirty="0" smtClean="0">
                <a:solidFill>
                  <a:srgbClr val="7030A0"/>
                </a:solidFill>
              </a:rPr>
              <a:t>BOM</a:t>
            </a:r>
            <a:r>
              <a:rPr lang="ru-RU" altLang="ru-RU" sz="5400" b="1" dirty="0" smtClean="0">
                <a:solidFill>
                  <a:srgbClr val="7030A0"/>
                </a:solidFill>
              </a:rPr>
              <a:t>- и</a:t>
            </a:r>
            <a:r>
              <a:rPr lang="en-US" altLang="ru-RU" sz="5400" b="1" dirty="0" smtClean="0">
                <a:solidFill>
                  <a:srgbClr val="7030A0"/>
                </a:solidFill>
              </a:rPr>
              <a:t> DOM</a:t>
            </a:r>
            <a:r>
              <a:rPr lang="ru-RU" altLang="ru-RU" sz="5400" b="1" dirty="0" smtClean="0">
                <a:solidFill>
                  <a:srgbClr val="7030A0"/>
                </a:solidFill>
              </a:rPr>
              <a:t>-объектные </a:t>
            </a:r>
            <a:r>
              <a:rPr lang="ru-RU" altLang="ru-RU" sz="5400" b="1" dirty="0" smtClean="0">
                <a:solidFill>
                  <a:srgbClr val="7030A0"/>
                </a:solidFill>
              </a:rPr>
              <a:t/>
            </a:r>
            <a:br>
              <a:rPr lang="ru-RU" altLang="ru-RU" sz="5400" b="1" dirty="0" smtClean="0">
                <a:solidFill>
                  <a:srgbClr val="7030A0"/>
                </a:solidFill>
              </a:rPr>
            </a:br>
            <a:r>
              <a:rPr lang="ru-RU" altLang="ru-RU" sz="5400" b="1" dirty="0" smtClean="0">
                <a:solidFill>
                  <a:srgbClr val="7030A0"/>
                </a:solidFill>
              </a:rPr>
              <a:t>  модели браузера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200504"/>
            <a:ext cx="9144000" cy="752475"/>
          </a:xfrm>
        </p:spPr>
        <p:txBody>
          <a:bodyPr/>
          <a:lstStyle/>
          <a:p>
            <a:pPr algn="ctr" eaLnBrk="1" hangingPunct="1"/>
            <a:r>
              <a:rPr lang="ru-RU" altLang="ru-RU" sz="1600" dirty="0" smtClean="0">
                <a:solidFill>
                  <a:schemeClr val="tx1"/>
                </a:solidFill>
                <a:latin typeface="+mj-lt"/>
              </a:rPr>
              <a:t>Подготовили</a:t>
            </a:r>
            <a:r>
              <a:rPr lang="en-US" altLang="ru-RU" sz="1600" dirty="0" smtClean="0">
                <a:solidFill>
                  <a:schemeClr val="tx1"/>
                </a:solidFill>
                <a:latin typeface="+mj-lt"/>
              </a:rPr>
              <a:t>:</a:t>
            </a:r>
            <a:r>
              <a:rPr lang="ru-RU" altLang="ru-RU" sz="1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ru-RU" altLang="ru-RU" sz="1600" dirty="0" smtClean="0">
                <a:solidFill>
                  <a:schemeClr val="tx1"/>
                </a:solidFill>
                <a:latin typeface="+mj-lt"/>
              </a:rPr>
              <a:t>учащиеся </a:t>
            </a:r>
            <a:r>
              <a:rPr lang="ru-RU" altLang="ru-RU" sz="1600" dirty="0" smtClean="0">
                <a:solidFill>
                  <a:schemeClr val="tx1"/>
                </a:solidFill>
                <a:latin typeface="+mj-lt"/>
              </a:rPr>
              <a:t>группы 42491, </a:t>
            </a:r>
            <a:r>
              <a:rPr lang="ru-RU" altLang="ru-RU" sz="1600" dirty="0" err="1" smtClean="0">
                <a:solidFill>
                  <a:schemeClr val="tx1"/>
                </a:solidFill>
                <a:latin typeface="+mj-lt"/>
              </a:rPr>
              <a:t>Сенакосова</a:t>
            </a:r>
            <a:r>
              <a:rPr lang="ru-RU" altLang="ru-RU" sz="1600" dirty="0" smtClean="0">
                <a:solidFill>
                  <a:schemeClr val="tx1"/>
                </a:solidFill>
                <a:latin typeface="+mj-lt"/>
              </a:rPr>
              <a:t> Н.В., </a:t>
            </a:r>
            <a:r>
              <a:rPr lang="ru-RU" altLang="ru-RU" sz="1600" dirty="0" err="1" smtClean="0">
                <a:solidFill>
                  <a:schemeClr val="tx1"/>
                </a:solidFill>
                <a:latin typeface="+mj-lt"/>
              </a:rPr>
              <a:t>Кудленкова</a:t>
            </a:r>
            <a:r>
              <a:rPr lang="ru-RU" altLang="ru-RU" sz="1600" dirty="0" smtClean="0">
                <a:solidFill>
                  <a:schemeClr val="tx1"/>
                </a:solidFill>
                <a:latin typeface="+mj-lt"/>
              </a:rPr>
              <a:t> Д.В.</a:t>
            </a:r>
            <a:r>
              <a:rPr lang="en-US" altLang="ru-RU" sz="1600" dirty="0" smtClean="0">
                <a:solidFill>
                  <a:schemeClr val="tx1"/>
                </a:solidFill>
                <a:latin typeface="+mj-lt"/>
              </a:rPr>
              <a:t> </a:t>
            </a:r>
            <a:endParaRPr lang="ru-RU" altLang="ru-RU" sz="1600" dirty="0" smtClean="0">
              <a:solidFill>
                <a:schemeClr val="tx1"/>
              </a:solidFill>
              <a:latin typeface="+mj-lt"/>
            </a:endParaRPr>
          </a:p>
          <a:p>
            <a:pPr algn="ctr" eaLnBrk="1" hangingPunct="1"/>
            <a:r>
              <a:rPr lang="ru-RU" altLang="ru-RU" sz="1600" dirty="0" smtClean="0">
                <a:solidFill>
                  <a:schemeClr val="tx1"/>
                </a:solidFill>
                <a:latin typeface="+mj-lt"/>
              </a:rPr>
              <a:t>Преподаватель</a:t>
            </a:r>
            <a:r>
              <a:rPr lang="ru-RU" altLang="ru-RU" sz="1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ru-RU" altLang="ru-RU" sz="1600" dirty="0" err="1" smtClean="0">
                <a:solidFill>
                  <a:schemeClr val="tx1"/>
                </a:solidFill>
                <a:latin typeface="+mj-lt"/>
              </a:rPr>
              <a:t>Виничук</a:t>
            </a:r>
            <a:r>
              <a:rPr lang="ru-RU" altLang="ru-RU" sz="1600" dirty="0" smtClean="0">
                <a:solidFill>
                  <a:schemeClr val="tx1"/>
                </a:solidFill>
                <a:latin typeface="+mj-lt"/>
              </a:rPr>
              <a:t> О.Н</a:t>
            </a:r>
            <a:r>
              <a:rPr lang="ru-RU" altLang="ru-RU" sz="1800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581062" y="6163351"/>
            <a:ext cx="8154622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  <a:ea typeface="Microsoft YaHei" pitchFamily="34" charset="-122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5pPr>
            <a:lvl6pPr marL="25146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1800" b="1" kern="0" dirty="0" smtClean="0">
                <a:solidFill>
                  <a:schemeClr val="tx1"/>
                </a:solidFill>
                <a:latin typeface="+mj-lt"/>
              </a:rPr>
              <a:t>Минск 2017</a:t>
            </a:r>
            <a:endParaRPr lang="ru-RU" altLang="ru-RU" b="1" kern="0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113" y="608013"/>
            <a:ext cx="8613775" cy="611187"/>
          </a:xfrm>
        </p:spPr>
        <p:txBody>
          <a:bodyPr/>
          <a:lstStyle/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Метод </a:t>
            </a:r>
            <a:r>
              <a:rPr lang="ru-RU" altLang="ru-RU" b="1" smtClean="0"/>
              <a:t>open()</a:t>
            </a:r>
            <a:r>
              <a:rPr lang="ru-RU" altLang="ru-RU" smtClean="0"/>
              <a:t> открывает новое окно, а метод </a:t>
            </a:r>
            <a:r>
              <a:rPr lang="ru-RU" altLang="ru-RU" b="1" smtClean="0"/>
              <a:t>close()</a:t>
            </a:r>
            <a:r>
              <a:rPr lang="ru-RU" altLang="ru-RU" smtClean="0"/>
              <a:t>  соответственно закрывает окно.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0"/>
            <a:ext cx="9221788" cy="60801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txBody>
          <a:bodyPr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5pPr>
            <a:lvl6pPr marL="25146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r>
              <a:rPr lang="ru-RU" altLang="ru-RU" dirty="0" smtClean="0"/>
              <a:t>Методы объекта </a:t>
            </a:r>
            <a:r>
              <a:rPr lang="en-US" altLang="ru-RU" b="1" i="1" dirty="0">
                <a:solidFill>
                  <a:srgbClr val="FF0000"/>
                </a:solidFill>
              </a:rPr>
              <a:t>w</a:t>
            </a:r>
            <a:r>
              <a:rPr lang="en-US" altLang="ru-RU" b="1" i="1" dirty="0" smtClean="0">
                <a:solidFill>
                  <a:srgbClr val="FF0000"/>
                </a:solidFill>
              </a:rPr>
              <a:t>indow</a:t>
            </a:r>
            <a:endParaRPr lang="ru-RU" altLang="ru-RU" b="1" i="1" kern="0" dirty="0" smtClean="0">
              <a:solidFill>
                <a:srgbClr val="FF0000"/>
              </a:solidFill>
            </a:endParaRPr>
          </a:p>
        </p:txBody>
      </p:sp>
      <p:sp>
        <p:nvSpPr>
          <p:cNvPr id="12292" name="Rectangle 1"/>
          <p:cNvSpPr>
            <a:spLocks noChangeArrowheads="1"/>
          </p:cNvSpPr>
          <p:nvPr/>
        </p:nvSpPr>
        <p:spPr bwMode="auto">
          <a:xfrm>
            <a:off x="608013" y="1600200"/>
            <a:ext cx="7927975" cy="4392613"/>
          </a:xfrm>
          <a:prstGeom prst="rect">
            <a:avLst/>
          </a:prstGeom>
          <a:solidFill>
            <a:srgbClr val="FFFFFF">
              <a:alpha val="6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8088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zh-CN" i="1">
                <a:solidFill>
                  <a:srgbClr val="000000"/>
                </a:solidFill>
              </a:rPr>
              <a:t>&lt;script type=text/javascript&gt;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zh-CN" i="1">
                <a:solidFill>
                  <a:srgbClr val="000000"/>
                </a:solidFill>
              </a:rPr>
              <a:t>//Откроем новое окно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zh-CN" i="1">
                <a:solidFill>
                  <a:srgbClr val="000000"/>
                </a:solidFill>
              </a:rPr>
              <a:t>nw=open();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zh-CN" i="1">
                <a:solidFill>
                  <a:srgbClr val="000000"/>
                </a:solidFill>
              </a:rPr>
              <a:t>/* Создадим функцию cl() закрывающую окно nw которая будет вызываться после нажатия на кнопку */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zh-CN" i="1">
                <a:solidFill>
                  <a:srgbClr val="000000"/>
                </a:solidFill>
              </a:rPr>
              <a:t>function cl() { nw.close(); }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zh-CN" i="1">
                <a:solidFill>
                  <a:srgbClr val="000000"/>
                </a:solidFill>
              </a:rPr>
              <a:t>&lt;/script&gt;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zh-CN" i="1">
                <a:solidFill>
                  <a:srgbClr val="000000"/>
                </a:solidFill>
              </a:rPr>
              <a:t>&lt;input type='button' value='Закрыть окно' onclick='cl()' /&gt;</a:t>
            </a:r>
            <a:r>
              <a:rPr lang="ru-RU" altLang="zh-CN" i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113" y="608013"/>
            <a:ext cx="8613775" cy="611187"/>
          </a:xfrm>
        </p:spPr>
        <p:txBody>
          <a:bodyPr/>
          <a:lstStyle/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Метод </a:t>
            </a:r>
            <a:r>
              <a:rPr lang="ru-RU" altLang="ru-RU" b="1" smtClean="0"/>
              <a:t>print()</a:t>
            </a:r>
            <a:r>
              <a:rPr lang="ru-RU" altLang="ru-RU" smtClean="0"/>
              <a:t> позволяет распечатать содержимое окна на принтере.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0"/>
            <a:ext cx="9221788" cy="60801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txBody>
          <a:bodyPr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5pPr>
            <a:lvl6pPr marL="25146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r>
              <a:rPr lang="ru-RU" altLang="ru-RU" dirty="0" smtClean="0"/>
              <a:t>Методы объекта </a:t>
            </a:r>
            <a:r>
              <a:rPr lang="en-US" altLang="ru-RU" b="1" i="1" dirty="0">
                <a:solidFill>
                  <a:srgbClr val="FF0000"/>
                </a:solidFill>
              </a:rPr>
              <a:t>w</a:t>
            </a:r>
            <a:r>
              <a:rPr lang="en-US" altLang="ru-RU" b="1" i="1" dirty="0" smtClean="0">
                <a:solidFill>
                  <a:srgbClr val="FF0000"/>
                </a:solidFill>
              </a:rPr>
              <a:t>indow</a:t>
            </a:r>
            <a:endParaRPr lang="ru-RU" altLang="ru-RU" b="1" i="1" kern="0" dirty="0" smtClean="0">
              <a:solidFill>
                <a:srgbClr val="FF0000"/>
              </a:solidFill>
            </a:endParaRP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608013" y="1600200"/>
            <a:ext cx="7927975" cy="4392613"/>
          </a:xfrm>
          <a:prstGeom prst="rect">
            <a:avLst/>
          </a:prstGeom>
          <a:solidFill>
            <a:srgbClr val="FFFFFF">
              <a:alpha val="6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8088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zh-CN" i="1">
                <a:solidFill>
                  <a:srgbClr val="000000"/>
                </a:solidFill>
              </a:rPr>
              <a:t>&lt;script type=text/javascript&gt;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zh-CN" i="1">
                <a:solidFill>
                  <a:srgbClr val="000000"/>
                </a:solidFill>
              </a:rPr>
              <a:t>/* Создадим функцию pr() печатающую содержимое данного окна после нажатия на кнопку */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zh-CN" i="1">
                <a:solidFill>
                  <a:srgbClr val="000000"/>
                </a:solidFill>
              </a:rPr>
              <a:t>function pr(){ print(); }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zh-CN" i="1">
                <a:solidFill>
                  <a:srgbClr val="000000"/>
                </a:solidFill>
              </a:rPr>
              <a:t>&lt;/script&gt;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zh-CN" i="1">
                <a:solidFill>
                  <a:srgbClr val="000000"/>
                </a:solidFill>
              </a:rPr>
              <a:t>&lt;form&gt;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zh-CN" i="1">
                <a:solidFill>
                  <a:srgbClr val="000000"/>
                </a:solidFill>
              </a:rPr>
              <a:t>&lt;input type='button' value='Напечатать содержимое данной страницы' onclick='pr()' /&gt; &lt;/form&gt;</a:t>
            </a:r>
            <a:r>
              <a:rPr lang="ru-RU" altLang="zh-CN" i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248" y="600644"/>
            <a:ext cx="8613775" cy="1830387"/>
          </a:xfrm>
          <a:gradFill>
            <a:gsLst>
              <a:gs pos="0">
                <a:srgbClr val="FBF9EF"/>
              </a:gs>
              <a:gs pos="100000">
                <a:schemeClr val="bg1">
                  <a:lumMod val="75000"/>
                  <a:alpha val="24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ru-RU" altLang="ru-RU" b="1" i="1" u="sng" dirty="0" smtClean="0">
                <a:solidFill>
                  <a:srgbClr val="005392"/>
                </a:solidFill>
              </a:rPr>
              <a:t>Объект </a:t>
            </a:r>
            <a:r>
              <a:rPr lang="ru-RU" altLang="ru-RU" b="1" i="1" u="sng" dirty="0" err="1" smtClean="0">
                <a:solidFill>
                  <a:srgbClr val="005392"/>
                </a:solidFill>
              </a:rPr>
              <a:t>document</a:t>
            </a:r>
            <a:r>
              <a:rPr lang="ru-RU" altLang="ru-RU" b="1" i="1" u="sng" dirty="0" smtClean="0">
                <a:solidFill>
                  <a:srgbClr val="005392"/>
                </a:solidFill>
              </a:rPr>
              <a:t>.</a:t>
            </a:r>
            <a:r>
              <a:rPr lang="ru-RU" altLang="ru-RU" b="1" i="1" dirty="0" smtClean="0">
                <a:solidFill>
                  <a:srgbClr val="FF0000"/>
                </a:solidFill>
              </a:rPr>
              <a:t> </a:t>
            </a:r>
            <a:r>
              <a:rPr lang="ru-RU" altLang="ru-RU" dirty="0" smtClean="0"/>
              <a:t>Обладает</a:t>
            </a:r>
            <a:r>
              <a:rPr lang="ru-RU" altLang="ru-RU" i="1" dirty="0" smtClean="0"/>
              <a:t> </a:t>
            </a:r>
            <a:r>
              <a:rPr lang="ru-RU" altLang="ru-RU" dirty="0" smtClean="0"/>
              <a:t>коллекциями и свойствами, представляющими все содержимое HTML-документа. Кроме того, предоставляет методы и события для работы с документами. </a:t>
            </a:r>
          </a:p>
        </p:txBody>
      </p:sp>
      <p:pic>
        <p:nvPicPr>
          <p:cNvPr id="14339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7" r="1782" b="18124"/>
          <a:stretch>
            <a:fillRect/>
          </a:stretch>
        </p:blipFill>
        <p:spPr bwMode="auto">
          <a:xfrm>
            <a:off x="150813" y="4648200"/>
            <a:ext cx="878363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9700" y="2720975"/>
            <a:ext cx="8777288" cy="1622425"/>
          </a:xfrm>
          <a:prstGeom prst="rect">
            <a:avLst/>
          </a:prstGeom>
          <a:solidFill>
            <a:srgbClr val="FFFFFF">
              <a:alpha val="66000"/>
            </a:srgbClr>
          </a:solidFill>
          <a:ln>
            <a:noFill/>
          </a:ln>
          <a:effectLst/>
        </p:spPr>
        <p:txBody>
          <a:bodyPr tIns="38088" anchor="ctr">
            <a:spAutoFit/>
          </a:bodyPr>
          <a:lstStyle/>
          <a:p>
            <a:pPr>
              <a:defRPr/>
            </a:pPr>
            <a:r>
              <a:rPr lang="ru-RU" altLang="zh-CN" sz="2500" i="1" dirty="0" err="1">
                <a:latin typeface="+mn-lt"/>
                <a:cs typeface="Courier New" panose="02070309020205020404" pitchFamily="49" charset="0"/>
              </a:rPr>
              <a:t>document.getElementById</a:t>
            </a:r>
            <a:r>
              <a:rPr lang="ru-RU" altLang="zh-CN" sz="2500" i="1" dirty="0">
                <a:latin typeface="+mn-lt"/>
                <a:cs typeface="Courier New" panose="02070309020205020404" pitchFamily="49" charset="0"/>
              </a:rPr>
              <a:t>("</a:t>
            </a:r>
            <a:r>
              <a:rPr lang="ru-RU" altLang="zh-CN" sz="2500" i="1" dirty="0" err="1">
                <a:latin typeface="+mn-lt"/>
                <a:cs typeface="Courier New" panose="02070309020205020404" pitchFamily="49" charset="0"/>
              </a:rPr>
              <a:t>outbox</a:t>
            </a:r>
            <a:r>
              <a:rPr lang="ru-RU" altLang="zh-CN" sz="2500" i="1" dirty="0">
                <a:latin typeface="+mn-lt"/>
                <a:cs typeface="Courier New" panose="02070309020205020404" pitchFamily="49" charset="0"/>
              </a:rPr>
              <a:t>").</a:t>
            </a:r>
            <a:r>
              <a:rPr lang="ru-RU" altLang="zh-CN" sz="2500" i="1" dirty="0" err="1">
                <a:latin typeface="+mn-lt"/>
                <a:cs typeface="Courier New" panose="02070309020205020404" pitchFamily="49" charset="0"/>
              </a:rPr>
              <a:t>innerHTML</a:t>
            </a:r>
            <a:r>
              <a:rPr lang="ru-RU" altLang="zh-CN" sz="2500" i="1" dirty="0">
                <a:latin typeface="+mn-lt"/>
                <a:cs typeface="Courier New" panose="02070309020205020404" pitchFamily="49" charset="0"/>
              </a:rPr>
              <a:t> = "&lt;h2&gt;</a:t>
            </a:r>
            <a:r>
              <a:rPr lang="ru-RU" altLang="zh-CN" sz="2500" i="1" dirty="0" err="1">
                <a:latin typeface="+mn-lt"/>
                <a:cs typeface="Courier New" panose="02070309020205020404" pitchFamily="49" charset="0"/>
              </a:rPr>
              <a:t>Hello</a:t>
            </a:r>
            <a:r>
              <a:rPr lang="ru-RU" altLang="zh-CN" sz="2500" i="1" dirty="0">
                <a:latin typeface="+mn-lt"/>
                <a:cs typeface="Courier New" panose="02070309020205020404" pitchFamily="49" charset="0"/>
              </a:rPr>
              <a:t>!&lt;/h2&gt;"; </a:t>
            </a:r>
          </a:p>
          <a:p>
            <a:pPr>
              <a:defRPr/>
            </a:pPr>
            <a:r>
              <a:rPr lang="ru-RU" altLang="zh-CN" sz="2500" i="1" dirty="0" err="1">
                <a:latin typeface="+mn-lt"/>
                <a:cs typeface="Courier New" panose="02070309020205020404" pitchFamily="49" charset="0"/>
              </a:rPr>
              <a:t>var</a:t>
            </a:r>
            <a:r>
              <a:rPr lang="ru-RU" altLang="zh-CN" sz="2500" i="1" dirty="0">
                <a:latin typeface="+mn-lt"/>
                <a:cs typeface="Courier New" panose="02070309020205020404" pitchFamily="49" charset="0"/>
              </a:rPr>
              <a:t> x = </a:t>
            </a:r>
            <a:r>
              <a:rPr lang="ru-RU" altLang="zh-CN" sz="2500" i="1" dirty="0" err="1">
                <a:latin typeface="+mn-lt"/>
                <a:cs typeface="Courier New" panose="02070309020205020404" pitchFamily="49" charset="0"/>
              </a:rPr>
              <a:t>document.getElementsByTagName</a:t>
            </a:r>
            <a:r>
              <a:rPr lang="ru-RU" altLang="zh-CN" sz="2500" i="1" dirty="0">
                <a:latin typeface="+mn-lt"/>
                <a:cs typeface="Courier New" panose="02070309020205020404" pitchFamily="49" charset="0"/>
              </a:rPr>
              <a:t>("p"); </a:t>
            </a:r>
          </a:p>
          <a:p>
            <a:pPr>
              <a:defRPr/>
            </a:pPr>
            <a:r>
              <a:rPr lang="ru-RU" altLang="zh-CN" sz="2500" i="1" dirty="0" err="1">
                <a:latin typeface="+mn-lt"/>
                <a:cs typeface="Courier New" panose="02070309020205020404" pitchFamily="49" charset="0"/>
              </a:rPr>
              <a:t>var</a:t>
            </a:r>
            <a:r>
              <a:rPr lang="ru-RU" altLang="zh-CN" sz="2500" i="1" dirty="0">
                <a:latin typeface="+mn-lt"/>
                <a:cs typeface="Courier New" panose="02070309020205020404" pitchFamily="49" charset="0"/>
              </a:rPr>
              <a:t> y = </a:t>
            </a:r>
            <a:r>
              <a:rPr lang="ru-RU" altLang="zh-CN" sz="2500" i="1" dirty="0" err="1">
                <a:latin typeface="+mn-lt"/>
                <a:cs typeface="Courier New" panose="02070309020205020404" pitchFamily="49" charset="0"/>
              </a:rPr>
              <a:t>x.getElementsByClass</a:t>
            </a:r>
            <a:r>
              <a:rPr lang="ru-RU" altLang="zh-CN" sz="2500" i="1" dirty="0">
                <a:latin typeface="+mn-lt"/>
                <a:cs typeface="Courier New" panose="02070309020205020404" pitchFamily="49" charset="0"/>
              </a:rPr>
              <a:t>("asH2");</a:t>
            </a:r>
            <a:r>
              <a:rPr lang="ru-RU" altLang="zh-CN" sz="2500" i="1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79570" y="532412"/>
            <a:ext cx="8537575" cy="5262979"/>
          </a:xfrm>
          <a:prstGeom prst="rect">
            <a:avLst/>
          </a:prstGeom>
          <a:gradFill>
            <a:gsLst>
              <a:gs pos="0">
                <a:srgbClr val="FBF9EF"/>
              </a:gs>
              <a:gs pos="100000">
                <a:schemeClr val="bg1">
                  <a:lumMod val="85000"/>
                  <a:alpha val="15000"/>
                </a:schemeClr>
              </a:gs>
            </a:gsLst>
            <a:lin ang="5400000" scaled="1"/>
          </a:gradFill>
        </p:spPr>
        <p:txBody>
          <a:bodyPr>
            <a:spAutoFit/>
          </a:bodyPr>
          <a:lstStyle/>
          <a:p>
            <a:pPr algn="ctr">
              <a:defRPr/>
            </a:pPr>
            <a:r>
              <a:rPr lang="ru-RU" altLang="ru-RU" sz="2800" b="1" i="1" u="sng" dirty="0">
                <a:solidFill>
                  <a:srgbClr val="005392"/>
                </a:solidFill>
              </a:rPr>
              <a:t>Объект </a:t>
            </a:r>
            <a:r>
              <a:rPr lang="ru-RU" altLang="ru-RU" sz="2800" b="1" i="1" u="sng" dirty="0" err="1">
                <a:solidFill>
                  <a:srgbClr val="005392"/>
                </a:solidFill>
              </a:rPr>
              <a:t>event</a:t>
            </a:r>
            <a:r>
              <a:rPr lang="ru-RU" altLang="ru-RU" sz="2800" b="1" i="1" u="sng" dirty="0">
                <a:solidFill>
                  <a:srgbClr val="005392"/>
                </a:solidFill>
              </a:rPr>
              <a:t>.</a:t>
            </a:r>
            <a:r>
              <a:rPr lang="ru-RU" altLang="ru-RU" sz="2800" b="1" dirty="0"/>
              <a:t> </a:t>
            </a:r>
            <a:r>
              <a:rPr lang="ru-RU" altLang="ru-RU" sz="2800" dirty="0"/>
              <a:t>Глобальный объект, позволяю-</a:t>
            </a:r>
            <a:r>
              <a:rPr lang="ru-RU" altLang="ru-RU" sz="2800" dirty="0" err="1"/>
              <a:t>щий</a:t>
            </a:r>
            <a:r>
              <a:rPr lang="ru-RU" altLang="ru-RU" sz="2800" dirty="0"/>
              <a:t> программе обращаться к параметрам события. </a:t>
            </a:r>
          </a:p>
          <a:p>
            <a:pPr algn="ctr">
              <a:defRPr/>
            </a:pPr>
            <a:endParaRPr lang="en-US" sz="2800" i="1" dirty="0" smtClean="0">
              <a:solidFill>
                <a:srgbClr val="333333"/>
              </a:solidFill>
              <a:latin typeface="+mn-lt"/>
            </a:endParaRPr>
          </a:p>
          <a:p>
            <a:pPr algn="ctr">
              <a:defRPr/>
            </a:pPr>
            <a:r>
              <a:rPr lang="ru-RU" sz="2800" i="1" dirty="0" smtClean="0">
                <a:solidFill>
                  <a:srgbClr val="333333"/>
                </a:solidFill>
                <a:latin typeface="+mn-lt"/>
              </a:rPr>
              <a:t>Чтобы </a:t>
            </a:r>
            <a:r>
              <a:rPr lang="ru-RU" sz="2800" i="1" dirty="0">
                <a:solidFill>
                  <a:srgbClr val="333333"/>
                </a:solidFill>
                <a:latin typeface="+mn-lt"/>
              </a:rPr>
              <a:t>хорошо обработать событие, недостаточно знать о том, что это – «клик» или «нажатие клавиши». Могут понадобиться детали: координаты курсора, введённый символ и другие, в зависимости от события.</a:t>
            </a:r>
          </a:p>
          <a:p>
            <a:pPr algn="ctr">
              <a:defRPr/>
            </a:pPr>
            <a:r>
              <a:rPr lang="ru-RU" sz="2800" i="1" dirty="0">
                <a:solidFill>
                  <a:srgbClr val="333333"/>
                </a:solidFill>
                <a:latin typeface="+mn-lt"/>
              </a:rPr>
              <a:t>Детали произошедшего браузер записывает в «объект события», который передаётся первым аргументом в обработчик.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5275" y="3962582"/>
            <a:ext cx="8537575" cy="2016125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  <a:alpha val="23000"/>
                </a:schemeClr>
              </a:gs>
              <a:gs pos="0">
                <a:srgbClr val="FBF9EF"/>
              </a:gs>
            </a:gsLst>
            <a:lin ang="5400000" scaled="1"/>
          </a:gradFill>
        </p:spPr>
        <p:txBody>
          <a:bodyPr>
            <a:spAutoFit/>
          </a:bodyPr>
          <a:lstStyle/>
          <a:p>
            <a:pPr>
              <a:defRPr/>
            </a:pPr>
            <a:r>
              <a:rPr lang="ru-RU" altLang="zh-CN" sz="2500" b="1" i="1" dirty="0" err="1">
                <a:solidFill>
                  <a:srgbClr val="333333"/>
                </a:solidFill>
                <a:latin typeface="+mn-lt"/>
                <a:cs typeface="Consolas" panose="020B0609020204030204" pitchFamily="49" charset="0"/>
              </a:rPr>
              <a:t>event.type</a:t>
            </a:r>
            <a:r>
              <a:rPr lang="ru-RU" altLang="zh-CN" sz="2500" b="1" i="1" dirty="0">
                <a:solidFill>
                  <a:srgbClr val="333333"/>
                </a:solidFill>
                <a:latin typeface="+mn-lt"/>
              </a:rPr>
              <a:t> – </a:t>
            </a:r>
            <a:r>
              <a:rPr lang="ru-RU" altLang="zh-CN" sz="2500" i="1" dirty="0">
                <a:solidFill>
                  <a:srgbClr val="333333"/>
                </a:solidFill>
                <a:latin typeface="+mn-lt"/>
              </a:rPr>
              <a:t>тип события, в данном случае </a:t>
            </a:r>
            <a:r>
              <a:rPr lang="ru-RU" altLang="zh-CN" sz="2500" i="1" dirty="0" err="1">
                <a:solidFill>
                  <a:srgbClr val="333333"/>
                </a:solidFill>
                <a:latin typeface="+mn-lt"/>
                <a:cs typeface="Consolas" panose="020B0609020204030204" pitchFamily="49" charset="0"/>
              </a:rPr>
              <a:t>click</a:t>
            </a:r>
            <a:endParaRPr lang="ru-RU" altLang="zh-CN" sz="2500" i="1" dirty="0">
              <a:solidFill>
                <a:srgbClr val="333333"/>
              </a:solidFill>
              <a:latin typeface="+mn-lt"/>
            </a:endParaRPr>
          </a:p>
          <a:p>
            <a:pPr>
              <a:defRPr/>
            </a:pPr>
            <a:r>
              <a:rPr lang="ru-RU" altLang="zh-CN" sz="2500" b="1" i="1" dirty="0" err="1">
                <a:solidFill>
                  <a:srgbClr val="333333"/>
                </a:solidFill>
                <a:latin typeface="+mn-lt"/>
                <a:cs typeface="Consolas" panose="020B0609020204030204" pitchFamily="49" charset="0"/>
              </a:rPr>
              <a:t>event.currentTarget</a:t>
            </a:r>
            <a:r>
              <a:rPr lang="ru-RU" altLang="zh-CN" sz="2500" b="1" i="1" dirty="0">
                <a:solidFill>
                  <a:srgbClr val="333333"/>
                </a:solidFill>
                <a:latin typeface="+mn-lt"/>
              </a:rPr>
              <a:t> – </a:t>
            </a:r>
            <a:r>
              <a:rPr lang="ru-RU" altLang="zh-CN" sz="2500" i="1" dirty="0">
                <a:solidFill>
                  <a:srgbClr val="333333"/>
                </a:solidFill>
                <a:latin typeface="+mn-lt"/>
              </a:rPr>
              <a:t>элемент, на котором сработал обработчик </a:t>
            </a:r>
          </a:p>
          <a:p>
            <a:pPr>
              <a:defRPr/>
            </a:pPr>
            <a:r>
              <a:rPr lang="ru-RU" altLang="zh-CN" sz="2500" b="1" i="1" dirty="0" err="1">
                <a:solidFill>
                  <a:srgbClr val="333333"/>
                </a:solidFill>
                <a:latin typeface="+mn-lt"/>
                <a:cs typeface="Consolas" panose="020B0609020204030204" pitchFamily="49" charset="0"/>
              </a:rPr>
              <a:t>event.clientX</a:t>
            </a:r>
            <a:r>
              <a:rPr lang="ru-RU" altLang="zh-CN" sz="2500" b="1" i="1" dirty="0">
                <a:solidFill>
                  <a:srgbClr val="333333"/>
                </a:solidFill>
                <a:latin typeface="+mn-lt"/>
                <a:cs typeface="Consolas" panose="020B0609020204030204" pitchFamily="49" charset="0"/>
              </a:rPr>
              <a:t> / </a:t>
            </a:r>
            <a:r>
              <a:rPr lang="ru-RU" altLang="zh-CN" sz="2500" b="1" i="1" dirty="0" err="1">
                <a:solidFill>
                  <a:srgbClr val="333333"/>
                </a:solidFill>
                <a:latin typeface="+mn-lt"/>
                <a:cs typeface="Consolas" panose="020B0609020204030204" pitchFamily="49" charset="0"/>
              </a:rPr>
              <a:t>event.clientY</a:t>
            </a:r>
            <a:r>
              <a:rPr lang="ru-RU" altLang="zh-CN" sz="2500" b="1" i="1" dirty="0">
                <a:solidFill>
                  <a:srgbClr val="333333"/>
                </a:solidFill>
                <a:latin typeface="+mn-lt"/>
              </a:rPr>
              <a:t> – </a:t>
            </a:r>
            <a:r>
              <a:rPr lang="ru-RU" altLang="zh-CN" sz="2500" i="1" dirty="0">
                <a:solidFill>
                  <a:srgbClr val="333333"/>
                </a:solidFill>
                <a:latin typeface="+mn-lt"/>
              </a:rPr>
              <a:t>координаты курсора в момент клика (относительно окна)</a:t>
            </a:r>
          </a:p>
        </p:txBody>
      </p:sp>
      <p:pic>
        <p:nvPicPr>
          <p:cNvPr id="16387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684213"/>
            <a:ext cx="8369300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760413"/>
            <a:ext cx="8537575" cy="4878387"/>
          </a:xfrm>
          <a:gradFill>
            <a:gsLst>
              <a:gs pos="100000">
                <a:schemeClr val="bg1">
                  <a:lumMod val="75000"/>
                  <a:alpha val="14000"/>
                </a:schemeClr>
              </a:gs>
              <a:gs pos="0">
                <a:srgbClr val="FBF9EF"/>
              </a:gs>
            </a:gsLst>
            <a:lin ang="5400000" scaled="1"/>
          </a:gradFill>
        </p:spPr>
        <p:txBody>
          <a:bodyPr/>
          <a:lstStyle/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ru-RU" altLang="ru-RU" b="1" i="1" dirty="0" smtClean="0">
                <a:solidFill>
                  <a:srgbClr val="FF0000"/>
                </a:solidFill>
              </a:rPr>
              <a:t>Объект </a:t>
            </a:r>
            <a:r>
              <a:rPr lang="ru-RU" altLang="ru-RU" b="1" i="1" dirty="0" err="1" smtClean="0">
                <a:solidFill>
                  <a:srgbClr val="FF0000"/>
                </a:solidFill>
              </a:rPr>
              <a:t>history</a:t>
            </a:r>
            <a:r>
              <a:rPr lang="ru-RU" altLang="ru-RU" b="1" i="1" dirty="0" smtClean="0">
                <a:solidFill>
                  <a:srgbClr val="FF0000"/>
                </a:solidFill>
              </a:rPr>
              <a:t>.</a:t>
            </a:r>
            <a:r>
              <a:rPr lang="ru-RU" altLang="ru-RU" b="1" i="1" dirty="0" smtClean="0">
                <a:solidFill>
                  <a:srgbClr val="005392"/>
                </a:solidFill>
              </a:rPr>
              <a:t> </a:t>
            </a:r>
            <a:r>
              <a:rPr lang="ru-RU" altLang="ru-RU" dirty="0" smtClean="0"/>
              <a:t>Содержит информацию об URL-адресах страницы, посещенных клиентом, хранящуюся в журнале браузера. Позволяет сценарию перемещаться по журналу.</a:t>
            </a:r>
            <a:endParaRPr lang="en-US" altLang="ru-RU" dirty="0" smtClean="0"/>
          </a:p>
          <a:p>
            <a:pPr marL="0" indent="0" algn="just" eaLnBrk="1" hangingPunct="1">
              <a:buNone/>
            </a:pPr>
            <a:r>
              <a:rPr lang="ru-RU" kern="0" dirty="0" smtClean="0"/>
              <a:t>Для перемещения по журналу просмотра используются следующие методы:</a:t>
            </a:r>
            <a:r>
              <a:rPr lang="en-US" kern="0" dirty="0" smtClean="0"/>
              <a:t> </a:t>
            </a:r>
          </a:p>
          <a:p>
            <a:pPr algn="ctr" eaLnBrk="1" hangingPunct="1">
              <a:buFont typeface="Wingdings" panose="05000000000000000000" pitchFamily="2" charset="2"/>
              <a:buChar char="Ø"/>
              <a:defRPr/>
            </a:pPr>
            <a:r>
              <a:rPr lang="en-US" i="1" dirty="0"/>
              <a:t>back;</a:t>
            </a:r>
          </a:p>
          <a:p>
            <a:pPr algn="ctr" eaLnBrk="1" hangingPunct="1">
              <a:buFont typeface="Wingdings" panose="05000000000000000000" pitchFamily="2" charset="2"/>
              <a:buChar char="Ø"/>
              <a:defRPr/>
            </a:pPr>
            <a:r>
              <a:rPr lang="en-US" i="1" dirty="0"/>
              <a:t>forward;</a:t>
            </a:r>
          </a:p>
          <a:p>
            <a:pPr algn="ctr" eaLnBrk="1" hangingPunct="1">
              <a:buFont typeface="Wingdings" panose="05000000000000000000" pitchFamily="2" charset="2"/>
              <a:buChar char="Ø"/>
              <a:defRPr/>
            </a:pPr>
            <a:r>
              <a:rPr lang="en-US" i="1" dirty="0"/>
              <a:t>go.</a:t>
            </a:r>
          </a:p>
          <a:p>
            <a:pPr marL="0" indent="0" algn="just" eaLnBrk="1" hangingPunct="1">
              <a:buNone/>
            </a:pPr>
            <a:endParaRPr lang="ru-RU" kern="0" dirty="0" smtClean="0"/>
          </a:p>
          <a:p>
            <a:pPr marL="0" indent="0" algn="just" eaLnBrk="1" hangingPunct="1">
              <a:buFont typeface="Arial" panose="020B0604020202020204" pitchFamily="34" charset="0"/>
              <a:buNone/>
            </a:pPr>
            <a:endParaRPr lang="ru-RU" altLang="ru-RU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1892" y="2779986"/>
            <a:ext cx="85375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5pPr>
            <a:lvl6pPr marL="25146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endParaRPr lang="ru-RU" kern="0" dirty="0" smtClean="0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zh-CN" sz="900">
                <a:solidFill>
                  <a:srgbClr val="4C4C4C"/>
                </a:solidFill>
              </a:rPr>
              <a:t>Для перемещения по журналу просмотра используются методы </a:t>
            </a:r>
            <a:r>
              <a:rPr lang="ru-RU" altLang="zh-CN" sz="900">
                <a:solidFill>
                  <a:srgbClr val="4C4C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ru-RU" altLang="zh-CN" sz="900">
                <a:solidFill>
                  <a:srgbClr val="4C4C4C"/>
                </a:solidFill>
              </a:rPr>
              <a:t>, </a:t>
            </a:r>
            <a:r>
              <a:rPr lang="ru-RU" altLang="zh-CN" sz="900">
                <a:solidFill>
                  <a:srgbClr val="4C4C4C"/>
                </a:solidFill>
                <a:latin typeface="Courier New" panose="02070309020205020404" pitchFamily="49" charset="0"/>
              </a:rPr>
              <a:t>forward</a:t>
            </a:r>
            <a:r>
              <a:rPr lang="ru-RU" altLang="zh-CN" sz="900">
                <a:solidFill>
                  <a:srgbClr val="4C4C4C"/>
                </a:solidFill>
              </a:rPr>
              <a:t>, </a:t>
            </a:r>
            <a:r>
              <a:rPr lang="ru-RU" altLang="zh-CN" sz="900">
                <a:solidFill>
                  <a:srgbClr val="4C4C4C"/>
                </a:solidFill>
                <a:latin typeface="Courier New" panose="02070309020205020404" pitchFamily="49" charset="0"/>
              </a:rPr>
              <a:t>go</a:t>
            </a:r>
            <a:r>
              <a:rPr lang="ru-RU" altLang="zh-CN" sz="900">
                <a:solidFill>
                  <a:srgbClr val="4C4C4C"/>
                </a:solidFill>
              </a:rPr>
              <a:t>:</a:t>
            </a:r>
            <a:r>
              <a:rPr lang="ru-RU" altLang="zh-CN" sz="600"/>
              <a:t> </a:t>
            </a:r>
            <a:endParaRPr lang="ru-RU" altLang="zh-CN" sz="180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24238" y="3886200"/>
            <a:ext cx="22955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5pPr>
            <a:lvl6pPr marL="25146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endParaRPr lang="en-US" i="1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3213" y="823913"/>
            <a:ext cx="8537575" cy="4824412"/>
          </a:xfrm>
          <a:prstGeom prst="rect">
            <a:avLst/>
          </a:prstGeom>
          <a:solidFill>
            <a:srgbClr val="FFFFFF">
              <a:alpha val="66000"/>
            </a:srgbClr>
          </a:solidFill>
          <a:ln>
            <a:noFill/>
          </a:ln>
          <a:effectLst/>
        </p:spPr>
        <p:txBody>
          <a:bodyPr tIns="38088" anchor="ctr">
            <a:spAutoFit/>
          </a:bodyPr>
          <a:lstStyle/>
          <a:p>
            <a:pPr>
              <a:defRPr/>
            </a:pPr>
            <a:r>
              <a:rPr lang="ru-RU" altLang="zh-CN" sz="2700" i="1" dirty="0">
                <a:latin typeface="+mn-lt"/>
                <a:cs typeface="Courier New" panose="02070309020205020404" pitchFamily="49" charset="0"/>
              </a:rPr>
              <a:t>// вернет на предыдущую просмотренную страницу </a:t>
            </a:r>
            <a:endParaRPr lang="en-US" altLang="zh-CN" sz="2700" i="1" dirty="0">
              <a:latin typeface="+mn-lt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ru-RU" altLang="zh-CN" sz="2700" i="1" dirty="0">
                <a:latin typeface="+mn-lt"/>
                <a:cs typeface="Courier New" panose="02070309020205020404" pitchFamily="49" charset="0"/>
              </a:rPr>
              <a:t>// работает во всех обозревателях </a:t>
            </a:r>
            <a:r>
              <a:rPr lang="ru-RU" altLang="zh-CN" sz="2700" i="1" dirty="0" err="1">
                <a:latin typeface="+mn-lt"/>
                <a:cs typeface="Courier New" panose="02070309020205020404" pitchFamily="49" charset="0"/>
              </a:rPr>
              <a:t>window.history.back</a:t>
            </a:r>
            <a:r>
              <a:rPr lang="ru-RU" altLang="zh-CN" sz="2700" i="1" dirty="0">
                <a:latin typeface="+mn-lt"/>
                <a:cs typeface="Courier New" panose="02070309020205020404" pitchFamily="49" charset="0"/>
              </a:rPr>
              <a:t>(); </a:t>
            </a:r>
            <a:endParaRPr lang="en-US" altLang="zh-CN" sz="2700" i="1" dirty="0">
              <a:latin typeface="+mn-lt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ru-RU" altLang="zh-CN" sz="2700" i="1" dirty="0">
                <a:latin typeface="+mn-lt"/>
                <a:cs typeface="Courier New" panose="02070309020205020404" pitchFamily="49" charset="0"/>
              </a:rPr>
              <a:t>// или </a:t>
            </a:r>
            <a:endParaRPr lang="en-US" altLang="zh-CN" sz="2700" i="1" dirty="0">
              <a:latin typeface="+mn-lt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ru-RU" altLang="zh-CN" sz="2700" i="1" dirty="0" err="1">
                <a:latin typeface="+mn-lt"/>
                <a:cs typeface="Courier New" panose="02070309020205020404" pitchFamily="49" charset="0"/>
              </a:rPr>
              <a:t>var</a:t>
            </a:r>
            <a:r>
              <a:rPr lang="ru-RU" altLang="zh-CN" sz="2700" i="1" dirty="0">
                <a:latin typeface="+mn-lt"/>
                <a:cs typeface="Courier New" panose="02070309020205020404" pitchFamily="49" charset="0"/>
              </a:rPr>
              <a:t> n = -1; </a:t>
            </a:r>
            <a:endParaRPr lang="en-US" altLang="zh-CN" sz="2700" i="1" dirty="0">
              <a:latin typeface="+mn-lt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ru-RU" altLang="zh-CN" sz="2700" i="1" dirty="0" err="1">
                <a:latin typeface="+mn-lt"/>
                <a:cs typeface="Courier New" panose="02070309020205020404" pitchFamily="49" charset="0"/>
              </a:rPr>
              <a:t>window.history.go</a:t>
            </a:r>
            <a:r>
              <a:rPr lang="ru-RU" altLang="zh-CN" sz="2700" i="1" dirty="0">
                <a:latin typeface="+mn-lt"/>
                <a:cs typeface="Courier New" panose="02070309020205020404" pitchFamily="49" charset="0"/>
              </a:rPr>
              <a:t>(n); </a:t>
            </a:r>
            <a:endParaRPr lang="en-US" altLang="zh-CN" sz="2700" i="1" dirty="0">
              <a:latin typeface="+mn-lt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zh-CN" sz="2700" i="1" dirty="0">
              <a:latin typeface="+mn-lt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ru-RU" altLang="zh-CN" sz="2700" i="1" dirty="0">
                <a:latin typeface="+mn-lt"/>
                <a:cs typeface="Courier New" panose="02070309020205020404" pitchFamily="49" charset="0"/>
              </a:rPr>
              <a:t>// но! </a:t>
            </a:r>
            <a:endParaRPr lang="en-US" altLang="zh-CN" sz="2700" i="1" dirty="0">
              <a:latin typeface="+mn-lt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ru-RU" altLang="zh-CN" sz="2700" i="1" dirty="0" err="1">
                <a:latin typeface="+mn-lt"/>
                <a:cs typeface="Courier New" panose="02070309020205020404" pitchFamily="49" charset="0"/>
              </a:rPr>
              <a:t>var</a:t>
            </a:r>
            <a:r>
              <a:rPr lang="ru-RU" altLang="zh-CN" sz="2700" i="1" dirty="0">
                <a:latin typeface="+mn-lt"/>
                <a:cs typeface="Courier New" panose="02070309020205020404" pitchFamily="49" charset="0"/>
              </a:rPr>
              <a:t> URL = "example.com"; </a:t>
            </a:r>
            <a:r>
              <a:rPr lang="ru-RU" altLang="zh-CN" sz="2700" i="1" dirty="0" err="1">
                <a:latin typeface="+mn-lt"/>
                <a:cs typeface="Courier New" panose="02070309020205020404" pitchFamily="49" charset="0"/>
              </a:rPr>
              <a:t>window.history.go</a:t>
            </a:r>
            <a:r>
              <a:rPr lang="ru-RU" altLang="zh-CN" sz="2700" i="1" dirty="0">
                <a:latin typeface="+mn-lt"/>
                <a:cs typeface="Courier New" panose="02070309020205020404" pitchFamily="49" charset="0"/>
              </a:rPr>
              <a:t>(URL); </a:t>
            </a:r>
          </a:p>
          <a:p>
            <a:pPr>
              <a:defRPr/>
            </a:pPr>
            <a:r>
              <a:rPr lang="ru-RU" altLang="zh-CN" sz="2700" i="1" dirty="0">
                <a:latin typeface="+mn-lt"/>
                <a:cs typeface="Courier New" panose="02070309020205020404" pitchFamily="49" charset="0"/>
              </a:rPr>
              <a:t>// работает только в </a:t>
            </a:r>
            <a:r>
              <a:rPr lang="ru-RU" altLang="zh-CN" sz="2700" i="1" dirty="0" err="1">
                <a:latin typeface="+mn-lt"/>
                <a:cs typeface="Courier New" panose="02070309020205020404" pitchFamily="49" charset="0"/>
              </a:rPr>
              <a:t>Internet</a:t>
            </a:r>
            <a:r>
              <a:rPr lang="ru-RU" altLang="zh-CN" sz="2700" i="1" dirty="0">
                <a:latin typeface="+mn-lt"/>
                <a:cs typeface="Courier New" panose="02070309020205020404" pitchFamily="49" charset="0"/>
              </a:rPr>
              <a:t> </a:t>
            </a:r>
            <a:r>
              <a:rPr lang="ru-RU" altLang="zh-CN" sz="2700" i="1" dirty="0" err="1">
                <a:latin typeface="+mn-lt"/>
                <a:cs typeface="Courier New" panose="02070309020205020404" pitchFamily="49" charset="0"/>
              </a:rPr>
              <a:t>Explorer</a:t>
            </a:r>
            <a:r>
              <a:rPr lang="ru-RU" altLang="zh-CN" sz="2700" i="1" dirty="0">
                <a:latin typeface="+mn-lt"/>
                <a:cs typeface="Courier New" panose="02070309020205020404" pitchFamily="49" charset="0"/>
              </a:rPr>
              <a:t> </a:t>
            </a:r>
            <a:endParaRPr lang="ru-RU" altLang="zh-CN" sz="2700" i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760413"/>
            <a:ext cx="8613775" cy="1525587"/>
          </a:xfrm>
          <a:gradFill>
            <a:gsLst>
              <a:gs pos="100000">
                <a:schemeClr val="bg1">
                  <a:lumMod val="75000"/>
                  <a:alpha val="17000"/>
                </a:schemeClr>
              </a:gs>
              <a:gs pos="0">
                <a:srgbClr val="FBF9EF"/>
              </a:gs>
            </a:gsLst>
            <a:lin ang="5400000" scaled="1"/>
          </a:gradFill>
        </p:spPr>
        <p:txBody>
          <a:bodyPr/>
          <a:lstStyle/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ru-RU" altLang="ru-RU" b="1" i="1" dirty="0" smtClean="0">
                <a:solidFill>
                  <a:srgbClr val="FF0000"/>
                </a:solidFill>
              </a:rPr>
              <a:t>Объект </a:t>
            </a:r>
            <a:r>
              <a:rPr lang="ru-RU" altLang="ru-RU" b="1" i="1" dirty="0" err="1" smtClean="0">
                <a:solidFill>
                  <a:srgbClr val="FF0000"/>
                </a:solidFill>
              </a:rPr>
              <a:t>location</a:t>
            </a:r>
            <a:r>
              <a:rPr lang="ru-RU" altLang="ru-RU" b="1" i="1" dirty="0" smtClean="0">
                <a:solidFill>
                  <a:srgbClr val="FF0000"/>
                </a:solidFill>
              </a:rPr>
              <a:t>. </a:t>
            </a:r>
            <a:r>
              <a:rPr lang="ru-RU" altLang="ru-RU" dirty="0" smtClean="0"/>
              <a:t>Содержит информацию о текущем URL. Предоставляет методы, позволяющие перезагрузить страницу.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7013" y="2316163"/>
            <a:ext cx="8689975" cy="854075"/>
          </a:xfrm>
          <a:prstGeom prst="rect">
            <a:avLst/>
          </a:prstGeom>
          <a:solidFill>
            <a:srgbClr val="FFFFFF">
              <a:alpha val="66000"/>
            </a:srgbClr>
          </a:solidFill>
          <a:ln>
            <a:noFill/>
          </a:ln>
          <a:effectLst/>
        </p:spPr>
        <p:txBody>
          <a:bodyPr tIns="38088" anchor="ctr">
            <a:spAutoFit/>
          </a:bodyPr>
          <a:lstStyle/>
          <a:p>
            <a:pPr>
              <a:defRPr/>
            </a:pPr>
            <a:r>
              <a:rPr lang="ru-RU" altLang="zh-CN" sz="2500" i="1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//перейти в документ по адресу</a:t>
            </a:r>
          </a:p>
          <a:p>
            <a:pPr>
              <a:defRPr/>
            </a:pPr>
            <a:r>
              <a:rPr lang="ru-RU" altLang="zh-CN" sz="2500" i="1" dirty="0" err="1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window.location</a:t>
            </a:r>
            <a:r>
              <a:rPr lang="ru-RU" altLang="zh-CN" sz="2500" i="1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= </a:t>
            </a:r>
            <a:r>
              <a:rPr lang="ru-RU" altLang="zh-CN" sz="2500" i="1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"http://javascript.ru"</a:t>
            </a:r>
            <a:r>
              <a:rPr lang="ru-RU" altLang="zh-CN" sz="2500" i="1" dirty="0">
                <a:latin typeface="+mn-lt"/>
              </a:rPr>
              <a:t>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7013" y="3479800"/>
            <a:ext cx="8689975" cy="1239838"/>
          </a:xfrm>
          <a:prstGeom prst="rect">
            <a:avLst/>
          </a:prstGeom>
          <a:solidFill>
            <a:srgbClr val="FFFFFF">
              <a:alpha val="66000"/>
            </a:srgbClr>
          </a:solidFill>
          <a:ln>
            <a:noFill/>
          </a:ln>
          <a:effectLst/>
        </p:spPr>
        <p:txBody>
          <a:bodyPr tIns="38088" anchor="ctr">
            <a:spAutoFit/>
          </a:bodyPr>
          <a:lstStyle/>
          <a:p>
            <a:pPr>
              <a:defRPr/>
            </a:pPr>
            <a:r>
              <a:rPr lang="ru-RU" altLang="zh-CN" sz="2500" i="1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//сделать запрос с новыми параметрами</a:t>
            </a:r>
          </a:p>
          <a:p>
            <a:pPr>
              <a:defRPr/>
            </a:pPr>
            <a:r>
              <a:rPr lang="en-US" altLang="zh-CN" sz="2500" i="1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function </a:t>
            </a:r>
            <a:r>
              <a:rPr lang="en-US" altLang="zh-CN" sz="2500" i="1" dirty="0" err="1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sendData</a:t>
            </a:r>
            <a:r>
              <a:rPr lang="en-US" altLang="zh-CN" sz="2500" i="1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(</a:t>
            </a:r>
            <a:r>
              <a:rPr lang="en-US" altLang="zh-CN" sz="2500" i="1" dirty="0" err="1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dat</a:t>
            </a:r>
            <a:r>
              <a:rPr lang="en-US" altLang="zh-CN" sz="2500" i="1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zh-CN" sz="2500" i="1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{</a:t>
            </a:r>
            <a:r>
              <a:rPr lang="en-US" altLang="zh-CN" sz="2500" i="1" dirty="0" err="1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windows.loction.search</a:t>
            </a:r>
            <a:r>
              <a:rPr lang="en-US" altLang="zh-CN" sz="2500" i="1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= </a:t>
            </a:r>
            <a:r>
              <a:rPr lang="en-US" altLang="zh-CN" sz="2500" i="1" dirty="0" err="1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dat</a:t>
            </a:r>
            <a:r>
              <a:rPr lang="en-US" altLang="zh-CN" sz="2500" i="1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;}</a:t>
            </a:r>
            <a:endParaRPr lang="ru-RU" altLang="zh-CN" sz="2500" i="1" dirty="0">
              <a:latin typeface="+mn-lt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989013" y="4876800"/>
            <a:ext cx="7927975" cy="8318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ru-RU" altLang="zh-CN" sz="2400" i="1" dirty="0">
                <a:solidFill>
                  <a:srgbClr val="000000"/>
                </a:solidFill>
                <a:latin typeface="+mn-lt"/>
              </a:rPr>
              <a:t>При вызове </a:t>
            </a:r>
            <a:r>
              <a:rPr lang="ru-RU" altLang="zh-CN" sz="2400" i="1" dirty="0" err="1">
                <a:solidFill>
                  <a:srgbClr val="000000"/>
                </a:solidFill>
                <a:latin typeface="+mn-lt"/>
              </a:rPr>
              <a:t>sendData</a:t>
            </a:r>
            <a:r>
              <a:rPr lang="ru-RU" altLang="zh-CN" sz="2400" i="1" dirty="0">
                <a:solidFill>
                  <a:srgbClr val="000000"/>
                </a:solidFill>
                <a:latin typeface="+mn-lt"/>
              </a:rPr>
              <a:t>('</a:t>
            </a:r>
            <a:r>
              <a:rPr lang="ru-RU" altLang="zh-CN" sz="2400" i="1" dirty="0" err="1">
                <a:solidFill>
                  <a:srgbClr val="000000"/>
                </a:solidFill>
                <a:latin typeface="+mn-lt"/>
              </a:rPr>
              <a:t>My</a:t>
            </a:r>
            <a:r>
              <a:rPr lang="ru-RU" altLang="zh-CN" sz="2400" i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altLang="zh-CN" sz="2400" i="1" dirty="0" err="1">
                <a:solidFill>
                  <a:srgbClr val="000000"/>
                </a:solidFill>
                <a:latin typeface="+mn-lt"/>
              </a:rPr>
              <a:t>Data</a:t>
            </a:r>
            <a:r>
              <a:rPr lang="ru-RU" altLang="zh-CN" sz="2400" i="1" dirty="0">
                <a:solidFill>
                  <a:srgbClr val="000000"/>
                </a:solidFill>
                <a:latin typeface="+mn-lt"/>
              </a:rPr>
              <a:t>') на сервер отправится</a:t>
            </a:r>
            <a:r>
              <a:rPr lang="en-US" altLang="zh-CN" sz="2400" i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altLang="zh-CN" sz="2400" i="1" dirty="0">
                <a:solidFill>
                  <a:srgbClr val="000000"/>
                </a:solidFill>
                <a:latin typeface="+mn-lt"/>
              </a:rPr>
              <a:t>строка</a:t>
            </a:r>
            <a:r>
              <a:rPr lang="en-US" altLang="zh-CN" sz="2400" i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altLang="zh-CN" sz="2400" i="1" dirty="0">
                <a:solidFill>
                  <a:srgbClr val="000000"/>
                </a:solidFill>
                <a:latin typeface="+mn-lt"/>
              </a:rPr>
              <a:t>с параметрами "?My%20Data".</a:t>
            </a:r>
            <a:endParaRPr lang="ru-RU" altLang="zh-CN" sz="2400" i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18458" y="75056"/>
            <a:ext cx="9180513" cy="6096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txBody>
          <a:bodyPr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5pPr>
            <a:lvl6pPr marL="25146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r>
              <a:rPr lang="ru-RU" altLang="ru-RU" dirty="0" smtClean="0"/>
              <a:t>Свойства объекта </a:t>
            </a:r>
            <a:r>
              <a:rPr lang="ru-RU" b="1" i="1" dirty="0" err="1" smtClean="0">
                <a:solidFill>
                  <a:srgbClr val="FF0000"/>
                </a:solidFill>
              </a:rPr>
              <a:t>location</a:t>
            </a:r>
            <a:endParaRPr lang="ru-RU" altLang="ru-RU" b="1" i="1" kern="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137372"/>
              </p:ext>
            </p:extLst>
          </p:nvPr>
        </p:nvGraphicFramePr>
        <p:xfrm>
          <a:off x="474052" y="608638"/>
          <a:ext cx="8232408" cy="6081829"/>
        </p:xfrm>
        <a:graphic>
          <a:graphicData uri="http://schemas.openxmlformats.org/drawingml/2006/table">
            <a:tbl>
              <a:tblPr firstCol="1" bandRow="1">
                <a:tableStyleId>{0660B408-B3CF-4A94-85FC-2B1E0A45F4A2}</a:tableStyleId>
              </a:tblPr>
              <a:tblGrid>
                <a:gridCol w="1658716"/>
                <a:gridCol w="3829556"/>
                <a:gridCol w="2744136"/>
              </a:tblGrid>
              <a:tr h="778249">
                <a:tc>
                  <a:txBody>
                    <a:bodyPr/>
                    <a:lstStyle/>
                    <a:p>
                      <a:r>
                        <a:rPr lang="ru-RU" sz="2400" b="0" i="1" u="sng" dirty="0">
                          <a:effectLst/>
                          <a:latin typeface="+mn-lt"/>
                        </a:rPr>
                        <a:t>Свойство</a:t>
                      </a: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r>
                        <a:rPr lang="ru-RU" sz="2400" i="1" dirty="0">
                          <a:effectLst/>
                          <a:latin typeface="+mn-lt"/>
                        </a:rPr>
                        <a:t>Описание</a:t>
                      </a:r>
                      <a:endParaRPr lang="ru-RU" sz="2400" b="0" i="1" dirty="0">
                        <a:effectLst/>
                        <a:latin typeface="+mn-lt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r>
                        <a:rPr lang="ru-RU" sz="2400" i="1" dirty="0">
                          <a:effectLst/>
                          <a:latin typeface="+mn-lt"/>
                        </a:rPr>
                        <a:t>Пример</a:t>
                      </a:r>
                      <a:endParaRPr lang="ru-RU" sz="2400" b="0" i="1" dirty="0">
                        <a:effectLst/>
                        <a:latin typeface="+mn-lt"/>
                      </a:endParaRPr>
                    </a:p>
                  </a:txBody>
                  <a:tcPr marT="45725" marB="45725" anchor="ctr"/>
                </a:tc>
              </a:tr>
              <a:tr h="1124238">
                <a:tc>
                  <a:txBody>
                    <a:bodyPr/>
                    <a:lstStyle/>
                    <a:p>
                      <a:r>
                        <a:rPr lang="en-US" sz="2400" b="0" u="sng" dirty="0">
                          <a:effectLst/>
                          <a:latin typeface="+mn-lt"/>
                        </a:rPr>
                        <a:t>hash</a:t>
                      </a:r>
                      <a:endParaRPr lang="en-US" sz="2400" b="0" i="0" u="sng" dirty="0">
                        <a:effectLst/>
                        <a:latin typeface="+mn-lt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effectLst/>
                          <a:latin typeface="+mn-lt"/>
                        </a:rPr>
                        <a:t>часть URL, которая идет после символа решетки '#', включая символ '#'</a:t>
                      </a:r>
                      <a:endParaRPr lang="ru-RU" sz="2400" b="0" i="0" dirty="0">
                        <a:effectLst/>
                        <a:latin typeface="+mn-lt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effectLst/>
                          <a:latin typeface="+mn-lt"/>
                        </a:rPr>
                        <a:t>#test</a:t>
                      </a:r>
                      <a:endParaRPr lang="en-US" sz="2400" b="0" i="0" dirty="0">
                        <a:effectLst/>
                        <a:latin typeface="+mn-lt"/>
                      </a:endParaRPr>
                    </a:p>
                  </a:txBody>
                  <a:tcPr marT="45725" marB="45725" anchor="ctr"/>
                </a:tc>
              </a:tr>
              <a:tr h="778249">
                <a:tc>
                  <a:txBody>
                    <a:bodyPr/>
                    <a:lstStyle/>
                    <a:p>
                      <a:r>
                        <a:rPr lang="en-US" sz="2400" b="0" u="sng" dirty="0">
                          <a:effectLst/>
                          <a:latin typeface="+mn-lt"/>
                        </a:rPr>
                        <a:t>host</a:t>
                      </a:r>
                      <a:endParaRPr lang="en-US" sz="2400" b="0" i="0" u="sng" dirty="0">
                        <a:effectLst/>
                        <a:latin typeface="+mn-lt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effectLst/>
                          <a:latin typeface="+mn-lt"/>
                        </a:rPr>
                        <a:t>хост и порт</a:t>
                      </a:r>
                      <a:endParaRPr lang="ru-RU" sz="2400" b="0" i="0" dirty="0">
                        <a:effectLst/>
                        <a:latin typeface="+mn-lt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+mn-lt"/>
                        </a:rPr>
                        <a:t>www.google.com:80</a:t>
                      </a:r>
                      <a:endParaRPr lang="en-US" sz="2400" b="0" i="0">
                        <a:effectLst/>
                        <a:latin typeface="+mn-lt"/>
                      </a:endParaRPr>
                    </a:p>
                  </a:txBody>
                  <a:tcPr marT="45725" marB="45725" anchor="ctr"/>
                </a:tc>
              </a:tr>
              <a:tr h="1124238">
                <a:tc>
                  <a:txBody>
                    <a:bodyPr/>
                    <a:lstStyle/>
                    <a:p>
                      <a:r>
                        <a:rPr lang="en-US" sz="2400" b="0" u="sng" dirty="0" err="1">
                          <a:effectLst/>
                          <a:latin typeface="+mn-lt"/>
                        </a:rPr>
                        <a:t>href</a:t>
                      </a:r>
                      <a:endParaRPr lang="en-US" sz="2400" b="0" i="0" u="sng" dirty="0">
                        <a:effectLst/>
                        <a:latin typeface="+mn-lt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effectLst/>
                          <a:latin typeface="+mn-lt"/>
                        </a:rPr>
                        <a:t>весь </a:t>
                      </a:r>
                      <a:r>
                        <a:rPr lang="en-US" sz="2400" b="0" dirty="0">
                          <a:effectLst/>
                          <a:latin typeface="+mn-lt"/>
                        </a:rPr>
                        <a:t>URL</a:t>
                      </a:r>
                      <a:endParaRPr lang="en-US" sz="2400" b="0" i="0" dirty="0">
                        <a:effectLst/>
                        <a:latin typeface="+mn-lt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effectLst/>
                          <a:latin typeface="+mn-lt"/>
                        </a:rPr>
                        <a:t>http://www.google.com:80/search?q=javascript#test</a:t>
                      </a:r>
                      <a:endParaRPr lang="en-US" sz="2400" b="0" i="0" dirty="0">
                        <a:effectLst/>
                        <a:latin typeface="+mn-lt"/>
                      </a:endParaRPr>
                    </a:p>
                  </a:txBody>
                  <a:tcPr marT="45725" marB="45725" anchor="ctr"/>
                </a:tc>
              </a:tr>
              <a:tr h="432399">
                <a:tc>
                  <a:txBody>
                    <a:bodyPr/>
                    <a:lstStyle/>
                    <a:p>
                      <a:r>
                        <a:rPr lang="en-US" sz="2400" b="0" u="sng">
                          <a:effectLst/>
                          <a:latin typeface="+mn-lt"/>
                        </a:rPr>
                        <a:t>hostname</a:t>
                      </a:r>
                      <a:endParaRPr lang="en-US" sz="2400" b="0" i="0" u="sng">
                        <a:effectLst/>
                        <a:latin typeface="+mn-lt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r>
                        <a:rPr lang="ru-RU" sz="2400" b="0">
                          <a:effectLst/>
                          <a:latin typeface="+mn-lt"/>
                        </a:rPr>
                        <a:t>хост (без порта)</a:t>
                      </a:r>
                      <a:endParaRPr lang="ru-RU" sz="2400" b="0" i="0">
                        <a:effectLst/>
                        <a:latin typeface="+mn-lt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effectLst/>
                          <a:latin typeface="+mn-lt"/>
                        </a:rPr>
                        <a:t>www.google.com</a:t>
                      </a:r>
                      <a:endParaRPr lang="en-US" sz="2400" b="0" i="0" dirty="0">
                        <a:effectLst/>
                        <a:latin typeface="+mn-lt"/>
                      </a:endParaRPr>
                    </a:p>
                  </a:txBody>
                  <a:tcPr marT="45725" marB="45725" anchor="ctr"/>
                </a:tc>
              </a:tr>
              <a:tr h="432399">
                <a:tc>
                  <a:txBody>
                    <a:bodyPr/>
                    <a:lstStyle/>
                    <a:p>
                      <a:r>
                        <a:rPr lang="en-US" sz="2400" b="0" u="sng" dirty="0">
                          <a:effectLst/>
                          <a:latin typeface="+mn-lt"/>
                        </a:rPr>
                        <a:t>protocol</a:t>
                      </a:r>
                      <a:endParaRPr lang="en-US" sz="2400" b="0" i="0" u="sng" dirty="0">
                        <a:effectLst/>
                        <a:latin typeface="+mn-lt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r>
                        <a:rPr lang="ru-RU" sz="2400" b="0">
                          <a:effectLst/>
                          <a:latin typeface="+mn-lt"/>
                        </a:rPr>
                        <a:t>протокол</a:t>
                      </a:r>
                      <a:endParaRPr lang="ru-RU" sz="2400" b="0" i="0">
                        <a:effectLst/>
                        <a:latin typeface="+mn-lt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effectLst/>
                          <a:latin typeface="+mn-lt"/>
                        </a:rPr>
                        <a:t>http:</a:t>
                      </a:r>
                      <a:endParaRPr lang="en-US" sz="2400" b="0" i="0" dirty="0">
                        <a:effectLst/>
                        <a:latin typeface="+mn-lt"/>
                      </a:endParaRPr>
                    </a:p>
                  </a:txBody>
                  <a:tcPr marT="45725" marB="45725" anchor="ctr"/>
                </a:tc>
              </a:tr>
              <a:tr h="1124134">
                <a:tc>
                  <a:txBody>
                    <a:bodyPr/>
                    <a:lstStyle/>
                    <a:p>
                      <a:r>
                        <a:rPr lang="en-US" sz="2400" b="0" u="sng" dirty="0">
                          <a:effectLst/>
                          <a:latin typeface="+mn-lt"/>
                        </a:rPr>
                        <a:t>search</a:t>
                      </a:r>
                      <a:endParaRPr lang="en-US" sz="2400" b="0" i="0" u="sng" dirty="0">
                        <a:effectLst/>
                        <a:latin typeface="+mn-lt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effectLst/>
                          <a:latin typeface="+mn-lt"/>
                        </a:rPr>
                        <a:t>часть адреса после символа ?, включая символ ?</a:t>
                      </a:r>
                      <a:endParaRPr lang="ru-RU" sz="2400" b="0" i="0" dirty="0">
                        <a:effectLst/>
                        <a:latin typeface="+mn-lt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effectLst/>
                          <a:latin typeface="+mn-lt"/>
                        </a:rPr>
                        <a:t>?q=</a:t>
                      </a:r>
                      <a:r>
                        <a:rPr lang="en-US" sz="2400" b="0" dirty="0" err="1">
                          <a:effectLst/>
                          <a:latin typeface="+mn-lt"/>
                        </a:rPr>
                        <a:t>javascript</a:t>
                      </a:r>
                      <a:endParaRPr lang="en-US" sz="2400" b="0" i="0" dirty="0">
                        <a:effectLst/>
                        <a:latin typeface="+mn-lt"/>
                      </a:endParaRPr>
                    </a:p>
                  </a:txBody>
                  <a:tcPr marT="45725" marB="457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55504" y="566513"/>
            <a:ext cx="9180513" cy="6096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txBody>
          <a:bodyPr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5pPr>
            <a:lvl6pPr marL="25146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r>
              <a:rPr lang="ru-RU" altLang="ru-RU" dirty="0" smtClean="0"/>
              <a:t>Методы объекта </a:t>
            </a:r>
            <a:r>
              <a:rPr lang="ru-RU" b="1" i="1" dirty="0" err="1" smtClean="0">
                <a:solidFill>
                  <a:srgbClr val="FF0000"/>
                </a:solidFill>
              </a:rPr>
              <a:t>location</a:t>
            </a:r>
            <a:endParaRPr lang="ru-RU" altLang="ru-RU" b="1" i="1" kern="0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129" y="1370898"/>
            <a:ext cx="8537575" cy="4708981"/>
          </a:xfrm>
          <a:prstGeom prst="rect">
            <a:avLst/>
          </a:prstGeom>
          <a:gradFill>
            <a:gsLst>
              <a:gs pos="0">
                <a:srgbClr val="FBF9EF"/>
              </a:gs>
              <a:gs pos="100000">
                <a:schemeClr val="bg1">
                  <a:lumMod val="75000"/>
                  <a:alpha val="24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defRPr/>
            </a:pPr>
            <a:r>
              <a:rPr lang="ru-RU" altLang="zh-CN" sz="2500" b="1" dirty="0" err="1" smtClean="0">
                <a:solidFill>
                  <a:srgbClr val="000000"/>
                </a:solidFill>
                <a:latin typeface="+mn-lt"/>
              </a:rPr>
              <a:t>assign</a:t>
            </a:r>
            <a:r>
              <a:rPr lang="ru-RU" altLang="zh-CN" sz="2500" b="1" dirty="0" smtClean="0">
                <a:solidFill>
                  <a:srgbClr val="000000"/>
                </a:solidFill>
                <a:latin typeface="+mn-lt"/>
              </a:rPr>
              <a:t>(</a:t>
            </a:r>
            <a:r>
              <a:rPr lang="ru-RU" altLang="zh-CN" sz="2500" b="1" dirty="0" err="1" smtClean="0">
                <a:solidFill>
                  <a:srgbClr val="000000"/>
                </a:solidFill>
                <a:latin typeface="+mn-lt"/>
              </a:rPr>
              <a:t>url</a:t>
            </a:r>
            <a:r>
              <a:rPr lang="ru-RU" altLang="zh-CN" sz="2500" b="1" dirty="0" smtClean="0">
                <a:solidFill>
                  <a:srgbClr val="000000"/>
                </a:solidFill>
                <a:latin typeface="+mn-lt"/>
              </a:rPr>
              <a:t>) - </a:t>
            </a:r>
            <a:r>
              <a:rPr lang="ru-RU" altLang="zh-CN" sz="2500" dirty="0" smtClean="0">
                <a:solidFill>
                  <a:srgbClr val="000000"/>
                </a:solidFill>
                <a:latin typeface="+mn-lt"/>
              </a:rPr>
              <a:t>загружает документ по данному </a:t>
            </a:r>
            <a:r>
              <a:rPr lang="ru-RU" altLang="zh-CN" sz="2500" dirty="0" err="1" smtClean="0">
                <a:solidFill>
                  <a:srgbClr val="000000"/>
                </a:solidFill>
                <a:latin typeface="+mn-lt"/>
              </a:rPr>
              <a:t>url</a:t>
            </a:r>
            <a:endParaRPr lang="ru-RU" altLang="zh-CN" sz="2500" dirty="0" smtClean="0">
              <a:solidFill>
                <a:srgbClr val="000000"/>
              </a:solidFill>
              <a:latin typeface="+mn-lt"/>
            </a:endParaRPr>
          </a:p>
          <a:p>
            <a:pPr algn="just">
              <a:defRPr/>
            </a:pPr>
            <a:r>
              <a:rPr lang="ru-RU" altLang="zh-CN" sz="2500" b="1" dirty="0" err="1" smtClean="0">
                <a:solidFill>
                  <a:srgbClr val="000000"/>
                </a:solidFill>
                <a:latin typeface="+mn-lt"/>
              </a:rPr>
              <a:t>reload</a:t>
            </a:r>
            <a:r>
              <a:rPr lang="ru-RU" altLang="zh-CN" sz="2500" b="1" dirty="0" smtClean="0">
                <a:solidFill>
                  <a:srgbClr val="000000"/>
                </a:solidFill>
                <a:latin typeface="+mn-lt"/>
              </a:rPr>
              <a:t>([</a:t>
            </a:r>
            <a:r>
              <a:rPr lang="ru-RU" altLang="zh-CN" sz="2500" b="1" dirty="0" err="1" smtClean="0">
                <a:solidFill>
                  <a:srgbClr val="000000"/>
                </a:solidFill>
                <a:latin typeface="+mn-lt"/>
              </a:rPr>
              <a:t>forceget</a:t>
            </a:r>
            <a:r>
              <a:rPr lang="ru-RU" altLang="zh-CN" sz="2500" b="1" dirty="0" smtClean="0">
                <a:solidFill>
                  <a:srgbClr val="000000"/>
                </a:solidFill>
                <a:latin typeface="+mn-lt"/>
              </a:rPr>
              <a:t>]) - </a:t>
            </a:r>
            <a:r>
              <a:rPr lang="ru-RU" altLang="zh-CN" sz="2500" dirty="0" smtClean="0">
                <a:solidFill>
                  <a:srgbClr val="000000"/>
                </a:solidFill>
                <a:latin typeface="+mn-lt"/>
              </a:rPr>
              <a:t>перезагружает док. по </a:t>
            </a:r>
            <a:r>
              <a:rPr lang="ru-RU" altLang="zh-CN" sz="2500" dirty="0" err="1" smtClean="0">
                <a:solidFill>
                  <a:srgbClr val="000000"/>
                </a:solidFill>
                <a:latin typeface="+mn-lt"/>
              </a:rPr>
              <a:t>текущ</a:t>
            </a:r>
            <a:r>
              <a:rPr lang="ru-RU" altLang="zh-CN" sz="2500" dirty="0" smtClean="0">
                <a:solidFill>
                  <a:srgbClr val="000000"/>
                </a:solidFill>
                <a:latin typeface="+mn-lt"/>
              </a:rPr>
              <a:t>. URL.</a:t>
            </a:r>
          </a:p>
          <a:p>
            <a:pPr algn="just">
              <a:defRPr/>
            </a:pPr>
            <a:r>
              <a:rPr lang="ru-RU" altLang="zh-CN" sz="2500" b="1" dirty="0" err="1" smtClean="0">
                <a:solidFill>
                  <a:srgbClr val="000000"/>
                </a:solidFill>
                <a:latin typeface="+mn-lt"/>
              </a:rPr>
              <a:t>replace</a:t>
            </a:r>
            <a:r>
              <a:rPr lang="ru-RU" altLang="zh-CN" sz="2500" b="1" dirty="0" smtClean="0">
                <a:solidFill>
                  <a:srgbClr val="000000"/>
                </a:solidFill>
                <a:latin typeface="+mn-lt"/>
              </a:rPr>
              <a:t>(</a:t>
            </a:r>
            <a:r>
              <a:rPr lang="ru-RU" altLang="zh-CN" sz="2500" b="1" dirty="0" err="1" smtClean="0">
                <a:solidFill>
                  <a:srgbClr val="000000"/>
                </a:solidFill>
                <a:latin typeface="+mn-lt"/>
              </a:rPr>
              <a:t>url</a:t>
            </a:r>
            <a:r>
              <a:rPr lang="ru-RU" altLang="zh-CN" sz="2500" b="1" dirty="0" smtClean="0">
                <a:solidFill>
                  <a:srgbClr val="000000"/>
                </a:solidFill>
                <a:latin typeface="+mn-lt"/>
              </a:rPr>
              <a:t>) - </a:t>
            </a:r>
            <a:r>
              <a:rPr lang="ru-RU" altLang="zh-CN" sz="2500" dirty="0" smtClean="0">
                <a:solidFill>
                  <a:srgbClr val="000000"/>
                </a:solidFill>
                <a:latin typeface="+mn-lt"/>
              </a:rPr>
              <a:t>заменяет текущий док. на док. по указан-</a:t>
            </a:r>
          </a:p>
          <a:p>
            <a:pPr algn="just">
              <a:defRPr/>
            </a:pPr>
            <a:r>
              <a:rPr lang="ru-RU" altLang="zh-CN" sz="2500" dirty="0" smtClean="0">
                <a:solidFill>
                  <a:srgbClr val="000000"/>
                </a:solidFill>
                <a:latin typeface="+mn-lt"/>
              </a:rPr>
              <a:t>ному </a:t>
            </a:r>
            <a:r>
              <a:rPr lang="ru-RU" altLang="zh-CN" sz="2500" dirty="0" err="1" smtClean="0">
                <a:solidFill>
                  <a:srgbClr val="000000"/>
                </a:solidFill>
                <a:latin typeface="+mn-lt"/>
              </a:rPr>
              <a:t>url</a:t>
            </a:r>
            <a:r>
              <a:rPr lang="ru-RU" altLang="zh-CN" sz="2500" dirty="0" smtClean="0">
                <a:solidFill>
                  <a:srgbClr val="000000"/>
                </a:solidFill>
                <a:latin typeface="+mn-lt"/>
              </a:rPr>
              <a:t>. Разница, по сравнению с </a:t>
            </a:r>
            <a:r>
              <a:rPr lang="ru-RU" altLang="zh-CN" sz="2500" dirty="0" err="1" smtClean="0">
                <a:solidFill>
                  <a:srgbClr val="000000"/>
                </a:solidFill>
                <a:latin typeface="+mn-lt"/>
              </a:rPr>
              <a:t>assign</a:t>
            </a:r>
            <a:r>
              <a:rPr lang="ru-RU" altLang="zh-CN" sz="2500" dirty="0" smtClean="0">
                <a:solidFill>
                  <a:srgbClr val="000000"/>
                </a:solidFill>
                <a:latin typeface="+mn-lt"/>
              </a:rPr>
              <a:t>() заключается в том, что после использования </a:t>
            </a:r>
            <a:r>
              <a:rPr lang="ru-RU" altLang="zh-CN" sz="2500" dirty="0" err="1" smtClean="0">
                <a:solidFill>
                  <a:srgbClr val="000000"/>
                </a:solidFill>
                <a:latin typeface="+mn-lt"/>
              </a:rPr>
              <a:t>replace</a:t>
            </a:r>
            <a:r>
              <a:rPr lang="ru-RU" altLang="zh-CN" sz="2500" dirty="0" smtClean="0">
                <a:solidFill>
                  <a:srgbClr val="000000"/>
                </a:solidFill>
                <a:latin typeface="+mn-lt"/>
              </a:rPr>
              <a:t>() страница не записывается в истории посещений. </a:t>
            </a:r>
          </a:p>
          <a:p>
            <a:pPr algn="just">
              <a:defRPr/>
            </a:pPr>
            <a:r>
              <a:rPr lang="ru-RU" altLang="zh-CN" sz="2500" b="1" dirty="0" err="1" smtClean="0">
                <a:solidFill>
                  <a:srgbClr val="000000"/>
                </a:solidFill>
                <a:latin typeface="+mn-lt"/>
              </a:rPr>
              <a:t>toString</a:t>
            </a:r>
            <a:r>
              <a:rPr lang="ru-RU" altLang="zh-CN" sz="2500" b="1" dirty="0" smtClean="0">
                <a:solidFill>
                  <a:srgbClr val="000000"/>
                </a:solidFill>
                <a:latin typeface="+mn-lt"/>
              </a:rPr>
              <a:t>() - </a:t>
            </a:r>
            <a:r>
              <a:rPr lang="ru-RU" altLang="zh-CN" sz="2500" dirty="0" smtClean="0">
                <a:solidFill>
                  <a:srgbClr val="000000"/>
                </a:solidFill>
                <a:latin typeface="+mn-lt"/>
              </a:rPr>
              <a:t>возвращает строковое представление URL для объекта </a:t>
            </a:r>
            <a:r>
              <a:rPr lang="ru-RU" altLang="zh-CN" sz="2500" dirty="0" err="1" smtClean="0">
                <a:solidFill>
                  <a:srgbClr val="000000"/>
                </a:solidFill>
                <a:latin typeface="+mn-lt"/>
              </a:rPr>
              <a:t>Location</a:t>
            </a:r>
            <a:r>
              <a:rPr lang="ru-RU" altLang="zh-CN" sz="2500" dirty="0" smtClean="0">
                <a:solidFill>
                  <a:srgbClr val="000000"/>
                </a:solidFill>
                <a:latin typeface="+mn-lt"/>
              </a:rPr>
              <a:t>.</a:t>
            </a:r>
            <a:endParaRPr lang="en-US" altLang="zh-CN" sz="2500" dirty="0" smtClean="0">
              <a:solidFill>
                <a:srgbClr val="000000"/>
              </a:solidFill>
              <a:latin typeface="+mn-lt"/>
            </a:endParaRPr>
          </a:p>
          <a:p>
            <a:pPr algn="just">
              <a:defRPr/>
            </a:pPr>
            <a:r>
              <a:rPr lang="ru-RU" altLang="zh-CN" sz="2500" i="1" dirty="0">
                <a:solidFill>
                  <a:srgbClr val="000000"/>
                </a:solidFill>
              </a:rPr>
              <a:t>При изменении любых свойств </a:t>
            </a:r>
            <a:r>
              <a:rPr lang="ru-RU" altLang="zh-CN" sz="2500" i="1" dirty="0" err="1">
                <a:solidFill>
                  <a:srgbClr val="000000"/>
                </a:solidFill>
              </a:rPr>
              <a:t>window.location</a:t>
            </a:r>
            <a:r>
              <a:rPr lang="ru-RU" altLang="zh-CN" sz="2500" i="1" dirty="0">
                <a:solidFill>
                  <a:srgbClr val="000000"/>
                </a:solidFill>
              </a:rPr>
              <a:t>, кроме </a:t>
            </a:r>
            <a:r>
              <a:rPr lang="ru-RU" altLang="zh-CN" sz="2500" i="1" dirty="0" err="1">
                <a:solidFill>
                  <a:srgbClr val="000000"/>
                </a:solidFill>
              </a:rPr>
              <a:t>hash</a:t>
            </a:r>
            <a:r>
              <a:rPr lang="ru-RU" altLang="zh-CN" sz="2500" i="1" dirty="0">
                <a:solidFill>
                  <a:srgbClr val="000000"/>
                </a:solidFill>
              </a:rPr>
              <a:t>, документ будет перезагружен, как если бы для модифицированного </a:t>
            </a:r>
            <a:r>
              <a:rPr lang="ru-RU" altLang="zh-CN" sz="2500" i="1" dirty="0" err="1">
                <a:solidFill>
                  <a:srgbClr val="000000"/>
                </a:solidFill>
              </a:rPr>
              <a:t>url</a:t>
            </a:r>
            <a:r>
              <a:rPr lang="ru-RU" altLang="zh-CN" sz="2500" i="1" dirty="0">
                <a:solidFill>
                  <a:srgbClr val="000000"/>
                </a:solidFill>
              </a:rPr>
              <a:t> был вызван метод </a:t>
            </a:r>
            <a:r>
              <a:rPr lang="ru-RU" altLang="zh-CN" sz="2500" i="1" dirty="0" err="1">
                <a:solidFill>
                  <a:srgbClr val="000000"/>
                </a:solidFill>
              </a:rPr>
              <a:t>window.location.assign</a:t>
            </a:r>
            <a:r>
              <a:rPr lang="ru-RU" altLang="zh-CN" sz="2500" i="1" dirty="0">
                <a:solidFill>
                  <a:srgbClr val="000000"/>
                </a:solidFill>
              </a:rPr>
              <a:t>().</a:t>
            </a:r>
            <a:endParaRPr lang="ru-RU" altLang="zh-CN" sz="2500" dirty="0" smtClean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608013"/>
            <a:ext cx="8613775" cy="2211387"/>
          </a:xfrm>
          <a:gradFill>
            <a:gsLst>
              <a:gs pos="0">
                <a:srgbClr val="FBF9EF"/>
              </a:gs>
              <a:gs pos="100000">
                <a:schemeClr val="bg1">
                  <a:lumMod val="75000"/>
                  <a:alpha val="15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ru-RU" altLang="ru-RU" dirty="0" smtClean="0"/>
              <a:t>Для обращения из программы на </a:t>
            </a:r>
            <a:r>
              <a:rPr lang="ru-RU" altLang="ru-RU" dirty="0" err="1" smtClean="0"/>
              <a:t>JavaScript</a:t>
            </a:r>
            <a:r>
              <a:rPr lang="ru-RU" altLang="ru-RU" dirty="0" smtClean="0"/>
              <a:t> и других языках к отдельным элементам как </a:t>
            </a:r>
            <a:r>
              <a:rPr lang="ru-RU" altLang="ru-RU" dirty="0" err="1" smtClean="0"/>
              <a:t>Web</a:t>
            </a:r>
            <a:r>
              <a:rPr lang="ru-RU" altLang="ru-RU" dirty="0" smtClean="0"/>
              <a:t>-страницы, так и окна браузера используются два набора встроенных объектов со свойствами, методами и событиями.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17488" y="2971800"/>
            <a:ext cx="8785225" cy="2133600"/>
          </a:xfrm>
          <a:prstGeom prst="rect">
            <a:avLst/>
          </a:prstGeom>
          <a:gradFill flip="none" rotWithShape="1">
            <a:gsLst>
              <a:gs pos="0">
                <a:srgbClr val="FBF9EF"/>
              </a:gs>
              <a:gs pos="100000">
                <a:schemeClr val="bg1">
                  <a:shade val="67500"/>
                  <a:satMod val="115000"/>
                  <a:alpha val="9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5pPr>
            <a:lvl6pPr marL="25146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r>
              <a:rPr lang="ru-RU" kern="0" dirty="0" smtClean="0"/>
              <a:t>За окно браузера отвечает так называемая 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r>
              <a:rPr lang="ru-RU" b="1" kern="0" dirty="0" smtClean="0">
                <a:solidFill>
                  <a:srgbClr val="FF0000"/>
                </a:solidFill>
              </a:rPr>
              <a:t>BOM-модель (</a:t>
            </a:r>
            <a:r>
              <a:rPr lang="ru-RU" b="1" kern="0" dirty="0" err="1" smtClean="0">
                <a:solidFill>
                  <a:srgbClr val="FF0000"/>
                </a:solidFill>
              </a:rPr>
              <a:t>Browser</a:t>
            </a:r>
            <a:r>
              <a:rPr lang="ru-RU" b="1" kern="0" dirty="0" smtClean="0">
                <a:solidFill>
                  <a:srgbClr val="FF0000"/>
                </a:solidFill>
              </a:rPr>
              <a:t> </a:t>
            </a:r>
            <a:r>
              <a:rPr lang="ru-RU" b="1" kern="0" dirty="0" err="1" smtClean="0">
                <a:solidFill>
                  <a:srgbClr val="FF0000"/>
                </a:solidFill>
              </a:rPr>
              <a:t>Object</a:t>
            </a:r>
            <a:r>
              <a:rPr lang="ru-RU" b="1" kern="0" dirty="0" smtClean="0">
                <a:solidFill>
                  <a:srgbClr val="FF0000"/>
                </a:solidFill>
              </a:rPr>
              <a:t> </a:t>
            </a:r>
            <a:r>
              <a:rPr lang="ru-RU" b="1" kern="0" dirty="0" err="1" smtClean="0">
                <a:solidFill>
                  <a:srgbClr val="FF0000"/>
                </a:solidFill>
              </a:rPr>
              <a:t>Model</a:t>
            </a:r>
            <a:r>
              <a:rPr lang="ru-RU" b="1" kern="0" dirty="0" smtClean="0">
                <a:solidFill>
                  <a:srgbClr val="FF0000"/>
                </a:solidFill>
              </a:rPr>
              <a:t>), 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r>
              <a:rPr lang="ru-RU" kern="0" dirty="0" smtClean="0"/>
              <a:t>а за </a:t>
            </a:r>
            <a:r>
              <a:rPr lang="ru-RU" kern="0" dirty="0" err="1" smtClean="0"/>
              <a:t>Web</a:t>
            </a:r>
            <a:r>
              <a:rPr lang="ru-RU" kern="0" dirty="0" smtClean="0"/>
              <a:t>-страницу – 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r>
              <a:rPr lang="ru-RU" b="1" kern="0" dirty="0" smtClean="0">
                <a:solidFill>
                  <a:srgbClr val="005392"/>
                </a:solidFill>
              </a:rPr>
              <a:t>DOM-модель (</a:t>
            </a:r>
            <a:r>
              <a:rPr lang="ru-RU" b="1" kern="0" dirty="0" err="1" smtClean="0">
                <a:solidFill>
                  <a:srgbClr val="005392"/>
                </a:solidFill>
              </a:rPr>
              <a:t>Document</a:t>
            </a:r>
            <a:r>
              <a:rPr lang="ru-RU" b="1" kern="0" dirty="0" smtClean="0">
                <a:solidFill>
                  <a:srgbClr val="005392"/>
                </a:solidFill>
              </a:rPr>
              <a:t> </a:t>
            </a:r>
            <a:r>
              <a:rPr lang="ru-RU" b="1" kern="0" dirty="0" err="1" smtClean="0">
                <a:solidFill>
                  <a:srgbClr val="005392"/>
                </a:solidFill>
              </a:rPr>
              <a:t>Object</a:t>
            </a:r>
            <a:r>
              <a:rPr lang="ru-RU" b="1" kern="0" dirty="0" smtClean="0">
                <a:solidFill>
                  <a:srgbClr val="005392"/>
                </a:solidFill>
              </a:rPr>
              <a:t> </a:t>
            </a:r>
            <a:r>
              <a:rPr lang="ru-RU" b="1" kern="0" dirty="0" err="1" smtClean="0">
                <a:solidFill>
                  <a:srgbClr val="005392"/>
                </a:solidFill>
              </a:rPr>
              <a:t>Model</a:t>
            </a:r>
            <a:r>
              <a:rPr lang="ru-RU" b="1" kern="0" dirty="0" smtClean="0">
                <a:solidFill>
                  <a:srgbClr val="005392"/>
                </a:solidFill>
              </a:rPr>
              <a:t>). </a:t>
            </a:r>
            <a:endParaRPr lang="ru-RU" altLang="ru-RU" b="1" kern="0" dirty="0" smtClean="0">
              <a:solidFill>
                <a:srgbClr val="00539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760413"/>
            <a:ext cx="8613775" cy="3125787"/>
          </a:xfrm>
          <a:gradFill>
            <a:gsLst>
              <a:gs pos="0">
                <a:srgbClr val="FBF9EF"/>
              </a:gs>
              <a:gs pos="100000">
                <a:schemeClr val="bg1">
                  <a:lumMod val="75000"/>
                  <a:alpha val="18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ru-RU" altLang="ru-RU" b="1" i="1" dirty="0" smtClean="0">
                <a:solidFill>
                  <a:srgbClr val="FF0000"/>
                </a:solidFill>
              </a:rPr>
              <a:t>Объект </a:t>
            </a:r>
            <a:r>
              <a:rPr lang="ru-RU" altLang="ru-RU" b="1" i="1" dirty="0" err="1" smtClean="0">
                <a:solidFill>
                  <a:srgbClr val="FF0000"/>
                </a:solidFill>
              </a:rPr>
              <a:t>navigator</a:t>
            </a:r>
            <a:r>
              <a:rPr lang="ru-RU" altLang="ru-RU" b="1" i="1" dirty="0" smtClean="0">
                <a:solidFill>
                  <a:srgbClr val="FF0000"/>
                </a:solidFill>
              </a:rPr>
              <a:t>. </a:t>
            </a:r>
            <a:r>
              <a:rPr lang="ru-RU" altLang="ru-RU" dirty="0" smtClean="0"/>
              <a:t>Этот объект содержит информацию о браузере (его производителе, версии и возможностях).</a:t>
            </a:r>
          </a:p>
        </p:txBody>
      </p:sp>
      <p:sp>
        <p:nvSpPr>
          <p:cNvPr id="22531" name="Прямоугольник 2"/>
          <p:cNvSpPr>
            <a:spLocks noChangeArrowheads="1"/>
          </p:cNvSpPr>
          <p:nvPr/>
        </p:nvSpPr>
        <p:spPr bwMode="auto">
          <a:xfrm>
            <a:off x="303213" y="2209800"/>
            <a:ext cx="8537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dirty="0"/>
              <a:t>Так же с помощью </a:t>
            </a:r>
            <a:r>
              <a:rPr lang="ru-RU" altLang="ru-RU" dirty="0" err="1"/>
              <a:t>navigator</a:t>
            </a:r>
            <a:r>
              <a:rPr lang="ru-RU" altLang="ru-RU" dirty="0"/>
              <a:t> можно проверить может ли пользователь принимать </a:t>
            </a:r>
            <a:r>
              <a:rPr lang="ru-RU" altLang="ru-RU" dirty="0" err="1"/>
              <a:t>cookie</a:t>
            </a:r>
            <a:r>
              <a:rPr lang="ru-RU" altLang="ru-RU" dirty="0"/>
              <a:t> и включена ли у него поддержка </a:t>
            </a:r>
            <a:r>
              <a:rPr lang="ru-RU" altLang="ru-RU" dirty="0" err="1"/>
              <a:t>Java</a:t>
            </a:r>
            <a:r>
              <a:rPr lang="ru-RU" altLang="ru-RU" dirty="0"/>
              <a:t>.</a:t>
            </a:r>
          </a:p>
        </p:txBody>
      </p:sp>
      <p:sp>
        <p:nvSpPr>
          <p:cNvPr id="22532" name="Rectangle 1"/>
          <p:cNvSpPr>
            <a:spLocks noChangeArrowheads="1"/>
          </p:cNvSpPr>
          <p:nvPr/>
        </p:nvSpPr>
        <p:spPr bwMode="auto">
          <a:xfrm>
            <a:off x="74613" y="3886200"/>
            <a:ext cx="8994775" cy="946150"/>
          </a:xfrm>
          <a:prstGeom prst="rect">
            <a:avLst/>
          </a:prstGeom>
          <a:solidFill>
            <a:srgbClr val="FFFFFF">
              <a:alpha val="6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8088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zh-CN" dirty="0">
                <a:solidFill>
                  <a:srgbClr val="005392"/>
                </a:solidFill>
              </a:rPr>
              <a:t>//Проверим включена ли в браузере поддержка </a:t>
            </a:r>
            <a:r>
              <a:rPr lang="ru-RU" altLang="zh-CN" dirty="0" err="1">
                <a:solidFill>
                  <a:srgbClr val="005392"/>
                </a:solidFill>
              </a:rPr>
              <a:t>Java</a:t>
            </a:r>
            <a:r>
              <a:rPr lang="ru-RU" altLang="zh-CN" dirty="0">
                <a:solidFill>
                  <a:srgbClr val="005392"/>
                </a:solidFill>
              </a:rPr>
              <a:t> </a:t>
            </a:r>
            <a:r>
              <a:rPr lang="ru-RU" altLang="zh-CN" dirty="0" err="1">
                <a:solidFill>
                  <a:srgbClr val="000000"/>
                </a:solidFill>
              </a:rPr>
              <a:t>document</a:t>
            </a:r>
            <a:r>
              <a:rPr lang="ru-RU" altLang="zh-CN" dirty="0" err="1">
                <a:solidFill>
                  <a:srgbClr val="666600"/>
                </a:solidFill>
              </a:rPr>
              <a:t>.</a:t>
            </a:r>
            <a:r>
              <a:rPr lang="ru-RU" altLang="zh-CN" dirty="0" err="1">
                <a:solidFill>
                  <a:srgbClr val="000000"/>
                </a:solidFill>
              </a:rPr>
              <a:t>write</a:t>
            </a:r>
            <a:r>
              <a:rPr lang="ru-RU" altLang="zh-CN" dirty="0">
                <a:solidFill>
                  <a:srgbClr val="666600"/>
                </a:solidFill>
              </a:rPr>
              <a:t>(</a:t>
            </a:r>
            <a:r>
              <a:rPr lang="ru-RU" altLang="zh-CN" dirty="0" err="1">
                <a:solidFill>
                  <a:srgbClr val="000000"/>
                </a:solidFill>
              </a:rPr>
              <a:t>navigator</a:t>
            </a:r>
            <a:r>
              <a:rPr lang="ru-RU" altLang="zh-CN" dirty="0" err="1">
                <a:solidFill>
                  <a:srgbClr val="666600"/>
                </a:solidFill>
              </a:rPr>
              <a:t>.</a:t>
            </a:r>
            <a:r>
              <a:rPr lang="ru-RU" altLang="zh-CN" dirty="0" err="1">
                <a:solidFill>
                  <a:srgbClr val="000000"/>
                </a:solidFill>
              </a:rPr>
              <a:t>javaEnabled</a:t>
            </a:r>
            <a:r>
              <a:rPr lang="ru-RU" altLang="zh-CN" dirty="0">
                <a:solidFill>
                  <a:srgbClr val="666600"/>
                </a:solidFill>
              </a:rPr>
              <a:t>());</a:t>
            </a:r>
            <a:r>
              <a:rPr lang="ru-RU" altLang="zh-CN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Прямоугольник 2"/>
          <p:cNvSpPr>
            <a:spLocks noChangeArrowheads="1"/>
          </p:cNvSpPr>
          <p:nvPr/>
        </p:nvSpPr>
        <p:spPr bwMode="auto">
          <a:xfrm>
            <a:off x="303081" y="1086973"/>
            <a:ext cx="8537575" cy="954087"/>
          </a:xfrm>
          <a:prstGeom prst="rect">
            <a:avLst/>
          </a:prstGeom>
          <a:gradFill>
            <a:gsLst>
              <a:gs pos="0">
                <a:srgbClr val="FBF9EF">
                  <a:alpha val="90000"/>
                </a:srgbClr>
              </a:gs>
              <a:gs pos="100000">
                <a:schemeClr val="bg1">
                  <a:lumMod val="75000"/>
                  <a:alpha val="67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dirty="0">
                <a:solidFill>
                  <a:srgbClr val="000000"/>
                </a:solidFill>
              </a:rPr>
              <a:t>С помощью свойства </a:t>
            </a:r>
            <a:r>
              <a:rPr lang="ru-RU" altLang="ru-RU" b="1" dirty="0" err="1">
                <a:solidFill>
                  <a:srgbClr val="000000"/>
                </a:solidFill>
              </a:rPr>
              <a:t>userAgent</a:t>
            </a:r>
            <a:r>
              <a:rPr lang="ru-RU" altLang="ru-RU" dirty="0">
                <a:solidFill>
                  <a:srgbClr val="000000"/>
                </a:solidFill>
              </a:rPr>
              <a:t> можно узнать всю информацию о браузере пользователя.</a:t>
            </a:r>
            <a:endParaRPr lang="ru-RU" alt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5913" y="2103438"/>
            <a:ext cx="8537575" cy="854075"/>
          </a:xfrm>
          <a:prstGeom prst="rect">
            <a:avLst/>
          </a:prstGeom>
          <a:solidFill>
            <a:srgbClr val="FFFFFF">
              <a:alpha val="66000"/>
            </a:srgbClr>
          </a:solidFill>
          <a:ln>
            <a:noFill/>
          </a:ln>
          <a:effectLst/>
        </p:spPr>
        <p:txBody>
          <a:bodyPr wrap="square" tIns="38088" anchor="ctr">
            <a:spAutoFit/>
          </a:bodyPr>
          <a:lstStyle/>
          <a:p>
            <a:pPr>
              <a:defRPr/>
            </a:pPr>
            <a:r>
              <a:rPr lang="ru-RU" altLang="zh-CN" sz="2500" i="1" dirty="0" err="1">
                <a:solidFill>
                  <a:srgbClr val="000000"/>
                </a:solidFill>
              </a:rPr>
              <a:t>document</a:t>
            </a:r>
            <a:r>
              <a:rPr lang="ru-RU" altLang="zh-CN" sz="2500" i="1" dirty="0" err="1">
                <a:solidFill>
                  <a:srgbClr val="666600"/>
                </a:solidFill>
              </a:rPr>
              <a:t>.</a:t>
            </a:r>
            <a:r>
              <a:rPr lang="ru-RU" altLang="zh-CN" sz="2500" i="1" dirty="0" err="1">
                <a:solidFill>
                  <a:srgbClr val="000000"/>
                </a:solidFill>
              </a:rPr>
              <a:t>write</a:t>
            </a:r>
            <a:r>
              <a:rPr lang="ru-RU" altLang="zh-CN" sz="2500" i="1" dirty="0">
                <a:solidFill>
                  <a:srgbClr val="666600"/>
                </a:solidFill>
              </a:rPr>
              <a:t>(</a:t>
            </a:r>
            <a:r>
              <a:rPr lang="ru-RU" altLang="zh-CN" sz="2500" i="1" dirty="0">
                <a:solidFill>
                  <a:srgbClr val="008800"/>
                </a:solidFill>
              </a:rPr>
              <a:t>'Информация о браузере: '</a:t>
            </a:r>
            <a:r>
              <a:rPr lang="ru-RU" altLang="zh-CN" sz="2500" i="1" dirty="0">
                <a:solidFill>
                  <a:srgbClr val="666600"/>
                </a:solidFill>
              </a:rPr>
              <a:t>+</a:t>
            </a:r>
            <a:r>
              <a:rPr lang="ru-RU" altLang="zh-CN" sz="2500" i="1" dirty="0" err="1">
                <a:solidFill>
                  <a:srgbClr val="000000"/>
                </a:solidFill>
              </a:rPr>
              <a:t>navigator</a:t>
            </a:r>
            <a:r>
              <a:rPr lang="ru-RU" altLang="zh-CN" sz="2500" i="1" dirty="0" err="1">
                <a:solidFill>
                  <a:srgbClr val="666600"/>
                </a:solidFill>
              </a:rPr>
              <a:t>.</a:t>
            </a:r>
            <a:r>
              <a:rPr lang="ru-RU" altLang="zh-CN" sz="2500" i="1" dirty="0" err="1">
                <a:solidFill>
                  <a:srgbClr val="000000"/>
                </a:solidFill>
              </a:rPr>
              <a:t>userAgent</a:t>
            </a:r>
            <a:r>
              <a:rPr lang="ru-RU" altLang="zh-CN" sz="2500" i="1" dirty="0">
                <a:solidFill>
                  <a:srgbClr val="666600"/>
                </a:solidFill>
              </a:rPr>
              <a:t>);</a:t>
            </a:r>
            <a:r>
              <a:rPr lang="ru-RU" altLang="zh-CN" sz="2500" i="1" dirty="0"/>
              <a:t> </a:t>
            </a:r>
            <a:r>
              <a:rPr lang="ru-RU" altLang="zh-CN" sz="2500" i="1" dirty="0">
                <a:latin typeface="+mn-lt"/>
              </a:rPr>
              <a:t>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426" y="477187"/>
            <a:ext cx="9180513" cy="53405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txBody>
          <a:bodyPr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5pPr>
            <a:lvl6pPr marL="25146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r>
              <a:rPr lang="ru-RU" altLang="ru-RU" dirty="0" smtClean="0"/>
              <a:t>Свойства объекта </a:t>
            </a:r>
            <a:r>
              <a:rPr lang="ru-RU" b="1" i="1" dirty="0" err="1" smtClean="0">
                <a:solidFill>
                  <a:srgbClr val="FF0000"/>
                </a:solidFill>
              </a:rPr>
              <a:t>navigator</a:t>
            </a:r>
            <a:endParaRPr lang="ru-RU" altLang="ru-RU" b="1" i="1" kern="0" dirty="0" smtClean="0">
              <a:solidFill>
                <a:srgbClr val="FF0000"/>
              </a:solidFill>
            </a:endParaRPr>
          </a:p>
        </p:txBody>
      </p:sp>
      <p:sp>
        <p:nvSpPr>
          <p:cNvPr id="23558" name="Прямоугольник 7"/>
          <p:cNvSpPr>
            <a:spLocks noChangeArrowheads="1"/>
          </p:cNvSpPr>
          <p:nvPr/>
        </p:nvSpPr>
        <p:spPr bwMode="auto">
          <a:xfrm>
            <a:off x="303344" y="3082268"/>
            <a:ext cx="8537575" cy="2400657"/>
          </a:xfrm>
          <a:prstGeom prst="rect">
            <a:avLst/>
          </a:prstGeom>
          <a:gradFill>
            <a:gsLst>
              <a:gs pos="0">
                <a:srgbClr val="FBF9EF"/>
              </a:gs>
              <a:gs pos="100000">
                <a:schemeClr val="bg1">
                  <a:lumMod val="75000"/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ru-RU" sz="2500" i="1" dirty="0">
                <a:solidFill>
                  <a:srgbClr val="000000"/>
                </a:solidFill>
              </a:rPr>
              <a:t>Информация о браузере: </a:t>
            </a:r>
            <a:r>
              <a:rPr lang="en-US" sz="2500" i="1" dirty="0">
                <a:solidFill>
                  <a:srgbClr val="000000"/>
                </a:solidFill>
              </a:rPr>
              <a:t>Mozilla/5.0 (Windows NT 6.3; Win64; x64) Chrome/62.0.3202.94</a:t>
            </a:r>
            <a:endParaRPr lang="ru-RU" sz="2500" i="1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ru-RU" sz="2500" dirty="0" smtClean="0">
              <a:solidFill>
                <a:srgbClr val="000000"/>
              </a:solidFill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sz="2500" dirty="0" smtClean="0">
                <a:solidFill>
                  <a:srgbClr val="000000"/>
                </a:solidFill>
              </a:rPr>
              <a:t>Свойство</a:t>
            </a:r>
            <a:r>
              <a:rPr lang="ru-RU" altLang="ru-RU" sz="2500" dirty="0">
                <a:solidFill>
                  <a:srgbClr val="000000"/>
                </a:solidFill>
              </a:rPr>
              <a:t> </a:t>
            </a:r>
            <a:r>
              <a:rPr lang="ru-RU" altLang="ru-RU" sz="2500" b="1" dirty="0" err="1">
                <a:solidFill>
                  <a:srgbClr val="000000"/>
                </a:solidFill>
              </a:rPr>
              <a:t>cookieEnabled</a:t>
            </a:r>
            <a:r>
              <a:rPr lang="ru-RU" altLang="ru-RU" sz="2500" dirty="0">
                <a:solidFill>
                  <a:srgbClr val="000000"/>
                </a:solidFill>
              </a:rPr>
              <a:t> позволяет узнать включена ли возможность использования </a:t>
            </a:r>
            <a:r>
              <a:rPr lang="ru-RU" altLang="ru-RU" sz="2500" dirty="0" err="1">
                <a:solidFill>
                  <a:srgbClr val="000000"/>
                </a:solidFill>
              </a:rPr>
              <a:t>cookie</a:t>
            </a:r>
            <a:r>
              <a:rPr lang="ru-RU" altLang="ru-RU" sz="2500" dirty="0">
                <a:solidFill>
                  <a:srgbClr val="000000"/>
                </a:solidFill>
              </a:rPr>
              <a:t> в браузере пользователя. </a:t>
            </a:r>
            <a:endParaRPr lang="ru-RU" altLang="ru-RU" sz="2500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717800" y="5478819"/>
            <a:ext cx="3733800" cy="468313"/>
          </a:xfrm>
          <a:prstGeom prst="rect">
            <a:avLst/>
          </a:prstGeom>
          <a:solidFill>
            <a:srgbClr val="FFFFFF">
              <a:alpha val="66000"/>
            </a:srgbClr>
          </a:solidFill>
          <a:ln>
            <a:noFill/>
          </a:ln>
          <a:effectLst/>
        </p:spPr>
        <p:txBody>
          <a:bodyPr tIns="38088" anchor="ctr">
            <a:spAutoFit/>
          </a:bodyPr>
          <a:lstStyle/>
          <a:p>
            <a:pPr>
              <a:defRPr/>
            </a:pPr>
            <a:r>
              <a:rPr lang="ru-RU" altLang="zh-CN" sz="2500" i="1" dirty="0" err="1">
                <a:solidFill>
                  <a:srgbClr val="000000"/>
                </a:solidFill>
              </a:rPr>
              <a:t>navigator</a:t>
            </a:r>
            <a:r>
              <a:rPr lang="ru-RU" altLang="zh-CN" sz="2500" i="1" dirty="0" err="1">
                <a:solidFill>
                  <a:srgbClr val="666600"/>
                </a:solidFill>
              </a:rPr>
              <a:t>.</a:t>
            </a:r>
            <a:r>
              <a:rPr lang="ru-RU" sz="2500" i="1" dirty="0" err="1">
                <a:solidFill>
                  <a:srgbClr val="000000"/>
                </a:solidFill>
              </a:rPr>
              <a:t>cookieEnabled</a:t>
            </a:r>
            <a:r>
              <a:rPr lang="ru-RU" altLang="zh-CN" sz="2500" i="1" dirty="0">
                <a:solidFill>
                  <a:srgbClr val="666600"/>
                </a:solidFill>
              </a:rPr>
              <a:t>;</a:t>
            </a:r>
            <a:r>
              <a:rPr lang="ru-RU" altLang="zh-CN" sz="2500" i="1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6000">
              <a:schemeClr val="accent5">
                <a:lumMod val="90000"/>
                <a:alpha val="45000"/>
              </a:schemeClr>
            </a:gs>
            <a:gs pos="0">
              <a:schemeClr val="accent5">
                <a:lumMod val="2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760413"/>
            <a:ext cx="8537575" cy="2744787"/>
          </a:xfrm>
          <a:gradFill>
            <a:gsLst>
              <a:gs pos="0">
                <a:srgbClr val="FBF9EF"/>
              </a:gs>
              <a:gs pos="100000">
                <a:schemeClr val="bg1">
                  <a:lumMod val="85000"/>
                  <a:alpha val="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ru-RU" altLang="ru-RU" b="1" i="1" dirty="0" smtClean="0">
                <a:solidFill>
                  <a:srgbClr val="FF0000"/>
                </a:solidFill>
              </a:rPr>
              <a:t>Объект </a:t>
            </a:r>
            <a:r>
              <a:rPr lang="ru-RU" altLang="ru-RU" b="1" i="1" dirty="0" err="1" smtClean="0">
                <a:solidFill>
                  <a:srgbClr val="FF0000"/>
                </a:solidFill>
              </a:rPr>
              <a:t>screen</a:t>
            </a:r>
            <a:r>
              <a:rPr lang="ru-RU" altLang="ru-RU" b="1" i="1" dirty="0" smtClean="0">
                <a:solidFill>
                  <a:srgbClr val="FF0000"/>
                </a:solidFill>
              </a:rPr>
              <a:t>. </a:t>
            </a:r>
            <a:r>
              <a:rPr lang="ru-RU" altLang="ru-RU" dirty="0" smtClean="0"/>
              <a:t>Предоставляет сценарию информацию о разрешающей способности и графических возможностях монитора клиента.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03213" y="2259013"/>
            <a:ext cx="8537575" cy="12461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ru-RU" sz="2500" i="1" dirty="0">
                <a:solidFill>
                  <a:srgbClr val="000000"/>
                </a:solidFill>
                <a:latin typeface="+mn-lt"/>
              </a:rPr>
              <a:t>С помощью свойств данного объекта Вы можете узнать какое разрешение, а также какая глубина цвета установлена на экране пользователя.</a:t>
            </a:r>
            <a:endParaRPr lang="ru-RU" sz="2500" i="1" dirty="0">
              <a:latin typeface="+mn-lt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3213" y="3714750"/>
            <a:ext cx="8537575" cy="1238250"/>
          </a:xfrm>
          <a:prstGeom prst="rect">
            <a:avLst/>
          </a:prstGeom>
          <a:solidFill>
            <a:srgbClr val="FFFFFF">
              <a:alpha val="66000"/>
            </a:srgbClr>
          </a:solidFill>
          <a:ln>
            <a:noFill/>
          </a:ln>
          <a:effectLst/>
        </p:spPr>
        <p:txBody>
          <a:bodyPr wrap="square" tIns="38088" anchor="ctr">
            <a:spAutoFit/>
          </a:bodyPr>
          <a:lstStyle/>
          <a:p>
            <a:pPr>
              <a:defRPr/>
            </a:pPr>
            <a:r>
              <a:rPr lang="en-US" altLang="zh-CN" sz="2500" i="1" dirty="0" err="1">
                <a:solidFill>
                  <a:srgbClr val="000000"/>
                </a:solidFill>
                <a:latin typeface="+mn-lt"/>
              </a:rPr>
              <a:t>document.write</a:t>
            </a:r>
            <a:r>
              <a:rPr lang="en-US" altLang="zh-CN" sz="2500" i="1" dirty="0">
                <a:solidFill>
                  <a:srgbClr val="000000"/>
                </a:solidFill>
                <a:latin typeface="+mn-lt"/>
              </a:rPr>
              <a:t>('</a:t>
            </a:r>
            <a:r>
              <a:rPr lang="ru-RU" altLang="zh-CN" sz="2500" i="1" dirty="0">
                <a:solidFill>
                  <a:srgbClr val="000000"/>
                </a:solidFill>
                <a:latin typeface="+mn-lt"/>
              </a:rPr>
              <a:t>Разрешение экрана: &lt;</a:t>
            </a:r>
            <a:r>
              <a:rPr lang="en-US" altLang="zh-CN" sz="2500" i="1" dirty="0">
                <a:solidFill>
                  <a:srgbClr val="000000"/>
                </a:solidFill>
                <a:latin typeface="+mn-lt"/>
              </a:rPr>
              <a:t>b&gt;'+screen.width+'X'+</a:t>
            </a:r>
            <a:r>
              <a:rPr lang="en-US" altLang="zh-CN" sz="2500" i="1" dirty="0" err="1">
                <a:solidFill>
                  <a:srgbClr val="000000"/>
                </a:solidFill>
                <a:latin typeface="+mn-lt"/>
              </a:rPr>
              <a:t>screen.height</a:t>
            </a:r>
            <a:r>
              <a:rPr lang="en-US" altLang="zh-CN" sz="2500" i="1" dirty="0">
                <a:solidFill>
                  <a:srgbClr val="000000"/>
                </a:solidFill>
                <a:latin typeface="+mn-lt"/>
              </a:rPr>
              <a:t>+'&lt;/b&gt;');</a:t>
            </a:r>
            <a:endParaRPr lang="ru-RU" altLang="zh-CN" sz="2500" i="1" dirty="0">
              <a:solidFill>
                <a:srgbClr val="000000"/>
              </a:solidFill>
              <a:latin typeface="+mn-lt"/>
            </a:endParaRPr>
          </a:p>
          <a:p>
            <a:pPr>
              <a:defRPr/>
            </a:pPr>
            <a:r>
              <a:rPr lang="en-US" altLang="zh-CN" sz="2500" i="1" dirty="0" err="1">
                <a:latin typeface="+mn-lt"/>
              </a:rPr>
              <a:t>document.write</a:t>
            </a:r>
            <a:r>
              <a:rPr lang="en-US" altLang="zh-CN" sz="2500" i="1" dirty="0">
                <a:latin typeface="+mn-lt"/>
              </a:rPr>
              <a:t>('</a:t>
            </a:r>
            <a:r>
              <a:rPr lang="ru-RU" altLang="zh-CN" sz="2500" i="1" dirty="0">
                <a:latin typeface="+mn-lt"/>
              </a:rPr>
              <a:t>Глубина цвета: '+</a:t>
            </a:r>
            <a:r>
              <a:rPr lang="en-US" altLang="zh-CN" sz="2500" i="1" dirty="0" err="1">
                <a:latin typeface="+mn-lt"/>
              </a:rPr>
              <a:t>screen.colorDepth</a:t>
            </a:r>
            <a:r>
              <a:rPr lang="en-US" altLang="zh-CN" sz="2500" i="1" dirty="0">
                <a:latin typeface="+mn-lt"/>
              </a:rPr>
              <a:t>);</a:t>
            </a:r>
            <a:endParaRPr lang="ru-RU" altLang="zh-CN" sz="2500" i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6000">
              <a:schemeClr val="accent5">
                <a:lumMod val="90000"/>
                <a:alpha val="45000"/>
              </a:schemeClr>
            </a:gs>
            <a:gs pos="0">
              <a:schemeClr val="accent5">
                <a:lumMod val="2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709" y="1675802"/>
            <a:ext cx="8862581" cy="3506396"/>
          </a:xfrm>
        </p:spPr>
      </p:pic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03213" y="836639"/>
            <a:ext cx="8537575" cy="610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5pPr>
            <a:lvl6pPr marL="25146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ru-RU" altLang="ru-RU" b="1" i="1" kern="0" dirty="0" smtClean="0">
                <a:solidFill>
                  <a:srgbClr val="005392"/>
                </a:solidFill>
              </a:rPr>
              <a:t>Объект </a:t>
            </a:r>
            <a:r>
              <a:rPr lang="en-US" altLang="ru-RU" b="1" i="1" kern="0" dirty="0" smtClean="0">
                <a:solidFill>
                  <a:srgbClr val="005392"/>
                </a:solidFill>
              </a:rPr>
              <a:t>Element</a:t>
            </a:r>
            <a:r>
              <a:rPr lang="ru-RU" altLang="ru-RU" b="1" i="1" kern="0" dirty="0" smtClean="0">
                <a:solidFill>
                  <a:srgbClr val="005392"/>
                </a:solidFill>
              </a:rPr>
              <a:t>. </a:t>
            </a:r>
            <a:r>
              <a:rPr lang="ru-RU" altLang="ru-RU" kern="0" dirty="0" smtClean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3000">
              <a:schemeClr val="accent5">
                <a:lumMod val="90000"/>
                <a:alpha val="45000"/>
              </a:schemeClr>
            </a:gs>
            <a:gs pos="0">
              <a:schemeClr val="accent5">
                <a:lumMod val="2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760413"/>
            <a:ext cx="8537575" cy="1830387"/>
          </a:xfrm>
          <a:gradFill>
            <a:gsLst>
              <a:gs pos="0">
                <a:srgbClr val="FBF9EF"/>
              </a:gs>
              <a:gs pos="100000">
                <a:schemeClr val="bg1">
                  <a:lumMod val="75000"/>
                  <a:alpha val="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ru-RU" altLang="ru-RU" b="1" i="1" dirty="0" smtClean="0">
                <a:solidFill>
                  <a:srgbClr val="005392"/>
                </a:solidFill>
              </a:rPr>
              <a:t>Объект </a:t>
            </a:r>
            <a:r>
              <a:rPr lang="ru-RU" altLang="ru-RU" b="1" i="1" dirty="0" err="1" smtClean="0">
                <a:solidFill>
                  <a:srgbClr val="005392"/>
                </a:solidFill>
              </a:rPr>
              <a:t>Style</a:t>
            </a:r>
            <a:r>
              <a:rPr lang="ru-RU" altLang="ru-RU" b="1" i="1" dirty="0" smtClean="0">
                <a:solidFill>
                  <a:srgbClr val="005392"/>
                </a:solidFill>
              </a:rPr>
              <a:t>. </a:t>
            </a:r>
            <a:r>
              <a:rPr lang="ru-RU" altLang="ru-RU" dirty="0" smtClean="0"/>
              <a:t>Предоставляет доступ к отдельным стилевым свойствам элемента, которые заранее заданы таблицей стилей или строковым стилевым тегом на странице.  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3212" y="2689016"/>
            <a:ext cx="8537575" cy="2900782"/>
          </a:xfrm>
          <a:prstGeom prst="rect">
            <a:avLst/>
          </a:prstGeom>
          <a:solidFill>
            <a:srgbClr val="FFFFFF">
              <a:alpha val="66000"/>
            </a:srgbClr>
          </a:solidFill>
          <a:ln>
            <a:noFill/>
          </a:ln>
          <a:effectLst/>
        </p:spPr>
        <p:txBody>
          <a:bodyPr wrap="square" tIns="38088" anchor="ctr">
            <a:spAutoFit/>
          </a:bodyPr>
          <a:lstStyle/>
          <a:p>
            <a:pPr>
              <a:defRPr/>
            </a:pPr>
            <a:r>
              <a:rPr lang="ru-RU" altLang="zh-CN" sz="2500" i="1" dirty="0">
                <a:solidFill>
                  <a:srgbClr val="000000"/>
                </a:solidFill>
                <a:latin typeface="+mn-lt"/>
              </a:rPr>
              <a:t>paragraph1.style.fontSize = 7;</a:t>
            </a:r>
          </a:p>
          <a:p>
            <a:pPr>
              <a:defRPr/>
            </a:pPr>
            <a:r>
              <a:rPr lang="ru-RU" altLang="zh-CN" sz="2500" i="1" dirty="0">
                <a:solidFill>
                  <a:srgbClr val="000000"/>
                </a:solidFill>
                <a:latin typeface="+mn-lt"/>
              </a:rPr>
              <a:t>image1.style.height = "100mm"; </a:t>
            </a:r>
          </a:p>
          <a:p>
            <a:pPr>
              <a:defRPr/>
            </a:pPr>
            <a:r>
              <a:rPr lang="ru-RU" altLang="zh-CN" sz="2500" i="1" dirty="0">
                <a:solidFill>
                  <a:srgbClr val="000000"/>
                </a:solidFill>
                <a:latin typeface="+mn-lt"/>
              </a:rPr>
              <a:t>image1.style.width = "120mm";</a:t>
            </a:r>
            <a:r>
              <a:rPr lang="ru-RU" altLang="zh-CN" sz="2500" i="1" dirty="0">
                <a:latin typeface="+mn-lt"/>
              </a:rPr>
              <a:t> </a:t>
            </a:r>
          </a:p>
          <a:p>
            <a:pPr>
              <a:defRPr/>
            </a:pPr>
            <a:r>
              <a:rPr lang="ru-RU" altLang="zh-CN" sz="2500" i="1" dirty="0">
                <a:solidFill>
                  <a:srgbClr val="000000"/>
                </a:solidFill>
                <a:latin typeface="+mn-lt"/>
              </a:rPr>
              <a:t>image1.style.top = "200px"; image1.style.left = "50px";</a:t>
            </a:r>
          </a:p>
          <a:p>
            <a:pPr>
              <a:defRPr/>
            </a:pPr>
            <a:r>
              <a:rPr lang="ru-RU" altLang="zh-CN" sz="2500" i="1" dirty="0">
                <a:solidFill>
                  <a:srgbClr val="000000"/>
                </a:solidFill>
                <a:latin typeface="+mn-lt"/>
              </a:rPr>
              <a:t>paragraph1.style.setAttribute("</a:t>
            </a:r>
            <a:r>
              <a:rPr lang="ru-RU" altLang="zh-CN" sz="2500" i="1" dirty="0" err="1">
                <a:solidFill>
                  <a:srgbClr val="000000"/>
                </a:solidFill>
                <a:latin typeface="+mn-lt"/>
              </a:rPr>
              <a:t>borderBottomWidth</a:t>
            </a:r>
            <a:r>
              <a:rPr lang="ru-RU" altLang="zh-CN" sz="2500" i="1" dirty="0">
                <a:solidFill>
                  <a:srgbClr val="000000"/>
                </a:solidFill>
                <a:latin typeface="+mn-lt"/>
              </a:rPr>
              <a:t>", 5, </a:t>
            </a:r>
            <a:r>
              <a:rPr lang="ru-RU" altLang="zh-CN" sz="2500" i="1" dirty="0" err="1">
                <a:solidFill>
                  <a:srgbClr val="000000"/>
                </a:solidFill>
                <a:latin typeface="+mn-lt"/>
              </a:rPr>
              <a:t>false</a:t>
            </a:r>
            <a:r>
              <a:rPr lang="ru-RU" altLang="zh-CN" sz="2500" i="1" dirty="0">
                <a:solidFill>
                  <a:srgbClr val="000000"/>
                </a:solidFill>
                <a:latin typeface="+mn-lt"/>
              </a:rPr>
              <a:t>); paragraph1.style.removeAttribute("</a:t>
            </a:r>
            <a:r>
              <a:rPr lang="ru-RU" altLang="zh-CN" sz="2500" i="1" dirty="0" err="1">
                <a:solidFill>
                  <a:srgbClr val="000000"/>
                </a:solidFill>
                <a:latin typeface="+mn-lt"/>
              </a:rPr>
              <a:t>borderTopWidth</a:t>
            </a:r>
            <a:r>
              <a:rPr lang="ru-RU" altLang="zh-CN" sz="2500" i="1" dirty="0">
                <a:solidFill>
                  <a:srgbClr val="000000"/>
                </a:solidFill>
                <a:latin typeface="+mn-lt"/>
              </a:rPr>
              <a:t>", </a:t>
            </a:r>
            <a:r>
              <a:rPr lang="ru-RU" altLang="zh-CN" sz="2500" i="1" dirty="0" err="1">
                <a:solidFill>
                  <a:srgbClr val="000000"/>
                </a:solidFill>
                <a:latin typeface="+mn-lt"/>
              </a:rPr>
              <a:t>false</a:t>
            </a:r>
            <a:r>
              <a:rPr lang="ru-RU" altLang="zh-CN" sz="2500" i="1" dirty="0">
                <a:solidFill>
                  <a:srgbClr val="000000"/>
                </a:solidFill>
                <a:latin typeface="+mn-lt"/>
              </a:rPr>
              <a:t>);</a:t>
            </a:r>
            <a:r>
              <a:rPr lang="ru-RU" altLang="zh-CN" sz="2500" i="1" dirty="0">
                <a:latin typeface="+mn-lt"/>
              </a:rPr>
              <a:t> </a:t>
            </a:r>
            <a:endParaRPr lang="ru-RU" altLang="zh-CN" sz="2800" i="1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>
              <a:defRPr/>
            </a:pPr>
            <a:r>
              <a:rPr lang="ru-RU" altLang="zh-CN" sz="800" i="1" dirty="0"/>
              <a:t> </a:t>
            </a:r>
            <a:endParaRPr lang="ru-RU" altLang="zh-CN" sz="5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35000">
              <a:schemeClr val="accent5">
                <a:lumMod val="90000"/>
                <a:alpha val="45000"/>
              </a:schemeClr>
            </a:gs>
            <a:gs pos="0">
              <a:schemeClr val="accent5">
                <a:lumMod val="2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549400"/>
            <a:ext cx="8004175" cy="2794312"/>
          </a:xfrm>
          <a:gradFill>
            <a:gsLst>
              <a:gs pos="0">
                <a:srgbClr val="FBF9EF"/>
              </a:gs>
              <a:gs pos="100000">
                <a:schemeClr val="bg1">
                  <a:lumMod val="75000"/>
                  <a:alpha val="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ru-RU" altLang="ru-RU" sz="2700" b="1" i="1" dirty="0" smtClean="0"/>
              <a:t>Коллекция</a:t>
            </a:r>
            <a:r>
              <a:rPr lang="ru-RU" altLang="ru-RU" sz="2700" dirty="0" smtClean="0"/>
              <a:t> – динамический массив, хранящий ту или информацию или ссылки на объекты. </a:t>
            </a:r>
            <a:endParaRPr lang="en-US" altLang="ru-RU" sz="2700" dirty="0" smtClean="0"/>
          </a:p>
          <a:p>
            <a:pPr marL="0" indent="0" algn="just" eaLnBrk="1" hangingPunct="1">
              <a:buNone/>
            </a:pPr>
            <a:r>
              <a:rPr lang="ru-RU" altLang="ru-RU" sz="2700" i="1" kern="0" dirty="0" smtClean="0"/>
              <a:t>Например, все теги документа хранятся в коллекции тегов, все изображения – в коллекции </a:t>
            </a:r>
            <a:r>
              <a:rPr lang="ru-RU" altLang="ru-RU" sz="2700" i="1" kern="0" dirty="0" err="1" smtClean="0"/>
              <a:t>images</a:t>
            </a:r>
            <a:r>
              <a:rPr lang="ru-RU" altLang="ru-RU" sz="2700" i="1" kern="0" dirty="0" smtClean="0"/>
              <a:t> и т.д.</a:t>
            </a:r>
          </a:p>
          <a:p>
            <a:pPr marL="0" indent="0" algn="just" eaLnBrk="1" hangingPunct="1">
              <a:buFont typeface="Arial" panose="020B0604020202020204" pitchFamily="34" charset="0"/>
              <a:buNone/>
            </a:pPr>
            <a:endParaRPr lang="ru-RU" altLang="ru-RU" sz="2700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-36513" y="608638"/>
            <a:ext cx="9180513" cy="6096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txBody>
          <a:bodyPr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5pPr>
            <a:lvl6pPr marL="25146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r>
              <a:rPr lang="ru-RU" altLang="ru-RU" kern="0" dirty="0" smtClean="0"/>
              <a:t>Коллекции браузера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370013" y="3048000"/>
            <a:ext cx="75263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5pPr>
            <a:lvl6pPr marL="25146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r>
              <a:rPr lang="ru-RU" altLang="ru-RU" sz="2700" i="1" kern="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0" y="150813"/>
            <a:ext cx="9180513" cy="6096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txBody>
          <a:bodyPr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5pPr>
            <a:lvl6pPr marL="25146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r>
              <a:rPr lang="ru-RU" altLang="ru-RU" kern="0" dirty="0" smtClean="0"/>
              <a:t>Коллекции браузера</a:t>
            </a:r>
          </a:p>
        </p:txBody>
      </p:sp>
      <p:pic>
        <p:nvPicPr>
          <p:cNvPr id="30723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" b="11275"/>
          <a:stretch/>
        </p:blipFill>
        <p:spPr bwMode="auto">
          <a:xfrm>
            <a:off x="411162" y="1065994"/>
            <a:ext cx="8358187" cy="4802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0" y="150813"/>
            <a:ext cx="9180513" cy="6096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txBody>
          <a:bodyPr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5pPr>
            <a:lvl6pPr marL="25146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r>
              <a:rPr lang="ru-RU" altLang="ru-RU" kern="0" dirty="0" smtClean="0"/>
              <a:t>Коллекции браузера</a:t>
            </a:r>
          </a:p>
        </p:txBody>
      </p:sp>
      <p:pic>
        <p:nvPicPr>
          <p:cNvPr id="32771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765175"/>
            <a:ext cx="8358187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94282" y="2514288"/>
            <a:ext cx="60218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r>
              <a:rPr lang="ru-RU" sz="3600" b="1" kern="0" dirty="0">
                <a:solidFill>
                  <a:srgbClr val="005392"/>
                </a:solidFill>
              </a:rPr>
              <a:t>DOM-модель </a:t>
            </a:r>
            <a:endParaRPr lang="ru-RU" sz="3600" b="1" kern="0" dirty="0" smtClean="0">
              <a:solidFill>
                <a:srgbClr val="005392"/>
              </a:solidFill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r>
              <a:rPr lang="ru-RU" sz="3600" b="1" kern="0" dirty="0" smtClean="0">
                <a:solidFill>
                  <a:srgbClr val="005392"/>
                </a:solidFill>
              </a:rPr>
              <a:t>(</a:t>
            </a:r>
            <a:r>
              <a:rPr lang="ru-RU" sz="3600" b="1" kern="0" dirty="0" err="1">
                <a:solidFill>
                  <a:srgbClr val="005392"/>
                </a:solidFill>
              </a:rPr>
              <a:t>Document</a:t>
            </a:r>
            <a:r>
              <a:rPr lang="ru-RU" sz="3600" b="1" kern="0" dirty="0">
                <a:solidFill>
                  <a:srgbClr val="005392"/>
                </a:solidFill>
              </a:rPr>
              <a:t> </a:t>
            </a:r>
            <a:r>
              <a:rPr lang="ru-RU" sz="3600" b="1" kern="0" dirty="0" err="1">
                <a:solidFill>
                  <a:srgbClr val="005392"/>
                </a:solidFill>
              </a:rPr>
              <a:t>Object</a:t>
            </a:r>
            <a:r>
              <a:rPr lang="ru-RU" sz="3600" b="1" kern="0" dirty="0">
                <a:solidFill>
                  <a:srgbClr val="005392"/>
                </a:solidFill>
              </a:rPr>
              <a:t> </a:t>
            </a:r>
            <a:r>
              <a:rPr lang="ru-RU" sz="3600" b="1" kern="0" dirty="0" err="1">
                <a:solidFill>
                  <a:srgbClr val="005392"/>
                </a:solidFill>
              </a:rPr>
              <a:t>Model</a:t>
            </a:r>
            <a:r>
              <a:rPr lang="ru-RU" sz="3600" b="1" kern="0" dirty="0">
                <a:solidFill>
                  <a:srgbClr val="005392"/>
                </a:solidFill>
              </a:rPr>
              <a:t>). </a:t>
            </a:r>
            <a:endParaRPr lang="ru-RU" altLang="ru-RU" sz="3600" b="1" kern="0" dirty="0">
              <a:solidFill>
                <a:srgbClr val="0053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14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8000">
              <a:schemeClr val="accent5">
                <a:lumMod val="90000"/>
                <a:alpha val="45000"/>
              </a:schemeClr>
            </a:gs>
            <a:gs pos="0">
              <a:schemeClr val="accent5">
                <a:lumMod val="2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Объект 2"/>
          <p:cNvSpPr>
            <a:spLocks noGrp="1"/>
          </p:cNvSpPr>
          <p:nvPr>
            <p:ph idx="1"/>
          </p:nvPr>
        </p:nvSpPr>
        <p:spPr>
          <a:xfrm>
            <a:off x="303213" y="989013"/>
            <a:ext cx="8537575" cy="4192587"/>
          </a:xfrm>
          <a:gradFill>
            <a:gsLst>
              <a:gs pos="1000">
                <a:srgbClr val="FBF9EF"/>
              </a:gs>
              <a:gs pos="96000">
                <a:schemeClr val="bg1">
                  <a:lumMod val="85000"/>
                  <a:alpha val="26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ru-RU" altLang="ru-RU" dirty="0" smtClean="0"/>
              <a:t>Объектная модель документа (</a:t>
            </a:r>
            <a:r>
              <a:rPr lang="ru-RU" altLang="ru-RU" dirty="0" err="1" smtClean="0"/>
              <a:t>Document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Object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Model</a:t>
            </a:r>
            <a:r>
              <a:rPr lang="ru-RU" altLang="ru-RU" dirty="0" smtClean="0"/>
              <a:t> – DOM) является стандартом и регламентирует способ представления содержимого документа (в частности </a:t>
            </a:r>
            <a:r>
              <a:rPr lang="ru-RU" altLang="ru-RU" dirty="0" err="1" smtClean="0"/>
              <a:t>Web</a:t>
            </a:r>
            <a:r>
              <a:rPr lang="ru-RU" altLang="ru-RU" dirty="0" smtClean="0"/>
              <a:t>-страницы) в виде набора объектов.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ru-RU" altLang="ru-RU" dirty="0" smtClean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altLang="ru-RU" dirty="0" smtClean="0"/>
              <a:t>Под содержимым понимается все, что может находиться на странице: рисунки, ссылки, абзацы, текст и т.д.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150813"/>
            <a:ext cx="9180513" cy="6096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txBody>
          <a:bodyPr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5pPr>
            <a:lvl6pPr marL="25146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r>
              <a:rPr lang="en-US" altLang="ru-RU" b="1" kern="0" dirty="0" smtClean="0">
                <a:solidFill>
                  <a:srgbClr val="002060"/>
                </a:solidFill>
              </a:rPr>
              <a:t>DOM</a:t>
            </a:r>
            <a:r>
              <a:rPr lang="en-US" altLang="ru-RU" kern="0" dirty="0" smtClean="0"/>
              <a:t> – </a:t>
            </a:r>
            <a:r>
              <a:rPr lang="ru-RU" altLang="ru-RU" kern="0" dirty="0" smtClean="0"/>
              <a:t>объектная модель документа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44000">
              <a:schemeClr val="accent5">
                <a:lumMod val="90000"/>
                <a:alpha val="45000"/>
              </a:schemeClr>
            </a:gs>
            <a:gs pos="0">
              <a:schemeClr val="accent5">
                <a:lumMod val="2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6734" y="2056932"/>
            <a:ext cx="594562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kern="0" dirty="0" smtClean="0">
                <a:solidFill>
                  <a:srgbClr val="FF0000"/>
                </a:solidFill>
              </a:rPr>
              <a:t>BOM-модель (</a:t>
            </a:r>
            <a:r>
              <a:rPr lang="ru-RU" sz="4400" b="1" kern="0" dirty="0" err="1" smtClean="0">
                <a:solidFill>
                  <a:srgbClr val="FF0000"/>
                </a:solidFill>
              </a:rPr>
              <a:t>Browser</a:t>
            </a:r>
            <a:r>
              <a:rPr lang="ru-RU" sz="4400" b="1" kern="0" dirty="0" smtClean="0">
                <a:solidFill>
                  <a:srgbClr val="FF0000"/>
                </a:solidFill>
              </a:rPr>
              <a:t> </a:t>
            </a:r>
            <a:r>
              <a:rPr lang="ru-RU" sz="4400" b="1" kern="0" dirty="0" err="1" smtClean="0">
                <a:solidFill>
                  <a:srgbClr val="FF0000"/>
                </a:solidFill>
              </a:rPr>
              <a:t>Object</a:t>
            </a:r>
            <a:r>
              <a:rPr lang="ru-RU" sz="4400" b="1" kern="0" dirty="0" smtClean="0">
                <a:solidFill>
                  <a:srgbClr val="FF0000"/>
                </a:solidFill>
              </a:rPr>
              <a:t> </a:t>
            </a:r>
            <a:r>
              <a:rPr lang="ru-RU" sz="4400" b="1" kern="0" dirty="0" err="1" smtClean="0">
                <a:solidFill>
                  <a:srgbClr val="FF0000"/>
                </a:solidFill>
              </a:rPr>
              <a:t>Model</a:t>
            </a:r>
            <a:r>
              <a:rPr lang="ru-RU" sz="4400" b="1" kern="0" dirty="0" smtClean="0">
                <a:solidFill>
                  <a:srgbClr val="FF0000"/>
                </a:solidFill>
              </a:rPr>
              <a:t>)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00666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4000">
              <a:schemeClr val="accent5">
                <a:lumMod val="90000"/>
                <a:alpha val="45000"/>
              </a:schemeClr>
            </a:gs>
            <a:gs pos="0">
              <a:schemeClr val="accent5">
                <a:lumMod val="2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Объект 2"/>
          <p:cNvSpPr>
            <a:spLocks noGrp="1"/>
          </p:cNvSpPr>
          <p:nvPr>
            <p:ph idx="1"/>
          </p:nvPr>
        </p:nvSpPr>
        <p:spPr>
          <a:xfrm>
            <a:off x="249730" y="1370898"/>
            <a:ext cx="8537575" cy="4878464"/>
          </a:xfrm>
          <a:gradFill>
            <a:gsLst>
              <a:gs pos="100000">
                <a:schemeClr val="bg1">
                  <a:lumMod val="85000"/>
                  <a:alpha val="0"/>
                </a:schemeClr>
              </a:gs>
              <a:gs pos="0">
                <a:srgbClr val="FBF9EF"/>
              </a:gs>
            </a:gsLst>
            <a:lin ang="5400000" scaled="1"/>
          </a:gradFill>
        </p:spPr>
        <p:txBody>
          <a:bodyPr/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ru-RU" altLang="ru-RU" dirty="0" smtClean="0"/>
              <a:t>Согласно DOM-модели, документ является иерархией. Каждый HTML-тег образует отдельный элемент-узел, каждый фрагмент текста - текстовый элемент, и т.п.</a:t>
            </a:r>
            <a:r>
              <a:rPr lang="ru-RU" altLang="ru-RU" sz="1800" dirty="0" smtClean="0"/>
              <a:t>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ru-RU" altLang="ru-RU" dirty="0" smtClean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altLang="ru-RU" dirty="0" smtClean="0"/>
              <a:t>Проще говоря, DOM - это представление документа в виде дерева тегов. Это дерево образуется за счет вложенной структуры тегов плюс текстовые фрагменты страницы, каждый из которых образует отдельный узел.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71738" y="532412"/>
            <a:ext cx="9180513" cy="6096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txBody>
          <a:bodyPr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5pPr>
            <a:lvl6pPr marL="25146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r>
              <a:rPr lang="en-US" altLang="ru-RU" b="1" kern="0" dirty="0" smtClean="0">
                <a:solidFill>
                  <a:srgbClr val="002060"/>
                </a:solidFill>
              </a:rPr>
              <a:t>DOM</a:t>
            </a:r>
            <a:r>
              <a:rPr lang="en-US" altLang="ru-RU" kern="0" dirty="0" smtClean="0"/>
              <a:t> – </a:t>
            </a:r>
            <a:r>
              <a:rPr lang="ru-RU" altLang="ru-RU" kern="0" dirty="0" smtClean="0"/>
              <a:t>объектная модель документа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6000">
              <a:schemeClr val="accent5">
                <a:lumMod val="90000"/>
                <a:alpha val="45000"/>
              </a:schemeClr>
            </a:gs>
            <a:gs pos="0">
              <a:schemeClr val="accent5">
                <a:lumMod val="2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Объект 2"/>
          <p:cNvSpPr>
            <a:spLocks noGrp="1"/>
          </p:cNvSpPr>
          <p:nvPr>
            <p:ph idx="1"/>
          </p:nvPr>
        </p:nvSpPr>
        <p:spPr>
          <a:xfrm>
            <a:off x="379570" y="1599576"/>
            <a:ext cx="8537575" cy="2439961"/>
          </a:xfrm>
          <a:gradFill>
            <a:gsLst>
              <a:gs pos="0">
                <a:srgbClr val="FBF9EF"/>
              </a:gs>
              <a:gs pos="100000">
                <a:schemeClr val="bg1">
                  <a:lumMod val="75000"/>
                  <a:alpha val="19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ru-RU" altLang="ru-RU" dirty="0" smtClean="0"/>
              <a:t>В отличие от объектной модели браузера (BOM), которая уникальна для каждого браузера, объектная модель документа является стандартна и должна поддерживаться всеми браузерами.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154012" y="456186"/>
            <a:ext cx="9180513" cy="6096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txBody>
          <a:bodyPr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5pPr>
            <a:lvl6pPr marL="25146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r>
              <a:rPr lang="en-US" altLang="ru-RU" b="1" kern="0" dirty="0" smtClean="0">
                <a:solidFill>
                  <a:srgbClr val="002060"/>
                </a:solidFill>
              </a:rPr>
              <a:t>DOM</a:t>
            </a:r>
            <a:r>
              <a:rPr lang="en-US" altLang="ru-RU" kern="0" dirty="0" smtClean="0"/>
              <a:t> – </a:t>
            </a:r>
            <a:r>
              <a:rPr lang="ru-RU" altLang="ru-RU" kern="0" dirty="0" smtClean="0"/>
              <a:t>объектная модель документа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150813"/>
            <a:ext cx="9180513" cy="6096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txBody>
          <a:bodyPr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5pPr>
            <a:lvl6pPr marL="25146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r>
              <a:rPr lang="ru-RU" altLang="ru-RU" kern="0" dirty="0" smtClean="0"/>
              <a:t>Простейший</a:t>
            </a:r>
            <a:r>
              <a:rPr lang="ru-RU" altLang="ru-RU" b="1" kern="0" dirty="0" smtClean="0">
                <a:solidFill>
                  <a:srgbClr val="002060"/>
                </a:solidFill>
              </a:rPr>
              <a:t> </a:t>
            </a:r>
            <a:r>
              <a:rPr lang="en-US" altLang="ru-RU" b="1" kern="0" dirty="0" smtClean="0">
                <a:solidFill>
                  <a:srgbClr val="002060"/>
                </a:solidFill>
              </a:rPr>
              <a:t>DOM</a:t>
            </a:r>
            <a:endParaRPr lang="ru-RU" altLang="ru-RU" kern="0" dirty="0" smtClean="0"/>
          </a:p>
        </p:txBody>
      </p:sp>
      <p:pic>
        <p:nvPicPr>
          <p:cNvPr id="39939" name="Picture 12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2" t="39590" r="63200" b="46185"/>
          <a:stretch>
            <a:fillRect/>
          </a:stretch>
        </p:blipFill>
        <p:spPr>
          <a:xfrm>
            <a:off x="134938" y="943659"/>
            <a:ext cx="4421187" cy="2440010"/>
          </a:xfrm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130"/>
          <p:cNvSpPr>
            <a:spLocks noChangeArrowheads="1"/>
          </p:cNvSpPr>
          <p:nvPr/>
        </p:nvSpPr>
        <p:spPr bwMode="auto">
          <a:xfrm>
            <a:off x="4705322" y="793761"/>
            <a:ext cx="4287786" cy="26781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/>
              <a:t>Самый внешний тег - &lt;</a:t>
            </a:r>
            <a:r>
              <a:rPr lang="ru-RU" altLang="ru-RU" sz="2400" dirty="0" err="1"/>
              <a:t>html</a:t>
            </a:r>
            <a:r>
              <a:rPr lang="ru-RU" altLang="ru-RU" sz="2400" dirty="0"/>
              <a:t>&gt;, поэтому дерево начинает расти от него.</a:t>
            </a:r>
            <a:endParaRPr lang="ru-RU" altLang="ru-RU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/>
              <a:t>Внутри &lt;</a:t>
            </a:r>
            <a:r>
              <a:rPr lang="ru-RU" altLang="ru-RU" sz="2400" dirty="0" err="1"/>
              <a:t>html</a:t>
            </a:r>
            <a:r>
              <a:rPr lang="ru-RU" altLang="ru-RU" sz="2400" dirty="0"/>
              <a:t>&gt; находятся два узла: &lt;</a:t>
            </a:r>
            <a:r>
              <a:rPr lang="ru-RU" altLang="ru-RU" sz="2400" dirty="0" err="1"/>
              <a:t>head</a:t>
            </a:r>
            <a:r>
              <a:rPr lang="ru-RU" altLang="ru-RU" sz="2400" dirty="0"/>
              <a:t>&gt; и &lt;</a:t>
            </a:r>
            <a:r>
              <a:rPr lang="ru-RU" altLang="ru-RU" sz="2400" dirty="0" err="1"/>
              <a:t>body</a:t>
            </a:r>
            <a:r>
              <a:rPr lang="ru-RU" altLang="ru-RU" sz="2400" dirty="0"/>
              <a:t>&gt; - они становятся дочерними узлами для &lt;</a:t>
            </a:r>
            <a:r>
              <a:rPr lang="ru-RU" altLang="ru-RU" sz="2400" dirty="0" err="1"/>
              <a:t>html</a:t>
            </a:r>
            <a:r>
              <a:rPr lang="ru-RU" altLang="ru-RU" sz="2400" dirty="0"/>
              <a:t>&gt;.</a:t>
            </a:r>
          </a:p>
        </p:txBody>
      </p:sp>
      <p:pic>
        <p:nvPicPr>
          <p:cNvPr id="39941" name="Picture 129" descr="простой D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069" y="3573108"/>
            <a:ext cx="5053039" cy="307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Rectangle 131"/>
          <p:cNvSpPr>
            <a:spLocks noChangeArrowheads="1"/>
          </p:cNvSpPr>
          <p:nvPr/>
        </p:nvSpPr>
        <p:spPr bwMode="auto">
          <a:xfrm>
            <a:off x="134938" y="3600450"/>
            <a:ext cx="3674802" cy="304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2400" dirty="0"/>
              <a:t>Теги образуют </a:t>
            </a:r>
            <a:r>
              <a:rPr lang="ru-RU" altLang="ru-RU" sz="2400" i="1" dirty="0"/>
              <a:t>узлы-элементы</a:t>
            </a:r>
            <a:r>
              <a:rPr lang="ru-RU" altLang="ru-RU" sz="2400" dirty="0"/>
              <a:t> (</a:t>
            </a:r>
            <a:r>
              <a:rPr lang="ru-RU" altLang="ru-RU" sz="2400" dirty="0" err="1"/>
              <a:t>element</a:t>
            </a:r>
            <a:r>
              <a:rPr lang="ru-RU" altLang="ru-RU" sz="2400" dirty="0"/>
              <a:t> </a:t>
            </a:r>
            <a:r>
              <a:rPr lang="ru-RU" altLang="ru-RU" sz="2400" dirty="0" err="1"/>
              <a:t>node</a:t>
            </a:r>
            <a:r>
              <a:rPr lang="ru-RU" altLang="ru-RU" sz="2400" dirty="0"/>
              <a:t>). Текст представлен </a:t>
            </a:r>
            <a:r>
              <a:rPr lang="ru-RU" altLang="ru-RU" sz="2400" i="1" dirty="0" err="1" smtClean="0"/>
              <a:t>тексто</a:t>
            </a:r>
            <a:r>
              <a:rPr lang="en-US" altLang="ru-RU" sz="2400" i="1" dirty="0" smtClean="0"/>
              <a:t>-</a:t>
            </a:r>
            <a:r>
              <a:rPr lang="ru-RU" altLang="ru-RU" sz="2400" i="1" dirty="0" err="1" smtClean="0"/>
              <a:t>выми</a:t>
            </a:r>
            <a:r>
              <a:rPr lang="ru-RU" altLang="ru-RU" sz="2400" i="1" dirty="0" smtClean="0"/>
              <a:t> </a:t>
            </a:r>
            <a:r>
              <a:rPr lang="ru-RU" altLang="ru-RU" sz="2400" i="1" dirty="0"/>
              <a:t>узлами</a:t>
            </a:r>
            <a:r>
              <a:rPr lang="ru-RU" altLang="ru-RU" sz="2400" dirty="0"/>
              <a:t>(</a:t>
            </a:r>
            <a:r>
              <a:rPr lang="ru-RU" altLang="ru-RU" sz="2400" dirty="0" err="1"/>
              <a:t>text</a:t>
            </a:r>
            <a:r>
              <a:rPr lang="ru-RU" altLang="ru-RU" sz="2400" dirty="0"/>
              <a:t> </a:t>
            </a:r>
            <a:r>
              <a:rPr lang="ru-RU" altLang="ru-RU" sz="2400" dirty="0" err="1"/>
              <a:t>node</a:t>
            </a:r>
            <a:r>
              <a:rPr lang="ru-RU" altLang="ru-RU" sz="2400" dirty="0"/>
              <a:t>). И то и другое - равноправные узлы дерева DOM.</a:t>
            </a:r>
            <a:r>
              <a:rPr lang="ru-RU" altLang="ru-RU" sz="2400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5000">
              <a:schemeClr val="accent5">
                <a:lumMod val="90000"/>
                <a:alpha val="45000"/>
              </a:schemeClr>
            </a:gs>
            <a:gs pos="0">
              <a:schemeClr val="accent5">
                <a:lumMod val="2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36513" y="342900"/>
            <a:ext cx="9180513" cy="6096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txBody>
          <a:bodyPr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5pPr>
            <a:lvl6pPr marL="25146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r>
              <a:rPr lang="ru-RU" altLang="ru-RU" kern="0" dirty="0" smtClean="0"/>
              <a:t>Обращение к элементам </a:t>
            </a:r>
            <a:r>
              <a:rPr lang="en-US" altLang="ru-RU" b="1" kern="0" dirty="0" smtClean="0">
                <a:solidFill>
                  <a:srgbClr val="002060"/>
                </a:solidFill>
              </a:rPr>
              <a:t>DOM</a:t>
            </a:r>
            <a:endParaRPr lang="ru-RU" altLang="ru-RU" kern="0" dirty="0" smtClean="0"/>
          </a:p>
        </p:txBody>
      </p:sp>
      <p:sp>
        <p:nvSpPr>
          <p:cNvPr id="40964" name="Объект 2"/>
          <p:cNvSpPr txBox="1">
            <a:spLocks/>
          </p:cNvSpPr>
          <p:nvPr/>
        </p:nvSpPr>
        <p:spPr bwMode="auto">
          <a:xfrm>
            <a:off x="305610" y="1142220"/>
            <a:ext cx="8537575" cy="4401382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  <a:alpha val="10000"/>
                </a:schemeClr>
              </a:gs>
              <a:gs pos="0">
                <a:srgbClr val="FBF9EF"/>
              </a:gs>
            </a:gsLst>
            <a:lin ang="5400000" scaled="1"/>
          </a:gradFill>
          <a:ln>
            <a:noFill/>
          </a:ln>
        </p:spPr>
        <p:txBody>
          <a:bodyPr/>
          <a:lstStyle>
            <a:lvl1pPr defTabSz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defTabSz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defTabSz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defTabSz="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defTabSz="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ru-RU" altLang="ru-RU" dirty="0" smtClean="0"/>
              <a:t>Стандарт DOM предусматривает несколько средств поиска элемента. </a:t>
            </a:r>
            <a:endParaRPr lang="en-US" altLang="ru-RU" dirty="0" smtClean="0"/>
          </a:p>
          <a:p>
            <a:pPr>
              <a:spcBef>
                <a:spcPct val="0"/>
              </a:spcBef>
              <a:buNone/>
            </a:pPr>
            <a:r>
              <a:rPr lang="ru-RU" altLang="ru-RU" dirty="0" smtClean="0"/>
              <a:t>Это методы: </a:t>
            </a:r>
            <a:r>
              <a:rPr lang="ru-RU" altLang="ru-RU" dirty="0" err="1" smtClean="0"/>
              <a:t>getElementById</a:t>
            </a:r>
            <a:r>
              <a:rPr lang="ru-RU" altLang="ru-RU" dirty="0" smtClean="0"/>
              <a:t>, </a:t>
            </a:r>
          </a:p>
          <a:p>
            <a:pPr>
              <a:spcBef>
                <a:spcPct val="0"/>
              </a:spcBef>
              <a:buNone/>
            </a:pPr>
            <a:r>
              <a:rPr lang="ru-RU" altLang="ru-RU" dirty="0" err="1" smtClean="0"/>
              <a:t>getElementsByTagName</a:t>
            </a:r>
            <a:r>
              <a:rPr lang="ru-RU" altLang="ru-RU" dirty="0" smtClean="0"/>
              <a:t> и </a:t>
            </a:r>
            <a:r>
              <a:rPr lang="ru-RU" altLang="ru-RU" dirty="0" err="1" smtClean="0"/>
              <a:t>getElementsByName</a:t>
            </a:r>
            <a:r>
              <a:rPr lang="ru-RU" altLang="ru-RU" dirty="0" smtClean="0"/>
              <a:t>. </a:t>
            </a:r>
            <a:endParaRPr lang="en-US" altLang="ru-RU" dirty="0" smtClean="0"/>
          </a:p>
          <a:p>
            <a:pPr>
              <a:buFont typeface="Arial" panose="020B0604020202020204" pitchFamily="34" charset="0"/>
              <a:buNone/>
            </a:pPr>
            <a:r>
              <a:rPr lang="ru-RU" altLang="ru-RU" dirty="0" smtClean="0"/>
              <a:t>Самый </a:t>
            </a:r>
            <a:r>
              <a:rPr lang="ru-RU" altLang="ru-RU" dirty="0"/>
              <a:t>удобный способ найти элемент в DOM - это получить его по </a:t>
            </a:r>
            <a:r>
              <a:rPr lang="ru-RU" altLang="ru-RU" dirty="0" err="1"/>
              <a:t>id</a:t>
            </a:r>
            <a:r>
              <a:rPr lang="ru-RU" altLang="ru-RU" dirty="0"/>
              <a:t>. Для этого используется вызов </a:t>
            </a:r>
            <a:r>
              <a:rPr lang="ru-RU" altLang="ru-RU" dirty="0" err="1"/>
              <a:t>document.getElementById</a:t>
            </a:r>
            <a:r>
              <a:rPr lang="ru-RU" altLang="ru-RU" dirty="0"/>
              <a:t>(</a:t>
            </a:r>
            <a:r>
              <a:rPr lang="ru-RU" altLang="ru-RU" dirty="0" err="1"/>
              <a:t>id</a:t>
            </a:r>
            <a:r>
              <a:rPr lang="ru-RU" altLang="ru-RU" dirty="0"/>
              <a:t>)</a:t>
            </a:r>
          </a:p>
          <a:p>
            <a:pPr>
              <a:buFont typeface="Arial" panose="020B0604020202020204" pitchFamily="34" charset="0"/>
              <a:buNone/>
            </a:pPr>
            <a:r>
              <a:rPr lang="ru-RU" altLang="ru-RU" dirty="0"/>
              <a:t>Например, следующий код изменит цвет текста на голубой в </a:t>
            </a:r>
            <a:r>
              <a:rPr lang="ru-RU" altLang="ru-RU" dirty="0" err="1"/>
              <a:t>div'е</a:t>
            </a:r>
            <a:r>
              <a:rPr lang="ru-RU" altLang="ru-RU" dirty="0"/>
              <a:t> c </a:t>
            </a:r>
            <a:r>
              <a:rPr lang="ru-RU" altLang="ru-RU" dirty="0" err="1"/>
              <a:t>id</a:t>
            </a:r>
            <a:r>
              <a:rPr lang="ru-RU" altLang="ru-RU" dirty="0"/>
              <a:t>="</a:t>
            </a:r>
            <a:r>
              <a:rPr lang="ru-RU" altLang="ru-RU" dirty="0" err="1"/>
              <a:t>dataKeeper</a:t>
            </a:r>
            <a:r>
              <a:rPr lang="ru-RU" altLang="ru-RU" dirty="0"/>
              <a:t>":</a:t>
            </a:r>
          </a:p>
        </p:txBody>
      </p:sp>
      <p:sp>
        <p:nvSpPr>
          <p:cNvPr id="40965" name="Rectangle 52"/>
          <p:cNvSpPr>
            <a:spLocks noChangeArrowheads="1"/>
          </p:cNvSpPr>
          <p:nvPr/>
        </p:nvSpPr>
        <p:spPr bwMode="auto">
          <a:xfrm>
            <a:off x="-36512" y="5798982"/>
            <a:ext cx="9180512" cy="384721"/>
          </a:xfrm>
          <a:prstGeom prst="rect">
            <a:avLst/>
          </a:prstGeom>
          <a:solidFill>
            <a:srgbClr val="F4EFD8"/>
          </a:solidFill>
          <a:ln>
            <a:noFill/>
          </a:ln>
        </p:spPr>
        <p:txBody>
          <a:bodyPr wrap="squar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500" i="1" dirty="0" err="1"/>
              <a:t>document.getElementById</a:t>
            </a:r>
            <a:r>
              <a:rPr lang="ru-RU" altLang="ru-RU" sz="2500" i="1" dirty="0"/>
              <a:t>('</a:t>
            </a:r>
            <a:r>
              <a:rPr lang="ru-RU" altLang="ru-RU" sz="2500" i="1" dirty="0" err="1"/>
              <a:t>dataKeeper</a:t>
            </a:r>
            <a:r>
              <a:rPr lang="ru-RU" altLang="ru-RU" sz="2500" i="1" dirty="0"/>
              <a:t>').</a:t>
            </a:r>
            <a:r>
              <a:rPr lang="ru-RU" altLang="ru-RU" sz="2500" i="1" dirty="0" err="1"/>
              <a:t>style.color</a:t>
            </a:r>
            <a:r>
              <a:rPr lang="ru-RU" altLang="ru-RU" sz="2500" i="1" dirty="0"/>
              <a:t> = '</a:t>
            </a:r>
            <a:r>
              <a:rPr lang="ru-RU" altLang="ru-RU" sz="2500" i="1" dirty="0" err="1"/>
              <a:t>blue</a:t>
            </a:r>
            <a:r>
              <a:rPr lang="ru-RU" altLang="ru-RU" sz="2500" i="1" dirty="0"/>
              <a:t>'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63000">
              <a:schemeClr val="accent5">
                <a:lumMod val="90000"/>
                <a:alpha val="45000"/>
              </a:schemeClr>
            </a:gs>
            <a:gs pos="0">
              <a:schemeClr val="accent5">
                <a:lumMod val="2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36513" y="379960"/>
            <a:ext cx="9180513" cy="6096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txBody>
          <a:bodyPr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5pPr>
            <a:lvl6pPr marL="25146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r>
              <a:rPr lang="ru-RU" altLang="ru-RU" kern="0" dirty="0" smtClean="0"/>
              <a:t>Обращение к элементам </a:t>
            </a:r>
            <a:r>
              <a:rPr lang="en-US" altLang="ru-RU" b="1" kern="0" dirty="0" smtClean="0">
                <a:solidFill>
                  <a:srgbClr val="002060"/>
                </a:solidFill>
              </a:rPr>
              <a:t>DOM</a:t>
            </a:r>
            <a:endParaRPr lang="ru-RU" altLang="ru-RU" kern="0" dirty="0" smtClean="0"/>
          </a:p>
        </p:txBody>
      </p:sp>
      <p:sp>
        <p:nvSpPr>
          <p:cNvPr id="41987" name="Объект 2"/>
          <p:cNvSpPr>
            <a:spLocks noGrp="1"/>
          </p:cNvSpPr>
          <p:nvPr>
            <p:ph idx="1"/>
          </p:nvPr>
        </p:nvSpPr>
        <p:spPr>
          <a:xfrm>
            <a:off x="384175" y="1218446"/>
            <a:ext cx="8594725" cy="4459937"/>
          </a:xfrm>
          <a:gradFill>
            <a:gsLst>
              <a:gs pos="100000">
                <a:schemeClr val="bg1">
                  <a:lumMod val="69000"/>
                  <a:alpha val="12000"/>
                </a:schemeClr>
              </a:gs>
              <a:gs pos="0">
                <a:srgbClr val="FBF9EF"/>
              </a:gs>
            </a:gsLst>
            <a:lin ang="5400000" scaled="1"/>
          </a:gradFill>
        </p:spPr>
        <p:txBody>
          <a:bodyPr/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Следующий способ - это получить все элементы с определенным тегом, и среди них искать нужный.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altLang="ru-RU" sz="1800" dirty="0" smtClean="0">
                <a:solidFill>
                  <a:srgbClr val="000000"/>
                </a:solidFill>
              </a:rPr>
              <a:t>Для этого служит</a:t>
            </a:r>
            <a:r>
              <a:rPr lang="ru-RU" altLang="ru-RU" dirty="0" smtClean="0">
                <a:solidFill>
                  <a:srgbClr val="000000"/>
                </a:solidFill>
              </a:rPr>
              <a:t> </a:t>
            </a:r>
            <a:r>
              <a:rPr lang="ru-RU" altLang="ru-RU" dirty="0" err="1" smtClean="0">
                <a:solidFill>
                  <a:srgbClr val="000000"/>
                </a:solidFill>
              </a:rPr>
              <a:t>document.getElementsByTagName</a:t>
            </a:r>
            <a:r>
              <a:rPr lang="ru-RU" altLang="ru-RU" dirty="0" smtClean="0">
                <a:solidFill>
                  <a:srgbClr val="000000"/>
                </a:solidFill>
              </a:rPr>
              <a:t>(</a:t>
            </a:r>
            <a:r>
              <a:rPr lang="ru-RU" altLang="ru-RU" dirty="0" err="1" smtClean="0">
                <a:solidFill>
                  <a:srgbClr val="000000"/>
                </a:solidFill>
              </a:rPr>
              <a:t>tag</a:t>
            </a:r>
            <a:r>
              <a:rPr lang="ru-RU" altLang="ru-RU" dirty="0" smtClean="0">
                <a:solidFill>
                  <a:srgbClr val="000000"/>
                </a:solidFill>
              </a:rPr>
              <a:t>).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Она возвращает массив из элементов, имеющих такой тег.</a:t>
            </a:r>
            <a:r>
              <a:rPr lang="ru-RU" altLang="ru-RU" dirty="0" smtClean="0"/>
              <a:t> </a:t>
            </a:r>
            <a:r>
              <a:rPr lang="ru-RU" altLang="ru-RU" dirty="0" smtClean="0">
                <a:solidFill>
                  <a:srgbClr val="000000"/>
                </a:solidFill>
              </a:rPr>
              <a:t>Например, можно получить второй элемент(нумерация в массиве идет с нуля) с тэгом </a:t>
            </a:r>
            <a:r>
              <a:rPr lang="ru-RU" altLang="ru-RU" dirty="0" err="1" smtClean="0">
                <a:solidFill>
                  <a:srgbClr val="000000"/>
                </a:solidFill>
              </a:rPr>
              <a:t>li</a:t>
            </a:r>
            <a:r>
              <a:rPr lang="ru-RU" altLang="ru-RU" dirty="0" smtClean="0">
                <a:solidFill>
                  <a:srgbClr val="000000"/>
                </a:solidFill>
              </a:rPr>
              <a:t>:</a:t>
            </a:r>
            <a:endParaRPr lang="ru-RU" altLang="ru-RU" dirty="0" smtClean="0"/>
          </a:p>
        </p:txBody>
      </p:sp>
      <p:sp>
        <p:nvSpPr>
          <p:cNvPr id="41988" name="Rectangle 32"/>
          <p:cNvSpPr>
            <a:spLocks noChangeArrowheads="1"/>
          </p:cNvSpPr>
          <p:nvPr/>
        </p:nvSpPr>
        <p:spPr bwMode="auto">
          <a:xfrm>
            <a:off x="-31323" y="4496164"/>
            <a:ext cx="91753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i="1" dirty="0" err="1">
                <a:solidFill>
                  <a:srgbClr val="000000"/>
                </a:solidFill>
              </a:rPr>
              <a:t>document.getElementsByTagName</a:t>
            </a:r>
            <a:r>
              <a:rPr lang="ru-RU" altLang="ru-RU" sz="2400" i="1" dirty="0">
                <a:solidFill>
                  <a:srgbClr val="000000"/>
                </a:solidFill>
              </a:rPr>
              <a:t>(</a:t>
            </a:r>
            <a:r>
              <a:rPr lang="ru-RU" altLang="ru-RU" sz="2400" i="1" dirty="0">
                <a:solidFill>
                  <a:srgbClr val="0000FF"/>
                </a:solidFill>
              </a:rPr>
              <a:t>'DIV'</a:t>
            </a:r>
            <a:r>
              <a:rPr lang="ru-RU" altLang="ru-RU" sz="2400" i="1" dirty="0">
                <a:solidFill>
                  <a:srgbClr val="000000"/>
                </a:solidFill>
              </a:rPr>
              <a:t>)[0].</a:t>
            </a:r>
            <a:r>
              <a:rPr lang="ru-RU" altLang="ru-RU" sz="2400" i="1" dirty="0" err="1" smtClean="0">
                <a:solidFill>
                  <a:srgbClr val="000000"/>
                </a:solidFill>
              </a:rPr>
              <a:t>getElementsBy</a:t>
            </a:r>
            <a:r>
              <a:rPr lang="en-US" altLang="ru-RU" sz="2400" i="1" dirty="0" smtClean="0">
                <a:solidFill>
                  <a:srgbClr val="000000"/>
                </a:solidFill>
              </a:rPr>
              <a:t>-</a:t>
            </a:r>
            <a:r>
              <a:rPr lang="ru-RU" altLang="ru-RU" sz="2400" i="1" dirty="0" err="1" smtClean="0">
                <a:solidFill>
                  <a:srgbClr val="000000"/>
                </a:solidFill>
              </a:rPr>
              <a:t>TagName</a:t>
            </a:r>
            <a:r>
              <a:rPr lang="ru-RU" altLang="ru-RU" sz="2400" i="1" dirty="0">
                <a:solidFill>
                  <a:srgbClr val="000000"/>
                </a:solidFill>
              </a:rPr>
              <a:t>(</a:t>
            </a:r>
            <a:r>
              <a:rPr lang="ru-RU" altLang="ru-RU" sz="2400" i="1" dirty="0">
                <a:solidFill>
                  <a:srgbClr val="0000FF"/>
                </a:solidFill>
              </a:rPr>
              <a:t>'LI'</a:t>
            </a:r>
            <a:r>
              <a:rPr lang="ru-RU" altLang="ru-RU" sz="2400" i="1" dirty="0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 bwMode="auto">
          <a:xfrm>
            <a:off x="303344" y="608638"/>
            <a:ext cx="8537312" cy="5107142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  <a:alpha val="0"/>
                </a:schemeClr>
              </a:gs>
              <a:gs pos="0">
                <a:srgbClr val="FBF9EF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5pPr>
            <a:lvl6pPr marL="25146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marL="0" indent="0" algn="just">
              <a:buNone/>
            </a:pPr>
            <a:r>
              <a:rPr lang="ru-RU" altLang="ru-RU" sz="2500" kern="0" dirty="0" err="1">
                <a:solidFill>
                  <a:srgbClr val="000000"/>
                </a:solidFill>
              </a:rPr>
              <a:t>Node</a:t>
            </a:r>
            <a:r>
              <a:rPr lang="ru-RU" altLang="ru-RU" sz="2500" kern="0" dirty="0">
                <a:solidFill>
                  <a:srgbClr val="000000"/>
                </a:solidFill>
              </a:rPr>
              <a:t> это интерфейс, от которого наследуют несколько типов DOM, он так же позволяет различным типам быть обработанными(или протестированными</a:t>
            </a:r>
            <a:r>
              <a:rPr lang="ru-RU" altLang="ru-RU" sz="2500" kern="0" dirty="0" smtClean="0">
                <a:solidFill>
                  <a:srgbClr val="000000"/>
                </a:solidFill>
              </a:rPr>
              <a:t>).</a:t>
            </a:r>
            <a:endParaRPr lang="ru-RU" altLang="ru-RU" sz="2500" kern="0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r>
              <a:rPr lang="ru-RU" altLang="ru-RU" sz="2500" kern="0" dirty="0">
                <a:solidFill>
                  <a:srgbClr val="000000"/>
                </a:solidFill>
              </a:rPr>
              <a:t>Следующие интерфейсы полностью наследуют от </a:t>
            </a:r>
            <a:r>
              <a:rPr lang="ru-RU" altLang="ru-RU" sz="2500" kern="0" dirty="0" err="1">
                <a:solidFill>
                  <a:srgbClr val="000000"/>
                </a:solidFill>
              </a:rPr>
              <a:t>Node</a:t>
            </a:r>
            <a:r>
              <a:rPr lang="ru-RU" altLang="ru-RU" sz="2500" kern="0" dirty="0">
                <a:solidFill>
                  <a:srgbClr val="000000"/>
                </a:solidFill>
              </a:rPr>
              <a:t> его методы и свойства: </a:t>
            </a:r>
            <a:r>
              <a:rPr lang="ru-RU" altLang="ru-RU" sz="2500" kern="0" dirty="0" err="1">
                <a:solidFill>
                  <a:srgbClr val="000000"/>
                </a:solidFill>
              </a:rPr>
              <a:t>Document</a:t>
            </a:r>
            <a:r>
              <a:rPr lang="ru-RU" altLang="ru-RU" sz="2500" kern="0" dirty="0">
                <a:solidFill>
                  <a:srgbClr val="000000"/>
                </a:solidFill>
              </a:rPr>
              <a:t>, </a:t>
            </a:r>
            <a:r>
              <a:rPr lang="ru-RU" altLang="ru-RU" sz="2500" kern="0" dirty="0" err="1">
                <a:solidFill>
                  <a:srgbClr val="000000"/>
                </a:solidFill>
              </a:rPr>
              <a:t>Element</a:t>
            </a:r>
            <a:r>
              <a:rPr lang="ru-RU" altLang="ru-RU" sz="2500" kern="0" dirty="0">
                <a:solidFill>
                  <a:srgbClr val="000000"/>
                </a:solidFill>
              </a:rPr>
              <a:t>, </a:t>
            </a:r>
            <a:r>
              <a:rPr lang="ru-RU" altLang="ru-RU" sz="2500" kern="0" dirty="0" err="1" smtClean="0">
                <a:solidFill>
                  <a:srgbClr val="000000"/>
                </a:solidFill>
              </a:rPr>
              <a:t>CharacterData</a:t>
            </a:r>
            <a:r>
              <a:rPr lang="ru-RU" altLang="ru-RU" sz="2500" kern="0" dirty="0" smtClean="0">
                <a:solidFill>
                  <a:srgbClr val="000000"/>
                </a:solidFill>
              </a:rPr>
              <a:t>, </a:t>
            </a:r>
            <a:r>
              <a:rPr lang="ru-RU" altLang="ru-RU" sz="2500" kern="0" dirty="0" err="1" smtClean="0">
                <a:solidFill>
                  <a:srgbClr val="000000"/>
                </a:solidFill>
              </a:rPr>
              <a:t>ProcessingInstruction</a:t>
            </a:r>
            <a:r>
              <a:rPr lang="ru-RU" altLang="ru-RU" sz="2500" kern="0" dirty="0">
                <a:solidFill>
                  <a:srgbClr val="000000"/>
                </a:solidFill>
              </a:rPr>
              <a:t>, </a:t>
            </a:r>
            <a:r>
              <a:rPr lang="ru-RU" altLang="ru-RU" sz="2500" kern="0" dirty="0" err="1">
                <a:solidFill>
                  <a:srgbClr val="000000"/>
                </a:solidFill>
              </a:rPr>
              <a:t>DocumentFragment</a:t>
            </a:r>
            <a:r>
              <a:rPr lang="ru-RU" altLang="ru-RU" sz="2500" kern="0" dirty="0">
                <a:solidFill>
                  <a:srgbClr val="000000"/>
                </a:solidFill>
              </a:rPr>
              <a:t>, </a:t>
            </a:r>
            <a:r>
              <a:rPr lang="ru-RU" altLang="ru-RU" sz="2500" kern="0" dirty="0" err="1">
                <a:solidFill>
                  <a:srgbClr val="000000"/>
                </a:solidFill>
              </a:rPr>
              <a:t>DocumentType</a:t>
            </a:r>
            <a:r>
              <a:rPr lang="ru-RU" altLang="ru-RU" sz="2500" kern="0" dirty="0">
                <a:solidFill>
                  <a:srgbClr val="000000"/>
                </a:solidFill>
              </a:rPr>
              <a:t>, </a:t>
            </a:r>
            <a:r>
              <a:rPr lang="ru-RU" altLang="ru-RU" sz="2500" kern="0" dirty="0" err="1">
                <a:solidFill>
                  <a:srgbClr val="000000"/>
                </a:solidFill>
              </a:rPr>
              <a:t>Notation</a:t>
            </a:r>
            <a:r>
              <a:rPr lang="ru-RU" altLang="ru-RU" sz="2500" kern="0" dirty="0">
                <a:solidFill>
                  <a:srgbClr val="000000"/>
                </a:solidFill>
              </a:rPr>
              <a:t>, </a:t>
            </a:r>
            <a:r>
              <a:rPr lang="ru-RU" altLang="ru-RU" sz="2500" kern="0" dirty="0" err="1">
                <a:solidFill>
                  <a:srgbClr val="000000"/>
                </a:solidFill>
              </a:rPr>
              <a:t>Entity</a:t>
            </a:r>
            <a:r>
              <a:rPr lang="ru-RU" altLang="ru-RU" sz="2500" kern="0" dirty="0">
                <a:solidFill>
                  <a:srgbClr val="000000"/>
                </a:solidFill>
              </a:rPr>
              <a:t>, </a:t>
            </a:r>
            <a:r>
              <a:rPr lang="ru-RU" altLang="ru-RU" sz="2500" kern="0" dirty="0" err="1" smtClean="0">
                <a:solidFill>
                  <a:srgbClr val="000000"/>
                </a:solidFill>
              </a:rPr>
              <a:t>EntityReference</a:t>
            </a:r>
            <a:endParaRPr lang="ru-RU" altLang="ru-RU" sz="2500" kern="0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r>
              <a:rPr lang="ru-RU" altLang="ru-RU" sz="2500" kern="0" dirty="0">
                <a:solidFill>
                  <a:srgbClr val="000000"/>
                </a:solidFill>
              </a:rPr>
              <a:t>Эти интерфейсы могут возвращать </a:t>
            </a:r>
            <a:r>
              <a:rPr lang="ru-RU" altLang="ru-RU" sz="2500" kern="0" dirty="0" err="1">
                <a:solidFill>
                  <a:srgbClr val="000000"/>
                </a:solidFill>
              </a:rPr>
              <a:t>null</a:t>
            </a:r>
            <a:r>
              <a:rPr lang="ru-RU" altLang="ru-RU" sz="2500" kern="0" dirty="0">
                <a:solidFill>
                  <a:srgbClr val="000000"/>
                </a:solidFill>
              </a:rPr>
              <a:t> в особых случаях, когда методы и свойства не уместны. Они могут сбросить исключение - например, когда добавляются дети к типу узла, у которого не может их существовать.</a:t>
            </a:r>
            <a:endParaRPr lang="ru-RU" altLang="ru-RU" sz="25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165" y="1294672"/>
            <a:ext cx="8156182" cy="5014410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36513" y="532412"/>
            <a:ext cx="9180513" cy="6096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txBody>
          <a:bodyPr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5pPr>
            <a:lvl6pPr marL="25146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r>
              <a:rPr lang="ru-RU" altLang="ru-RU" kern="0" dirty="0" smtClean="0"/>
              <a:t>Атрибуты объекта </a:t>
            </a:r>
            <a:r>
              <a:rPr lang="en-US" altLang="ru-RU" kern="0" dirty="0" smtClean="0"/>
              <a:t>Node</a:t>
            </a:r>
            <a:endParaRPr lang="ru-RU" altLang="ru-RU" kern="0" dirty="0" smtClean="0"/>
          </a:p>
        </p:txBody>
      </p:sp>
    </p:spTree>
    <p:extLst>
      <p:ext uri="{BB962C8B-B14F-4D97-AF65-F5344CB8AC3E}">
        <p14:creationId xmlns:p14="http://schemas.microsoft.com/office/powerpoint/2010/main" val="385458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0" r="3934"/>
          <a:stretch>
            <a:fillRect/>
          </a:stretch>
        </p:blipFill>
        <p:spPr>
          <a:xfrm>
            <a:off x="1598613" y="563563"/>
            <a:ext cx="6099175" cy="6291262"/>
          </a:xfrm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0"/>
            <a:ext cx="9144000" cy="60801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txBody>
          <a:bodyPr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5pPr>
            <a:lvl6pPr marL="25146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r>
              <a:rPr lang="ru-RU" dirty="0" smtClean="0"/>
              <a:t>Иерархическая структура объектной модели </a:t>
            </a:r>
            <a:r>
              <a:rPr lang="ru-RU" b="1" dirty="0" smtClean="0">
                <a:solidFill>
                  <a:srgbClr val="FF0000"/>
                </a:solidFill>
              </a:rPr>
              <a:t>ВОМ</a:t>
            </a:r>
            <a:endParaRPr lang="ru-RU" altLang="ru-RU" b="1" kern="0" dirty="0" smtClean="0">
              <a:solidFill>
                <a:srgbClr val="FF00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1598613" y="1447124"/>
            <a:ext cx="2592257" cy="1219616"/>
          </a:xfrm>
          <a:prstGeom prst="rect">
            <a:avLst/>
          </a:prstGeom>
          <a:solidFill>
            <a:srgbClr val="EB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3657340" y="1256533"/>
            <a:ext cx="609756" cy="343043"/>
          </a:xfrm>
          <a:prstGeom prst="rect">
            <a:avLst/>
          </a:prstGeom>
          <a:solidFill>
            <a:srgbClr val="EB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760413"/>
            <a:ext cx="8613775" cy="4650463"/>
          </a:xfrm>
          <a:gradFill>
            <a:gsLst>
              <a:gs pos="0">
                <a:srgbClr val="FBF9EF"/>
              </a:gs>
              <a:gs pos="100000">
                <a:schemeClr val="bg1">
                  <a:lumMod val="75000"/>
                  <a:alpha val="12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ru-RU" altLang="ru-RU" b="1" i="1" dirty="0" smtClean="0">
                <a:solidFill>
                  <a:srgbClr val="FF0000"/>
                </a:solidFill>
              </a:rPr>
              <a:t>Объект </a:t>
            </a:r>
            <a:r>
              <a:rPr lang="en-US" altLang="ru-RU" b="1" i="1" dirty="0" smtClean="0">
                <a:solidFill>
                  <a:srgbClr val="FF0000"/>
                </a:solidFill>
              </a:rPr>
              <a:t>window</a:t>
            </a:r>
            <a:r>
              <a:rPr lang="en-US" altLang="ru-RU" dirty="0" smtClean="0"/>
              <a:t> –</a:t>
            </a:r>
            <a:r>
              <a:rPr lang="ru-RU" altLang="ru-RU" dirty="0" smtClean="0"/>
              <a:t> корневой объект </a:t>
            </a:r>
            <a:r>
              <a:rPr lang="ru-RU" altLang="ru-RU" dirty="0" err="1" smtClean="0"/>
              <a:t>JavaScript</a:t>
            </a:r>
            <a:r>
              <a:rPr lang="ru-RU" altLang="ru-RU" dirty="0" smtClean="0"/>
              <a:t>. Все объекты </a:t>
            </a:r>
            <a:r>
              <a:rPr lang="ru-RU" altLang="ru-RU" dirty="0" err="1" smtClean="0"/>
              <a:t>JavaScript</a:t>
            </a:r>
            <a:r>
              <a:rPr lang="ru-RU" altLang="ru-RU" dirty="0" smtClean="0"/>
              <a:t>, а также переменные и функции определяемые пользователем хранятся в объекте </a:t>
            </a:r>
            <a:r>
              <a:rPr lang="ru-RU" altLang="ru-RU" dirty="0" err="1" smtClean="0"/>
              <a:t>window</a:t>
            </a:r>
            <a:r>
              <a:rPr lang="ru-RU" altLang="ru-RU" dirty="0" smtClean="0"/>
              <a:t>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3213" y="2743200"/>
            <a:ext cx="86137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5pPr>
            <a:lvl6pPr marL="25146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r>
              <a:rPr lang="ru-RU" kern="0" dirty="0" smtClean="0"/>
              <a:t>Для  каждого открытого окна браузер создает объект </a:t>
            </a:r>
            <a:r>
              <a:rPr lang="en-US" kern="0" dirty="0" smtClean="0"/>
              <a:t>Window.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82575" y="3810000"/>
            <a:ext cx="8634413" cy="1295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5pPr>
            <a:lvl6pPr marL="25146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r>
              <a:rPr lang="ru-RU" dirty="0" smtClean="0"/>
              <a:t>Писать</a:t>
            </a:r>
            <a:r>
              <a:rPr lang="ru-RU" dirty="0"/>
              <a:t> </a:t>
            </a:r>
            <a:r>
              <a:rPr lang="ru-RU" i="1" dirty="0"/>
              <a:t>"</a:t>
            </a:r>
            <a:r>
              <a:rPr lang="ru-RU" i="1" dirty="0" err="1"/>
              <a:t>window</a:t>
            </a:r>
            <a:r>
              <a:rPr lang="ru-RU" i="1" dirty="0"/>
              <a:t>."</a:t>
            </a:r>
            <a:r>
              <a:rPr lang="ru-RU" dirty="0"/>
              <a:t> при обращении к объектам и переменным необязательно так как </a:t>
            </a:r>
            <a:r>
              <a:rPr lang="ru-RU" dirty="0" err="1"/>
              <a:t>JavaScript</a:t>
            </a:r>
            <a:r>
              <a:rPr lang="ru-RU" dirty="0"/>
              <a:t> подставляет его автоматически.</a:t>
            </a:r>
            <a:endParaRPr lang="ru-RU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962211"/>
              </p:ext>
            </p:extLst>
          </p:nvPr>
        </p:nvGraphicFramePr>
        <p:xfrm>
          <a:off x="379570" y="1599576"/>
          <a:ext cx="8384860" cy="4713392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1723990"/>
                <a:gridCol w="6660870"/>
              </a:tblGrid>
              <a:tr h="1232237">
                <a:tc>
                  <a:txBody>
                    <a:bodyPr/>
                    <a:lstStyle/>
                    <a:p>
                      <a:r>
                        <a:rPr lang="en-US" sz="2500" u="none" strike="noStrike" dirty="0">
                          <a:effectLst/>
                          <a:hlinkClick r:id="rId2"/>
                        </a:rPr>
                        <a:t>closed</a:t>
                      </a:r>
                      <a:endParaRPr lang="en-US" sz="2500" dirty="0">
                        <a:effectLst/>
                      </a:endParaRPr>
                    </a:p>
                  </a:txBody>
                  <a:tcPr marL="16248" marR="16248" marT="16253" marB="16253" anchor="ctr"/>
                </a:tc>
                <a:tc>
                  <a:txBody>
                    <a:bodyPr/>
                    <a:lstStyle/>
                    <a:p>
                      <a:r>
                        <a:rPr lang="ru-RU" sz="2500" dirty="0">
                          <a:effectLst/>
                        </a:rPr>
                        <a:t>Возвращает логическое значение (</a:t>
                      </a:r>
                      <a:r>
                        <a:rPr lang="ru-RU" sz="2500" dirty="0" err="1">
                          <a:effectLst/>
                        </a:rPr>
                        <a:t>true</a:t>
                      </a:r>
                      <a:r>
                        <a:rPr lang="ru-RU" sz="2500" dirty="0">
                          <a:effectLst/>
                        </a:rPr>
                        <a:t> или </a:t>
                      </a:r>
                      <a:r>
                        <a:rPr lang="ru-RU" sz="2500" dirty="0" err="1">
                          <a:effectLst/>
                        </a:rPr>
                        <a:t>false</a:t>
                      </a:r>
                      <a:r>
                        <a:rPr lang="ru-RU" sz="2500" dirty="0">
                          <a:effectLst/>
                        </a:rPr>
                        <a:t>) в зависимости от того, закрыто указанное окно или отрыто.</a:t>
                      </a:r>
                    </a:p>
                  </a:txBody>
                  <a:tcPr marL="16248" marR="16248" marT="16253" marB="16253" anchor="ctr"/>
                </a:tc>
              </a:tr>
              <a:tr h="597187">
                <a:tc>
                  <a:txBody>
                    <a:bodyPr/>
                    <a:lstStyle/>
                    <a:p>
                      <a:r>
                        <a:rPr lang="en-US" sz="2500" u="none" strike="noStrike" dirty="0">
                          <a:effectLst/>
                          <a:hlinkClick r:id="rId3"/>
                        </a:rPr>
                        <a:t>location</a:t>
                      </a:r>
                      <a:endParaRPr lang="en-US" sz="2500" dirty="0">
                        <a:effectLst/>
                      </a:endParaRPr>
                    </a:p>
                  </a:txBody>
                  <a:tcPr marL="16249" marR="16249" marT="16250" marB="16250" anchor="ctr"/>
                </a:tc>
                <a:tc>
                  <a:txBody>
                    <a:bodyPr/>
                    <a:lstStyle/>
                    <a:p>
                      <a:r>
                        <a:rPr lang="ru-RU" sz="2500" dirty="0">
                          <a:effectLst/>
                        </a:rPr>
                        <a:t>Возвращает объект </a:t>
                      </a:r>
                      <a:r>
                        <a:rPr lang="ru-RU" sz="2500" dirty="0" err="1">
                          <a:effectLst/>
                        </a:rPr>
                        <a:t>Location</a:t>
                      </a:r>
                      <a:r>
                        <a:rPr lang="ru-RU" sz="2500" dirty="0">
                          <a:effectLst/>
                        </a:rPr>
                        <a:t> данного окна.</a:t>
                      </a:r>
                    </a:p>
                  </a:txBody>
                  <a:tcPr marL="16249" marR="16249" marT="16250" marB="16250" anchor="ctr"/>
                </a:tc>
              </a:tr>
              <a:tr h="784820">
                <a:tc>
                  <a:txBody>
                    <a:bodyPr/>
                    <a:lstStyle/>
                    <a:p>
                      <a:r>
                        <a:rPr lang="en-US" sz="2500" u="none" strike="noStrike">
                          <a:effectLst/>
                          <a:hlinkClick r:id="rId4"/>
                        </a:rPr>
                        <a:t>document</a:t>
                      </a:r>
                      <a:endParaRPr lang="en-US" sz="2500">
                        <a:effectLst/>
                      </a:endParaRPr>
                    </a:p>
                  </a:txBody>
                  <a:tcPr marL="16248" marR="16248" marT="16253" marB="16253" anchor="ctr"/>
                </a:tc>
                <a:tc>
                  <a:txBody>
                    <a:bodyPr/>
                    <a:lstStyle/>
                    <a:p>
                      <a:r>
                        <a:rPr lang="ru-RU" sz="2500" dirty="0">
                          <a:effectLst/>
                        </a:rPr>
                        <a:t>Возвращает объект </a:t>
                      </a:r>
                      <a:r>
                        <a:rPr lang="ru-RU" sz="2500" dirty="0" err="1">
                          <a:effectLst/>
                        </a:rPr>
                        <a:t>Document</a:t>
                      </a:r>
                      <a:r>
                        <a:rPr lang="ru-RU" sz="2500" dirty="0">
                          <a:effectLst/>
                        </a:rPr>
                        <a:t> данного окна.</a:t>
                      </a:r>
                    </a:p>
                  </a:txBody>
                  <a:tcPr marL="16248" marR="16248" marT="16253" marB="16253" anchor="ctr"/>
                </a:tc>
              </a:tr>
              <a:tr h="433456">
                <a:tc>
                  <a:txBody>
                    <a:bodyPr/>
                    <a:lstStyle/>
                    <a:p>
                      <a:r>
                        <a:rPr lang="en-US" sz="2500" u="none" strike="noStrike">
                          <a:effectLst/>
                          <a:hlinkClick r:id="rId5"/>
                        </a:rPr>
                        <a:t>history</a:t>
                      </a:r>
                      <a:endParaRPr lang="en-US" sz="2500">
                        <a:effectLst/>
                      </a:endParaRPr>
                    </a:p>
                  </a:txBody>
                  <a:tcPr marL="16248" marR="16248" marT="16253" marB="16253" anchor="ctr"/>
                </a:tc>
                <a:tc>
                  <a:txBody>
                    <a:bodyPr/>
                    <a:lstStyle/>
                    <a:p>
                      <a:r>
                        <a:rPr lang="ru-RU" sz="2500" dirty="0">
                          <a:effectLst/>
                        </a:rPr>
                        <a:t>Возвращает объект </a:t>
                      </a:r>
                      <a:r>
                        <a:rPr lang="ru-RU" sz="2500" dirty="0" err="1">
                          <a:effectLst/>
                        </a:rPr>
                        <a:t>History</a:t>
                      </a:r>
                      <a:r>
                        <a:rPr lang="ru-RU" sz="2500" dirty="0">
                          <a:effectLst/>
                        </a:rPr>
                        <a:t> данного окна.</a:t>
                      </a:r>
                    </a:p>
                  </a:txBody>
                  <a:tcPr marL="16248" marR="16248" marT="16253" marB="16253" anchor="ctr"/>
                </a:tc>
              </a:tr>
              <a:tr h="832846">
                <a:tc>
                  <a:txBody>
                    <a:bodyPr/>
                    <a:lstStyle/>
                    <a:p>
                      <a:r>
                        <a:rPr lang="en-US" sz="2500" u="none" strike="noStrike" dirty="0">
                          <a:effectLst/>
                          <a:hlinkClick r:id="rId6"/>
                        </a:rPr>
                        <a:t>length</a:t>
                      </a:r>
                      <a:endParaRPr lang="en-US" sz="2500" dirty="0">
                        <a:effectLst/>
                      </a:endParaRPr>
                    </a:p>
                  </a:txBody>
                  <a:tcPr marL="16248" marR="16248" marT="16253" marB="16253" anchor="ctr"/>
                </a:tc>
                <a:tc>
                  <a:txBody>
                    <a:bodyPr/>
                    <a:lstStyle/>
                    <a:p>
                      <a:r>
                        <a:rPr lang="ru-RU" sz="2500" dirty="0">
                          <a:effectLst/>
                        </a:rPr>
                        <a:t>Возвращает количество фреймов (включая </a:t>
                      </a:r>
                      <a:r>
                        <a:rPr lang="ru-RU" sz="2500" dirty="0" err="1">
                          <a:effectLst/>
                        </a:rPr>
                        <a:t>iframe</a:t>
                      </a:r>
                      <a:r>
                        <a:rPr lang="ru-RU" sz="2500" dirty="0">
                          <a:effectLst/>
                        </a:rPr>
                        <a:t>), которые находятся в данном окне.</a:t>
                      </a:r>
                    </a:p>
                  </a:txBody>
                  <a:tcPr marL="16248" marR="16248" marT="16253" marB="16253" anchor="ctr"/>
                </a:tc>
              </a:tr>
              <a:tr h="832846">
                <a:tc>
                  <a:txBody>
                    <a:bodyPr/>
                    <a:lstStyle/>
                    <a:p>
                      <a:r>
                        <a:rPr lang="en-US" sz="2500" u="none" strike="noStrike" dirty="0">
                          <a:effectLst/>
                          <a:hlinkClick r:id="rId7"/>
                        </a:rPr>
                        <a:t>navigator</a:t>
                      </a:r>
                      <a:endParaRPr lang="en-US" sz="2500" dirty="0">
                        <a:effectLst/>
                      </a:endParaRPr>
                    </a:p>
                  </a:txBody>
                  <a:tcPr marL="16249" marR="16249" marT="16250" marB="16250" anchor="ctr"/>
                </a:tc>
                <a:tc>
                  <a:txBody>
                    <a:bodyPr/>
                    <a:lstStyle/>
                    <a:p>
                      <a:r>
                        <a:rPr lang="ru-RU" sz="2500" dirty="0">
                          <a:effectLst/>
                        </a:rPr>
                        <a:t>Возвращает объект </a:t>
                      </a:r>
                      <a:r>
                        <a:rPr lang="ru-RU" sz="2500" dirty="0" err="1">
                          <a:effectLst/>
                        </a:rPr>
                        <a:t>Navigator</a:t>
                      </a:r>
                      <a:r>
                        <a:rPr lang="ru-RU" sz="2500" dirty="0">
                          <a:effectLst/>
                        </a:rPr>
                        <a:t> данного окна.</a:t>
                      </a:r>
                    </a:p>
                  </a:txBody>
                  <a:tcPr marL="16249" marR="16249" marT="16250" marB="16250" anchor="ctr"/>
                </a:tc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-187405" y="684864"/>
            <a:ext cx="9180513" cy="6096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txBody>
          <a:bodyPr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5pPr>
            <a:lvl6pPr marL="25146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r>
              <a:rPr lang="ru-RU" altLang="ru-RU" sz="3200" dirty="0" smtClean="0"/>
              <a:t>Свойства объекта </a:t>
            </a:r>
            <a:r>
              <a:rPr lang="en-US" altLang="ru-RU" sz="3200" b="1" i="1" dirty="0" smtClean="0">
                <a:solidFill>
                  <a:srgbClr val="FF0000"/>
                </a:solidFill>
              </a:rPr>
              <a:t>window</a:t>
            </a:r>
            <a:endParaRPr lang="ru-RU" altLang="ru-RU" sz="3200" i="1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-72519" y="467815"/>
            <a:ext cx="9180513" cy="6096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txBody>
          <a:bodyPr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5pPr>
            <a:lvl6pPr marL="25146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ru-RU" altLang="ru-RU" sz="3200" dirty="0" smtClean="0"/>
              <a:t>Свойства объекта </a:t>
            </a:r>
            <a:r>
              <a:rPr lang="en-US" altLang="ru-RU" sz="3200" b="1" i="1" dirty="0" smtClean="0">
                <a:solidFill>
                  <a:srgbClr val="FF0000"/>
                </a:solidFill>
              </a:rPr>
              <a:t>window</a:t>
            </a:r>
            <a:r>
              <a:rPr lang="ru-RU" altLang="ru-RU" sz="3200" b="1" i="1" dirty="0" smtClean="0">
                <a:solidFill>
                  <a:srgbClr val="FF0000"/>
                </a:solidFill>
              </a:rPr>
              <a:t> </a:t>
            </a:r>
            <a:r>
              <a:rPr lang="en-US" altLang="ru-RU" sz="3200" i="1" dirty="0"/>
              <a:t>(</a:t>
            </a:r>
            <a:r>
              <a:rPr lang="ru-RU" altLang="ru-RU" sz="3200" i="1" dirty="0"/>
              <a:t>продолжение</a:t>
            </a:r>
            <a:r>
              <a:rPr lang="en-US" altLang="ru-RU" sz="3200" i="1" dirty="0"/>
              <a:t>)</a:t>
            </a:r>
            <a:endParaRPr lang="ru-RU" altLang="ru-RU" sz="3200" i="1" kern="0" dirty="0"/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ru-RU" altLang="ru-RU" sz="3200" b="1" i="1" kern="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974457"/>
              </p:ext>
            </p:extLst>
          </p:nvPr>
        </p:nvGraphicFramePr>
        <p:xfrm>
          <a:off x="532022" y="1523350"/>
          <a:ext cx="8156182" cy="4313873"/>
        </p:xfrm>
        <a:graphic>
          <a:graphicData uri="http://schemas.openxmlformats.org/drawingml/2006/table">
            <a:tbl>
              <a:tblPr bandRow="1">
                <a:tableStyleId>{0660B408-B3CF-4A94-85FC-2B1E0A45F4A2}</a:tableStyleId>
              </a:tblPr>
              <a:tblGrid>
                <a:gridCol w="1354912"/>
                <a:gridCol w="6801270"/>
              </a:tblGrid>
              <a:tr h="870879">
                <a:tc>
                  <a:txBody>
                    <a:bodyPr/>
                    <a:lstStyle/>
                    <a:p>
                      <a:r>
                        <a:rPr lang="en-US" sz="2500" u="none" strike="noStrike" dirty="0">
                          <a:effectLst/>
                          <a:hlinkClick r:id="rId2"/>
                        </a:rPr>
                        <a:t>name</a:t>
                      </a:r>
                      <a:endParaRPr lang="en-US" sz="2500" dirty="0">
                        <a:effectLst/>
                      </a:endParaRPr>
                    </a:p>
                  </a:txBody>
                  <a:tcPr marL="16249" marR="16249" marT="16250" marB="16250" anchor="ctr"/>
                </a:tc>
                <a:tc>
                  <a:txBody>
                    <a:bodyPr/>
                    <a:lstStyle/>
                    <a:p>
                      <a:r>
                        <a:rPr lang="ru-RU" sz="2500" dirty="0">
                          <a:effectLst/>
                        </a:rPr>
                        <a:t>Устанавливает или возвращает имя данного окна.</a:t>
                      </a:r>
                    </a:p>
                  </a:txBody>
                  <a:tcPr marL="16249" marR="16249" marT="16250" marB="16250" anchor="ctr"/>
                </a:tc>
              </a:tr>
              <a:tr h="870957">
                <a:tc>
                  <a:txBody>
                    <a:bodyPr/>
                    <a:lstStyle/>
                    <a:p>
                      <a:r>
                        <a:rPr lang="en-US" sz="2500" u="none" strike="noStrike" dirty="0">
                          <a:effectLst/>
                          <a:hlinkClick r:id="rId3"/>
                        </a:rPr>
                        <a:t>opener</a:t>
                      </a:r>
                      <a:endParaRPr lang="en-US" sz="2500" dirty="0">
                        <a:effectLst/>
                      </a:endParaRPr>
                    </a:p>
                  </a:txBody>
                  <a:tcPr marL="16249" marR="16249" marT="16250" marB="16250" anchor="ctr"/>
                </a:tc>
                <a:tc>
                  <a:txBody>
                    <a:bodyPr/>
                    <a:lstStyle/>
                    <a:p>
                      <a:r>
                        <a:rPr lang="ru-RU" sz="2500" dirty="0">
                          <a:effectLst/>
                        </a:rPr>
                        <a:t>Возвращает ссылку на окно, которое открыло данное.</a:t>
                      </a:r>
                    </a:p>
                  </a:txBody>
                  <a:tcPr marL="16249" marR="16249" marT="16250" marB="16250" anchor="ctr"/>
                </a:tc>
              </a:tr>
              <a:tr h="453290">
                <a:tc>
                  <a:txBody>
                    <a:bodyPr/>
                    <a:lstStyle/>
                    <a:p>
                      <a:r>
                        <a:rPr lang="en-US" sz="2500" u="none" strike="noStrike" dirty="0">
                          <a:effectLst/>
                          <a:hlinkClick r:id="rId4"/>
                        </a:rPr>
                        <a:t>parent</a:t>
                      </a:r>
                      <a:endParaRPr lang="en-US" sz="2500" dirty="0">
                        <a:effectLst/>
                      </a:endParaRPr>
                    </a:p>
                  </a:txBody>
                  <a:tcPr marL="16249" marR="16249" marT="16250" marB="16250" anchor="ctr"/>
                </a:tc>
                <a:tc>
                  <a:txBody>
                    <a:bodyPr/>
                    <a:lstStyle/>
                    <a:p>
                      <a:r>
                        <a:rPr lang="ru-RU" sz="2500" dirty="0">
                          <a:effectLst/>
                        </a:rPr>
                        <a:t>Возвращает родительское окно данного окна.</a:t>
                      </a:r>
                    </a:p>
                  </a:txBody>
                  <a:tcPr marL="16249" marR="16249" marT="16250" marB="16250" anchor="ctr"/>
                </a:tc>
              </a:tr>
              <a:tr h="453290">
                <a:tc>
                  <a:txBody>
                    <a:bodyPr/>
                    <a:lstStyle/>
                    <a:p>
                      <a:r>
                        <a:rPr lang="en-US" sz="2500" u="none" strike="noStrike">
                          <a:effectLst/>
                          <a:hlinkClick r:id="rId5"/>
                        </a:rPr>
                        <a:t>screen</a:t>
                      </a:r>
                      <a:endParaRPr lang="en-US" sz="2500">
                        <a:effectLst/>
                      </a:endParaRPr>
                    </a:p>
                  </a:txBody>
                  <a:tcPr marL="16249" marR="16249" marT="16250" marB="16250" anchor="ctr"/>
                </a:tc>
                <a:tc>
                  <a:txBody>
                    <a:bodyPr/>
                    <a:lstStyle/>
                    <a:p>
                      <a:r>
                        <a:rPr lang="ru-RU" sz="2500" dirty="0">
                          <a:effectLst/>
                        </a:rPr>
                        <a:t>Возвращает объект </a:t>
                      </a:r>
                      <a:r>
                        <a:rPr lang="ru-RU" sz="2500" dirty="0" err="1">
                          <a:effectLst/>
                        </a:rPr>
                        <a:t>Screen</a:t>
                      </a:r>
                      <a:r>
                        <a:rPr lang="ru-RU" sz="2500" dirty="0">
                          <a:effectLst/>
                        </a:rPr>
                        <a:t> данного окна.</a:t>
                      </a:r>
                    </a:p>
                  </a:txBody>
                  <a:tcPr marL="16249" marR="16249" marT="16250" marB="16250" anchor="ctr"/>
                </a:tc>
              </a:tr>
              <a:tr h="453290">
                <a:tc>
                  <a:txBody>
                    <a:bodyPr/>
                    <a:lstStyle/>
                    <a:p>
                      <a:r>
                        <a:rPr lang="en-US" sz="2500" u="none" strike="noStrike">
                          <a:effectLst/>
                          <a:hlinkClick r:id="rId6"/>
                        </a:rPr>
                        <a:t>self</a:t>
                      </a:r>
                      <a:endParaRPr lang="en-US" sz="2500">
                        <a:effectLst/>
                      </a:endParaRPr>
                    </a:p>
                  </a:txBody>
                  <a:tcPr marL="16249" marR="16249" marT="16250" marB="16250" anchor="ctr"/>
                </a:tc>
                <a:tc>
                  <a:txBody>
                    <a:bodyPr/>
                    <a:lstStyle/>
                    <a:p>
                      <a:r>
                        <a:rPr lang="ru-RU" sz="2500">
                          <a:effectLst/>
                        </a:rPr>
                        <a:t>Возвращает текущее окно.</a:t>
                      </a:r>
                    </a:p>
                  </a:txBody>
                  <a:tcPr marL="16249" marR="16249" marT="16250" marB="16250" anchor="ctr"/>
                </a:tc>
              </a:tr>
              <a:tr h="870957">
                <a:tc>
                  <a:txBody>
                    <a:bodyPr/>
                    <a:lstStyle/>
                    <a:p>
                      <a:r>
                        <a:rPr lang="en-US" sz="2500" u="none" strike="noStrike">
                          <a:effectLst/>
                          <a:hlinkClick r:id="rId7"/>
                        </a:rPr>
                        <a:t>top</a:t>
                      </a:r>
                      <a:endParaRPr lang="en-US" sz="2500">
                        <a:effectLst/>
                      </a:endParaRPr>
                    </a:p>
                  </a:txBody>
                  <a:tcPr marL="16249" marR="16249" marT="16250" marB="16250" anchor="ctr"/>
                </a:tc>
                <a:tc>
                  <a:txBody>
                    <a:bodyPr/>
                    <a:lstStyle/>
                    <a:p>
                      <a:r>
                        <a:rPr lang="ru-RU" sz="2500" dirty="0">
                          <a:effectLst/>
                        </a:rPr>
                        <a:t>Возвращает верхнее </a:t>
                      </a:r>
                      <a:r>
                        <a:rPr lang="ru-RU" sz="2500" dirty="0" err="1">
                          <a:effectLst/>
                        </a:rPr>
                        <a:t>браузерное</a:t>
                      </a:r>
                      <a:r>
                        <a:rPr lang="ru-RU" sz="2500" dirty="0">
                          <a:effectLst/>
                        </a:rPr>
                        <a:t> окно для данного окна.</a:t>
                      </a:r>
                    </a:p>
                  </a:txBody>
                  <a:tcPr marL="16249" marR="16249" marT="16250" marB="1625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91031"/>
            <a:ext cx="9180513" cy="6096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txBody>
          <a:bodyPr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5pPr>
            <a:lvl6pPr marL="25146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r>
              <a:rPr lang="ru-RU" altLang="ru-RU" dirty="0" smtClean="0"/>
              <a:t>Методы объекта </a:t>
            </a:r>
            <a:r>
              <a:rPr lang="en-US" altLang="ru-RU" b="1" i="1" dirty="0">
                <a:solidFill>
                  <a:srgbClr val="FF0000"/>
                </a:solidFill>
              </a:rPr>
              <a:t>w</a:t>
            </a:r>
            <a:r>
              <a:rPr lang="en-US" altLang="ru-RU" b="1" i="1" dirty="0" smtClean="0">
                <a:solidFill>
                  <a:srgbClr val="FF0000"/>
                </a:solidFill>
              </a:rPr>
              <a:t>indow</a:t>
            </a:r>
            <a:endParaRPr lang="ru-RU" altLang="ru-RU" b="1" i="1" kern="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636704"/>
              </p:ext>
            </p:extLst>
          </p:nvPr>
        </p:nvGraphicFramePr>
        <p:xfrm>
          <a:off x="283487" y="837316"/>
          <a:ext cx="8613538" cy="5921220"/>
        </p:xfrm>
        <a:graphic>
          <a:graphicData uri="http://schemas.openxmlformats.org/drawingml/2006/table">
            <a:tbl>
              <a:tblPr bandRow="1">
                <a:tableStyleId>{0660B408-B3CF-4A94-85FC-2B1E0A45F4A2}</a:tableStyleId>
              </a:tblPr>
              <a:tblGrid>
                <a:gridCol w="2134327"/>
                <a:gridCol w="6479211"/>
              </a:tblGrid>
              <a:tr h="784964">
                <a:tc>
                  <a:txBody>
                    <a:bodyPr/>
                    <a:lstStyle/>
                    <a:p>
                      <a:r>
                        <a:rPr lang="en-US" sz="2500" u="none" strike="noStrike" dirty="0">
                          <a:effectLst/>
                          <a:hlinkClick r:id="rId2"/>
                        </a:rPr>
                        <a:t>alert()</a:t>
                      </a:r>
                      <a:endParaRPr lang="en-US" sz="2500" dirty="0">
                        <a:effectLst/>
                      </a:endParaRPr>
                    </a:p>
                  </a:txBody>
                  <a:tcPr marL="11403" marR="11403" marT="11406" marB="11406" anchor="ctr"/>
                </a:tc>
                <a:tc>
                  <a:txBody>
                    <a:bodyPr/>
                    <a:lstStyle/>
                    <a:p>
                      <a:r>
                        <a:rPr lang="ru-RU" sz="2500" dirty="0">
                          <a:effectLst/>
                        </a:rPr>
                        <a:t>Вызывает окно оповещения, которое содержит текст сообщения и клавишу ОК.</a:t>
                      </a:r>
                    </a:p>
                  </a:txBody>
                  <a:tcPr marL="11403" marR="11403" marT="11406" marB="11406" anchor="ctr"/>
                </a:tc>
              </a:tr>
              <a:tr h="403888">
                <a:tc>
                  <a:txBody>
                    <a:bodyPr/>
                    <a:lstStyle/>
                    <a:p>
                      <a:r>
                        <a:rPr lang="en-US" sz="2500" u="none" strike="noStrike" dirty="0">
                          <a:effectLst/>
                          <a:hlinkClick r:id="rId3"/>
                        </a:rPr>
                        <a:t>blur()</a:t>
                      </a:r>
                      <a:endParaRPr lang="en-US" sz="2500" dirty="0">
                        <a:effectLst/>
                      </a:endParaRPr>
                    </a:p>
                  </a:txBody>
                  <a:tcPr marL="11403" marR="11403" marT="11406" marB="11406" anchor="ctr"/>
                </a:tc>
                <a:tc>
                  <a:txBody>
                    <a:bodyPr/>
                    <a:lstStyle/>
                    <a:p>
                      <a:r>
                        <a:rPr lang="ru-RU" sz="2500">
                          <a:effectLst/>
                        </a:rPr>
                        <a:t>Делает окно неактивным.</a:t>
                      </a:r>
                    </a:p>
                  </a:txBody>
                  <a:tcPr marL="11403" marR="11403" marT="11406" marB="11406" anchor="ctr"/>
                </a:tc>
              </a:tr>
              <a:tr h="784964">
                <a:tc>
                  <a:txBody>
                    <a:bodyPr/>
                    <a:lstStyle/>
                    <a:p>
                      <a:r>
                        <a:rPr lang="en-US" sz="2500" u="none" strike="noStrike">
                          <a:effectLst/>
                          <a:hlinkClick r:id="rId4"/>
                        </a:rPr>
                        <a:t>clearInterval()</a:t>
                      </a:r>
                      <a:endParaRPr lang="en-US" sz="2500">
                        <a:effectLst/>
                      </a:endParaRPr>
                    </a:p>
                  </a:txBody>
                  <a:tcPr marL="11403" marR="11403" marT="11406" marB="11406" anchor="ctr"/>
                </a:tc>
                <a:tc>
                  <a:txBody>
                    <a:bodyPr/>
                    <a:lstStyle/>
                    <a:p>
                      <a:r>
                        <a:rPr lang="ru-RU" sz="2500" dirty="0">
                          <a:effectLst/>
                        </a:rPr>
                        <a:t>Прекращает повторное выполнение кода заданного </a:t>
                      </a:r>
                      <a:r>
                        <a:rPr lang="ru-RU" sz="2500" dirty="0" err="1">
                          <a:effectLst/>
                        </a:rPr>
                        <a:t>setInterval</a:t>
                      </a:r>
                      <a:r>
                        <a:rPr lang="ru-RU" sz="2500" dirty="0">
                          <a:effectLst/>
                        </a:rPr>
                        <a:t>().</a:t>
                      </a:r>
                    </a:p>
                  </a:txBody>
                  <a:tcPr marL="11403" marR="11403" marT="11406" marB="11406" anchor="ctr"/>
                </a:tc>
              </a:tr>
              <a:tr h="784964">
                <a:tc>
                  <a:txBody>
                    <a:bodyPr/>
                    <a:lstStyle/>
                    <a:p>
                      <a:r>
                        <a:rPr lang="en-US" sz="2500" u="none" strike="noStrike">
                          <a:effectLst/>
                          <a:hlinkClick r:id="rId5"/>
                        </a:rPr>
                        <a:t>clearTimeout()</a:t>
                      </a:r>
                      <a:endParaRPr lang="en-US" sz="2500">
                        <a:effectLst/>
                      </a:endParaRPr>
                    </a:p>
                  </a:txBody>
                  <a:tcPr marL="11403" marR="11403" marT="11406" marB="11406" anchor="ctr"/>
                </a:tc>
                <a:tc>
                  <a:txBody>
                    <a:bodyPr/>
                    <a:lstStyle/>
                    <a:p>
                      <a:r>
                        <a:rPr lang="ru-RU" sz="2500" dirty="0">
                          <a:effectLst/>
                        </a:rPr>
                        <a:t>Отменяет запланированное методом </a:t>
                      </a:r>
                      <a:r>
                        <a:rPr lang="ru-RU" sz="2500" dirty="0" err="1">
                          <a:effectLst/>
                        </a:rPr>
                        <a:t>setTimeout</a:t>
                      </a:r>
                      <a:r>
                        <a:rPr lang="ru-RU" sz="2500" dirty="0">
                          <a:effectLst/>
                        </a:rPr>
                        <a:t>() выполнение кода.</a:t>
                      </a:r>
                    </a:p>
                  </a:txBody>
                  <a:tcPr marL="11403" marR="11403" marT="11406" marB="11406" anchor="ctr"/>
                </a:tc>
              </a:tr>
              <a:tr h="403888">
                <a:tc>
                  <a:txBody>
                    <a:bodyPr/>
                    <a:lstStyle/>
                    <a:p>
                      <a:r>
                        <a:rPr lang="en-US" sz="2500" u="none" strike="noStrike">
                          <a:effectLst/>
                          <a:hlinkClick r:id="rId6"/>
                        </a:rPr>
                        <a:t>close()</a:t>
                      </a:r>
                      <a:endParaRPr lang="en-US" sz="2500">
                        <a:effectLst/>
                      </a:endParaRPr>
                    </a:p>
                  </a:txBody>
                  <a:tcPr marL="11403" marR="11403" marT="11406" marB="11406" anchor="ctr"/>
                </a:tc>
                <a:tc>
                  <a:txBody>
                    <a:bodyPr/>
                    <a:lstStyle/>
                    <a:p>
                      <a:r>
                        <a:rPr lang="ru-RU" sz="2500" dirty="0">
                          <a:effectLst/>
                        </a:rPr>
                        <a:t>Закрывает окно.</a:t>
                      </a:r>
                    </a:p>
                  </a:txBody>
                  <a:tcPr marL="11403" marR="11403" marT="11406" marB="11406" anchor="ctr"/>
                </a:tc>
              </a:tr>
              <a:tr h="784964">
                <a:tc>
                  <a:txBody>
                    <a:bodyPr/>
                    <a:lstStyle/>
                    <a:p>
                      <a:r>
                        <a:rPr lang="en-US" sz="2500" u="none" strike="noStrike">
                          <a:effectLst/>
                          <a:hlinkClick r:id="rId7"/>
                        </a:rPr>
                        <a:t>confirm()</a:t>
                      </a:r>
                      <a:endParaRPr lang="en-US" sz="2500">
                        <a:effectLst/>
                      </a:endParaRPr>
                    </a:p>
                  </a:txBody>
                  <a:tcPr marL="11403" marR="11403" marT="11406" marB="11406" anchor="ctr"/>
                </a:tc>
                <a:tc>
                  <a:txBody>
                    <a:bodyPr/>
                    <a:lstStyle/>
                    <a:p>
                      <a:r>
                        <a:rPr lang="ru-RU" sz="2500">
                          <a:effectLst/>
                        </a:rPr>
                        <a:t>Вызывает окно подтверждения содержащее текст сообщения и клавиши ОК и Отмена.</a:t>
                      </a:r>
                    </a:p>
                  </a:txBody>
                  <a:tcPr marL="11403" marR="11403" marT="11406" marB="11406" anchor="ctr"/>
                </a:tc>
              </a:tr>
              <a:tr h="403888">
                <a:tc>
                  <a:txBody>
                    <a:bodyPr/>
                    <a:lstStyle/>
                    <a:p>
                      <a:r>
                        <a:rPr lang="en-US" sz="2500" u="none" strike="noStrike">
                          <a:effectLst/>
                          <a:hlinkClick r:id="rId8"/>
                        </a:rPr>
                        <a:t>focus()</a:t>
                      </a:r>
                      <a:endParaRPr lang="en-US" sz="2500">
                        <a:effectLst/>
                      </a:endParaRPr>
                    </a:p>
                  </a:txBody>
                  <a:tcPr marL="11403" marR="11403" marT="11406" marB="11406" anchor="ctr"/>
                </a:tc>
                <a:tc>
                  <a:txBody>
                    <a:bodyPr/>
                    <a:lstStyle/>
                    <a:p>
                      <a:r>
                        <a:rPr lang="ru-RU" sz="2500">
                          <a:effectLst/>
                        </a:rPr>
                        <a:t>Делает окно активным.</a:t>
                      </a:r>
                    </a:p>
                  </a:txBody>
                  <a:tcPr marL="11403" marR="11403" marT="11406" marB="11406" anchor="ctr"/>
                </a:tc>
              </a:tr>
              <a:tr h="784964">
                <a:tc>
                  <a:txBody>
                    <a:bodyPr/>
                    <a:lstStyle/>
                    <a:p>
                      <a:r>
                        <a:rPr lang="en-US" sz="2500" u="none" strike="noStrike">
                          <a:effectLst/>
                          <a:hlinkClick r:id="rId9"/>
                        </a:rPr>
                        <a:t>moveBy()</a:t>
                      </a:r>
                      <a:endParaRPr lang="en-US" sz="2500">
                        <a:effectLst/>
                      </a:endParaRPr>
                    </a:p>
                  </a:txBody>
                  <a:tcPr marL="11403" marR="11403" marT="11406" marB="11406" anchor="ctr"/>
                </a:tc>
                <a:tc>
                  <a:txBody>
                    <a:bodyPr/>
                    <a:lstStyle/>
                    <a:p>
                      <a:r>
                        <a:rPr lang="ru-RU" sz="2500" dirty="0">
                          <a:effectLst/>
                        </a:rPr>
                        <a:t>Смещает окно относительно его текущей позиции.</a:t>
                      </a:r>
                    </a:p>
                  </a:txBody>
                  <a:tcPr marL="11403" marR="11403" marT="11406" marB="11406" anchor="ctr"/>
                </a:tc>
              </a:tr>
              <a:tr h="403888">
                <a:tc>
                  <a:txBody>
                    <a:bodyPr/>
                    <a:lstStyle/>
                    <a:p>
                      <a:r>
                        <a:rPr lang="en-US" sz="2500" u="none" strike="noStrike">
                          <a:effectLst/>
                          <a:hlinkClick r:id="rId10"/>
                        </a:rPr>
                        <a:t>moveTo()</a:t>
                      </a:r>
                      <a:endParaRPr lang="en-US" sz="2500">
                        <a:effectLst/>
                      </a:endParaRPr>
                    </a:p>
                  </a:txBody>
                  <a:tcPr marL="11403" marR="11403" marT="11406" marB="11406" anchor="ctr"/>
                </a:tc>
                <a:tc>
                  <a:txBody>
                    <a:bodyPr/>
                    <a:lstStyle/>
                    <a:p>
                      <a:r>
                        <a:rPr lang="ru-RU" sz="2500" dirty="0">
                          <a:effectLst/>
                        </a:rPr>
                        <a:t>Перемещает окно на указанную позицию.</a:t>
                      </a:r>
                    </a:p>
                  </a:txBody>
                  <a:tcPr marL="11403" marR="11403" marT="11406" marB="11406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-8689" y="0"/>
            <a:ext cx="9180513" cy="6096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txBody>
          <a:bodyPr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5pPr>
            <a:lvl6pPr marL="25146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r>
              <a:rPr lang="ru-RU" altLang="ru-RU" dirty="0" smtClean="0"/>
              <a:t>Методы объекта </a:t>
            </a:r>
            <a:r>
              <a:rPr lang="en-US" altLang="ru-RU" b="1" i="1" dirty="0">
                <a:solidFill>
                  <a:srgbClr val="FF0000"/>
                </a:solidFill>
              </a:rPr>
              <a:t>w</a:t>
            </a:r>
            <a:r>
              <a:rPr lang="en-US" altLang="ru-RU" b="1" i="1" dirty="0" smtClean="0">
                <a:solidFill>
                  <a:srgbClr val="FF0000"/>
                </a:solidFill>
              </a:rPr>
              <a:t>indow</a:t>
            </a:r>
            <a:endParaRPr lang="ru-RU" altLang="ru-RU" b="1" i="1" kern="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43916"/>
              </p:ext>
            </p:extLst>
          </p:nvPr>
        </p:nvGraphicFramePr>
        <p:xfrm>
          <a:off x="236685" y="456186"/>
          <a:ext cx="8689764" cy="6278464"/>
        </p:xfrm>
        <a:graphic>
          <a:graphicData uri="http://schemas.openxmlformats.org/drawingml/2006/table">
            <a:tbl>
              <a:tblPr bandRow="1">
                <a:tableStyleId>{0660B408-B3CF-4A94-85FC-2B1E0A45F4A2}</a:tableStyleId>
              </a:tblPr>
              <a:tblGrid>
                <a:gridCol w="2058101"/>
                <a:gridCol w="6631663"/>
              </a:tblGrid>
              <a:tr h="393349">
                <a:tc>
                  <a:txBody>
                    <a:bodyPr/>
                    <a:lstStyle/>
                    <a:p>
                      <a:r>
                        <a:rPr lang="en-US" sz="2500" u="none" strike="noStrike" dirty="0">
                          <a:effectLst/>
                          <a:hlinkClick r:id="rId2"/>
                        </a:rPr>
                        <a:t>close()</a:t>
                      </a:r>
                      <a:endParaRPr lang="en-US" sz="2500" dirty="0">
                        <a:effectLst/>
                      </a:endParaRPr>
                    </a:p>
                  </a:txBody>
                  <a:tcPr marL="11403" marR="11403" marT="11404" marB="11404" anchor="ctr"/>
                </a:tc>
                <a:tc>
                  <a:txBody>
                    <a:bodyPr/>
                    <a:lstStyle/>
                    <a:p>
                      <a:r>
                        <a:rPr lang="ru-RU" sz="2500" dirty="0">
                          <a:effectLst/>
                        </a:rPr>
                        <a:t>Закрывает окно.</a:t>
                      </a:r>
                    </a:p>
                  </a:txBody>
                  <a:tcPr marL="11403" marR="11403" marT="11404" marB="11404" anchor="ctr"/>
                </a:tc>
              </a:tr>
              <a:tr h="393349">
                <a:tc>
                  <a:txBody>
                    <a:bodyPr/>
                    <a:lstStyle/>
                    <a:p>
                      <a:r>
                        <a:rPr lang="en-US" sz="2500" u="none" strike="noStrike" dirty="0">
                          <a:effectLst/>
                          <a:hlinkClick r:id="rId3"/>
                        </a:rPr>
                        <a:t>open()</a:t>
                      </a:r>
                      <a:endParaRPr lang="en-US" sz="2500" dirty="0">
                        <a:effectLst/>
                      </a:endParaRPr>
                    </a:p>
                  </a:txBody>
                  <a:tcPr marL="11403" marR="11403" marT="11404" marB="11404" anchor="ctr"/>
                </a:tc>
                <a:tc>
                  <a:txBody>
                    <a:bodyPr/>
                    <a:lstStyle/>
                    <a:p>
                      <a:r>
                        <a:rPr lang="ru-RU" sz="2500" dirty="0">
                          <a:effectLst/>
                        </a:rPr>
                        <a:t>Открывает новое окно браузера.</a:t>
                      </a:r>
                    </a:p>
                  </a:txBody>
                  <a:tcPr marL="11403" marR="11403" marT="11404" marB="11404" anchor="ctr"/>
                </a:tc>
              </a:tr>
              <a:tr h="393349">
                <a:tc>
                  <a:txBody>
                    <a:bodyPr/>
                    <a:lstStyle/>
                    <a:p>
                      <a:r>
                        <a:rPr lang="en-US" sz="2500" u="none" strike="noStrike">
                          <a:effectLst/>
                          <a:hlinkClick r:id="rId4"/>
                        </a:rPr>
                        <a:t>print()</a:t>
                      </a:r>
                      <a:endParaRPr lang="en-US" sz="2500">
                        <a:effectLst/>
                      </a:endParaRPr>
                    </a:p>
                  </a:txBody>
                  <a:tcPr marL="11403" marR="11403" marT="11404" marB="11404" anchor="ctr"/>
                </a:tc>
                <a:tc>
                  <a:txBody>
                    <a:bodyPr/>
                    <a:lstStyle/>
                    <a:p>
                      <a:r>
                        <a:rPr lang="ru-RU" sz="2500">
                          <a:effectLst/>
                        </a:rPr>
                        <a:t>Распечатывает содержимое текущего окна.</a:t>
                      </a:r>
                    </a:p>
                  </a:txBody>
                  <a:tcPr marL="11403" marR="11403" marT="11404" marB="11404" anchor="ctr"/>
                </a:tc>
              </a:tr>
              <a:tr h="1135592">
                <a:tc>
                  <a:txBody>
                    <a:bodyPr/>
                    <a:lstStyle/>
                    <a:p>
                      <a:r>
                        <a:rPr lang="en-US" sz="2500" u="none" strike="noStrike" dirty="0">
                          <a:effectLst/>
                          <a:hlinkClick r:id="rId5"/>
                        </a:rPr>
                        <a:t>prompt()</a:t>
                      </a:r>
                      <a:endParaRPr lang="en-US" sz="2500" dirty="0">
                        <a:effectLst/>
                      </a:endParaRPr>
                    </a:p>
                  </a:txBody>
                  <a:tcPr marL="11403" marR="11403" marT="11404" marB="11404" anchor="ctr"/>
                </a:tc>
                <a:tc>
                  <a:txBody>
                    <a:bodyPr/>
                    <a:lstStyle/>
                    <a:p>
                      <a:r>
                        <a:rPr lang="ru-RU" sz="2500">
                          <a:effectLst/>
                        </a:rPr>
                        <a:t>Вызывает окно запроса, побуждающее посетителя ввести в него определенные данные.</a:t>
                      </a:r>
                    </a:p>
                  </a:txBody>
                  <a:tcPr marL="11403" marR="11403" marT="11404" marB="11404" anchor="ctr"/>
                </a:tc>
              </a:tr>
              <a:tr h="764481">
                <a:tc>
                  <a:txBody>
                    <a:bodyPr/>
                    <a:lstStyle/>
                    <a:p>
                      <a:r>
                        <a:rPr lang="en-US" sz="2500" u="none" strike="noStrike">
                          <a:effectLst/>
                          <a:hlinkClick r:id="rId6"/>
                        </a:rPr>
                        <a:t>scrollBy()</a:t>
                      </a:r>
                      <a:endParaRPr lang="en-US" sz="2500">
                        <a:effectLst/>
                      </a:endParaRPr>
                    </a:p>
                  </a:txBody>
                  <a:tcPr marL="11403" marR="11403" marT="11404" marB="11404" anchor="ctr"/>
                </a:tc>
                <a:tc>
                  <a:txBody>
                    <a:bodyPr/>
                    <a:lstStyle/>
                    <a:p>
                      <a:r>
                        <a:rPr lang="ru-RU" sz="2500" dirty="0">
                          <a:effectLst/>
                        </a:rPr>
                        <a:t>Прокручивает содержимое окна на указанное количество пикселей.</a:t>
                      </a:r>
                    </a:p>
                  </a:txBody>
                  <a:tcPr marL="11403" marR="11403" marT="11404" marB="11404" anchor="ctr"/>
                </a:tc>
              </a:tr>
              <a:tr h="764481">
                <a:tc>
                  <a:txBody>
                    <a:bodyPr/>
                    <a:lstStyle/>
                    <a:p>
                      <a:r>
                        <a:rPr lang="en-US" sz="2500" u="none" strike="noStrike">
                          <a:effectLst/>
                          <a:hlinkClick r:id="rId7"/>
                        </a:rPr>
                        <a:t>scrollTo()</a:t>
                      </a:r>
                      <a:endParaRPr lang="en-US" sz="2500">
                        <a:effectLst/>
                      </a:endParaRPr>
                    </a:p>
                  </a:txBody>
                  <a:tcPr marL="11403" marR="11403" marT="11404" marB="11404" anchor="ctr"/>
                </a:tc>
                <a:tc>
                  <a:txBody>
                    <a:bodyPr/>
                    <a:lstStyle/>
                    <a:p>
                      <a:r>
                        <a:rPr lang="ru-RU" sz="2500">
                          <a:effectLst/>
                        </a:rPr>
                        <a:t>Прокручивает содержимое окна до указанных координат.</a:t>
                      </a:r>
                    </a:p>
                  </a:txBody>
                  <a:tcPr marL="11403" marR="11403" marT="11404" marB="11404" anchor="ctr"/>
                </a:tc>
              </a:tr>
              <a:tr h="1135613">
                <a:tc>
                  <a:txBody>
                    <a:bodyPr/>
                    <a:lstStyle/>
                    <a:p>
                      <a:r>
                        <a:rPr lang="en-US" sz="2500" u="none" strike="noStrike">
                          <a:effectLst/>
                          <a:hlinkClick r:id="rId8"/>
                        </a:rPr>
                        <a:t>setInterval()</a:t>
                      </a:r>
                      <a:endParaRPr lang="en-US" sz="2500">
                        <a:effectLst/>
                      </a:endParaRPr>
                    </a:p>
                  </a:txBody>
                  <a:tcPr marL="11403" marR="11403" marT="11404" marB="11404" anchor="ctr"/>
                </a:tc>
                <a:tc>
                  <a:txBody>
                    <a:bodyPr/>
                    <a:lstStyle/>
                    <a:p>
                      <a:r>
                        <a:rPr lang="ru-RU" sz="2500">
                          <a:effectLst/>
                        </a:rPr>
                        <a:t>Вызывает функцию или выполняет код через определенные промежутки времени (указанные в миллисекундах).</a:t>
                      </a:r>
                    </a:p>
                  </a:txBody>
                  <a:tcPr marL="11403" marR="11403" marT="11404" marB="11404" anchor="ctr"/>
                </a:tc>
              </a:tr>
              <a:tr h="764481">
                <a:tc>
                  <a:txBody>
                    <a:bodyPr/>
                    <a:lstStyle/>
                    <a:p>
                      <a:r>
                        <a:rPr lang="en-US" sz="2500" u="none" strike="noStrike" dirty="0" err="1">
                          <a:effectLst/>
                          <a:hlinkClick r:id="rId9"/>
                        </a:rPr>
                        <a:t>setTimeout</a:t>
                      </a:r>
                      <a:r>
                        <a:rPr lang="en-US" sz="2500" u="none" strike="noStrike" dirty="0">
                          <a:effectLst/>
                          <a:hlinkClick r:id="rId9"/>
                        </a:rPr>
                        <a:t>()</a:t>
                      </a:r>
                      <a:endParaRPr lang="en-US" sz="2500" dirty="0">
                        <a:effectLst/>
                      </a:endParaRPr>
                    </a:p>
                  </a:txBody>
                  <a:tcPr marL="11403" marR="11403" marT="11404" marB="11404" anchor="ctr"/>
                </a:tc>
                <a:tc>
                  <a:txBody>
                    <a:bodyPr/>
                    <a:lstStyle/>
                    <a:p>
                      <a:r>
                        <a:rPr lang="ru-RU" sz="2500" dirty="0">
                          <a:effectLst/>
                        </a:rPr>
                        <a:t>Вызывает функцию или выполняет код после указанного количества миллисекунд один раз.</a:t>
                      </a:r>
                    </a:p>
                  </a:txBody>
                  <a:tcPr marL="11403" marR="11403" marT="11404" marB="11404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Microsoft YaHei"/>
        <a:cs typeface="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157256055</TotalTime>
  <Pages>0</Pages>
  <Words>1392</Words>
  <Characters>0</Characters>
  <Application>Microsoft Office PowerPoint</Application>
  <DocSecurity>0</DocSecurity>
  <PresentationFormat>Экран (4:3)</PresentationFormat>
  <Lines>0</Lines>
  <Paragraphs>220</Paragraphs>
  <Slides>36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5" baseType="lpstr">
      <vt:lpstr>Arial Unicode MS</vt:lpstr>
      <vt:lpstr>Microsoft YaHei</vt:lpstr>
      <vt:lpstr>宋体</vt:lpstr>
      <vt:lpstr>Arial</vt:lpstr>
      <vt:lpstr>Calibri</vt:lpstr>
      <vt:lpstr>Consolas</vt:lpstr>
      <vt:lpstr>Courier New</vt:lpstr>
      <vt:lpstr>Wingdings</vt:lpstr>
      <vt:lpstr>Office 主题</vt:lpstr>
      <vt:lpstr>    BOM- и DOM-объектные    модели браузера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>kingsoft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Lenovo</dc:creator>
  <cp:keywords/>
  <dc:description/>
  <cp:lastModifiedBy>Надежда</cp:lastModifiedBy>
  <cp:revision>46</cp:revision>
  <cp:lastPrinted>1899-12-30T00:00:00Z</cp:lastPrinted>
  <dcterms:created xsi:type="dcterms:W3CDTF">2113-01-01T00:00:00Z</dcterms:created>
  <dcterms:modified xsi:type="dcterms:W3CDTF">2017-11-28T17:01:05Z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1033-8.1.0.3018</vt:lpwstr>
  </property>
</Properties>
</file>