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68" r:id="rId2"/>
    <p:sldId id="274" r:id="rId3"/>
    <p:sldId id="275" r:id="rId4"/>
    <p:sldId id="276" r:id="rId5"/>
    <p:sldId id="277" r:id="rId6"/>
    <p:sldId id="278" r:id="rId7"/>
    <p:sldId id="279" r:id="rId8"/>
    <p:sldId id="266" r:id="rId9"/>
    <p:sldId id="267" r:id="rId10"/>
    <p:sldId id="256" r:id="rId11"/>
    <p:sldId id="260" r:id="rId12"/>
    <p:sldId id="259" r:id="rId13"/>
    <p:sldId id="261" r:id="rId14"/>
    <p:sldId id="280" r:id="rId15"/>
    <p:sldId id="281" r:id="rId16"/>
    <p:sldId id="282" r:id="rId17"/>
    <p:sldId id="283" r:id="rId18"/>
    <p:sldId id="284" r:id="rId19"/>
    <p:sldId id="262" r:id="rId20"/>
    <p:sldId id="263" r:id="rId21"/>
    <p:sldId id="269" r:id="rId22"/>
    <p:sldId id="270" r:id="rId23"/>
    <p:sldId id="271" r:id="rId24"/>
    <p:sldId id="272" r:id="rId25"/>
    <p:sldId id="264" r:id="rId26"/>
    <p:sldId id="265" r:id="rId27"/>
    <p:sldId id="273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9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D78A4-8452-4CD8-9C2F-1330B42DF11E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53534-2A69-4705-9034-530CC126EC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18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53534-2A69-4705-9034-530CC126EC4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53534-2A69-4705-9034-530CC126EC4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53534-2A69-4705-9034-530CC126EC4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53534-2A69-4705-9034-530CC126EC4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53534-2A69-4705-9034-530CC126EC4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53534-2A69-4705-9034-530CC126EC44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53534-2A69-4705-9034-530CC126EC44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53534-2A69-4705-9034-530CC126EC44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52BC-0729-4B32-929C-9B10D1933CE1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BD64-4113-42C6-AA03-C87BFF6DED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52BC-0729-4B32-929C-9B10D1933CE1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BD64-4113-42C6-AA03-C87BFF6DED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52BC-0729-4B32-929C-9B10D1933CE1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BD64-4113-42C6-AA03-C87BFF6DED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52BC-0729-4B32-929C-9B10D1933CE1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BD64-4113-42C6-AA03-C87BFF6DED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52BC-0729-4B32-929C-9B10D1933CE1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BD64-4113-42C6-AA03-C87BFF6DED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52BC-0729-4B32-929C-9B10D1933CE1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BD64-4113-42C6-AA03-C87BFF6DED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52BC-0729-4B32-929C-9B10D1933CE1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BD64-4113-42C6-AA03-C87BFF6DED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52BC-0729-4B32-929C-9B10D1933CE1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BD64-4113-42C6-AA03-C87BFF6DED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52BC-0729-4B32-929C-9B10D1933CE1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BD64-4113-42C6-AA03-C87BFF6DED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52BC-0729-4B32-929C-9B10D1933CE1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BD64-4113-42C6-AA03-C87BFF6DED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52BC-0729-4B32-929C-9B10D1933CE1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806BD64-4113-42C6-AA03-C87BFF6DED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79452BC-0729-4B32-929C-9B10D1933CE1}" type="datetimeFigureOut">
              <a:rPr lang="ru-RU" smtClean="0"/>
              <a:pPr/>
              <a:t>03.09.2018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06BD64-4113-42C6-AA03-C87BFF6DED07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9442" y="235743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INTERNET</a:t>
            </a:r>
            <a:r>
              <a:rPr lang="ru-RU" dirty="0" smtClean="0"/>
              <a:t>-ПРОГРАММИРОВАНИЕ ДЛЯ МОБИЛЬНЫХ УСТРОЙСТВ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4143380"/>
            <a:ext cx="7854696" cy="1129158"/>
          </a:xfrm>
        </p:spPr>
        <p:txBody>
          <a:bodyPr/>
          <a:lstStyle/>
          <a:p>
            <a:pPr algn="ctr"/>
            <a:r>
              <a:rPr lang="ru-RU" dirty="0" smtClean="0"/>
              <a:t>(ИПМУ)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571481"/>
            <a:ext cx="8572528" cy="857256"/>
          </a:xfrm>
        </p:spPr>
        <p:txBody>
          <a:bodyPr/>
          <a:lstStyle/>
          <a:p>
            <a:pPr algn="l"/>
            <a:r>
              <a:rPr lang="ru-RU" b="1" dirty="0"/>
              <a:t>Структура HTML-документа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1857364"/>
            <a:ext cx="5286412" cy="1000132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800" b="1" dirty="0" smtClean="0">
                <a:solidFill>
                  <a:schemeClr val="tx1"/>
                </a:solidFill>
              </a:rPr>
              <a:t>&lt;</a:t>
            </a:r>
            <a:r>
              <a:rPr lang="ru-RU" sz="2800" b="1" dirty="0" err="1" smtClean="0">
                <a:solidFill>
                  <a:schemeClr val="tx1"/>
                </a:solidFill>
              </a:rPr>
              <a:t>html</a:t>
            </a:r>
            <a:r>
              <a:rPr lang="ru-RU" sz="2800" b="1" dirty="0" smtClean="0">
                <a:solidFill>
                  <a:schemeClr val="tx1"/>
                </a:solidFill>
              </a:rPr>
              <a:t>&gt; </a:t>
            </a:r>
          </a:p>
          <a:p>
            <a:pPr algn="l"/>
            <a:r>
              <a:rPr lang="ru-RU" sz="2800" b="1" dirty="0" smtClean="0">
                <a:solidFill>
                  <a:schemeClr val="tx1"/>
                </a:solidFill>
              </a:rPr>
              <a:t>  </a:t>
            </a:r>
          </a:p>
          <a:p>
            <a:pPr algn="l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93700" y="3643314"/>
            <a:ext cx="5286412" cy="1071570"/>
          </a:xfrm>
          <a:prstGeom prst="rect">
            <a:avLst/>
          </a:prstGeom>
        </p:spPr>
        <p:txBody>
          <a:bodyPr vert="horz" lIns="0" rIns="18288">
            <a:normAutofit fontScale="77500" lnSpcReduction="20000"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ru-RU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body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Тело документа 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</a:t>
            </a:r>
            <a:r>
              <a:rPr kumimoji="0" lang="ru-RU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body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51520" y="2428868"/>
            <a:ext cx="5286412" cy="1214446"/>
          </a:xfrm>
          <a:prstGeom prst="rect">
            <a:avLst/>
          </a:prstGeom>
        </p:spPr>
        <p:txBody>
          <a:bodyPr vert="horz" lIns="0" rIns="18288">
            <a:normAutofit fontScale="85000" lnSpcReduction="20000"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ru-RU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     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Заголовок документа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&lt;/</a:t>
            </a:r>
            <a:r>
              <a:rPr kumimoji="0" lang="ru-RU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 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3700" y="4429132"/>
            <a:ext cx="5286412" cy="10001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</a:t>
            </a:r>
            <a:r>
              <a:rPr kumimoji="0" lang="ru-RU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Рисунок 6" descr="ÐÐ°ÑÑÐ¸Ð½ÐºÐ¸ Ð¿Ð¾ Ð·Ð°Ð¿ÑÐ¾ÑÑ ÑÑÑÑÐºÑÑÑÐ° html Ð´Ð¾ÐºÑÐ¼ÐµÐ½ÑÐ° ÐºÐ°ÑÑÐ¸Ð½ÐºÐ¸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9" y="1738323"/>
            <a:ext cx="4878312" cy="369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простейшая структура html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714357"/>
            <a:ext cx="7286676" cy="45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17514"/>
            <a:ext cx="8229600" cy="939784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Заголовок</a:t>
            </a:r>
            <a:r>
              <a:rPr lang="ru-RU" sz="3600" dirty="0" smtClean="0"/>
              <a:t> включает в себя теги </a:t>
            </a:r>
            <a:br>
              <a:rPr lang="ru-RU" sz="3600" dirty="0" smtClean="0"/>
            </a:br>
            <a:r>
              <a:rPr lang="ru-RU" sz="3600" dirty="0" smtClean="0"/>
              <a:t> &lt;</a:t>
            </a:r>
            <a:r>
              <a:rPr lang="ru-RU" sz="3600" dirty="0" err="1" smtClean="0"/>
              <a:t>title</a:t>
            </a:r>
            <a:r>
              <a:rPr lang="ru-RU" sz="3600" dirty="0" smtClean="0"/>
              <a:t>&gt; … &lt;/</a:t>
            </a:r>
            <a:r>
              <a:rPr lang="ru-RU" sz="3600" dirty="0" err="1" smtClean="0"/>
              <a:t>title</a:t>
            </a:r>
            <a:r>
              <a:rPr lang="ru-RU" sz="3600" dirty="0" smtClean="0"/>
              <a:t>&gt; и &lt;</a:t>
            </a:r>
            <a:r>
              <a:rPr lang="ru-RU" sz="3600" dirty="0" err="1" smtClean="0"/>
              <a:t>meta</a:t>
            </a:r>
            <a:r>
              <a:rPr lang="ru-RU" sz="3600" dirty="0" smtClean="0"/>
              <a:t>&gt; … &lt;/</a:t>
            </a:r>
            <a:r>
              <a:rPr lang="ru-RU" sz="3600" dirty="0" err="1" smtClean="0"/>
              <a:t>meta</a:t>
            </a:r>
            <a:r>
              <a:rPr lang="ru-RU" sz="3600" dirty="0" smtClean="0"/>
              <a:t>&gt;</a:t>
            </a:r>
            <a:r>
              <a:rPr lang="en-US" sz="3600" dirty="0" smtClean="0"/>
              <a:t>	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14617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sz="2000" b="1" dirty="0" smtClean="0"/>
              <a:t>&lt;!DOCTYPE HTML PUBLIC "-//W3C//DTD HTML 4.01 </a:t>
            </a:r>
            <a:r>
              <a:rPr lang="ru-RU" sz="2000" b="1" dirty="0" err="1" smtClean="0"/>
              <a:t>Transitional</a:t>
            </a:r>
            <a:r>
              <a:rPr lang="ru-RU" sz="2000" b="1" dirty="0" smtClean="0"/>
              <a:t>//EN"&gt;</a:t>
            </a:r>
          </a:p>
          <a:p>
            <a:pPr>
              <a:buNone/>
            </a:pPr>
            <a:r>
              <a:rPr lang="ru-RU" sz="2000" b="1" dirty="0" smtClean="0"/>
              <a:t>&lt;</a:t>
            </a:r>
            <a:r>
              <a:rPr lang="ru-RU" sz="2000" b="1" dirty="0" err="1" smtClean="0"/>
              <a:t>html</a:t>
            </a:r>
            <a:r>
              <a:rPr lang="ru-RU" sz="2000" b="1" dirty="0" smtClean="0"/>
              <a:t>&gt;</a:t>
            </a:r>
          </a:p>
          <a:p>
            <a:pPr>
              <a:buNone/>
            </a:pPr>
            <a:r>
              <a:rPr lang="ru-RU" sz="2000" b="1" dirty="0" smtClean="0"/>
              <a:t> &lt;</a:t>
            </a:r>
            <a:r>
              <a:rPr lang="ru-RU" sz="2000" b="1" dirty="0" err="1" smtClean="0"/>
              <a:t>head</a:t>
            </a:r>
            <a:r>
              <a:rPr lang="ru-RU" sz="2000" b="1" dirty="0" smtClean="0"/>
              <a:t>&gt; </a:t>
            </a:r>
          </a:p>
          <a:p>
            <a:pPr>
              <a:buNone/>
            </a:pPr>
            <a:r>
              <a:rPr lang="ru-RU" sz="2000" b="1" dirty="0" smtClean="0"/>
              <a:t> &lt;</a:t>
            </a:r>
            <a:r>
              <a:rPr lang="ru-RU" sz="2000" b="1" dirty="0" err="1" smtClean="0"/>
              <a:t>title</a:t>
            </a:r>
            <a:r>
              <a:rPr lang="ru-RU" sz="2000" b="1" dirty="0" smtClean="0"/>
              <a:t>&gt;Моя первая </a:t>
            </a:r>
            <a:r>
              <a:rPr lang="ru-RU" sz="2000" b="1" dirty="0" err="1" smtClean="0"/>
              <a:t>веб-страница</a:t>
            </a:r>
            <a:r>
              <a:rPr lang="ru-RU" sz="2000" b="1" dirty="0" smtClean="0"/>
              <a:t>&lt;/</a:t>
            </a:r>
            <a:r>
              <a:rPr lang="ru-RU" sz="2000" b="1" dirty="0" err="1" smtClean="0"/>
              <a:t>title</a:t>
            </a:r>
            <a:r>
              <a:rPr lang="ru-RU" sz="2000" b="1" dirty="0" smtClean="0"/>
              <a:t>&gt;</a:t>
            </a:r>
          </a:p>
          <a:p>
            <a:pPr>
              <a:buNone/>
            </a:pPr>
            <a:r>
              <a:rPr lang="ru-RU" sz="2000" b="1" dirty="0" smtClean="0"/>
              <a:t>  </a:t>
            </a:r>
            <a:r>
              <a:rPr lang="en-US" sz="2000" b="1" dirty="0" smtClean="0"/>
              <a:t>&lt;meta http-equiv="Content-Type" content="text/html; charset=windows-1251"&gt;</a:t>
            </a:r>
            <a:endParaRPr lang="ru-RU" sz="2000" b="1" dirty="0" smtClean="0"/>
          </a:p>
          <a:p>
            <a:pPr>
              <a:buNone/>
            </a:pPr>
            <a:r>
              <a:rPr lang="en-US" sz="2000" b="1" dirty="0" smtClean="0"/>
              <a:t>  &lt;meta name="keywords" content="</a:t>
            </a:r>
            <a:r>
              <a:rPr lang="ru-RU" sz="2000" b="1" dirty="0" err="1" smtClean="0"/>
              <a:t>веб</a:t>
            </a:r>
            <a:r>
              <a:rPr lang="en-US" sz="2000" b="1" dirty="0" smtClean="0"/>
              <a:t>-</a:t>
            </a:r>
            <a:r>
              <a:rPr lang="ru-RU" sz="2000" b="1" dirty="0" smtClean="0"/>
              <a:t>страница первая</a:t>
            </a:r>
            <a:r>
              <a:rPr lang="en-US" sz="2000" b="1" dirty="0" smtClean="0"/>
              <a:t>"&gt; </a:t>
            </a:r>
            <a:endParaRPr lang="ru-RU" sz="2000" b="1" dirty="0" smtClean="0"/>
          </a:p>
          <a:p>
            <a:pPr>
              <a:buNone/>
            </a:pPr>
            <a:r>
              <a:rPr lang="ru-RU" sz="2000" b="1" dirty="0" smtClean="0"/>
              <a:t>&lt;/</a:t>
            </a:r>
            <a:r>
              <a:rPr lang="ru-RU" sz="2000" b="1" dirty="0" err="1" smtClean="0"/>
              <a:t>head</a:t>
            </a:r>
            <a:r>
              <a:rPr lang="ru-RU" sz="2000" b="1" dirty="0" smtClean="0"/>
              <a:t>&gt;</a:t>
            </a:r>
          </a:p>
          <a:p>
            <a:pPr>
              <a:buNone/>
            </a:pPr>
            <a:r>
              <a:rPr lang="ru-RU" sz="2000" b="1" dirty="0" smtClean="0"/>
              <a:t> &lt;</a:t>
            </a:r>
            <a:r>
              <a:rPr lang="ru-RU" sz="2000" b="1" dirty="0" err="1" smtClean="0"/>
              <a:t>body</a:t>
            </a:r>
            <a:r>
              <a:rPr lang="ru-RU" sz="2000" b="1" dirty="0" smtClean="0"/>
              <a:t>&gt;  Моя первая </a:t>
            </a:r>
            <a:r>
              <a:rPr lang="ru-RU" sz="2000" b="1" dirty="0" err="1" smtClean="0"/>
              <a:t>веб-страница</a:t>
            </a:r>
            <a:r>
              <a:rPr lang="ru-RU" sz="2000" b="1" dirty="0" smtClean="0"/>
              <a:t> &lt;/</a:t>
            </a:r>
            <a:r>
              <a:rPr lang="ru-RU" sz="2000" b="1" dirty="0" err="1" smtClean="0"/>
              <a:t>body</a:t>
            </a:r>
            <a:r>
              <a:rPr lang="ru-RU" sz="2000" b="1" dirty="0" smtClean="0"/>
              <a:t>&gt;</a:t>
            </a:r>
          </a:p>
          <a:p>
            <a:pPr>
              <a:buNone/>
            </a:pPr>
            <a:r>
              <a:rPr lang="ru-RU" sz="2000" b="1" dirty="0" smtClean="0"/>
              <a:t>&lt;/</a:t>
            </a:r>
            <a:r>
              <a:rPr lang="ru-RU" sz="2000" b="1" dirty="0" err="1" smtClean="0"/>
              <a:t>html</a:t>
            </a:r>
            <a:r>
              <a:rPr lang="ru-RU" sz="2000" b="1" dirty="0" smtClean="0"/>
              <a:t>&gt;</a:t>
            </a:r>
            <a:endParaRPr lang="ru-RU" sz="2000" dirty="0"/>
          </a:p>
        </p:txBody>
      </p:sp>
      <p:pic>
        <p:nvPicPr>
          <p:cNvPr id="4" name="Рисунок 3"/>
          <p:cNvPicPr/>
          <p:nvPr/>
        </p:nvPicPr>
        <p:blipFill>
          <a:blip r:embed="rId3" cstate="print"/>
          <a:srcRect r="59708" b="77294"/>
          <a:stretch>
            <a:fillRect/>
          </a:stretch>
        </p:blipFill>
        <p:spPr bwMode="auto">
          <a:xfrm>
            <a:off x="2071670" y="4210060"/>
            <a:ext cx="5143536" cy="236221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428604"/>
            <a:ext cx="8229600" cy="400052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b="1" dirty="0" smtClean="0"/>
              <a:t>&lt;!</a:t>
            </a:r>
            <a:r>
              <a:rPr lang="en-US" b="1" dirty="0" smtClean="0"/>
              <a:t>DOCTYPE html</a:t>
            </a:r>
            <a:r>
              <a:rPr lang="ru-RU" b="1" dirty="0" smtClean="0"/>
              <a:t>&gt;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&lt;html&gt;</a:t>
            </a:r>
          </a:p>
          <a:p>
            <a:pPr>
              <a:buNone/>
            </a:pPr>
            <a:r>
              <a:rPr lang="en-US" b="1" dirty="0" smtClean="0"/>
              <a:t>&lt;head&gt;</a:t>
            </a:r>
          </a:p>
          <a:p>
            <a:pPr>
              <a:buNone/>
            </a:pPr>
            <a:r>
              <a:rPr lang="en-US" b="1" dirty="0" smtClean="0"/>
              <a:t>&lt;meta http-equiv="Content-Type" content="text/html;charset=windows-1251"&gt;</a:t>
            </a:r>
          </a:p>
          <a:p>
            <a:pPr>
              <a:buNone/>
            </a:pPr>
            <a:r>
              <a:rPr lang="en-US" b="1" dirty="0" smtClean="0"/>
              <a:t>&lt;title&gt;Моя первая веб-страница&lt;/title&gt;</a:t>
            </a:r>
          </a:p>
          <a:p>
            <a:pPr>
              <a:buNone/>
            </a:pPr>
            <a:r>
              <a:rPr lang="en-US" b="1" dirty="0" smtClean="0"/>
              <a:t>&lt;/head&gt;</a:t>
            </a:r>
          </a:p>
          <a:p>
            <a:pPr>
              <a:buNone/>
            </a:pPr>
            <a:r>
              <a:rPr lang="en-US" b="1" dirty="0" smtClean="0"/>
              <a:t>&lt;body&gt;</a:t>
            </a:r>
          </a:p>
          <a:p>
            <a:pPr>
              <a:buNone/>
            </a:pPr>
            <a:r>
              <a:rPr lang="en-US" b="1" dirty="0" smtClean="0"/>
              <a:t>&lt;p align="left"&gt;Моя первая веб-страница&lt;/p&gt;</a:t>
            </a:r>
          </a:p>
          <a:p>
            <a:pPr>
              <a:buNone/>
            </a:pPr>
            <a:r>
              <a:rPr lang="en-US" b="1" dirty="0" smtClean="0"/>
              <a:t>&lt;h1 align="center"&gt;Заголовок h1&lt;/h1&gt;</a:t>
            </a:r>
          </a:p>
          <a:p>
            <a:pPr>
              <a:buNone/>
            </a:pPr>
            <a:r>
              <a:rPr lang="en-US" b="1" dirty="0" smtClean="0"/>
              <a:t>&lt;h2 align="right"&gt;Заголовок h2&lt;/h2&gt;</a:t>
            </a:r>
          </a:p>
          <a:p>
            <a:pPr>
              <a:buNone/>
            </a:pPr>
            <a:r>
              <a:rPr lang="en-US" b="1" dirty="0" smtClean="0"/>
              <a:t>&lt;h3 align="justify"&gt;Заголовок h3&lt;/h3&gt;</a:t>
            </a:r>
          </a:p>
          <a:p>
            <a:pPr>
              <a:buNone/>
            </a:pPr>
            <a:r>
              <a:rPr lang="ru-RU" b="1" dirty="0" smtClean="0"/>
              <a:t>&lt;</a:t>
            </a:r>
            <a:r>
              <a:rPr lang="en-US" b="1" dirty="0" smtClean="0"/>
              <a:t>h</a:t>
            </a:r>
            <a:r>
              <a:rPr lang="ru-RU" b="1" dirty="0" smtClean="0"/>
              <a:t>4&gt;Заголовок </a:t>
            </a:r>
            <a:r>
              <a:rPr lang="en-US" b="1" dirty="0" smtClean="0"/>
              <a:t>h</a:t>
            </a:r>
            <a:r>
              <a:rPr lang="ru-RU" b="1" dirty="0" smtClean="0"/>
              <a:t>4&lt;/</a:t>
            </a:r>
            <a:r>
              <a:rPr lang="en-US" b="1" dirty="0" smtClean="0"/>
              <a:t>h</a:t>
            </a:r>
            <a:r>
              <a:rPr lang="ru-RU" b="1" dirty="0" smtClean="0"/>
              <a:t>4&gt;</a:t>
            </a:r>
            <a:endParaRPr lang="en-US" b="1" dirty="0" smtClean="0"/>
          </a:p>
          <a:p>
            <a:pPr>
              <a:buNone/>
            </a:pPr>
            <a:r>
              <a:rPr lang="ru-RU" b="1" dirty="0" smtClean="0"/>
              <a:t>&lt;</a:t>
            </a:r>
            <a:r>
              <a:rPr lang="en-US" b="1" dirty="0" smtClean="0"/>
              <a:t>h</a:t>
            </a:r>
            <a:r>
              <a:rPr lang="ru-RU" b="1" dirty="0" smtClean="0"/>
              <a:t>5&gt;Заголовок </a:t>
            </a:r>
            <a:r>
              <a:rPr lang="en-US" b="1" dirty="0" smtClean="0"/>
              <a:t>h</a:t>
            </a:r>
            <a:r>
              <a:rPr lang="ru-RU" b="1" dirty="0" smtClean="0"/>
              <a:t>5&lt;/</a:t>
            </a:r>
            <a:r>
              <a:rPr lang="en-US" b="1" dirty="0" smtClean="0"/>
              <a:t>h</a:t>
            </a:r>
            <a:r>
              <a:rPr lang="ru-RU" b="1" dirty="0" smtClean="0"/>
              <a:t>5&gt;</a:t>
            </a:r>
            <a:endParaRPr lang="en-US" b="1" dirty="0" smtClean="0"/>
          </a:p>
          <a:p>
            <a:pPr>
              <a:buNone/>
            </a:pPr>
            <a:r>
              <a:rPr lang="ru-RU" b="1" dirty="0" smtClean="0"/>
              <a:t>&lt;</a:t>
            </a:r>
            <a:r>
              <a:rPr lang="en-US" b="1" dirty="0" smtClean="0"/>
              <a:t>h</a:t>
            </a:r>
            <a:r>
              <a:rPr lang="ru-RU" b="1" dirty="0" smtClean="0"/>
              <a:t>6&gt;Заголовок </a:t>
            </a:r>
            <a:r>
              <a:rPr lang="en-US" b="1" dirty="0" smtClean="0"/>
              <a:t>h</a:t>
            </a:r>
            <a:r>
              <a:rPr lang="ru-RU" b="1" dirty="0" smtClean="0"/>
              <a:t>6&lt;/</a:t>
            </a:r>
            <a:r>
              <a:rPr lang="en-US" b="1" dirty="0" smtClean="0"/>
              <a:t>h</a:t>
            </a:r>
            <a:r>
              <a:rPr lang="ru-RU" b="1" dirty="0" smtClean="0"/>
              <a:t>6&gt;</a:t>
            </a:r>
            <a:endParaRPr lang="en-US" b="1" dirty="0" smtClean="0"/>
          </a:p>
          <a:p>
            <a:pPr>
              <a:buNone/>
            </a:pPr>
            <a:r>
              <a:rPr lang="ru-RU" b="1" dirty="0" smtClean="0"/>
              <a:t>&lt;/</a:t>
            </a:r>
            <a:r>
              <a:rPr lang="en-US" b="1" dirty="0" smtClean="0"/>
              <a:t>body</a:t>
            </a:r>
            <a:r>
              <a:rPr lang="ru-RU" b="1" dirty="0" smtClean="0"/>
              <a:t>&gt;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&lt;/html&gt;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rcRect r="229" b="51357"/>
          <a:stretch>
            <a:fillRect/>
          </a:stretch>
        </p:blipFill>
        <p:spPr bwMode="auto">
          <a:xfrm>
            <a:off x="1571604" y="4071942"/>
            <a:ext cx="7072362" cy="235745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&lt;!DOCTYPE </a:t>
            </a:r>
            <a:r>
              <a:rPr lang="ru-RU" b="1" dirty="0" err="1"/>
              <a:t>html</a:t>
            </a:r>
            <a:r>
              <a:rPr lang="ru-RU" b="1" dirty="0"/>
              <a:t>&gt; &lt;!-- Объявление формата документа </a:t>
            </a:r>
            <a:r>
              <a:rPr lang="ru-RU" b="1" dirty="0" smtClean="0"/>
              <a:t>--&gt;</a:t>
            </a:r>
          </a:p>
          <a:p>
            <a:pPr marL="0" indent="0">
              <a:buNone/>
            </a:pPr>
            <a:r>
              <a:rPr lang="ru-RU" b="1" dirty="0" smtClean="0"/>
              <a:t>&lt;</a:t>
            </a:r>
            <a:r>
              <a:rPr lang="ru-RU" b="1" dirty="0" err="1"/>
              <a:t>html</a:t>
            </a:r>
            <a:r>
              <a:rPr lang="ru-RU" b="1" dirty="0" smtClean="0"/>
              <a:t>&gt;</a:t>
            </a:r>
          </a:p>
          <a:p>
            <a:pPr marL="0" indent="0">
              <a:buNone/>
            </a:pPr>
            <a:r>
              <a:rPr lang="ru-RU" b="1" dirty="0" smtClean="0"/>
              <a:t>&lt;</a:t>
            </a:r>
            <a:r>
              <a:rPr lang="ru-RU" b="1" dirty="0" err="1"/>
              <a:t>head</a:t>
            </a:r>
            <a:r>
              <a:rPr lang="ru-RU" b="1" dirty="0"/>
              <a:t>&gt; &lt;!-- Техническая информация о документе </a:t>
            </a:r>
            <a:r>
              <a:rPr lang="ru-RU" b="1" dirty="0" smtClean="0"/>
              <a:t>--&gt;</a:t>
            </a:r>
          </a:p>
          <a:p>
            <a:pPr marL="0" indent="0">
              <a:buNone/>
            </a:pPr>
            <a:r>
              <a:rPr lang="ru-RU" b="1" dirty="0" smtClean="0"/>
              <a:t>&lt;</a:t>
            </a:r>
            <a:r>
              <a:rPr lang="ru-RU" b="1" dirty="0" err="1"/>
              <a:t>meta</a:t>
            </a:r>
            <a:r>
              <a:rPr lang="ru-RU" b="1" dirty="0"/>
              <a:t> </a:t>
            </a:r>
            <a:r>
              <a:rPr lang="ru-RU" b="1" dirty="0" err="1"/>
              <a:t>charset</a:t>
            </a:r>
            <a:r>
              <a:rPr lang="ru-RU" b="1" dirty="0"/>
              <a:t>="UTF-8"&gt; &lt;!-- Определяем кодировку символов документа </a:t>
            </a:r>
            <a:r>
              <a:rPr lang="ru-RU" b="1" dirty="0" smtClean="0"/>
              <a:t>--&gt;</a:t>
            </a:r>
          </a:p>
          <a:p>
            <a:pPr marL="0" indent="0">
              <a:buNone/>
            </a:pPr>
            <a:r>
              <a:rPr lang="ru-RU" b="1" dirty="0" smtClean="0"/>
              <a:t>&lt;</a:t>
            </a:r>
            <a:r>
              <a:rPr lang="ru-RU" b="1" dirty="0" err="1"/>
              <a:t>title</a:t>
            </a:r>
            <a:r>
              <a:rPr lang="ru-RU" b="1" dirty="0"/>
              <a:t>&gt;...&lt;/</a:t>
            </a:r>
            <a:r>
              <a:rPr lang="ru-RU" b="1" dirty="0" err="1"/>
              <a:t>title</a:t>
            </a:r>
            <a:r>
              <a:rPr lang="ru-RU" b="1" dirty="0"/>
              <a:t>&gt; &lt;!-- Задаем заголовок документа </a:t>
            </a:r>
            <a:r>
              <a:rPr lang="ru-RU" b="1" dirty="0" smtClean="0"/>
              <a:t>--&gt;</a:t>
            </a:r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link </a:t>
            </a:r>
            <a:r>
              <a:rPr lang="en-US" b="1" dirty="0" err="1"/>
              <a:t>rel</a:t>
            </a:r>
            <a:r>
              <a:rPr lang="en-US" b="1" dirty="0"/>
              <a:t>="</a:t>
            </a:r>
            <a:r>
              <a:rPr lang="en-US" b="1" dirty="0" err="1"/>
              <a:t>stylesheet</a:t>
            </a:r>
            <a:r>
              <a:rPr lang="en-US" b="1" dirty="0"/>
              <a:t>" type="text/</a:t>
            </a:r>
            <a:r>
              <a:rPr lang="en-US" b="1" dirty="0" err="1"/>
              <a:t>css</a:t>
            </a:r>
            <a:r>
              <a:rPr lang="en-US" b="1" dirty="0"/>
              <a:t>" </a:t>
            </a:r>
            <a:r>
              <a:rPr lang="en-US" b="1" dirty="0" err="1"/>
              <a:t>href</a:t>
            </a:r>
            <a:r>
              <a:rPr lang="en-US" b="1" dirty="0"/>
              <a:t>="style.css"&gt; &lt;!-- </a:t>
            </a:r>
            <a:r>
              <a:rPr lang="ru-RU" b="1" dirty="0"/>
              <a:t>Подключаем внешнюю таблицу стилей </a:t>
            </a:r>
            <a:r>
              <a:rPr lang="ru-RU" b="1" dirty="0" smtClean="0"/>
              <a:t>--&gt;</a:t>
            </a:r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script </a:t>
            </a:r>
            <a:r>
              <a:rPr lang="en-US" b="1" dirty="0" err="1"/>
              <a:t>src</a:t>
            </a:r>
            <a:r>
              <a:rPr lang="en-US" b="1" dirty="0"/>
              <a:t>="script.js"&gt;&lt;/script&gt; &lt;!-- </a:t>
            </a:r>
            <a:r>
              <a:rPr lang="ru-RU" b="1" dirty="0"/>
              <a:t>Подключаем сценарии </a:t>
            </a:r>
            <a:r>
              <a:rPr lang="ru-RU" b="1" dirty="0" smtClean="0"/>
              <a:t>--&gt;</a:t>
            </a:r>
          </a:p>
          <a:p>
            <a:pPr marL="0" indent="0">
              <a:buNone/>
            </a:pPr>
            <a:r>
              <a:rPr lang="ru-RU" b="1" dirty="0" smtClean="0"/>
              <a:t>&lt;/</a:t>
            </a:r>
            <a:r>
              <a:rPr lang="ru-RU" b="1" dirty="0" err="1"/>
              <a:t>head</a:t>
            </a:r>
            <a:r>
              <a:rPr lang="ru-RU" b="1" dirty="0" smtClean="0"/>
              <a:t>&gt;</a:t>
            </a:r>
          </a:p>
          <a:p>
            <a:pPr marL="0" indent="0">
              <a:buNone/>
            </a:pPr>
            <a:r>
              <a:rPr lang="ru-RU" b="1" dirty="0" smtClean="0"/>
              <a:t>&lt;</a:t>
            </a:r>
            <a:r>
              <a:rPr lang="ru-RU" b="1" dirty="0" err="1"/>
              <a:t>body</a:t>
            </a:r>
            <a:r>
              <a:rPr lang="ru-RU" b="1" dirty="0"/>
              <a:t>&gt; &lt;!-- Основная часть документа </a:t>
            </a:r>
            <a:r>
              <a:rPr lang="ru-RU" b="1" dirty="0" smtClean="0"/>
              <a:t>--&gt;</a:t>
            </a:r>
          </a:p>
          <a:p>
            <a:pPr marL="0" indent="0">
              <a:buNone/>
            </a:pPr>
            <a:r>
              <a:rPr lang="ru-RU" b="1" dirty="0" smtClean="0"/>
              <a:t>&lt;/</a:t>
            </a:r>
            <a:r>
              <a:rPr lang="ru-RU" b="1" dirty="0" err="1"/>
              <a:t>body</a:t>
            </a:r>
            <a:r>
              <a:rPr lang="ru-RU" b="1" dirty="0" smtClean="0"/>
              <a:t>&gt;</a:t>
            </a:r>
          </a:p>
          <a:p>
            <a:pPr marL="0" indent="0">
              <a:buNone/>
            </a:pPr>
            <a:r>
              <a:rPr lang="ru-RU" b="1" dirty="0" smtClean="0"/>
              <a:t>&lt;/</a:t>
            </a:r>
            <a:r>
              <a:rPr lang="ru-RU" b="1" dirty="0" err="1"/>
              <a:t>html</a:t>
            </a:r>
            <a:r>
              <a:rPr lang="ru-RU" b="1" dirty="0"/>
              <a:t>&gt;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71472" y="571481"/>
            <a:ext cx="8572528" cy="85725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/>
              <a:t>Структура HTML-документа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6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34950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 smtClean="0"/>
              <a:t>&lt;</a:t>
            </a:r>
            <a:r>
              <a:rPr lang="ru-RU" b="1" dirty="0" err="1"/>
              <a:t>meta</a:t>
            </a:r>
            <a:r>
              <a:rPr lang="ru-RU" b="1" dirty="0"/>
              <a:t> </a:t>
            </a:r>
            <a:r>
              <a:rPr lang="ru-RU" b="1" dirty="0" err="1"/>
              <a:t>name</a:t>
            </a:r>
            <a:r>
              <a:rPr lang="ru-RU" b="1" dirty="0"/>
              <a:t>="</a:t>
            </a:r>
            <a:r>
              <a:rPr lang="ru-RU" b="1" dirty="0" err="1"/>
              <a:t>description</a:t>
            </a:r>
            <a:r>
              <a:rPr lang="ru-RU" b="1" dirty="0"/>
              <a:t>" </a:t>
            </a:r>
            <a:r>
              <a:rPr lang="ru-RU" b="1" dirty="0" err="1"/>
              <a:t>content</a:t>
            </a:r>
            <a:r>
              <a:rPr lang="ru-RU" b="1" dirty="0"/>
              <a:t>="Описание содержимого страницы</a:t>
            </a:r>
            <a:r>
              <a:rPr lang="ru-RU" b="1" dirty="0" smtClean="0"/>
              <a:t>"&gt;</a:t>
            </a:r>
          </a:p>
          <a:p>
            <a:pPr marL="0" indent="0" algn="just">
              <a:buNone/>
            </a:pPr>
            <a:r>
              <a:rPr lang="ru-RU" b="1" dirty="0" smtClean="0"/>
              <a:t>&lt;</a:t>
            </a:r>
            <a:r>
              <a:rPr lang="ru-RU" b="1" dirty="0" err="1"/>
              <a:t>meta</a:t>
            </a:r>
            <a:r>
              <a:rPr lang="ru-RU" b="1" dirty="0"/>
              <a:t> </a:t>
            </a:r>
            <a:r>
              <a:rPr lang="ru-RU" b="1" dirty="0" err="1"/>
              <a:t>name</a:t>
            </a:r>
            <a:r>
              <a:rPr lang="ru-RU" b="1" dirty="0"/>
              <a:t>="</a:t>
            </a:r>
            <a:r>
              <a:rPr lang="ru-RU" b="1" dirty="0" err="1"/>
              <a:t>keywords</a:t>
            </a:r>
            <a:r>
              <a:rPr lang="ru-RU" b="1" dirty="0"/>
              <a:t>" </a:t>
            </a:r>
            <a:r>
              <a:rPr lang="ru-RU" b="1" dirty="0" err="1"/>
              <a:t>content</a:t>
            </a:r>
            <a:r>
              <a:rPr lang="ru-RU" b="1" dirty="0"/>
              <a:t>="Ключевые слова через запятую"&gt; 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18864" y="3573016"/>
            <a:ext cx="8229600" cy="134950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/>
              <a:t>&lt;meta name="robots" content="index, follow</a:t>
            </a:r>
            <a:r>
              <a:rPr lang="en-US" b="1" dirty="0" smtClean="0"/>
              <a:t>"&gt;</a:t>
            </a:r>
            <a:endParaRPr lang="ru-RU" b="1" dirty="0" smtClean="0"/>
          </a:p>
          <a:p>
            <a:pPr marL="0" indent="0" algn="just">
              <a:buNone/>
            </a:pPr>
            <a:r>
              <a:rPr lang="en-US" b="1" dirty="0"/>
              <a:t>&lt;meta name="robots" content="</a:t>
            </a:r>
            <a:r>
              <a:rPr lang="en-US" b="1" dirty="0" err="1"/>
              <a:t>noindex</a:t>
            </a:r>
            <a:r>
              <a:rPr lang="en-US" b="1" dirty="0"/>
              <a:t>, </a:t>
            </a:r>
            <a:r>
              <a:rPr lang="en-US" b="1" dirty="0" err="1"/>
              <a:t>nofollow</a:t>
            </a:r>
            <a:r>
              <a:rPr lang="en-US" b="1" dirty="0"/>
              <a:t>"&gt;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006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Р</a:t>
            </a:r>
            <a:r>
              <a:rPr lang="ru-RU" i="1" dirty="0" smtClean="0"/>
              <a:t>азметка </a:t>
            </a:r>
            <a:r>
              <a:rPr lang="en-US" i="1" dirty="0" smtClean="0"/>
              <a:t>html-</a:t>
            </a:r>
            <a:r>
              <a:rPr lang="ru-RU" i="1" dirty="0" smtClean="0"/>
              <a:t>страниц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061472"/>
          </a:xfrm>
        </p:spPr>
        <p:txBody>
          <a:bodyPr/>
          <a:lstStyle/>
          <a:p>
            <a:pPr marL="0" indent="0">
              <a:buNone/>
            </a:pPr>
            <a:r>
              <a:rPr lang="ru-RU" b="1" i="1" dirty="0"/>
              <a:t>&lt;</a:t>
            </a:r>
            <a:r>
              <a:rPr lang="ru-RU" b="1" i="1" dirty="0" err="1"/>
              <a:t>div</a:t>
            </a:r>
            <a:r>
              <a:rPr lang="ru-RU" b="1" i="1" dirty="0"/>
              <a:t> </a:t>
            </a:r>
            <a:r>
              <a:rPr lang="ru-RU" b="1" i="1" dirty="0" err="1"/>
              <a:t>id</a:t>
            </a:r>
            <a:r>
              <a:rPr lang="ru-RU" b="1" i="1" dirty="0"/>
              <a:t>="</a:t>
            </a:r>
            <a:r>
              <a:rPr lang="ru-RU" b="1" i="1" dirty="0" err="1"/>
              <a:t>header</a:t>
            </a:r>
            <a:r>
              <a:rPr lang="ru-RU" b="1" i="1" dirty="0" smtClean="0"/>
              <a:t>"&gt;</a:t>
            </a:r>
            <a:endParaRPr lang="en-US" b="1" i="1" dirty="0" smtClean="0"/>
          </a:p>
          <a:p>
            <a:pPr marL="0" indent="0">
              <a:buNone/>
            </a:pPr>
            <a:r>
              <a:rPr lang="ru-RU" b="1" i="1" dirty="0"/>
              <a:t>&lt;</a:t>
            </a:r>
            <a:r>
              <a:rPr lang="ru-RU" b="1" i="1" dirty="0" err="1"/>
              <a:t>div</a:t>
            </a:r>
            <a:r>
              <a:rPr lang="ru-RU" b="1" i="1" dirty="0"/>
              <a:t> </a:t>
            </a:r>
            <a:r>
              <a:rPr lang="ru-RU" b="1" i="1" dirty="0" err="1"/>
              <a:t>class</a:t>
            </a:r>
            <a:r>
              <a:rPr lang="ru-RU" b="1" i="1" dirty="0" smtClean="0"/>
              <a:t>="</a:t>
            </a:r>
            <a:r>
              <a:rPr lang="ru-RU" b="1" i="1" dirty="0" err="1"/>
              <a:t>header</a:t>
            </a:r>
            <a:r>
              <a:rPr lang="ru-RU" b="1" i="1" dirty="0" smtClean="0"/>
              <a:t>"&gt;</a:t>
            </a:r>
            <a:endParaRPr lang="en-US" b="1" i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998693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/>
              <a:t>Стандарт HTML5 предоставил новые элементы для структурирования, группировки контента и разметки текстового содержимого.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7544" y="3807688"/>
            <a:ext cx="8229600" cy="5307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i="1" dirty="0"/>
              <a:t>было </a:t>
            </a:r>
            <a:r>
              <a:rPr lang="ru-RU" b="1" i="1" dirty="0"/>
              <a:t>&lt;</a:t>
            </a:r>
            <a:r>
              <a:rPr lang="ru-RU" b="1" i="1" dirty="0" err="1"/>
              <a:t>div</a:t>
            </a:r>
            <a:r>
              <a:rPr lang="ru-RU" b="1" i="1" dirty="0"/>
              <a:t> </a:t>
            </a:r>
            <a:r>
              <a:rPr lang="ru-RU" b="1" i="1" dirty="0" err="1"/>
              <a:t>id</a:t>
            </a:r>
            <a:r>
              <a:rPr lang="ru-RU" b="1" i="1" dirty="0"/>
              <a:t>="</a:t>
            </a:r>
            <a:r>
              <a:rPr lang="ru-RU" b="1" i="1" dirty="0" err="1"/>
              <a:t>header</a:t>
            </a:r>
            <a:r>
              <a:rPr lang="ru-RU" b="1" i="1" dirty="0"/>
              <a:t>"&gt;</a:t>
            </a:r>
            <a:r>
              <a:rPr lang="ru-RU" i="1" dirty="0"/>
              <a:t>, стало </a:t>
            </a:r>
            <a:r>
              <a:rPr lang="ru-RU" b="1" i="1" dirty="0"/>
              <a:t>&lt;</a:t>
            </a:r>
            <a:r>
              <a:rPr lang="ru-RU" b="1" i="1" dirty="0" err="1"/>
              <a:t>header</a:t>
            </a:r>
            <a:r>
              <a:rPr lang="ru-RU" b="1" i="1" dirty="0"/>
              <a:t>&gt;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860712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Семантическая структура для </a:t>
            </a:r>
            <a:r>
              <a:rPr lang="en-US" dirty="0" smtClean="0"/>
              <a:t>html5-</a:t>
            </a:r>
            <a:r>
              <a:rPr lang="ru-RU" dirty="0" smtClean="0"/>
              <a:t>страницы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 cstate="print"/>
          <a:srcRect l="9316" t="10326" r="44229" b="10529"/>
          <a:stretch/>
        </p:blipFill>
        <p:spPr bwMode="auto">
          <a:xfrm>
            <a:off x="2281237" y="1916832"/>
            <a:ext cx="4581525" cy="4877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2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header</a:t>
            </a:r>
            <a:r>
              <a:rPr lang="en-US" b="1" dirty="0" smtClean="0"/>
              <a:t>&gt;</a:t>
            </a: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h1&gt;Site description&lt;/h1</a:t>
            </a:r>
            <a:r>
              <a:rPr lang="en-US" b="1" dirty="0" smtClean="0"/>
              <a:t>&gt;</a:t>
            </a: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 err="1"/>
              <a:t>nav</a:t>
            </a:r>
            <a:r>
              <a:rPr lang="en-US" b="1" dirty="0"/>
              <a:t>&gt;    </a:t>
            </a: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 err="1"/>
              <a:t>ul</a:t>
            </a:r>
            <a:r>
              <a:rPr lang="en-US" b="1" dirty="0"/>
              <a:t>&gt;      </a:t>
            </a: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li&gt;&lt;a </a:t>
            </a:r>
            <a:r>
              <a:rPr lang="en-US" b="1" dirty="0" err="1"/>
              <a:t>href</a:t>
            </a:r>
            <a:r>
              <a:rPr lang="en-US" b="1" dirty="0"/>
              <a:t>=""&gt;About&lt;/a&gt;      </a:t>
            </a: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li&gt;&lt;a </a:t>
            </a:r>
            <a:r>
              <a:rPr lang="en-US" b="1" dirty="0" err="1"/>
              <a:t>href</a:t>
            </a:r>
            <a:r>
              <a:rPr lang="en-US" b="1" dirty="0"/>
              <a:t>=""&gt;Forum&lt;/a&gt;      </a:t>
            </a: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li&gt;&lt;a </a:t>
            </a:r>
            <a:r>
              <a:rPr lang="en-US" b="1" dirty="0" err="1"/>
              <a:t>href</a:t>
            </a:r>
            <a:r>
              <a:rPr lang="en-US" b="1" dirty="0"/>
              <a:t>=""&gt;Download&lt;/a&gt;    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&lt;/</a:t>
            </a:r>
            <a:r>
              <a:rPr lang="ru-RU" b="1" dirty="0" err="1"/>
              <a:t>ul</a:t>
            </a:r>
            <a:r>
              <a:rPr lang="ru-RU" b="1" dirty="0"/>
              <a:t>&gt;  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&lt;/</a:t>
            </a:r>
            <a:r>
              <a:rPr lang="ru-RU" b="1" dirty="0" err="1"/>
              <a:t>nav</a:t>
            </a:r>
            <a:r>
              <a:rPr lang="ru-RU" b="1" dirty="0" smtClean="0"/>
              <a:t>&gt;</a:t>
            </a:r>
          </a:p>
          <a:p>
            <a:pPr marL="0" indent="0">
              <a:buNone/>
            </a:pPr>
            <a:r>
              <a:rPr lang="ru-RU" b="1" dirty="0" smtClean="0"/>
              <a:t>&lt;/</a:t>
            </a:r>
            <a:r>
              <a:rPr lang="ru-RU" b="1" dirty="0" err="1"/>
              <a:t>header</a:t>
            </a:r>
            <a:r>
              <a:rPr lang="ru-RU" b="1" dirty="0"/>
              <a:t>&gt; 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Семантическая структура для </a:t>
            </a:r>
            <a:r>
              <a:rPr lang="en-US" dirty="0" smtClean="0"/>
              <a:t>html5-</a:t>
            </a:r>
            <a:r>
              <a:rPr lang="ru-RU" dirty="0" smtClean="0"/>
              <a:t>страницы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152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Теги физического форматирования </a:t>
            </a:r>
            <a:r>
              <a:rPr lang="ru-RU" sz="3600" b="1" dirty="0" smtClean="0"/>
              <a:t>текста</a:t>
            </a:r>
            <a:r>
              <a:rPr lang="ru-RU" sz="3600" b="1" dirty="0"/>
              <a:t/>
            </a:r>
            <a:br>
              <a:rPr lang="ru-RU" sz="3600" b="1" dirty="0"/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&lt;</a:t>
            </a:r>
            <a:r>
              <a:rPr lang="ru-RU" dirty="0" err="1"/>
              <a:t>html</a:t>
            </a:r>
            <a:r>
              <a:rPr lang="ru-RU" dirty="0" smtClean="0"/>
              <a:t>&gt;</a:t>
            </a:r>
          </a:p>
          <a:p>
            <a:pPr marL="0" indent="0">
              <a:buNone/>
            </a:pPr>
            <a:r>
              <a:rPr lang="ru-RU" dirty="0" smtClean="0"/>
              <a:t>&lt;</a:t>
            </a:r>
            <a:r>
              <a:rPr lang="ru-RU" dirty="0" err="1"/>
              <a:t>head</a:t>
            </a:r>
            <a:r>
              <a:rPr lang="ru-RU" dirty="0" smtClean="0"/>
              <a:t>&gt;</a:t>
            </a:r>
          </a:p>
          <a:p>
            <a:pPr marL="0" indent="0">
              <a:buNone/>
            </a:pPr>
            <a:r>
              <a:rPr lang="ru-RU" dirty="0" smtClean="0"/>
              <a:t>&lt;</a:t>
            </a:r>
            <a:r>
              <a:rPr lang="ru-RU" dirty="0" err="1"/>
              <a:t>title</a:t>
            </a:r>
            <a:r>
              <a:rPr lang="ru-RU" dirty="0"/>
              <a:t>&gt;Стили текста&lt;/</a:t>
            </a:r>
            <a:r>
              <a:rPr lang="ru-RU" dirty="0" err="1"/>
              <a:t>title</a:t>
            </a:r>
            <a:r>
              <a:rPr lang="ru-RU" dirty="0" smtClean="0"/>
              <a:t>&gt;</a:t>
            </a:r>
          </a:p>
          <a:p>
            <a:pPr marL="0" indent="0">
              <a:buNone/>
            </a:pPr>
            <a:r>
              <a:rPr lang="ru-RU" dirty="0" smtClean="0"/>
              <a:t>&lt;/</a:t>
            </a:r>
            <a:r>
              <a:rPr lang="ru-RU" dirty="0" err="1"/>
              <a:t>head</a:t>
            </a:r>
            <a:r>
              <a:rPr lang="ru-RU" dirty="0" smtClean="0"/>
              <a:t>&gt;</a:t>
            </a:r>
          </a:p>
          <a:p>
            <a:pPr marL="0" indent="0">
              <a:buNone/>
            </a:pPr>
            <a:r>
              <a:rPr lang="ru-RU" dirty="0" smtClean="0"/>
              <a:t>&lt;</a:t>
            </a:r>
            <a:r>
              <a:rPr lang="ru-RU" dirty="0" err="1"/>
              <a:t>body</a:t>
            </a:r>
            <a:r>
              <a:rPr lang="ru-RU" dirty="0" smtClean="0"/>
              <a:t>&gt;</a:t>
            </a:r>
          </a:p>
          <a:p>
            <a:pPr marL="0" indent="0">
              <a:buNone/>
            </a:pPr>
            <a:r>
              <a:rPr lang="ru-RU" b="1" dirty="0" smtClean="0"/>
              <a:t>&lt;</a:t>
            </a:r>
            <a:r>
              <a:rPr lang="ru-RU" b="1" dirty="0" err="1"/>
              <a:t>big</a:t>
            </a:r>
            <a:r>
              <a:rPr lang="ru-RU" b="1" dirty="0"/>
              <a:t>&gt;&lt;b&gt;&lt;u&gt;</a:t>
            </a:r>
            <a:r>
              <a:rPr lang="ru-RU" dirty="0"/>
              <a:t>Научная статья.</a:t>
            </a:r>
            <a:r>
              <a:rPr lang="ru-RU" b="1" dirty="0"/>
              <a:t>&lt;/u&gt;&lt;/b&gt;&lt;/</a:t>
            </a:r>
            <a:r>
              <a:rPr lang="ru-RU" b="1" dirty="0" err="1"/>
              <a:t>big</a:t>
            </a:r>
            <a:r>
              <a:rPr lang="ru-RU" b="1" dirty="0" smtClean="0"/>
              <a:t>&gt;</a:t>
            </a:r>
          </a:p>
          <a:p>
            <a:pPr marL="0" indent="0">
              <a:buNone/>
            </a:pPr>
            <a:r>
              <a:rPr lang="ru-RU" dirty="0" smtClean="0"/>
              <a:t>&lt;</a:t>
            </a:r>
            <a:r>
              <a:rPr lang="ru-RU" dirty="0" err="1"/>
              <a:t>br</a:t>
            </a:r>
            <a:r>
              <a:rPr lang="ru-RU" dirty="0" smtClean="0"/>
              <a:t>&gt;</a:t>
            </a:r>
          </a:p>
          <a:p>
            <a:pPr marL="0" indent="0">
              <a:buNone/>
            </a:pPr>
            <a:r>
              <a:rPr lang="ru-RU" dirty="0" smtClean="0"/>
              <a:t>&lt;</a:t>
            </a:r>
            <a:r>
              <a:rPr lang="ru-RU" dirty="0" err="1"/>
              <a:t>br</a:t>
            </a:r>
            <a:r>
              <a:rPr lang="ru-RU" dirty="0" smtClean="0"/>
              <a:t>&gt;</a:t>
            </a:r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разбавить дистиллированную воду Н</a:t>
            </a:r>
            <a:r>
              <a:rPr lang="ru-RU" b="1" dirty="0"/>
              <a:t>&lt;</a:t>
            </a:r>
            <a:r>
              <a:rPr lang="ru-RU" b="1" dirty="0" err="1"/>
              <a:t>sub</a:t>
            </a:r>
            <a:r>
              <a:rPr lang="ru-RU" b="1" dirty="0"/>
              <a:t>&gt;</a:t>
            </a:r>
            <a:r>
              <a:rPr lang="ru-RU" dirty="0"/>
              <a:t>2</a:t>
            </a:r>
            <a:r>
              <a:rPr lang="ru-RU" b="1" dirty="0"/>
              <a:t>&lt;/</a:t>
            </a:r>
            <a:r>
              <a:rPr lang="ru-RU" b="1" dirty="0" err="1"/>
              <a:t>sub</a:t>
            </a:r>
            <a:r>
              <a:rPr lang="ru-RU" b="1" dirty="0"/>
              <a:t>&gt;</a:t>
            </a:r>
            <a:r>
              <a:rPr lang="ru-RU" dirty="0"/>
              <a:t>О сорока процентами этилового спирта С</a:t>
            </a:r>
            <a:r>
              <a:rPr lang="ru-RU" b="1" dirty="0"/>
              <a:t>&lt;</a:t>
            </a:r>
            <a:r>
              <a:rPr lang="ru-RU" b="1" dirty="0" err="1"/>
              <a:t>sub</a:t>
            </a:r>
            <a:r>
              <a:rPr lang="ru-RU" b="1" dirty="0"/>
              <a:t>&gt;</a:t>
            </a:r>
            <a:r>
              <a:rPr lang="ru-RU" dirty="0"/>
              <a:t>2</a:t>
            </a:r>
            <a:r>
              <a:rPr lang="ru-RU" b="1" dirty="0"/>
              <a:t>&lt;/</a:t>
            </a:r>
            <a:r>
              <a:rPr lang="ru-RU" b="1" dirty="0" err="1"/>
              <a:t>sub</a:t>
            </a:r>
            <a:r>
              <a:rPr lang="ru-RU" b="1" dirty="0"/>
              <a:t>&gt;</a:t>
            </a:r>
            <a:r>
              <a:rPr lang="ru-RU" dirty="0"/>
              <a:t>Н</a:t>
            </a:r>
            <a:r>
              <a:rPr lang="ru-RU" b="1" dirty="0"/>
              <a:t>&lt;</a:t>
            </a:r>
            <a:r>
              <a:rPr lang="ru-RU" b="1" dirty="0" err="1"/>
              <a:t>sub</a:t>
            </a:r>
            <a:r>
              <a:rPr lang="ru-RU" b="1" dirty="0"/>
              <a:t>&gt;</a:t>
            </a:r>
            <a:r>
              <a:rPr lang="ru-RU" dirty="0"/>
              <a:t>5</a:t>
            </a:r>
            <a:r>
              <a:rPr lang="ru-RU" b="1" dirty="0"/>
              <a:t>&lt;/</a:t>
            </a:r>
            <a:r>
              <a:rPr lang="ru-RU" b="1" dirty="0" err="1"/>
              <a:t>sub</a:t>
            </a:r>
            <a:r>
              <a:rPr lang="ru-RU" b="1" dirty="0"/>
              <a:t>&gt;</a:t>
            </a:r>
            <a:r>
              <a:rPr lang="ru-RU" dirty="0"/>
              <a:t>ОН то получится жидкость в 40</a:t>
            </a:r>
            <a:r>
              <a:rPr lang="ru-RU" b="1" dirty="0"/>
              <a:t>&lt;</a:t>
            </a:r>
            <a:r>
              <a:rPr lang="ru-RU" b="1" dirty="0" err="1"/>
              <a:t>sup</a:t>
            </a:r>
            <a:r>
              <a:rPr lang="ru-RU" b="1" dirty="0"/>
              <a:t>&gt;</a:t>
            </a:r>
            <a:r>
              <a:rPr lang="ru-RU" dirty="0"/>
              <a:t>о</a:t>
            </a:r>
            <a:r>
              <a:rPr lang="ru-RU" b="1" dirty="0"/>
              <a:t>&lt;/</a:t>
            </a:r>
            <a:r>
              <a:rPr lang="ru-RU" b="1" dirty="0" err="1"/>
              <a:t>sup</a:t>
            </a:r>
            <a:r>
              <a:rPr lang="ru-RU" b="1" dirty="0"/>
              <a:t>&gt;</a:t>
            </a:r>
            <a:r>
              <a:rPr lang="ru-RU" dirty="0"/>
              <a:t> более известную широкой публике под названием </a:t>
            </a:r>
            <a:r>
              <a:rPr lang="ru-RU" b="1" dirty="0"/>
              <a:t>&lt;i&gt;</a:t>
            </a:r>
            <a:r>
              <a:rPr lang="ru-RU" dirty="0"/>
              <a:t>- водка.</a:t>
            </a:r>
            <a:r>
              <a:rPr lang="ru-RU" b="1" dirty="0"/>
              <a:t>&lt;/i</a:t>
            </a:r>
            <a:r>
              <a:rPr lang="ru-RU" b="1" dirty="0" smtClean="0"/>
              <a:t>&gt;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&lt;</a:t>
            </a:r>
            <a:r>
              <a:rPr lang="ru-RU" dirty="0" err="1"/>
              <a:t>br</a:t>
            </a:r>
            <a:r>
              <a:rPr lang="ru-RU" dirty="0" smtClean="0"/>
              <a:t>&gt;</a:t>
            </a:r>
          </a:p>
          <a:p>
            <a:pPr marL="0" indent="0">
              <a:buNone/>
            </a:pPr>
            <a:r>
              <a:rPr lang="ru-RU" dirty="0" smtClean="0"/>
              <a:t>Впервые </a:t>
            </a:r>
            <a:r>
              <a:rPr lang="ru-RU" dirty="0"/>
              <a:t>данную пропорцию </a:t>
            </a:r>
            <a:r>
              <a:rPr lang="ru-RU" b="1" dirty="0"/>
              <a:t>&lt;s&gt;</a:t>
            </a:r>
            <a:r>
              <a:rPr lang="ru-RU" dirty="0" err="1"/>
              <a:t>придлажил</a:t>
            </a:r>
            <a:r>
              <a:rPr lang="ru-RU" b="1" dirty="0"/>
              <a:t>&lt;/s&gt;</a:t>
            </a:r>
            <a:r>
              <a:rPr lang="ru-RU" dirty="0"/>
              <a:t> предложил </a:t>
            </a:r>
            <a:r>
              <a:rPr lang="ru-RU" b="1" dirty="0"/>
              <a:t>&lt;</a:t>
            </a:r>
            <a:r>
              <a:rPr lang="ru-RU" b="1" dirty="0" err="1"/>
              <a:t>tt</a:t>
            </a:r>
            <a:r>
              <a:rPr lang="ru-RU" b="1" dirty="0"/>
              <a:t>&gt;</a:t>
            </a:r>
            <a:r>
              <a:rPr lang="ru-RU" dirty="0"/>
              <a:t>Дмитрий Иванович МЕНДЕЛЕЕВ.</a:t>
            </a:r>
            <a:r>
              <a:rPr lang="ru-RU" b="1" dirty="0"/>
              <a:t>&lt;/</a:t>
            </a:r>
            <a:r>
              <a:rPr lang="ru-RU" b="1" dirty="0" err="1"/>
              <a:t>tt</a:t>
            </a:r>
            <a:r>
              <a:rPr lang="ru-RU" b="1" dirty="0" smtClean="0"/>
              <a:t>&gt;</a:t>
            </a:r>
          </a:p>
          <a:p>
            <a:pPr marL="0" indent="0">
              <a:buNone/>
            </a:pPr>
            <a:r>
              <a:rPr lang="ru-RU" dirty="0" smtClean="0"/>
              <a:t>&lt;</a:t>
            </a:r>
            <a:r>
              <a:rPr lang="ru-RU" dirty="0" err="1"/>
              <a:t>br</a:t>
            </a:r>
            <a:r>
              <a:rPr lang="ru-RU" dirty="0" smtClean="0"/>
              <a:t>&gt;</a:t>
            </a:r>
          </a:p>
          <a:p>
            <a:pPr marL="0" indent="0">
              <a:buNone/>
            </a:pPr>
            <a:r>
              <a:rPr lang="ru-RU" dirty="0" smtClean="0"/>
              <a:t>&lt;</a:t>
            </a:r>
            <a:r>
              <a:rPr lang="ru-RU" dirty="0" err="1"/>
              <a:t>br</a:t>
            </a:r>
            <a:r>
              <a:rPr lang="ru-RU" dirty="0" smtClean="0"/>
              <a:t>&gt;</a:t>
            </a:r>
          </a:p>
          <a:p>
            <a:pPr marL="0" indent="0">
              <a:buNone/>
            </a:pPr>
            <a:r>
              <a:rPr lang="ru-RU" dirty="0" smtClean="0"/>
              <a:t>&lt;</a:t>
            </a:r>
            <a:r>
              <a:rPr lang="ru-RU" dirty="0" err="1"/>
              <a:t>br</a:t>
            </a:r>
            <a:r>
              <a:rPr lang="ru-RU" dirty="0" smtClean="0"/>
              <a:t>&gt;</a:t>
            </a:r>
          </a:p>
          <a:p>
            <a:pPr marL="0" indent="0">
              <a:buNone/>
            </a:pPr>
            <a:r>
              <a:rPr lang="ru-RU" b="1" dirty="0" smtClean="0"/>
              <a:t>&lt;</a:t>
            </a:r>
            <a:r>
              <a:rPr lang="ru-RU" b="1" dirty="0" err="1"/>
              <a:t>small</a:t>
            </a:r>
            <a:r>
              <a:rPr lang="ru-RU" b="1" dirty="0"/>
              <a:t>&gt;</a:t>
            </a:r>
            <a:r>
              <a:rPr lang="ru-RU" dirty="0"/>
              <a:t>Распитие спиртных напитков вредит вашему здоровью.</a:t>
            </a:r>
            <a:r>
              <a:rPr lang="ru-RU" b="1" dirty="0"/>
              <a:t>&lt;/</a:t>
            </a:r>
            <a:r>
              <a:rPr lang="ru-RU" b="1" dirty="0" err="1"/>
              <a:t>small</a:t>
            </a:r>
            <a:r>
              <a:rPr lang="ru-RU" b="1" dirty="0" smtClean="0"/>
              <a:t>&gt;</a:t>
            </a:r>
          </a:p>
          <a:p>
            <a:pPr marL="0" indent="0">
              <a:buNone/>
            </a:pPr>
            <a:r>
              <a:rPr lang="ru-RU" dirty="0" smtClean="0"/>
              <a:t>&lt;/</a:t>
            </a:r>
            <a:r>
              <a:rPr lang="ru-RU" dirty="0" err="1"/>
              <a:t>body</a:t>
            </a:r>
            <a:r>
              <a:rPr lang="ru-RU" dirty="0" smtClean="0"/>
              <a:t>&gt;</a:t>
            </a:r>
          </a:p>
          <a:p>
            <a:pPr marL="0" indent="0">
              <a:buNone/>
            </a:pPr>
            <a:r>
              <a:rPr lang="ru-RU" dirty="0" smtClean="0"/>
              <a:t>&lt;/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5033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Эпохи мобильного Интернета</a:t>
            </a:r>
            <a:endParaRPr lang="ru-RU" dirty="0"/>
          </a:p>
        </p:txBody>
      </p:sp>
      <p:pic>
        <p:nvPicPr>
          <p:cNvPr id="4" name="Рисунок 3" descr="3"/>
          <p:cNvPicPr/>
          <p:nvPr/>
        </p:nvPicPr>
        <p:blipFill>
          <a:blip r:embed="rId2" cstate="print"/>
          <a:srcRect l="11036" t="10909" r="10854" b="26465"/>
          <a:stretch>
            <a:fillRect/>
          </a:stretch>
        </p:blipFill>
        <p:spPr bwMode="auto">
          <a:xfrm>
            <a:off x="539552" y="1340768"/>
            <a:ext cx="806489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974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r="54738" b="42857"/>
          <a:stretch/>
        </p:blipFill>
        <p:spPr bwMode="auto">
          <a:xfrm>
            <a:off x="539552" y="1196752"/>
            <a:ext cx="8136904" cy="482453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5683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0" tIns="45720" rIns="0" bIns="0" anchor="b">
            <a:normAutofit fontScale="82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Теги физического форматирования текста</a:t>
            </a:r>
            <a:b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785794"/>
            <a:ext cx="8229600" cy="56436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000" b="1" dirty="0" smtClean="0"/>
              <a:t>&lt;B&gt;</a:t>
            </a:r>
            <a:r>
              <a:rPr lang="ru-RU" sz="2000" dirty="0" smtClean="0"/>
              <a:t>полужирный шрифт </a:t>
            </a:r>
            <a:r>
              <a:rPr lang="ru-RU" sz="2000" b="1" dirty="0" smtClean="0"/>
              <a:t>&lt;/B&gt;</a:t>
            </a:r>
            <a:r>
              <a:rPr lang="ru-RU" sz="2000" dirty="0" smtClean="0"/>
              <a:t>;</a:t>
            </a:r>
          </a:p>
          <a:p>
            <a:r>
              <a:rPr lang="ru-RU" sz="2000" b="1" dirty="0" smtClean="0"/>
              <a:t>&lt;I&gt;</a:t>
            </a:r>
            <a:r>
              <a:rPr lang="ru-RU" sz="2000" dirty="0" smtClean="0"/>
              <a:t>выделяет курсивом</a:t>
            </a:r>
            <a:r>
              <a:rPr lang="ru-RU" sz="2000" b="1" dirty="0" smtClean="0"/>
              <a:t>&lt;/I&gt;;</a:t>
            </a:r>
            <a:endParaRPr lang="ru-RU" sz="2000" dirty="0" smtClean="0"/>
          </a:p>
          <a:p>
            <a:r>
              <a:rPr lang="ru-RU" sz="2000" b="1" dirty="0" smtClean="0"/>
              <a:t>&lt;TT&gt;</a:t>
            </a:r>
            <a:r>
              <a:rPr lang="ru-RU" sz="2000" dirty="0" err="1" smtClean="0"/>
              <a:t>моноширинный</a:t>
            </a:r>
            <a:r>
              <a:rPr lang="ru-RU" sz="2000" dirty="0" smtClean="0"/>
              <a:t> шрифт </a:t>
            </a:r>
            <a:r>
              <a:rPr lang="ru-RU" sz="2000" b="1" dirty="0" smtClean="0"/>
              <a:t>&lt;/TT&gt;</a:t>
            </a:r>
            <a:r>
              <a:rPr lang="ru-RU" sz="2000" dirty="0" smtClean="0"/>
              <a:t>; </a:t>
            </a:r>
          </a:p>
          <a:p>
            <a:r>
              <a:rPr lang="ru-RU" sz="2000" b="1" dirty="0" smtClean="0"/>
              <a:t>&lt;U&gt;</a:t>
            </a:r>
            <a:r>
              <a:rPr lang="ru-RU" sz="2000" dirty="0" smtClean="0"/>
              <a:t>подчеркивание текста </a:t>
            </a:r>
            <a:r>
              <a:rPr lang="ru-RU" sz="2000" b="1" dirty="0" smtClean="0"/>
              <a:t>&lt;/U&gt;;</a:t>
            </a:r>
            <a:endParaRPr lang="ru-RU" sz="2000" dirty="0" smtClean="0"/>
          </a:p>
          <a:p>
            <a:r>
              <a:rPr lang="ru-RU" sz="2000" b="1" dirty="0" smtClean="0"/>
              <a:t>&lt;STRIKE&gt;</a:t>
            </a:r>
            <a:r>
              <a:rPr lang="ru-RU" sz="2000" dirty="0" smtClean="0"/>
              <a:t>зачеркнутый текст </a:t>
            </a:r>
            <a:r>
              <a:rPr lang="ru-RU" sz="2000" b="1" dirty="0" smtClean="0"/>
              <a:t>&lt;/STRIKE&gt;;</a:t>
            </a:r>
            <a:endParaRPr lang="ru-RU" sz="2000" dirty="0" smtClean="0"/>
          </a:p>
          <a:p>
            <a:r>
              <a:rPr lang="ru-RU" sz="2000" b="1" dirty="0" smtClean="0"/>
              <a:t>&lt;S&gt;</a:t>
            </a:r>
            <a:r>
              <a:rPr lang="ru-RU" sz="2000" dirty="0" smtClean="0"/>
              <a:t>зачеркнутый текст </a:t>
            </a:r>
            <a:r>
              <a:rPr lang="ru-RU" sz="2000" b="1" dirty="0" smtClean="0"/>
              <a:t>&lt;/S&gt;;</a:t>
            </a:r>
            <a:endParaRPr lang="ru-RU" sz="2000" dirty="0" smtClean="0"/>
          </a:p>
          <a:p>
            <a:r>
              <a:rPr lang="ru-RU" sz="2000" b="1" dirty="0" smtClean="0"/>
              <a:t>&lt;BIG&gt;</a:t>
            </a:r>
            <a:r>
              <a:rPr lang="ru-RU" sz="2000" dirty="0" smtClean="0"/>
              <a:t>Шрифт большего размера </a:t>
            </a:r>
            <a:r>
              <a:rPr lang="ru-RU" sz="2000" b="1" dirty="0" smtClean="0"/>
              <a:t>&lt;/BIG&gt;;</a:t>
            </a:r>
            <a:endParaRPr lang="ru-RU" sz="2000" dirty="0" smtClean="0"/>
          </a:p>
          <a:p>
            <a:r>
              <a:rPr lang="ru-RU" sz="2000" b="1" dirty="0" smtClean="0"/>
              <a:t>&lt;SMALL&gt;</a:t>
            </a:r>
            <a:r>
              <a:rPr lang="ru-RU" sz="2000" dirty="0" smtClean="0"/>
              <a:t> Шрифт меньшего размера </a:t>
            </a:r>
            <a:r>
              <a:rPr lang="ru-RU" sz="2000" b="1" dirty="0" smtClean="0"/>
              <a:t>&lt;/SMALL&gt;;</a:t>
            </a:r>
            <a:endParaRPr lang="ru-RU" sz="2000" dirty="0" smtClean="0"/>
          </a:p>
          <a:p>
            <a:r>
              <a:rPr lang="ru-RU" sz="2000" b="1" dirty="0" smtClean="0"/>
              <a:t>&lt;SUB&gt;</a:t>
            </a:r>
            <a:r>
              <a:rPr lang="ru-RU" sz="2000" dirty="0" smtClean="0"/>
              <a:t>шрифт для нижнего индекса </a:t>
            </a:r>
            <a:r>
              <a:rPr lang="ru-RU" sz="2000" b="1" dirty="0" smtClean="0"/>
              <a:t>&lt;/SUB&gt;;</a:t>
            </a:r>
            <a:endParaRPr lang="ru-RU" sz="2000" dirty="0" smtClean="0"/>
          </a:p>
          <a:p>
            <a:r>
              <a:rPr lang="ru-RU" sz="2000" b="1" dirty="0" smtClean="0"/>
              <a:t>&lt;SUP&gt;</a:t>
            </a:r>
            <a:r>
              <a:rPr lang="ru-RU" sz="2000" dirty="0" smtClean="0"/>
              <a:t> шрифт для верхнего индекса </a:t>
            </a:r>
            <a:r>
              <a:rPr lang="ru-RU" sz="2000" b="1" dirty="0" smtClean="0"/>
              <a:t>&lt;/SUP&gt;;</a:t>
            </a:r>
            <a:endParaRPr lang="ru-RU" sz="2000" dirty="0" smtClean="0"/>
          </a:p>
          <a:p>
            <a:r>
              <a:rPr lang="ru-RU" sz="2000" b="1" dirty="0" smtClean="0"/>
              <a:t>&lt;</a:t>
            </a:r>
            <a:r>
              <a:rPr lang="ru-RU" sz="2000" b="1" cap="all" dirty="0" err="1" smtClean="0"/>
              <a:t>pre</a:t>
            </a:r>
            <a:r>
              <a:rPr lang="ru-RU" sz="2000" b="1" dirty="0" smtClean="0"/>
              <a:t>&gt;</a:t>
            </a:r>
            <a:r>
              <a:rPr lang="ru-RU" sz="2000" dirty="0" smtClean="0"/>
              <a:t>текст в том виде, в котором набран, т.е. со всеми пробелами и переносами строк</a:t>
            </a:r>
            <a:r>
              <a:rPr lang="ru-RU" sz="2000" b="1" dirty="0" smtClean="0"/>
              <a:t>&lt;/</a:t>
            </a:r>
            <a:r>
              <a:rPr lang="ru-RU" sz="2000" b="1" cap="all" dirty="0" err="1" smtClean="0"/>
              <a:t>pre</a:t>
            </a:r>
            <a:r>
              <a:rPr lang="ru-RU" sz="2000" b="1" dirty="0" smtClean="0"/>
              <a:t>&gt;;</a:t>
            </a:r>
            <a:endParaRPr lang="ru-RU" sz="2000" dirty="0" smtClean="0"/>
          </a:p>
          <a:p>
            <a:r>
              <a:rPr lang="ru-RU" sz="2000" b="1" dirty="0" smtClean="0"/>
              <a:t>&lt;SPAN&gt; </a:t>
            </a:r>
            <a:r>
              <a:rPr lang="ru-RU" sz="2000" dirty="0" smtClean="0"/>
              <a:t>является аналогом тега уровня блока</a:t>
            </a:r>
            <a:r>
              <a:rPr lang="ru-RU" sz="2000" b="1" dirty="0" smtClean="0"/>
              <a:t> &lt;DIV&gt;;</a:t>
            </a:r>
            <a:endParaRPr lang="ru-RU" sz="2000" dirty="0" smtClean="0"/>
          </a:p>
          <a:p>
            <a:r>
              <a:rPr lang="ru-RU" sz="2000" b="1" dirty="0" smtClean="0"/>
              <a:t>&lt;P&gt; </a:t>
            </a:r>
            <a:r>
              <a:rPr lang="ru-RU" sz="2000" dirty="0" smtClean="0"/>
              <a:t>для указания границ абзаца (выравнивание задается свойством </a:t>
            </a:r>
            <a:r>
              <a:rPr lang="ru-RU" sz="2000" b="1" dirty="0" smtClean="0"/>
              <a:t>ALIGN</a:t>
            </a:r>
            <a:r>
              <a:rPr lang="ru-RU" sz="2000" dirty="0" smtClean="0"/>
              <a:t>)</a:t>
            </a:r>
            <a:r>
              <a:rPr lang="ru-RU" sz="2000" b="1" dirty="0" smtClean="0"/>
              <a:t> &lt;/P&gt;;</a:t>
            </a:r>
            <a:endParaRPr lang="ru-RU" sz="2000" dirty="0" smtClean="0"/>
          </a:p>
          <a:p>
            <a:r>
              <a:rPr lang="ru-RU" sz="2000" b="1" dirty="0" smtClean="0"/>
              <a:t>&lt;FONT&gt; </a:t>
            </a:r>
            <a:r>
              <a:rPr lang="ru-RU" sz="2000" dirty="0" smtClean="0"/>
              <a:t>указывает параметры шрифта</a:t>
            </a:r>
            <a:r>
              <a:rPr lang="ru-RU" sz="2000" b="1" dirty="0" smtClean="0"/>
              <a:t> </a:t>
            </a:r>
            <a:r>
              <a:rPr lang="ru-RU" sz="2000" dirty="0" smtClean="0"/>
              <a:t>(свойство </a:t>
            </a:r>
            <a:r>
              <a:rPr lang="ru-RU" sz="2000" b="1" dirty="0" smtClean="0"/>
              <a:t>SIZE</a:t>
            </a:r>
            <a:r>
              <a:rPr lang="ru-RU" sz="2000" dirty="0" smtClean="0"/>
              <a:t> определяет размер текста, </a:t>
            </a:r>
            <a:r>
              <a:rPr lang="ru-RU" sz="2000" b="1" dirty="0" smtClean="0"/>
              <a:t>FACE</a:t>
            </a:r>
            <a:r>
              <a:rPr lang="ru-RU" sz="2000" dirty="0" smtClean="0"/>
              <a:t> задает имя шрифта, </a:t>
            </a:r>
            <a:r>
              <a:rPr lang="ru-RU" sz="2000" b="1" dirty="0" smtClean="0"/>
              <a:t>COLOR</a:t>
            </a:r>
            <a:r>
              <a:rPr lang="ru-RU" sz="2000" dirty="0" smtClean="0"/>
              <a:t> задает цвет текста, </a:t>
            </a:r>
            <a:r>
              <a:rPr lang="ru-RU" sz="2000" b="1" dirty="0" smtClean="0"/>
              <a:t>STYLE</a:t>
            </a:r>
            <a:r>
              <a:rPr lang="ru-RU" sz="2000" dirty="0" smtClean="0"/>
              <a:t> позволяет выделить текст цветовым фоном)</a:t>
            </a:r>
            <a:r>
              <a:rPr lang="ru-RU" sz="2000" b="1" dirty="0" smtClean="0"/>
              <a:t>&lt;/FONT&gt;.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607220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&lt;!DOCTYPE html&gt;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&lt;html&gt;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&lt;head&gt;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&lt;meta http-equiv="Content-Type" content="text/</a:t>
            </a:r>
            <a:r>
              <a:rPr lang="en-US" b="1" dirty="0" err="1" smtClean="0"/>
              <a:t>html;charset</a:t>
            </a:r>
            <a:r>
              <a:rPr lang="en-US" b="1" dirty="0" smtClean="0"/>
              <a:t>=windows-1251"&gt;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&lt;title&gt;</a:t>
            </a:r>
            <a:r>
              <a:rPr lang="en-US" b="1" dirty="0" err="1" smtClean="0"/>
              <a:t>Теги</a:t>
            </a:r>
            <a:r>
              <a:rPr lang="en-US" b="1" dirty="0" smtClean="0"/>
              <a:t> </a:t>
            </a:r>
            <a:r>
              <a:rPr lang="en-US" b="1" dirty="0" err="1" smtClean="0"/>
              <a:t>физического</a:t>
            </a:r>
            <a:r>
              <a:rPr lang="en-US" b="1" dirty="0" smtClean="0"/>
              <a:t> </a:t>
            </a:r>
            <a:r>
              <a:rPr lang="en-US" b="1" dirty="0" err="1" smtClean="0"/>
              <a:t>форматирования</a:t>
            </a:r>
            <a:r>
              <a:rPr lang="en-US" b="1" dirty="0" smtClean="0"/>
              <a:t> </a:t>
            </a:r>
            <a:r>
              <a:rPr lang="en-US" b="1" dirty="0" err="1" smtClean="0"/>
              <a:t>текста</a:t>
            </a:r>
            <a:r>
              <a:rPr lang="en-US" b="1" dirty="0" smtClean="0"/>
              <a:t>&lt;/title&gt;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&lt;/head&gt;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&lt;body&gt;&lt;FONT SIZE="4"&gt;</a:t>
            </a:r>
            <a:r>
              <a:rPr lang="en-US" b="1" dirty="0" err="1" smtClean="0"/>
              <a:t>Размер</a:t>
            </a:r>
            <a:r>
              <a:rPr lang="en-US" b="1" dirty="0" smtClean="0"/>
              <a:t> 4&lt;/FONT&gt;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br</a:t>
            </a:r>
            <a:r>
              <a:rPr lang="en-US" b="1" dirty="0" smtClean="0"/>
              <a:t>&gt;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&lt;FONT FACE="Arial"&gt;Arial&lt;/FONT&gt;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&lt;FONT COLOR="red"&gt;</a:t>
            </a:r>
            <a:r>
              <a:rPr lang="en-US" b="1" dirty="0" err="1" smtClean="0"/>
              <a:t>Красный</a:t>
            </a:r>
            <a:r>
              <a:rPr lang="en-US" b="1" dirty="0" smtClean="0"/>
              <a:t>&lt;/FONT&gt;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&lt;FONT COLOR="#0000FF"&gt;</a:t>
            </a:r>
            <a:r>
              <a:rPr lang="en-US" b="1" dirty="0" err="1" smtClean="0"/>
              <a:t>Синий</a:t>
            </a:r>
            <a:r>
              <a:rPr lang="en-US" b="1" dirty="0" smtClean="0"/>
              <a:t>&lt;/FONT&gt;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&lt;FONT STYLE="background-color: pink"&gt;</a:t>
            </a:r>
            <a:r>
              <a:rPr lang="en-US" b="1" dirty="0" err="1" smtClean="0"/>
              <a:t>Текст</a:t>
            </a:r>
            <a:r>
              <a:rPr lang="en-US" b="1" dirty="0" smtClean="0"/>
              <a:t> </a:t>
            </a:r>
            <a:r>
              <a:rPr lang="en-US" b="1" dirty="0" err="1" smtClean="0"/>
              <a:t>на</a:t>
            </a:r>
            <a:r>
              <a:rPr lang="en-US" b="1" dirty="0" smtClean="0"/>
              <a:t> </a:t>
            </a:r>
            <a:r>
              <a:rPr lang="en-US" b="1" dirty="0" err="1" smtClean="0"/>
              <a:t>розовом</a:t>
            </a:r>
            <a:r>
              <a:rPr lang="en-US" b="1" dirty="0" smtClean="0"/>
              <a:t> </a:t>
            </a:r>
            <a:r>
              <a:rPr lang="en-US" b="1" dirty="0" err="1" smtClean="0"/>
              <a:t>фоне</a:t>
            </a:r>
            <a:r>
              <a:rPr lang="en-US" b="1" dirty="0" smtClean="0"/>
              <a:t>&lt;/FONT&gt;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&lt;p&gt;&lt;font color="#FF</a:t>
            </a:r>
            <a:r>
              <a:rPr lang="ru-RU" b="1" dirty="0" smtClean="0"/>
              <a:t>0000</a:t>
            </a:r>
            <a:r>
              <a:rPr lang="en-US" b="1" dirty="0" smtClean="0"/>
              <a:t>" face="Arial"&gt;</a:t>
            </a:r>
            <a:r>
              <a:rPr lang="en-US" b="1" dirty="0" err="1" smtClean="0"/>
              <a:t>Красный</a:t>
            </a:r>
            <a:r>
              <a:rPr lang="en-US" b="1" dirty="0" smtClean="0"/>
              <a:t> </a:t>
            </a:r>
            <a:r>
              <a:rPr lang="en-US" b="1" dirty="0" err="1" smtClean="0"/>
              <a:t>текст</a:t>
            </a:r>
            <a:r>
              <a:rPr lang="en-US" b="1" dirty="0" smtClean="0"/>
              <a:t> </a:t>
            </a:r>
            <a:r>
              <a:rPr lang="en-US" b="1" dirty="0" err="1" smtClean="0"/>
              <a:t>со</a:t>
            </a:r>
            <a:r>
              <a:rPr lang="en-US" b="1" dirty="0" smtClean="0"/>
              <a:t> </a:t>
            </a:r>
            <a:r>
              <a:rPr lang="en-US" b="1" dirty="0" err="1" smtClean="0"/>
              <a:t>шрифтом</a:t>
            </a:r>
            <a:r>
              <a:rPr lang="en-US" b="1" dirty="0" smtClean="0"/>
              <a:t> Arial&lt;/font&gt; &lt;/p&gt;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&lt;pre&gt;        </a:t>
            </a:r>
            <a:endParaRPr lang="ru-RU" b="1" dirty="0" smtClean="0"/>
          </a:p>
          <a:p>
            <a:pPr>
              <a:buNone/>
            </a:pPr>
            <a:r>
              <a:rPr lang="ru-RU" b="1" dirty="0" smtClean="0"/>
              <a:t>          </a:t>
            </a:r>
            <a:r>
              <a:rPr lang="en-US" b="1" dirty="0" smtClean="0"/>
              <a:t>СЛОН. </a:t>
            </a:r>
            <a:endParaRPr lang="ru-RU" b="1" dirty="0" smtClean="0"/>
          </a:p>
          <a:p>
            <a:pPr>
              <a:buNone/>
            </a:pPr>
            <a:r>
              <a:rPr lang="en-US" b="1" dirty="0" err="1" smtClean="0"/>
              <a:t>Дали</a:t>
            </a:r>
            <a:r>
              <a:rPr lang="en-US" b="1" dirty="0" smtClean="0"/>
              <a:t> </a:t>
            </a:r>
            <a:r>
              <a:rPr lang="en-US" b="1" dirty="0" err="1" smtClean="0"/>
              <a:t>туфельки</a:t>
            </a:r>
            <a:r>
              <a:rPr lang="en-US" b="1" dirty="0" smtClean="0"/>
              <a:t> </a:t>
            </a:r>
            <a:r>
              <a:rPr lang="en-US" b="1" dirty="0" err="1" smtClean="0"/>
              <a:t>слону</a:t>
            </a:r>
            <a:r>
              <a:rPr lang="en-US" b="1" dirty="0" smtClean="0"/>
              <a:t>.</a:t>
            </a:r>
            <a:endParaRPr lang="ru-RU" b="1" dirty="0" smtClean="0"/>
          </a:p>
          <a:p>
            <a:pPr>
              <a:buNone/>
            </a:pPr>
            <a:r>
              <a:rPr lang="en-US" b="1" dirty="0" err="1" smtClean="0"/>
              <a:t>Взял</a:t>
            </a:r>
            <a:r>
              <a:rPr lang="en-US" b="1" dirty="0" smtClean="0"/>
              <a:t> </a:t>
            </a:r>
            <a:r>
              <a:rPr lang="en-US" b="1" dirty="0" err="1" smtClean="0"/>
              <a:t>он</a:t>
            </a:r>
            <a:r>
              <a:rPr lang="en-US" b="1" dirty="0" smtClean="0"/>
              <a:t> </a:t>
            </a:r>
            <a:r>
              <a:rPr lang="en-US" b="1" dirty="0" err="1" smtClean="0"/>
              <a:t>туфельку</a:t>
            </a:r>
            <a:r>
              <a:rPr lang="en-US" b="1" dirty="0" smtClean="0"/>
              <a:t> </a:t>
            </a:r>
            <a:r>
              <a:rPr lang="en-US" b="1" dirty="0" err="1" smtClean="0"/>
              <a:t>одну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И </a:t>
            </a:r>
            <a:r>
              <a:rPr lang="en-US" b="1" dirty="0" err="1" smtClean="0"/>
              <a:t>сказал</a:t>
            </a:r>
            <a:r>
              <a:rPr lang="en-US" b="1" dirty="0" smtClean="0"/>
              <a:t>: - </a:t>
            </a:r>
            <a:r>
              <a:rPr lang="en-US" b="1" dirty="0" err="1" smtClean="0"/>
              <a:t>Нужны</a:t>
            </a:r>
            <a:r>
              <a:rPr lang="en-US" b="1" dirty="0" smtClean="0"/>
              <a:t> </a:t>
            </a:r>
            <a:r>
              <a:rPr lang="en-US" b="1" dirty="0" err="1" smtClean="0"/>
              <a:t>пошире</a:t>
            </a:r>
            <a:r>
              <a:rPr lang="en-US" b="1" dirty="0" smtClean="0"/>
              <a:t>,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И </a:t>
            </a:r>
            <a:r>
              <a:rPr lang="en-US" b="1" dirty="0" err="1" smtClean="0"/>
              <a:t>не</a:t>
            </a:r>
            <a:r>
              <a:rPr lang="en-US" b="1" dirty="0" smtClean="0"/>
              <a:t> </a:t>
            </a:r>
            <a:r>
              <a:rPr lang="en-US" b="1" dirty="0" err="1" smtClean="0"/>
              <a:t>две</a:t>
            </a:r>
            <a:r>
              <a:rPr lang="en-US" b="1" dirty="0" smtClean="0"/>
              <a:t>, а </a:t>
            </a:r>
            <a:r>
              <a:rPr lang="en-US" b="1" dirty="0" err="1" smtClean="0"/>
              <a:t>все</a:t>
            </a:r>
            <a:r>
              <a:rPr lang="en-US" b="1" dirty="0" smtClean="0"/>
              <a:t> </a:t>
            </a:r>
            <a:r>
              <a:rPr lang="en-US" b="1" dirty="0" err="1" smtClean="0"/>
              <a:t>четыре</a:t>
            </a:r>
            <a:r>
              <a:rPr lang="en-US" b="1" dirty="0" smtClean="0"/>
              <a:t>!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          С. Я. </a:t>
            </a:r>
            <a:r>
              <a:rPr lang="en-US" b="1" dirty="0" err="1" smtClean="0"/>
              <a:t>Маршак</a:t>
            </a:r>
            <a:r>
              <a:rPr lang="en-US" b="1" dirty="0" smtClean="0"/>
              <a:t>.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&lt;/pre&gt;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&lt;P ALIGN="left"&gt; </a:t>
            </a:r>
            <a:r>
              <a:rPr lang="en-US" b="1" dirty="0" err="1" smtClean="0"/>
              <a:t>Выравнивание</a:t>
            </a:r>
            <a:r>
              <a:rPr lang="en-US" b="1" dirty="0" smtClean="0"/>
              <a:t> </a:t>
            </a:r>
            <a:r>
              <a:rPr lang="en-US" b="1" dirty="0" err="1" smtClean="0"/>
              <a:t>по</a:t>
            </a:r>
            <a:r>
              <a:rPr lang="en-US" b="1" dirty="0" smtClean="0"/>
              <a:t> </a:t>
            </a:r>
            <a:r>
              <a:rPr lang="en-US" b="1" dirty="0" err="1" smtClean="0"/>
              <a:t>левому</a:t>
            </a:r>
            <a:r>
              <a:rPr lang="en-US" b="1" dirty="0" smtClean="0"/>
              <a:t> </a:t>
            </a:r>
            <a:r>
              <a:rPr lang="en-US" b="1" dirty="0" err="1" smtClean="0"/>
              <a:t>краю</a:t>
            </a:r>
            <a:r>
              <a:rPr lang="en-US" b="1" dirty="0" smtClean="0"/>
              <a:t>&lt;/P&gt;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&lt;P ALIGN="center"&gt; </a:t>
            </a:r>
            <a:r>
              <a:rPr lang="en-US" b="1" dirty="0" err="1" smtClean="0"/>
              <a:t>Выравнивание</a:t>
            </a:r>
            <a:r>
              <a:rPr lang="en-US" b="1" dirty="0" smtClean="0"/>
              <a:t> </a:t>
            </a:r>
            <a:r>
              <a:rPr lang="en-US" b="1" dirty="0" err="1" smtClean="0"/>
              <a:t>по</a:t>
            </a:r>
            <a:r>
              <a:rPr lang="en-US" b="1" dirty="0" smtClean="0"/>
              <a:t> </a:t>
            </a:r>
            <a:r>
              <a:rPr lang="en-US" b="1" dirty="0" err="1" smtClean="0"/>
              <a:t>центру</a:t>
            </a:r>
            <a:r>
              <a:rPr lang="en-US" b="1" dirty="0" smtClean="0"/>
              <a:t>&lt;/P&gt;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&lt;P ALIGN="right"&gt; </a:t>
            </a:r>
            <a:r>
              <a:rPr lang="en-US" b="1" dirty="0" err="1" smtClean="0"/>
              <a:t>Выравнивание</a:t>
            </a:r>
            <a:r>
              <a:rPr lang="en-US" b="1" dirty="0" smtClean="0"/>
              <a:t> </a:t>
            </a:r>
            <a:r>
              <a:rPr lang="en-US" b="1" dirty="0" err="1" smtClean="0"/>
              <a:t>по</a:t>
            </a:r>
            <a:r>
              <a:rPr lang="en-US" b="1" dirty="0" smtClean="0"/>
              <a:t> </a:t>
            </a:r>
            <a:r>
              <a:rPr lang="en-US" b="1" dirty="0" err="1" smtClean="0"/>
              <a:t>правому</a:t>
            </a:r>
            <a:r>
              <a:rPr lang="en-US" b="1" dirty="0" smtClean="0"/>
              <a:t> </a:t>
            </a:r>
            <a:r>
              <a:rPr lang="en-US" b="1" dirty="0" err="1" smtClean="0"/>
              <a:t>краю</a:t>
            </a:r>
            <a:r>
              <a:rPr lang="en-US" b="1" dirty="0" smtClean="0"/>
              <a:t>&lt;/P&gt;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&lt;P ALIGN="justify"&gt; </a:t>
            </a:r>
            <a:r>
              <a:rPr lang="en-US" b="1" dirty="0" err="1" smtClean="0"/>
              <a:t>Выравнивание</a:t>
            </a:r>
            <a:r>
              <a:rPr lang="en-US" b="1" dirty="0" smtClean="0"/>
              <a:t> </a:t>
            </a:r>
            <a:r>
              <a:rPr lang="en-US" b="1" dirty="0" err="1" smtClean="0"/>
              <a:t>по</a:t>
            </a:r>
            <a:r>
              <a:rPr lang="en-US" b="1" dirty="0" smtClean="0"/>
              <a:t> </a:t>
            </a:r>
            <a:r>
              <a:rPr lang="en-US" b="1" dirty="0" err="1" smtClean="0"/>
              <a:t>ширине</a:t>
            </a:r>
            <a:r>
              <a:rPr lang="en-US" b="1" dirty="0" smtClean="0"/>
              <a:t> </a:t>
            </a:r>
            <a:r>
              <a:rPr lang="en-US" b="1" dirty="0" err="1" smtClean="0"/>
              <a:t>страницы</a:t>
            </a:r>
            <a:r>
              <a:rPr lang="ru-RU" b="1" dirty="0" smtClean="0"/>
              <a:t> </a:t>
            </a:r>
            <a:r>
              <a:rPr lang="en-US" b="1" dirty="0" smtClean="0"/>
              <a:t>&lt;/P&gt;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&lt;p&gt;&lt;B&gt;</a:t>
            </a:r>
            <a:r>
              <a:rPr lang="en-US" b="1" dirty="0" err="1" smtClean="0"/>
              <a:t>полужирный</a:t>
            </a:r>
            <a:r>
              <a:rPr lang="en-US" b="1" dirty="0" smtClean="0"/>
              <a:t>&lt;/B&gt;&lt;/p&gt;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&lt;p&gt;&lt;I&gt;</a:t>
            </a:r>
            <a:r>
              <a:rPr lang="en-US" b="1" dirty="0" err="1" smtClean="0"/>
              <a:t>курсив</a:t>
            </a:r>
            <a:r>
              <a:rPr lang="en-US" b="1" dirty="0" smtClean="0"/>
              <a:t>&lt;/I&gt;&lt;/p&gt;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&lt;/body&gt;&lt;/html&gt;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0" tIns="45720" rIns="0" bIns="0" anchor="b">
            <a:normAutofit fontScale="82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Теги физического форматирования текста</a:t>
            </a:r>
            <a:b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0" tIns="45720" rIns="0" bIns="0" anchor="b">
            <a:normAutofit fontScale="82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Теги физического форматирования текста</a:t>
            </a:r>
            <a:b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 l="22071" t="31422" r="9278" b="10321"/>
          <a:stretch>
            <a:fillRect/>
          </a:stretch>
        </p:blipFill>
        <p:spPr bwMode="auto">
          <a:xfrm>
            <a:off x="357158" y="1285860"/>
            <a:ext cx="850112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&lt;</a:t>
            </a:r>
            <a:r>
              <a:rPr lang="ru-RU" b="1" dirty="0" err="1" smtClean="0"/>
              <a:t>abbr</a:t>
            </a:r>
            <a:r>
              <a:rPr lang="ru-RU" b="1" dirty="0" smtClean="0"/>
              <a:t>&gt; </a:t>
            </a:r>
            <a:r>
              <a:rPr lang="ru-RU" dirty="0" smtClean="0"/>
              <a:t>CSS</a:t>
            </a:r>
            <a:r>
              <a:rPr lang="ru-RU" b="1" dirty="0" smtClean="0"/>
              <a:t>&lt;/</a:t>
            </a:r>
            <a:r>
              <a:rPr lang="ru-RU" b="1" dirty="0" err="1" smtClean="0"/>
              <a:t>abbr</a:t>
            </a:r>
            <a:r>
              <a:rPr lang="ru-RU" b="1" dirty="0" smtClean="0"/>
              <a:t>&gt;</a:t>
            </a:r>
            <a:r>
              <a:rPr lang="ru-RU" dirty="0" smtClean="0"/>
              <a:t>;</a:t>
            </a:r>
          </a:p>
          <a:p>
            <a:r>
              <a:rPr lang="ru-RU" b="1" dirty="0" smtClean="0"/>
              <a:t>&lt;</a:t>
            </a:r>
            <a:r>
              <a:rPr lang="ru-RU" b="1" dirty="0" err="1" smtClean="0"/>
              <a:t>acronym</a:t>
            </a:r>
            <a:r>
              <a:rPr lang="ru-RU" b="1" dirty="0" smtClean="0"/>
              <a:t>&gt;комсомол &lt;</a:t>
            </a:r>
            <a:r>
              <a:rPr lang="en-US" b="1" dirty="0" smtClean="0"/>
              <a:t>/</a:t>
            </a:r>
            <a:r>
              <a:rPr lang="ru-RU" b="1" dirty="0" err="1" smtClean="0"/>
              <a:t>acronym</a:t>
            </a:r>
            <a:r>
              <a:rPr lang="ru-RU" b="1" dirty="0" smtClean="0"/>
              <a:t>&gt;; </a:t>
            </a:r>
          </a:p>
          <a:p>
            <a:r>
              <a:rPr lang="ru-RU" b="1" dirty="0" smtClean="0"/>
              <a:t>&lt;</a:t>
            </a:r>
            <a:r>
              <a:rPr lang="ru-RU" b="1" dirty="0" err="1" smtClean="0"/>
              <a:t>address</a:t>
            </a:r>
            <a:r>
              <a:rPr lang="ru-RU" b="1" dirty="0" smtClean="0"/>
              <a:t>&gt;Вася </a:t>
            </a:r>
            <a:r>
              <a:rPr lang="ru-RU" b="1" dirty="0" err="1" smtClean="0"/>
              <a:t>Пупкин</a:t>
            </a:r>
            <a:r>
              <a:rPr lang="ru-RU" b="1" dirty="0" smtClean="0"/>
              <a:t> г. Урюпинск &lt;/</a:t>
            </a:r>
            <a:r>
              <a:rPr lang="ru-RU" b="1" dirty="0" err="1" smtClean="0"/>
              <a:t>address</a:t>
            </a:r>
            <a:r>
              <a:rPr lang="ru-RU" b="1" dirty="0" smtClean="0"/>
              <a:t>&gt;</a:t>
            </a:r>
            <a:r>
              <a:rPr lang="ru-RU" b="1" i="1" dirty="0" smtClean="0"/>
              <a:t>;</a:t>
            </a:r>
            <a:endParaRPr lang="ru-RU" b="1" dirty="0" smtClean="0"/>
          </a:p>
          <a:p>
            <a:r>
              <a:rPr lang="ru-RU" b="1" dirty="0" smtClean="0"/>
              <a:t>&lt;</a:t>
            </a:r>
            <a:r>
              <a:rPr lang="ru-RU" b="1" dirty="0" err="1" smtClean="0"/>
              <a:t>cite</a:t>
            </a:r>
            <a:r>
              <a:rPr lang="ru-RU" b="1" dirty="0" smtClean="0"/>
              <a:t>&gt;в тексте цитату или сноску на другой документ&lt;/</a:t>
            </a:r>
            <a:r>
              <a:rPr lang="ru-RU" b="1" dirty="0" err="1" smtClean="0"/>
              <a:t>cite</a:t>
            </a:r>
            <a:r>
              <a:rPr lang="ru-RU" b="1" dirty="0" smtClean="0"/>
              <a:t>&gt;; </a:t>
            </a:r>
          </a:p>
          <a:p>
            <a:r>
              <a:rPr lang="ru-RU" b="1" dirty="0" smtClean="0"/>
              <a:t>&lt;</a:t>
            </a:r>
            <a:r>
              <a:rPr lang="ru-RU" b="1" dirty="0" err="1" smtClean="0"/>
              <a:t>code</a:t>
            </a:r>
            <a:r>
              <a:rPr lang="ru-RU" b="1" dirty="0" smtClean="0"/>
              <a:t>&gt;</a:t>
            </a:r>
            <a:r>
              <a:rPr lang="ru-RU" b="1" dirty="0" err="1" smtClean="0"/>
              <a:t>function</a:t>
            </a:r>
            <a:r>
              <a:rPr lang="ru-RU" b="1" dirty="0" smtClean="0"/>
              <a:t>()&lt;/</a:t>
            </a:r>
            <a:r>
              <a:rPr lang="ru-RU" b="1" dirty="0" err="1" smtClean="0"/>
              <a:t>code</a:t>
            </a:r>
            <a:r>
              <a:rPr lang="ru-RU" b="1" dirty="0" smtClean="0"/>
              <a:t>&gt; ; </a:t>
            </a:r>
          </a:p>
          <a:p>
            <a:r>
              <a:rPr lang="ru-RU" b="1" dirty="0" smtClean="0"/>
              <a:t>&lt;</a:t>
            </a:r>
            <a:r>
              <a:rPr lang="ru-RU" b="1" dirty="0" err="1" smtClean="0"/>
              <a:t>del</a:t>
            </a:r>
            <a:r>
              <a:rPr lang="ru-RU" b="1" dirty="0" smtClean="0"/>
              <a:t>&gt;Старая цена 1000р.&lt;/</a:t>
            </a:r>
            <a:r>
              <a:rPr lang="ru-RU" b="1" dirty="0" err="1" smtClean="0"/>
              <a:t>del</a:t>
            </a:r>
            <a:r>
              <a:rPr lang="ru-RU" b="1" dirty="0" smtClean="0"/>
              <a:t>&gt;Новая 999 р.!!!;</a:t>
            </a:r>
          </a:p>
          <a:p>
            <a:r>
              <a:rPr lang="ru-RU" b="1" dirty="0" smtClean="0"/>
              <a:t>&lt;</a:t>
            </a:r>
            <a:r>
              <a:rPr lang="ru-RU" b="1" dirty="0" err="1" smtClean="0"/>
              <a:t>dfn</a:t>
            </a:r>
            <a:r>
              <a:rPr lang="ru-RU" b="1" dirty="0" smtClean="0"/>
              <a:t>&gt;Акроним&lt;/</a:t>
            </a:r>
            <a:r>
              <a:rPr lang="ru-RU" b="1" dirty="0" err="1" smtClean="0"/>
              <a:t>dfn</a:t>
            </a:r>
            <a:r>
              <a:rPr lang="ru-RU" b="1" dirty="0" smtClean="0"/>
              <a:t>&gt;</a:t>
            </a:r>
            <a:r>
              <a:rPr lang="ru-RU" b="1" i="1" dirty="0" smtClean="0"/>
              <a:t>;</a:t>
            </a:r>
          </a:p>
          <a:p>
            <a:r>
              <a:rPr lang="ru-RU" b="1" dirty="0" smtClean="0"/>
              <a:t> &lt;</a:t>
            </a:r>
            <a:r>
              <a:rPr lang="ru-RU" b="1" dirty="0" err="1" smtClean="0"/>
              <a:t>del</a:t>
            </a:r>
            <a:r>
              <a:rPr lang="ru-RU" b="1" dirty="0" smtClean="0"/>
              <a:t>&gt;Старая цена 1000р.&lt;/</a:t>
            </a:r>
            <a:r>
              <a:rPr lang="ru-RU" b="1" dirty="0" err="1" smtClean="0"/>
              <a:t>del</a:t>
            </a:r>
            <a:r>
              <a:rPr lang="ru-RU" b="1" dirty="0" smtClean="0"/>
              <a:t>&gt; -&lt;</a:t>
            </a:r>
            <a:r>
              <a:rPr lang="ru-RU" b="1" dirty="0" err="1" smtClean="0"/>
              <a:t>ins</a:t>
            </a:r>
            <a:r>
              <a:rPr lang="ru-RU" b="1" dirty="0" smtClean="0"/>
              <a:t>&gt;Новая 999 р.&lt;/</a:t>
            </a:r>
            <a:r>
              <a:rPr lang="ru-RU" b="1" dirty="0" err="1" smtClean="0"/>
              <a:t>ins</a:t>
            </a:r>
            <a:r>
              <a:rPr lang="ru-RU" b="1" dirty="0" smtClean="0"/>
              <a:t>&gt;!!! ;</a:t>
            </a:r>
          </a:p>
          <a:p>
            <a:r>
              <a:rPr lang="ru-RU" b="1" dirty="0" smtClean="0"/>
              <a:t>&lt;</a:t>
            </a:r>
            <a:r>
              <a:rPr lang="ru-RU" b="1" dirty="0" err="1" smtClean="0"/>
              <a:t>em</a:t>
            </a:r>
            <a:r>
              <a:rPr lang="ru-RU" b="1" dirty="0" smtClean="0"/>
              <a:t>&gt;Как создать сайт?&lt;/</a:t>
            </a:r>
            <a:r>
              <a:rPr lang="ru-RU" b="1" dirty="0" err="1" smtClean="0"/>
              <a:t>em</a:t>
            </a:r>
            <a:r>
              <a:rPr lang="ru-RU" b="1" dirty="0" smtClean="0"/>
              <a:t>&gt;;</a:t>
            </a:r>
          </a:p>
          <a:p>
            <a:r>
              <a:rPr lang="ru-RU" b="1" dirty="0" smtClean="0"/>
              <a:t> &lt;</a:t>
            </a:r>
            <a:r>
              <a:rPr lang="ru-RU" b="1" dirty="0" err="1" smtClean="0"/>
              <a:t>kbd</a:t>
            </a:r>
            <a:r>
              <a:rPr lang="ru-RU" b="1" dirty="0" smtClean="0"/>
              <a:t>&gt;</a:t>
            </a:r>
            <a:r>
              <a:rPr lang="ru-RU" b="1" dirty="0" err="1" smtClean="0"/>
              <a:t>Ctrl</a:t>
            </a:r>
            <a:r>
              <a:rPr lang="ru-RU" b="1" dirty="0" smtClean="0"/>
              <a:t> + Z&lt;/</a:t>
            </a:r>
            <a:r>
              <a:rPr lang="ru-RU" b="1" dirty="0" err="1" smtClean="0"/>
              <a:t>kbd</a:t>
            </a:r>
            <a:r>
              <a:rPr lang="ru-RU" b="1" dirty="0" smtClean="0"/>
              <a:t>&gt;; </a:t>
            </a:r>
            <a:endParaRPr lang="en-US" b="1" dirty="0" smtClean="0"/>
          </a:p>
          <a:p>
            <a:r>
              <a:rPr lang="ru-RU" b="1" dirty="0" smtClean="0"/>
              <a:t>&lt;</a:t>
            </a:r>
            <a:r>
              <a:rPr lang="ru-RU" b="1" dirty="0" err="1" smtClean="0"/>
              <a:t>q</a:t>
            </a:r>
            <a:r>
              <a:rPr lang="ru-RU" b="1" dirty="0" smtClean="0"/>
              <a:t>&gt;цитата&lt;/</a:t>
            </a:r>
            <a:r>
              <a:rPr lang="ru-RU" b="1" dirty="0" err="1" smtClean="0"/>
              <a:t>q</a:t>
            </a:r>
            <a:r>
              <a:rPr lang="ru-RU" b="1" dirty="0" smtClean="0"/>
              <a:t>&gt;;</a:t>
            </a:r>
          </a:p>
          <a:p>
            <a:r>
              <a:rPr lang="ru-RU" b="1" dirty="0" smtClean="0"/>
              <a:t> &lt;</a:t>
            </a:r>
            <a:r>
              <a:rPr lang="ru-RU" b="1" dirty="0" err="1" smtClean="0"/>
              <a:t>samp</a:t>
            </a:r>
            <a:r>
              <a:rPr lang="ru-RU" b="1" dirty="0" smtClean="0"/>
              <a:t>&gt;4&lt;/</a:t>
            </a:r>
            <a:r>
              <a:rPr lang="ru-RU" b="1" dirty="0" err="1" smtClean="0"/>
              <a:t>samp</a:t>
            </a:r>
            <a:r>
              <a:rPr lang="ru-RU" b="1" dirty="0" smtClean="0"/>
              <a:t>&gt;;</a:t>
            </a:r>
          </a:p>
          <a:p>
            <a:r>
              <a:rPr lang="ru-RU" b="1" dirty="0" smtClean="0"/>
              <a:t>&lt;</a:t>
            </a:r>
            <a:r>
              <a:rPr lang="ru-RU" b="1" dirty="0" err="1" smtClean="0"/>
              <a:t>strong</a:t>
            </a:r>
            <a:r>
              <a:rPr lang="ru-RU" b="1" dirty="0" smtClean="0"/>
              <a:t>&gt;Как создать сайт?&lt;/</a:t>
            </a:r>
            <a:r>
              <a:rPr lang="ru-RU" b="1" dirty="0" err="1" smtClean="0"/>
              <a:t>strong</a:t>
            </a:r>
            <a:r>
              <a:rPr lang="ru-RU" b="1" dirty="0" smtClean="0"/>
              <a:t>&gt;;</a:t>
            </a:r>
          </a:p>
          <a:p>
            <a:r>
              <a:rPr lang="ru-RU" b="1" dirty="0" smtClean="0"/>
              <a:t> &lt;</a:t>
            </a:r>
            <a:r>
              <a:rPr lang="ru-RU" b="1" dirty="0" err="1" smtClean="0"/>
              <a:t>var</a:t>
            </a:r>
            <a:r>
              <a:rPr lang="ru-RU" b="1" dirty="0" smtClean="0"/>
              <a:t>&gt;$</a:t>
            </a:r>
            <a:r>
              <a:rPr lang="ru-RU" b="1" dirty="0" err="1" smtClean="0"/>
              <a:t>count</a:t>
            </a:r>
            <a:r>
              <a:rPr lang="ru-RU" b="1" dirty="0" smtClean="0"/>
              <a:t>&lt;/</a:t>
            </a:r>
            <a:r>
              <a:rPr lang="ru-RU" b="1" dirty="0" err="1" smtClean="0"/>
              <a:t>var</a:t>
            </a:r>
            <a:r>
              <a:rPr lang="ru-RU" b="1" dirty="0" smtClean="0"/>
              <a:t>&gt;.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00034" y="293448"/>
            <a:ext cx="8229600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Теги </a:t>
            </a:r>
            <a:r>
              <a:rPr lang="ru-RU" sz="3600" b="1" dirty="0" smtClean="0"/>
              <a:t>логического форматирования текста</a:t>
            </a:r>
            <a:br>
              <a:rPr lang="ru-RU" sz="3600" b="1" dirty="0" smtClean="0"/>
            </a:b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93448"/>
            <a:ext cx="8229600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Теги </a:t>
            </a:r>
            <a:r>
              <a:rPr lang="ru-RU" sz="3600" b="1" dirty="0" smtClean="0"/>
              <a:t>логического форматирования текста</a:t>
            </a:r>
            <a:r>
              <a:rPr lang="ru-RU" sz="3600" b="1" dirty="0"/>
              <a:t/>
            </a:r>
            <a:br>
              <a:rPr lang="ru-RU" sz="3600" b="1" dirty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64360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&lt;!DOCTYPE </a:t>
            </a:r>
            <a:r>
              <a:rPr lang="ru-RU" dirty="0" err="1" smtClean="0"/>
              <a:t>html</a:t>
            </a:r>
            <a:r>
              <a:rPr lang="ru-RU" dirty="0" smtClean="0"/>
              <a:t> PUBLIC "-//W3C//DTD HTML 4.01Transitional//EN"&gt;</a:t>
            </a:r>
          </a:p>
          <a:p>
            <a:pPr>
              <a:buNone/>
            </a:pPr>
            <a:r>
              <a:rPr lang="en-US" dirty="0" smtClean="0"/>
              <a:t>&lt;html lang="ru"&gt;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&lt;meta content="text/html; charset=windows-1251" http-equiv="content-type"&gt;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&lt;</a:t>
            </a:r>
            <a:r>
              <a:rPr lang="en-US" dirty="0" smtClean="0"/>
              <a:t>title</a:t>
            </a:r>
            <a:r>
              <a:rPr lang="ru-RU" dirty="0" smtClean="0"/>
              <a:t>&gt;Физическое и логическое форматирование&lt;/</a:t>
            </a:r>
            <a:r>
              <a:rPr lang="en-US" dirty="0" smtClean="0"/>
              <a:t>title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en-US" dirty="0" smtClean="0"/>
              <a:t>&lt;/head&gt;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&lt;</a:t>
            </a:r>
            <a:r>
              <a:rPr lang="en-US" dirty="0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</a:t>
            </a:r>
            <a:r>
              <a:rPr lang="en-US" dirty="0" smtClean="0"/>
              <a:t>p</a:t>
            </a:r>
            <a:r>
              <a:rPr lang="ru-RU" dirty="0" smtClean="0"/>
              <a:t>&gt;Обычный текст&lt;</a:t>
            </a:r>
            <a:r>
              <a:rPr lang="en-US" dirty="0" smtClean="0"/>
              <a:t>br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b="1" dirty="0" smtClean="0"/>
              <a:t>&lt;</a:t>
            </a:r>
            <a:r>
              <a:rPr lang="en-US" b="1" dirty="0" smtClean="0"/>
              <a:t>b</a:t>
            </a:r>
            <a:r>
              <a:rPr lang="ru-RU" b="1" dirty="0" smtClean="0"/>
              <a:t>&gt;</a:t>
            </a:r>
            <a:r>
              <a:rPr lang="ru-RU" dirty="0" smtClean="0"/>
              <a:t>Физическое форматирование - полужирное начертание</a:t>
            </a:r>
            <a:r>
              <a:rPr lang="ru-RU" b="1" dirty="0" smtClean="0"/>
              <a:t>&lt;/</a:t>
            </a:r>
            <a:r>
              <a:rPr lang="en-US" b="1" dirty="0" smtClean="0"/>
              <a:t>b</a:t>
            </a:r>
            <a:r>
              <a:rPr lang="ru-RU" b="1" dirty="0" smtClean="0"/>
              <a:t>&gt;</a:t>
            </a:r>
            <a:r>
              <a:rPr lang="ru-RU" dirty="0" smtClean="0"/>
              <a:t>&lt;</a:t>
            </a:r>
            <a:r>
              <a:rPr lang="en-US" dirty="0" smtClean="0"/>
              <a:t>br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b="1" dirty="0" smtClean="0"/>
              <a:t>&lt;</a:t>
            </a:r>
            <a:r>
              <a:rPr lang="en-US" b="1" dirty="0" smtClean="0"/>
              <a:t>i</a:t>
            </a:r>
            <a:r>
              <a:rPr lang="ru-RU" b="1" dirty="0" smtClean="0"/>
              <a:t>&gt;</a:t>
            </a:r>
            <a:r>
              <a:rPr lang="ru-RU" dirty="0" smtClean="0"/>
              <a:t>Физическое форматирование - курсив</a:t>
            </a:r>
            <a:r>
              <a:rPr lang="ru-RU" b="1" dirty="0" smtClean="0"/>
              <a:t>&lt;/</a:t>
            </a:r>
            <a:r>
              <a:rPr lang="en-US" b="1" dirty="0" smtClean="0"/>
              <a:t>i</a:t>
            </a:r>
            <a:r>
              <a:rPr lang="ru-RU" b="1" dirty="0" smtClean="0"/>
              <a:t>&gt;</a:t>
            </a:r>
            <a:r>
              <a:rPr lang="ru-RU" dirty="0" smtClean="0"/>
              <a:t>&lt;</a:t>
            </a:r>
            <a:r>
              <a:rPr lang="en-US" dirty="0" smtClean="0"/>
              <a:t>br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b="1" dirty="0" smtClean="0"/>
              <a:t>&lt;</a:t>
            </a:r>
            <a:r>
              <a:rPr lang="en-US" b="1" dirty="0" smtClean="0"/>
              <a:t>u</a:t>
            </a:r>
            <a:r>
              <a:rPr lang="ru-RU" b="1" dirty="0" smtClean="0"/>
              <a:t>&gt;</a:t>
            </a:r>
            <a:r>
              <a:rPr lang="ru-RU" dirty="0" smtClean="0"/>
              <a:t>Физическое форматирование - подчёркивание</a:t>
            </a:r>
            <a:r>
              <a:rPr lang="ru-RU" b="1" dirty="0" smtClean="0"/>
              <a:t>&lt;/</a:t>
            </a:r>
            <a:r>
              <a:rPr lang="en-US" b="1" dirty="0" smtClean="0"/>
              <a:t>u</a:t>
            </a:r>
            <a:r>
              <a:rPr lang="ru-RU" b="1" dirty="0" smtClean="0"/>
              <a:t>&gt;</a:t>
            </a:r>
            <a:r>
              <a:rPr lang="ru-RU" dirty="0" smtClean="0"/>
              <a:t>&lt;</a:t>
            </a:r>
            <a:r>
              <a:rPr lang="en-US" dirty="0" smtClean="0"/>
              <a:t>br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b="1" dirty="0" smtClean="0"/>
              <a:t>&lt;</a:t>
            </a:r>
            <a:r>
              <a:rPr lang="en-US" b="1" dirty="0" smtClean="0"/>
              <a:t>strong</a:t>
            </a:r>
            <a:r>
              <a:rPr lang="ru-RU" b="1" dirty="0" smtClean="0"/>
              <a:t>&gt;</a:t>
            </a:r>
            <a:r>
              <a:rPr lang="ru-RU" dirty="0" smtClean="0"/>
              <a:t>Логическое форматирование - важный фрагмент выделен полужирным начертанием</a:t>
            </a:r>
            <a:r>
              <a:rPr lang="ru-RU" b="1" dirty="0" smtClean="0"/>
              <a:t>&lt;/</a:t>
            </a:r>
            <a:r>
              <a:rPr lang="en-US" b="1" dirty="0" smtClean="0"/>
              <a:t>strong</a:t>
            </a:r>
            <a:r>
              <a:rPr lang="ru-RU" b="1" dirty="0" smtClean="0"/>
              <a:t>&gt;</a:t>
            </a:r>
            <a:r>
              <a:rPr lang="ru-RU" dirty="0" smtClean="0"/>
              <a:t>&lt;</a:t>
            </a:r>
            <a:r>
              <a:rPr lang="en-US" dirty="0" smtClean="0"/>
              <a:t>br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b="1" dirty="0" smtClean="0"/>
              <a:t>&lt;</a:t>
            </a:r>
            <a:r>
              <a:rPr lang="en-US" b="1" dirty="0" smtClean="0"/>
              <a:t>em</a:t>
            </a:r>
            <a:r>
              <a:rPr lang="ru-RU" b="1" dirty="0" smtClean="0"/>
              <a:t>&gt;</a:t>
            </a:r>
            <a:r>
              <a:rPr lang="ru-RU" dirty="0" smtClean="0"/>
              <a:t>Логическое форматирование - важный фрагмент выделен курсивом</a:t>
            </a:r>
            <a:r>
              <a:rPr lang="ru-RU" b="1" dirty="0" smtClean="0"/>
              <a:t>&lt;/</a:t>
            </a:r>
            <a:r>
              <a:rPr lang="en-US" b="1" dirty="0" smtClean="0"/>
              <a:t>em</a:t>
            </a:r>
            <a:r>
              <a:rPr lang="ru-RU" b="1" dirty="0" smtClean="0"/>
              <a:t>&gt;</a:t>
            </a:r>
          </a:p>
          <a:p>
            <a:pPr>
              <a:buNone/>
            </a:pPr>
            <a:r>
              <a:rPr lang="ru-RU" dirty="0" smtClean="0"/>
              <a:t> &lt;/</a:t>
            </a:r>
            <a:r>
              <a:rPr lang="en-US" dirty="0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en-US" dirty="0" smtClean="0"/>
              <a:t>html</a:t>
            </a:r>
            <a:r>
              <a:rPr lang="ru-RU" dirty="0" smtClean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110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 cstate="print"/>
          <a:srcRect t="6661" r="47525" b="74276"/>
          <a:stretch>
            <a:fillRect/>
          </a:stretch>
        </p:blipFill>
        <p:spPr bwMode="auto">
          <a:xfrm>
            <a:off x="285720" y="1071546"/>
            <a:ext cx="8643998" cy="3571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457200" y="436324"/>
            <a:ext cx="8229600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Теги </a:t>
            </a:r>
            <a:r>
              <a:rPr lang="ru-RU" sz="3600" b="1" dirty="0" smtClean="0"/>
              <a:t>логического форматирования текста</a:t>
            </a:r>
            <a:r>
              <a:rPr lang="ru-RU" sz="3600" b="1" dirty="0"/>
              <a:t/>
            </a:r>
            <a:br>
              <a:rPr lang="ru-RU" sz="3600" b="1" dirty="0"/>
            </a:br>
            <a:endParaRPr lang="ru-RU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9338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Создайте </a:t>
            </a:r>
            <a:r>
              <a:rPr lang="ru-RU" dirty="0" err="1" smtClean="0"/>
              <a:t>веб-страницу</a:t>
            </a:r>
            <a:r>
              <a:rPr lang="ru-RU" dirty="0" smtClean="0"/>
              <a:t> в соответствии с макетом:</a:t>
            </a:r>
            <a:endParaRPr lang="ru-RU" dirty="0"/>
          </a:p>
        </p:txBody>
      </p:sp>
      <p:pic>
        <p:nvPicPr>
          <p:cNvPr id="4" name="Рисунок 3" descr="Рис.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2" y="2071700"/>
            <a:ext cx="5710260" cy="3714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234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Архитектура и дизайн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3753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/>
              <a:t>Архитектура сайта</a:t>
            </a:r>
            <a:r>
              <a:rPr lang="ru-RU" dirty="0"/>
              <a:t> – это расположение его страниц</a:t>
            </a:r>
            <a:r>
              <a:rPr lang="ru-RU" dirty="0" smtClean="0"/>
              <a:t>. </a:t>
            </a:r>
            <a:r>
              <a:rPr lang="ru-RU" i="1" dirty="0"/>
              <a:t>Главная цель архитектуры сайта состоит в поиске оптимальных решений для максимально удобного взаимодействия посетителя и ресурса.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46856" y="3231624"/>
            <a:ext cx="8229600" cy="1637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b="1" dirty="0"/>
              <a:t>Дизайна сайта</a:t>
            </a:r>
            <a:r>
              <a:rPr lang="ru-RU" dirty="0"/>
              <a:t> – это более широкое понятие, которое включает в себя несколько факторов: удобность ресурса, его восприятие и оформление.</a:t>
            </a:r>
          </a:p>
        </p:txBody>
      </p:sp>
    </p:spTree>
    <p:extLst>
      <p:ext uri="{BB962C8B-B14F-4D97-AF65-F5344CB8AC3E}">
        <p14:creationId xmlns:p14="http://schemas.microsoft.com/office/powerpoint/2010/main" val="255562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72008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Линейная структура</a:t>
            </a:r>
            <a:r>
              <a:rPr lang="ru-RU" i="1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234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Архитектура и дизайн сайта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 cstate="print"/>
          <a:srcRect l="4340" t="57684" r="33334" b="23810"/>
          <a:stretch/>
        </p:blipFill>
        <p:spPr bwMode="auto">
          <a:xfrm>
            <a:off x="1475656" y="1511767"/>
            <a:ext cx="6307013" cy="14851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95536" y="3068960"/>
            <a:ext cx="8229600" cy="7200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Альтернативная линейная структура</a:t>
            </a:r>
            <a:r>
              <a:rPr lang="ru-RU" i="1" dirty="0" smtClean="0"/>
              <a:t> 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3" cstate="print"/>
          <a:srcRect l="7442" t="29901" r="38294" b="44221"/>
          <a:stretch/>
        </p:blipFill>
        <p:spPr bwMode="auto">
          <a:xfrm>
            <a:off x="683568" y="3573016"/>
            <a:ext cx="4981575" cy="13919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4" cstate="print"/>
          <a:srcRect l="6822" t="48158" r="38449" b="25322"/>
          <a:stretch/>
        </p:blipFill>
        <p:spPr bwMode="auto">
          <a:xfrm>
            <a:off x="3514328" y="5085184"/>
            <a:ext cx="4946104" cy="12961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566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234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Архитектура и дизайн сайта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2008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Разветвленная линейная структура</a:t>
            </a:r>
            <a:r>
              <a:rPr lang="ru-RU" i="1" dirty="0" smtClean="0"/>
              <a:t> 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l="2790" t="28307" r="33657" b="32749"/>
          <a:stretch/>
        </p:blipFill>
        <p:spPr bwMode="auto">
          <a:xfrm>
            <a:off x="1619672" y="1772816"/>
            <a:ext cx="5976664" cy="20162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322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234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Архитектура и дизайн сайта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7544" y="908720"/>
            <a:ext cx="8229600" cy="7200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Древовидная </a:t>
            </a:r>
            <a:r>
              <a:rPr lang="ru-RU" b="1" dirty="0" smtClean="0"/>
              <a:t>структура</a:t>
            </a:r>
            <a:r>
              <a:rPr lang="ru-RU" i="1" dirty="0" smtClean="0"/>
              <a:t> 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l="12246" t="12964" r="39238" b="15740"/>
          <a:stretch/>
        </p:blipFill>
        <p:spPr bwMode="auto">
          <a:xfrm>
            <a:off x="1691680" y="1484784"/>
            <a:ext cx="5976664" cy="4320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084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234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Архитектура и дизайн сайта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7544" y="908720"/>
            <a:ext cx="8229600" cy="7200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Решетчатая структура</a:t>
            </a:r>
            <a:r>
              <a:rPr lang="ru-RU" i="1" dirty="0" smtClean="0"/>
              <a:t> 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l="23251" t="43915" r="53808" b="23173"/>
          <a:stretch/>
        </p:blipFill>
        <p:spPr bwMode="auto">
          <a:xfrm>
            <a:off x="4582345" y="1047750"/>
            <a:ext cx="2941984" cy="23824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467544" y="3429000"/>
            <a:ext cx="8229600" cy="7200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Блочная структура</a:t>
            </a:r>
            <a:r>
              <a:rPr lang="ru-RU" i="1" dirty="0" smtClean="0"/>
              <a:t> 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3" cstate="print"/>
          <a:srcRect l="39217" t="32010" r="15832" b="21958"/>
          <a:stretch/>
        </p:blipFill>
        <p:spPr bwMode="auto">
          <a:xfrm>
            <a:off x="2647950" y="3928452"/>
            <a:ext cx="4516338" cy="2668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080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еб-технологии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6236" y="1428736"/>
            <a:ext cx="463465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одзаголовок 2"/>
          <p:cNvSpPr txBox="1">
            <a:spLocks/>
          </p:cNvSpPr>
          <p:nvPr/>
        </p:nvSpPr>
        <p:spPr>
          <a:xfrm>
            <a:off x="533400" y="785794"/>
            <a:ext cx="7854696" cy="11291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ru-RU" sz="2600" noProof="0" dirty="0" smtClean="0"/>
              <a:t>Веб-технологии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7239000" cy="1180134"/>
          </a:xfrm>
        </p:spPr>
        <p:txBody>
          <a:bodyPr>
            <a:normAutofit/>
          </a:bodyPr>
          <a:lstStyle/>
          <a:p>
            <a:pPr algn="ctr"/>
            <a:r>
              <a:rPr lang="ru-RU" sz="3200" b="0" dirty="0" smtClean="0"/>
              <a:t>Хронология развития </a:t>
            </a:r>
            <a:r>
              <a:rPr lang="ru-RU" sz="3200" b="0" i="1" dirty="0" smtClean="0"/>
              <a:t>Язык разметки гипертекста</a:t>
            </a:r>
            <a:r>
              <a:rPr lang="ru-RU" sz="3200" b="0" dirty="0" smtClean="0"/>
              <a:t> в датах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7239000" cy="5857892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1993, 14 марта</a:t>
            </a:r>
            <a:r>
              <a:rPr lang="ru-RU" dirty="0" smtClean="0"/>
              <a:t> – выпуск </a:t>
            </a:r>
            <a:r>
              <a:rPr lang="en-US" dirty="0" smtClean="0"/>
              <a:t>Mosaic </a:t>
            </a:r>
            <a:r>
              <a:rPr lang="ru-RU" dirty="0" smtClean="0"/>
              <a:t>первого браузера с графическим интерфейсом.</a:t>
            </a:r>
          </a:p>
          <a:p>
            <a:r>
              <a:rPr lang="ru-RU" b="1" dirty="0" smtClean="0"/>
              <a:t>1994</a:t>
            </a:r>
            <a:r>
              <a:rPr lang="ru-RU" dirty="0" smtClean="0"/>
              <a:t> – создан консорциум </a:t>
            </a:r>
            <a:r>
              <a:rPr lang="en-US" dirty="0" smtClean="0"/>
              <a:t>W3C</a:t>
            </a:r>
          </a:p>
          <a:p>
            <a:r>
              <a:rPr lang="en-US" b="1" dirty="0" smtClean="0"/>
              <a:t>1994, 13 </a:t>
            </a:r>
            <a:r>
              <a:rPr lang="ru-RU" b="1" dirty="0" smtClean="0"/>
              <a:t>октября</a:t>
            </a:r>
            <a:r>
              <a:rPr lang="ru-RU" dirty="0" smtClean="0"/>
              <a:t> – </a:t>
            </a:r>
            <a:r>
              <a:rPr lang="en-US" dirty="0" smtClean="0"/>
              <a:t>Marc Andreessen </a:t>
            </a:r>
            <a:r>
              <a:rPr lang="ru-RU" dirty="0" smtClean="0"/>
              <a:t>анонсировал </a:t>
            </a:r>
            <a:r>
              <a:rPr lang="en-US" dirty="0" smtClean="0"/>
              <a:t>Mozilla </a:t>
            </a:r>
            <a:r>
              <a:rPr lang="ru-RU" dirty="0" smtClean="0"/>
              <a:t>который потом стал </a:t>
            </a:r>
            <a:r>
              <a:rPr lang="en-US" dirty="0" smtClean="0"/>
              <a:t>Netscape</a:t>
            </a:r>
          </a:p>
          <a:p>
            <a:r>
              <a:rPr lang="en-US" b="1" dirty="0" smtClean="0"/>
              <a:t>1995, 22 </a:t>
            </a:r>
            <a:r>
              <a:rPr lang="ru-RU" b="1" dirty="0" smtClean="0"/>
              <a:t>сентября</a:t>
            </a:r>
            <a:r>
              <a:rPr lang="ru-RU" dirty="0" smtClean="0"/>
              <a:t> – </a:t>
            </a:r>
            <a:r>
              <a:rPr lang="en-US" dirty="0" smtClean="0"/>
              <a:t>HTML 2,0 </a:t>
            </a:r>
            <a:r>
              <a:rPr lang="ru-RU" dirty="0" smtClean="0"/>
              <a:t>одобренный как стандарт</a:t>
            </a:r>
          </a:p>
          <a:p>
            <a:r>
              <a:rPr lang="ru-RU" b="1" dirty="0" smtClean="0"/>
              <a:t>1995 </a:t>
            </a:r>
            <a:r>
              <a:rPr lang="ru-RU" dirty="0" smtClean="0"/>
              <a:t>- Создание </a:t>
            </a:r>
            <a:r>
              <a:rPr lang="en-US" dirty="0" smtClean="0"/>
              <a:t>CSS</a:t>
            </a:r>
          </a:p>
          <a:p>
            <a:r>
              <a:rPr lang="en-US" b="1" dirty="0" smtClean="0"/>
              <a:t>1995 </a:t>
            </a:r>
            <a:r>
              <a:rPr lang="en-US" dirty="0" smtClean="0"/>
              <a:t>- </a:t>
            </a:r>
            <a:r>
              <a:rPr lang="ru-RU" dirty="0" smtClean="0"/>
              <a:t>Появление коммерческой версии браузера </a:t>
            </a:r>
            <a:r>
              <a:rPr lang="en-US" dirty="0" err="1" smtClean="0"/>
              <a:t>Netscap</a:t>
            </a:r>
            <a:endParaRPr lang="en-US" dirty="0" smtClean="0"/>
          </a:p>
          <a:p>
            <a:r>
              <a:rPr lang="en-US" b="1" dirty="0" smtClean="0"/>
              <a:t>1995, </a:t>
            </a:r>
            <a:r>
              <a:rPr lang="ru-RU" b="1" dirty="0" smtClean="0"/>
              <a:t>август</a:t>
            </a:r>
            <a:r>
              <a:rPr lang="ru-RU" dirty="0" smtClean="0"/>
              <a:t> – выпуск </a:t>
            </a:r>
            <a:r>
              <a:rPr lang="en-US" dirty="0" smtClean="0"/>
              <a:t>Internet Explorer 1.0.</a:t>
            </a:r>
          </a:p>
          <a:p>
            <a:r>
              <a:rPr lang="en-US" b="1" dirty="0" smtClean="0"/>
              <a:t>1995, 30 </a:t>
            </a:r>
            <a:r>
              <a:rPr lang="ru-RU" b="1" dirty="0" smtClean="0"/>
              <a:t>августа</a:t>
            </a:r>
            <a:r>
              <a:rPr lang="ru-RU" dirty="0" smtClean="0"/>
              <a:t> – создание </a:t>
            </a:r>
            <a:r>
              <a:rPr lang="en-US" dirty="0" smtClean="0"/>
              <a:t>Opera Software</a:t>
            </a:r>
          </a:p>
          <a:p>
            <a:r>
              <a:rPr lang="en-US" b="1" dirty="0" smtClean="0"/>
              <a:t>1996</a:t>
            </a:r>
            <a:r>
              <a:rPr lang="en-US" dirty="0" smtClean="0"/>
              <a:t> – W3C </a:t>
            </a:r>
            <a:r>
              <a:rPr lang="ru-RU" dirty="0" smtClean="0"/>
              <a:t>приняла </a:t>
            </a:r>
            <a:r>
              <a:rPr lang="en-US" dirty="0" smtClean="0"/>
              <a:t>CSS 1.0 </a:t>
            </a:r>
            <a:r>
              <a:rPr lang="ru-RU" dirty="0" smtClean="0"/>
              <a:t>как стандарт</a:t>
            </a:r>
          </a:p>
          <a:p>
            <a:r>
              <a:rPr lang="ru-RU" b="1" dirty="0" smtClean="0"/>
              <a:t>1996</a:t>
            </a:r>
            <a:r>
              <a:rPr lang="ru-RU" dirty="0" smtClean="0"/>
              <a:t> – Выпуск </a:t>
            </a:r>
            <a:r>
              <a:rPr lang="en-US" dirty="0" smtClean="0"/>
              <a:t>Internet Explorer 2.0</a:t>
            </a:r>
          </a:p>
          <a:p>
            <a:r>
              <a:rPr lang="en-US" b="1" dirty="0" smtClean="0"/>
              <a:t>1996, 14 </a:t>
            </a:r>
            <a:r>
              <a:rPr lang="ru-RU" b="1" dirty="0" smtClean="0"/>
              <a:t>января</a:t>
            </a:r>
            <a:r>
              <a:rPr lang="ru-RU" dirty="0" smtClean="0"/>
              <a:t> – </a:t>
            </a:r>
            <a:r>
              <a:rPr lang="en-US" dirty="0" smtClean="0"/>
              <a:t>HTML 3,2 </a:t>
            </a:r>
            <a:r>
              <a:rPr lang="ru-RU" dirty="0" smtClean="0"/>
              <a:t>одобренный как стандарт</a:t>
            </a:r>
          </a:p>
          <a:p>
            <a:r>
              <a:rPr lang="ru-RU" b="1" dirty="0" smtClean="0"/>
              <a:t>1997, 18 декабря</a:t>
            </a:r>
            <a:r>
              <a:rPr lang="ru-RU" dirty="0" smtClean="0"/>
              <a:t> – </a:t>
            </a:r>
            <a:r>
              <a:rPr lang="en-US" dirty="0" smtClean="0"/>
              <a:t>HTML 4,0 </a:t>
            </a:r>
            <a:r>
              <a:rPr lang="ru-RU" dirty="0" smtClean="0"/>
              <a:t>одобренный как стандарт</a:t>
            </a:r>
          </a:p>
          <a:p>
            <a:r>
              <a:rPr lang="ru-RU" b="1" dirty="0" smtClean="0"/>
              <a:t>1998</a:t>
            </a:r>
            <a:r>
              <a:rPr lang="ru-RU" dirty="0" smtClean="0"/>
              <a:t> – Выпуск </a:t>
            </a:r>
            <a:r>
              <a:rPr lang="en-US" dirty="0" smtClean="0"/>
              <a:t>Opera 3.5</a:t>
            </a:r>
          </a:p>
          <a:p>
            <a:r>
              <a:rPr lang="en-US" b="1" dirty="0" smtClean="0"/>
              <a:t>1999, 24 </a:t>
            </a:r>
            <a:r>
              <a:rPr lang="ru-RU" b="1" dirty="0" smtClean="0"/>
              <a:t>декабря</a:t>
            </a:r>
            <a:r>
              <a:rPr lang="ru-RU" dirty="0" smtClean="0"/>
              <a:t> – </a:t>
            </a:r>
            <a:r>
              <a:rPr lang="en-US" dirty="0" smtClean="0"/>
              <a:t>HTML 4,01 </a:t>
            </a:r>
            <a:r>
              <a:rPr lang="ru-RU" dirty="0" smtClean="0"/>
              <a:t>одобренный как стандарт</a:t>
            </a:r>
          </a:p>
          <a:p>
            <a:r>
              <a:rPr lang="ru-RU" b="1" dirty="0" smtClean="0"/>
              <a:t>1999</a:t>
            </a:r>
            <a:r>
              <a:rPr lang="ru-RU" dirty="0" smtClean="0"/>
              <a:t> – Принята спецификация на </a:t>
            </a:r>
            <a:r>
              <a:rPr lang="en-US" dirty="0" smtClean="0"/>
              <a:t>CSS 2.0</a:t>
            </a:r>
          </a:p>
          <a:p>
            <a:r>
              <a:rPr lang="en-US" b="1" dirty="0" smtClean="0"/>
              <a:t>2000, 26 </a:t>
            </a:r>
            <a:r>
              <a:rPr lang="ru-RU" b="1" dirty="0" smtClean="0"/>
              <a:t>января</a:t>
            </a:r>
            <a:r>
              <a:rPr lang="ru-RU" dirty="0" smtClean="0"/>
              <a:t> – </a:t>
            </a:r>
            <a:r>
              <a:rPr lang="en-US" dirty="0" smtClean="0"/>
              <a:t>XHTML 1,0 </a:t>
            </a:r>
            <a:r>
              <a:rPr lang="ru-RU" dirty="0" smtClean="0"/>
              <a:t>одобренный как стандарт</a:t>
            </a:r>
          </a:p>
          <a:p>
            <a:r>
              <a:rPr lang="ru-RU" b="1" dirty="0" smtClean="0"/>
              <a:t>2003, 7 января</a:t>
            </a:r>
            <a:r>
              <a:rPr lang="ru-RU" dirty="0" smtClean="0"/>
              <a:t> – Публичная бета-версия </a:t>
            </a:r>
            <a:r>
              <a:rPr lang="en-US" dirty="0" smtClean="0"/>
              <a:t>Safari</a:t>
            </a:r>
          </a:p>
          <a:p>
            <a:r>
              <a:rPr lang="en-US" b="1" dirty="0" smtClean="0"/>
              <a:t>2004, 9 </a:t>
            </a:r>
            <a:r>
              <a:rPr lang="ru-RU" b="1" dirty="0" smtClean="0"/>
              <a:t>ноября</a:t>
            </a:r>
            <a:r>
              <a:rPr lang="ru-RU" dirty="0" smtClean="0"/>
              <a:t> – Публичный релиз </a:t>
            </a:r>
            <a:r>
              <a:rPr lang="en-US" dirty="0" smtClean="0"/>
              <a:t>Mozilla</a:t>
            </a:r>
          </a:p>
          <a:p>
            <a:r>
              <a:rPr lang="en-US" b="1" dirty="0" smtClean="0"/>
              <a:t>2007, 16 </a:t>
            </a:r>
            <a:r>
              <a:rPr lang="ru-RU" b="1" dirty="0" smtClean="0"/>
              <a:t>февраля</a:t>
            </a:r>
            <a:r>
              <a:rPr lang="ru-RU" dirty="0" smtClean="0"/>
              <a:t> – </a:t>
            </a:r>
            <a:r>
              <a:rPr lang="en-US" dirty="0" smtClean="0"/>
              <a:t>XHTML 1,1 </a:t>
            </a:r>
            <a:r>
              <a:rPr lang="ru-RU" dirty="0" smtClean="0"/>
              <a:t>одобренный как стандарт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3410</TotalTime>
  <Words>1181</Words>
  <Application>Microsoft Office PowerPoint</Application>
  <PresentationFormat>Экран (4:3)</PresentationFormat>
  <Paragraphs>211</Paragraphs>
  <Slides>27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Поток</vt:lpstr>
      <vt:lpstr>INTERNET-ПРОГРАММИРОВАНИЕ ДЛЯ МОБИЛЬНЫХ УСТРОЙСТВ</vt:lpstr>
      <vt:lpstr>Эпохи мобильного Интернета</vt:lpstr>
      <vt:lpstr>Архитектура и дизайн сайта</vt:lpstr>
      <vt:lpstr>Архитектура и дизайн сайта</vt:lpstr>
      <vt:lpstr>Архитектура и дизайн сайта</vt:lpstr>
      <vt:lpstr>Архитектура и дизайн сайта</vt:lpstr>
      <vt:lpstr>Архитектура и дизайн сайта</vt:lpstr>
      <vt:lpstr>Презентация PowerPoint</vt:lpstr>
      <vt:lpstr>Хронология развития Язык разметки гипертекста в датах</vt:lpstr>
      <vt:lpstr>Структура HTML-документа</vt:lpstr>
      <vt:lpstr>Презентация PowerPoint</vt:lpstr>
      <vt:lpstr>Заголовок включает в себя теги   &lt;title&gt; … &lt;/title&gt; и &lt;meta&gt; … &lt;/meta&gt; </vt:lpstr>
      <vt:lpstr>Презентация PowerPoint</vt:lpstr>
      <vt:lpstr>Презентация PowerPoint</vt:lpstr>
      <vt:lpstr>Презентация PowerPoint</vt:lpstr>
      <vt:lpstr>Разметка html-страниц</vt:lpstr>
      <vt:lpstr>Семантическая структура для html5-страницы</vt:lpstr>
      <vt:lpstr>Семантическая структура для html5-страницы</vt:lpstr>
      <vt:lpstr>Теги физического форматирования текста </vt:lpstr>
      <vt:lpstr>Презентация PowerPoint</vt:lpstr>
      <vt:lpstr>Презентация PowerPoint</vt:lpstr>
      <vt:lpstr>Презентация PowerPoint</vt:lpstr>
      <vt:lpstr>Презентация PowerPoint</vt:lpstr>
      <vt:lpstr>Теги логического форматирования текста </vt:lpstr>
      <vt:lpstr>Теги логического форматирования текста </vt:lpstr>
      <vt:lpstr>Теги логического форматирования текста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HTML-документа</dc:title>
  <dc:creator>Пользователь Windows</dc:creator>
  <cp:lastModifiedBy>admin</cp:lastModifiedBy>
  <cp:revision>61</cp:revision>
  <dcterms:created xsi:type="dcterms:W3CDTF">2016-08-26T19:03:04Z</dcterms:created>
  <dcterms:modified xsi:type="dcterms:W3CDTF">2018-09-03T12:02:56Z</dcterms:modified>
</cp:coreProperties>
</file>