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2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7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11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9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2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5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59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3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E1379F-5B82-44A3-8FBC-A3FA70506C8D}" type="datetimeFigureOut">
              <a:rPr lang="ru-RU" smtClean="0"/>
              <a:t>28.01.2019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EBB-FFFC-486D-99AA-BBE36E997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57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b="1" dirty="0"/>
              <a:t>Объектная модель браузера (BOM). Использование объектов HTML и объектной модели документа (DOM)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DOM-</a:t>
            </a:r>
            <a:r>
              <a:rPr lang="ru-RU" dirty="0"/>
              <a:t>Атрибуты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87548"/>
              </p:ext>
            </p:extLst>
          </p:nvPr>
        </p:nvGraphicFramePr>
        <p:xfrm>
          <a:off x="1560513" y="1290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(name, value)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Устанавливает значение атрибута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(name)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Получить значение атрибута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hasAttribute</a:t>
                      </a:r>
                      <a:r>
                        <a:rPr lang="en-US" dirty="0" smtClean="0"/>
                        <a:t>(name)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Проверить, есть ли такой атрибут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removeAttribute</a:t>
                      </a:r>
                      <a:r>
                        <a:rPr lang="en-US" dirty="0" smtClean="0"/>
                        <a:t>(name)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 атрибут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595298"/>
            <a:ext cx="5766130" cy="136722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71475" y="3877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Имя атрибута является </a:t>
            </a:r>
            <a:r>
              <a:rPr lang="ru-RU" dirty="0" err="1" smtClean="0"/>
              <a:t>регистронезависимым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1475" y="56244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несуществующих атрибутов браузер ничего не гарантирует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55" y="6063307"/>
            <a:ext cx="6372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087" y="1033743"/>
            <a:ext cx="10393363" cy="6233832"/>
          </a:xfrm>
        </p:spPr>
        <p:txBody>
          <a:bodyPr>
            <a:normAutofit/>
          </a:bodyPr>
          <a:lstStyle/>
          <a:p>
            <a:r>
              <a:rPr lang="ru-RU" dirty="0" smtClean="0"/>
              <a:t>Атрибут можно установить любой, а свойство – нет. Например, можно установить для тэга &lt;</a:t>
            </a:r>
            <a:r>
              <a:rPr lang="ru-RU" dirty="0" err="1" smtClean="0"/>
              <a:t>body</a:t>
            </a:r>
            <a:r>
              <a:rPr lang="ru-RU" dirty="0" smtClean="0"/>
              <a:t>&gt; атрибут </a:t>
            </a:r>
            <a:r>
              <a:rPr lang="ru-RU" dirty="0" err="1" smtClean="0"/>
              <a:t>tagName</a:t>
            </a:r>
            <a:r>
              <a:rPr lang="ru-RU" dirty="0" smtClean="0"/>
              <a:t>, но соответствующее свойство - только для чтения, поэтому оно не изменится</a:t>
            </a:r>
          </a:p>
          <a:p>
            <a:pPr marL="0" indent="0">
              <a:buNone/>
            </a:pPr>
            <a:r>
              <a:rPr lang="en-US" dirty="0" err="1" smtClean="0"/>
              <a:t>document.body.setAttribute</a:t>
            </a:r>
            <a:r>
              <a:rPr lang="en-US" dirty="0" smtClean="0"/>
              <a:t>('tagName',1)</a:t>
            </a:r>
          </a:p>
          <a:p>
            <a:pPr marL="0" indent="0">
              <a:buNone/>
            </a:pPr>
            <a:r>
              <a:rPr lang="en-US" dirty="0" err="1" smtClean="0"/>
              <a:t>document.body.getAttribute</a:t>
            </a:r>
            <a:r>
              <a:rPr lang="en-US" dirty="0" smtClean="0"/>
              <a:t>('</a:t>
            </a:r>
            <a:r>
              <a:rPr lang="en-US" dirty="0" err="1" smtClean="0"/>
              <a:t>tagName</a:t>
            </a:r>
            <a:r>
              <a:rPr lang="en-US" dirty="0" smtClean="0"/>
              <a:t>') // 1</a:t>
            </a:r>
          </a:p>
          <a:p>
            <a:pPr marL="0" indent="0">
              <a:buNone/>
            </a:pPr>
            <a:r>
              <a:rPr lang="en-US" dirty="0" err="1" smtClean="0"/>
              <a:t>document.body.tagName</a:t>
            </a:r>
            <a:r>
              <a:rPr lang="en-US" dirty="0" smtClean="0"/>
              <a:t>  // "BODY"</a:t>
            </a:r>
            <a:endParaRPr lang="ru-RU" dirty="0" smtClean="0"/>
          </a:p>
          <a:p>
            <a:r>
              <a:rPr lang="ru-RU" dirty="0" smtClean="0"/>
              <a:t>Атрибуты и обработчики событий. В IE текстовое значение, присвоенное атрибуту </a:t>
            </a:r>
            <a:r>
              <a:rPr lang="ru-RU" dirty="0" err="1" smtClean="0"/>
              <a:t>onclick</a:t>
            </a:r>
            <a:r>
              <a:rPr lang="ru-RU" dirty="0" smtClean="0"/>
              <a:t>, не является функцией и не будет работать:</a:t>
            </a:r>
          </a:p>
          <a:p>
            <a:pPr marL="0" indent="0">
              <a:buNone/>
            </a:pPr>
            <a:r>
              <a:rPr lang="en-US" dirty="0" err="1" smtClean="0"/>
              <a:t>elem.setAttribute</a:t>
            </a:r>
            <a:r>
              <a:rPr lang="en-US" dirty="0" smtClean="0"/>
              <a:t>('</a:t>
            </a:r>
            <a:r>
              <a:rPr lang="en-US" dirty="0" err="1" smtClean="0"/>
              <a:t>onclick</a:t>
            </a:r>
            <a:r>
              <a:rPr lang="en-US" dirty="0" smtClean="0"/>
              <a:t>', 'alert(something)') // </a:t>
            </a:r>
            <a:r>
              <a:rPr lang="ru-RU" dirty="0" smtClean="0"/>
              <a:t>в </a:t>
            </a:r>
            <a:r>
              <a:rPr lang="en-US" dirty="0" smtClean="0"/>
              <a:t>IE </a:t>
            </a:r>
            <a:r>
              <a:rPr lang="ru-RU" dirty="0" smtClean="0"/>
              <a:t>не работает</a:t>
            </a:r>
          </a:p>
          <a:p>
            <a:r>
              <a:rPr lang="ru-RU" dirty="0" smtClean="0"/>
              <a:t>Атрибут - это строка (кроме IE)</a:t>
            </a:r>
          </a:p>
          <a:p>
            <a:pPr marL="0" indent="0">
              <a:buNone/>
            </a:pPr>
            <a:r>
              <a:rPr lang="en-US" dirty="0" err="1"/>
              <a:t>document.body.setAttribute</a:t>
            </a:r>
            <a:r>
              <a:rPr lang="en-US" dirty="0"/>
              <a:t>('v',{a:5})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document.body.getAttribute</a:t>
            </a:r>
            <a:r>
              <a:rPr lang="en-US" dirty="0"/>
              <a:t>('v'))  // "[object Object]" </a:t>
            </a:r>
            <a:r>
              <a:rPr lang="ru-RU" dirty="0"/>
              <a:t>в </a:t>
            </a:r>
            <a:r>
              <a:rPr lang="en-US" dirty="0"/>
              <a:t>Firefox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document.body.getAttribute</a:t>
            </a:r>
            <a:r>
              <a:rPr lang="en-US" dirty="0"/>
              <a:t>('v').a) // 5 </a:t>
            </a:r>
            <a:r>
              <a:rPr lang="ru-RU" dirty="0"/>
              <a:t>в </a:t>
            </a:r>
            <a:r>
              <a:rPr lang="en-US" dirty="0" smtClean="0"/>
              <a:t>IE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7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 в </a:t>
            </a:r>
            <a:r>
              <a:rPr lang="en-US" dirty="0"/>
              <a:t>DOM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152559"/>
              </p:ext>
            </p:extLst>
          </p:nvPr>
        </p:nvGraphicFramePr>
        <p:xfrm>
          <a:off x="646111" y="1195388"/>
          <a:ext cx="10991851" cy="536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424"/>
                <a:gridCol w="4029605"/>
                <a:gridCol w="4571822"/>
              </a:tblGrid>
              <a:tr h="36964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Элемент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</a:t>
                      </a:r>
                      <a:endParaRPr lang="ru-RU" sz="1600" dirty="0"/>
                    </a:p>
                  </a:txBody>
                  <a:tcPr/>
                </a:tc>
              </a:tr>
              <a:tr h="9114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Поиск по </a:t>
                      </a:r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вызов </a:t>
                      </a:r>
                      <a:r>
                        <a:rPr lang="en-US" sz="1600" dirty="0" err="1" smtClean="0"/>
                        <a:t>document.getElementById</a:t>
                      </a:r>
                      <a:r>
                        <a:rPr lang="en-US" sz="1600" dirty="0" smtClean="0"/>
                        <a:t>(id)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document.getElementById</a:t>
                      </a:r>
                      <a:r>
                        <a:rPr lang="en-US" sz="1600" dirty="0" smtClean="0"/>
                        <a:t>('</a:t>
                      </a:r>
                      <a:r>
                        <a:rPr lang="en-US" sz="1600" dirty="0" err="1" smtClean="0"/>
                        <a:t>dataKeeper</a:t>
                      </a:r>
                      <a:r>
                        <a:rPr lang="en-US" sz="1600" dirty="0" smtClean="0"/>
                        <a:t>').</a:t>
                      </a:r>
                      <a:r>
                        <a:rPr lang="en-US" sz="1600" dirty="0" err="1" smtClean="0"/>
                        <a:t>style.color</a:t>
                      </a:r>
                      <a:r>
                        <a:rPr lang="en-US" sz="1600" dirty="0" smtClean="0"/>
                        <a:t> = 'blue'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9114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Поиск по тегу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Получает все элементы с определенным тегом: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document.getElementsByTagName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(tag)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получить второй элемент(нумерация в массиве идет с нуля) с тэгом </a:t>
                      </a:r>
                      <a:r>
                        <a:rPr lang="ru-RU" sz="1600" dirty="0" err="1" smtClean="0"/>
                        <a:t>li</a:t>
                      </a:r>
                      <a:r>
                        <a:rPr lang="ru-RU" sz="1600" dirty="0" smtClean="0"/>
                        <a:t>:</a:t>
                      </a:r>
                    </a:p>
                    <a:p>
                      <a:r>
                        <a:rPr lang="ru-RU" sz="1600" dirty="0" err="1" smtClean="0"/>
                        <a:t>document.getElementsByTagName</a:t>
                      </a:r>
                      <a:r>
                        <a:rPr lang="ru-RU" sz="1600" dirty="0" smtClean="0"/>
                        <a:t>('LI')[1]</a:t>
                      </a:r>
                    </a:p>
                    <a:p>
                      <a:r>
                        <a:rPr lang="ru-RU" sz="1600" dirty="0" smtClean="0"/>
                        <a:t>получить список элементов </a:t>
                      </a:r>
                      <a:r>
                        <a:rPr lang="en-US" sz="1600" dirty="0" smtClean="0"/>
                        <a:t>LI, </a:t>
                      </a:r>
                      <a:r>
                        <a:rPr lang="ru-RU" sz="1600" dirty="0" smtClean="0"/>
                        <a:t>находящихся внутри первого тега </a:t>
                      </a:r>
                      <a:r>
                        <a:rPr lang="en-US" sz="1600" dirty="0" smtClean="0"/>
                        <a:t>div:</a:t>
                      </a:r>
                    </a:p>
                    <a:p>
                      <a:r>
                        <a:rPr lang="en-US" sz="1600" dirty="0" err="1" smtClean="0"/>
                        <a:t>document.getElementsByTagName</a:t>
                      </a:r>
                      <a:r>
                        <a:rPr lang="en-US" sz="1600" dirty="0" smtClean="0"/>
                        <a:t>('DIV')[0].</a:t>
                      </a:r>
                      <a:r>
                        <a:rPr lang="en-US" sz="1600" dirty="0" err="1" smtClean="0"/>
                        <a:t>getElementsByTagName</a:t>
                      </a:r>
                      <a:r>
                        <a:rPr lang="en-US" sz="1600" dirty="0" smtClean="0"/>
                        <a:t>('LI')</a:t>
                      </a:r>
                      <a:endParaRPr lang="ru-RU" sz="1600" dirty="0"/>
                    </a:p>
                  </a:txBody>
                  <a:tcPr/>
                </a:tc>
              </a:tr>
              <a:tr h="9114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Получить всех потомков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Вызов </a:t>
                      </a:r>
                      <a:r>
                        <a:rPr lang="ru-RU" sz="1600" dirty="0" err="1" smtClean="0"/>
                        <a:t>elem.getElementsByTagName</a:t>
                      </a:r>
                      <a:r>
                        <a:rPr lang="ru-RU" sz="1600" dirty="0" smtClean="0"/>
                        <a:t>('*')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вернет список из всех детей узла </a:t>
                      </a:r>
                      <a:r>
                        <a:rPr lang="ru-RU" sz="1600" dirty="0" err="1" smtClean="0"/>
                        <a:t>elem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порядке их обхода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4" y="4334399"/>
            <a:ext cx="4067175" cy="21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 в </a:t>
            </a:r>
            <a:r>
              <a:rPr lang="en-US" dirty="0"/>
              <a:t>DOM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57344"/>
              </p:ext>
            </p:extLst>
          </p:nvPr>
        </p:nvGraphicFramePr>
        <p:xfrm>
          <a:off x="646111" y="2490788"/>
          <a:ext cx="10991851" cy="168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424"/>
                <a:gridCol w="4029605"/>
                <a:gridCol w="4571822"/>
              </a:tblGrid>
              <a:tr h="369649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Элемент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</a:t>
                      </a:r>
                      <a:endParaRPr lang="ru-RU" sz="1600" dirty="0"/>
                    </a:p>
                  </a:txBody>
                  <a:tcPr/>
                </a:tc>
              </a:tr>
              <a:tr h="91146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Поиск по </a:t>
                      </a:r>
                      <a:r>
                        <a:rPr lang="en-US" sz="1600" dirty="0" smtClean="0"/>
                        <a:t>name: </a:t>
                      </a:r>
                      <a:r>
                        <a:rPr lang="en-US" sz="1600" dirty="0" err="1" smtClean="0"/>
                        <a:t>getElementsByName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document.getElementsByName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возвращает все элементы, у которых имя (атрибут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равно данному.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document.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getElementsByName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(‘FIO’)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Создание и добавление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386" y="1938618"/>
            <a:ext cx="8946541" cy="4195481"/>
          </a:xfrm>
        </p:spPr>
        <p:txBody>
          <a:bodyPr/>
          <a:lstStyle/>
          <a:p>
            <a:r>
              <a:rPr lang="ru-RU" dirty="0"/>
              <a:t>Чтобы создать новый элемент - используется метод </a:t>
            </a:r>
            <a:r>
              <a:rPr lang="ru-RU" dirty="0" err="1"/>
              <a:t>document.createElement</a:t>
            </a:r>
            <a:r>
              <a:rPr lang="ru-RU" dirty="0"/>
              <a:t>(тип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newDiv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('div')</a:t>
            </a:r>
          </a:p>
          <a:p>
            <a:endParaRPr lang="en-US" dirty="0" smtClean="0"/>
          </a:p>
          <a:p>
            <a:r>
              <a:rPr lang="ru-RU" dirty="0"/>
              <a:t>Тут же можно и проставить свойства и содержание созданному элементу.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3" y="4348162"/>
            <a:ext cx="7200902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837" y="1685926"/>
            <a:ext cx="8946541" cy="4581524"/>
          </a:xfrm>
        </p:spPr>
        <p:txBody>
          <a:bodyPr>
            <a:normAutofit/>
          </a:bodyPr>
          <a:lstStyle/>
          <a:p>
            <a:r>
              <a:rPr lang="ru-RU" dirty="0"/>
              <a:t>Добавить новый элемент к детям существующего элемента можно методом </a:t>
            </a:r>
            <a:r>
              <a:rPr lang="ru-RU" dirty="0" err="1"/>
              <a:t>appendChild</a:t>
            </a:r>
            <a:r>
              <a:rPr lang="ru-RU" dirty="0"/>
              <a:t>, который в DOM есть у любого тега.</a:t>
            </a:r>
          </a:p>
          <a:p>
            <a:endParaRPr lang="ru-RU" dirty="0"/>
          </a:p>
          <a:p>
            <a:r>
              <a:rPr lang="ru-RU" dirty="0"/>
              <a:t>Код из следующего примера добавляет новые элементы к списку</a:t>
            </a:r>
            <a:r>
              <a:rPr lang="ru-RU" dirty="0" smtClean="0"/>
              <a:t>: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id="list"&gt;</a:t>
            </a:r>
          </a:p>
          <a:p>
            <a:pPr marL="800100" lvl="2" indent="0">
              <a:buNone/>
            </a:pPr>
            <a:r>
              <a:rPr lang="en-US" dirty="0"/>
              <a:t>&lt;li&gt;</a:t>
            </a:r>
            <a:r>
              <a:rPr lang="ru-RU" dirty="0"/>
              <a:t>Первый элемент&lt;/</a:t>
            </a:r>
            <a:r>
              <a:rPr lang="en-US" dirty="0"/>
              <a:t>li&gt;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ru-RU" dirty="0"/>
              <a:t>Метод </a:t>
            </a:r>
            <a:r>
              <a:rPr lang="ru-RU" dirty="0" err="1"/>
              <a:t>appendChild</a:t>
            </a:r>
            <a:r>
              <a:rPr lang="ru-RU" dirty="0"/>
              <a:t> всегда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добавляет </a:t>
            </a:r>
            <a:r>
              <a:rPr lang="ru-RU" dirty="0"/>
              <a:t>элемент </a:t>
            </a:r>
            <a:r>
              <a:rPr lang="ru-RU" dirty="0" smtClean="0"/>
              <a:t>последним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в список детей.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07" y="4214457"/>
            <a:ext cx="5652106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конкретное место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462" y="1748118"/>
            <a:ext cx="8946541" cy="47479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Новый элемент можно добавить не в конец детей, а перед нужным элементом.</a:t>
            </a:r>
          </a:p>
          <a:p>
            <a:r>
              <a:rPr lang="ru-RU" dirty="0"/>
              <a:t>Для этого используется метод </a:t>
            </a:r>
            <a:r>
              <a:rPr lang="ru-RU" dirty="0" err="1"/>
              <a:t>insertBefore</a:t>
            </a:r>
            <a:r>
              <a:rPr lang="ru-RU" dirty="0"/>
              <a:t> родительского элемента.</a:t>
            </a:r>
          </a:p>
          <a:p>
            <a:r>
              <a:rPr lang="ru-RU" dirty="0" smtClean="0"/>
              <a:t>Он </a:t>
            </a:r>
            <a:r>
              <a:rPr lang="ru-RU" dirty="0"/>
              <a:t>работает так же, как и </a:t>
            </a:r>
            <a:r>
              <a:rPr lang="ru-RU" dirty="0" err="1"/>
              <a:t>appendChild</a:t>
            </a:r>
            <a:r>
              <a:rPr lang="ru-RU" dirty="0"/>
              <a:t>, но принимает вторым параметром элемент, перед которым нужно вставлять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parentElem.insertBefore</a:t>
            </a:r>
            <a:r>
              <a:rPr lang="en-US" dirty="0"/>
              <a:t>(</a:t>
            </a:r>
            <a:r>
              <a:rPr lang="en-US" dirty="0" err="1"/>
              <a:t>newElem</a:t>
            </a:r>
            <a:r>
              <a:rPr lang="en-US" dirty="0"/>
              <a:t>, target)</a:t>
            </a:r>
          </a:p>
          <a:p>
            <a:r>
              <a:rPr lang="ru-RU" dirty="0"/>
              <a:t>Например, в </a:t>
            </a:r>
            <a:r>
              <a:rPr lang="ru-RU" dirty="0" smtClean="0"/>
              <a:t> </a:t>
            </a:r>
            <a:r>
              <a:rPr lang="ru-RU" dirty="0"/>
              <a:t>списке добавим </a:t>
            </a:r>
            <a:r>
              <a:rPr lang="ru-RU" dirty="0" smtClean="0"/>
              <a:t>элементы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перед первым </a:t>
            </a:r>
            <a:r>
              <a:rPr lang="ru-RU" dirty="0" err="1"/>
              <a:t>li</a:t>
            </a:r>
            <a:r>
              <a:rPr lang="ru-RU" dirty="0" smtClean="0"/>
              <a:t>.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id="list"&gt;</a:t>
            </a:r>
          </a:p>
          <a:p>
            <a:pPr marL="800100" lvl="2" indent="0">
              <a:buNone/>
            </a:pPr>
            <a:r>
              <a:rPr lang="en-US" dirty="0"/>
              <a:t>&lt;li&gt;</a:t>
            </a:r>
            <a:r>
              <a:rPr lang="ru-RU" dirty="0"/>
              <a:t>Первый элемент&lt;/</a:t>
            </a:r>
            <a:r>
              <a:rPr lang="en-US" dirty="0"/>
              <a:t>li&gt;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285750" lvl="2" indent="-285750"/>
            <a:r>
              <a:rPr lang="ru-RU" sz="2100" dirty="0"/>
              <a:t>Метод </a:t>
            </a:r>
            <a:r>
              <a:rPr lang="ru-RU" sz="2100" dirty="0" err="1"/>
              <a:t>insertBefore</a:t>
            </a:r>
            <a:r>
              <a:rPr lang="ru-RU" sz="2100" dirty="0"/>
              <a:t> позволяет вставлять элемент в любое место, кроме как в конец. А с этим справляется </a:t>
            </a:r>
            <a:r>
              <a:rPr lang="ru-RU" sz="2100" dirty="0" err="1"/>
              <a:t>appendChild</a:t>
            </a:r>
            <a:r>
              <a:rPr lang="ru-RU" sz="2100" dirty="0"/>
              <a:t>. Так что эти методы дополняют друг друга.</a:t>
            </a:r>
          </a:p>
          <a:p>
            <a:pPr marL="285750" lvl="2" indent="-285750"/>
            <a:r>
              <a:rPr lang="ru-RU" sz="2100" dirty="0" smtClean="0"/>
              <a:t>Метода </a:t>
            </a:r>
            <a:r>
              <a:rPr lang="ru-RU" sz="2100" dirty="0" err="1"/>
              <a:t>insertAfter</a:t>
            </a:r>
            <a:r>
              <a:rPr lang="ru-RU" sz="2100" dirty="0"/>
              <a:t> </a:t>
            </a:r>
            <a:r>
              <a:rPr lang="ru-RU" sz="2100" dirty="0" smtClean="0"/>
              <a:t>нет</a:t>
            </a:r>
            <a:endParaRPr lang="en-US" dirty="0"/>
          </a:p>
          <a:p>
            <a:endParaRPr lang="ru-RU" dirty="0"/>
          </a:p>
          <a:p>
            <a:endParaRPr lang="ru-RU" dirty="0" err="1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6" y="2895601"/>
            <a:ext cx="4934423" cy="22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узла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убрать узел из документа - достаточно вызвать метод </a:t>
            </a:r>
            <a:r>
              <a:rPr lang="ru-RU" dirty="0" err="1"/>
              <a:t>removeChild</a:t>
            </a:r>
            <a:r>
              <a:rPr lang="ru-RU" dirty="0"/>
              <a:t> из его родителя.</a:t>
            </a:r>
          </a:p>
          <a:p>
            <a:pPr marL="0" indent="0">
              <a:buNone/>
            </a:pPr>
            <a:r>
              <a:rPr lang="ru-RU" dirty="0" err="1" smtClean="0"/>
              <a:t>list.removeChild</a:t>
            </a:r>
            <a:r>
              <a:rPr lang="ru-RU" dirty="0" smtClean="0"/>
              <a:t>(</a:t>
            </a:r>
            <a:r>
              <a:rPr lang="ru-RU" dirty="0" err="1" smtClean="0"/>
              <a:t>elem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Если родителя нет "на руках", то обычно используют </a:t>
            </a:r>
            <a:r>
              <a:rPr lang="ru-RU" dirty="0" err="1"/>
              <a:t>parentNode</a:t>
            </a:r>
            <a:r>
              <a:rPr lang="ru-RU" dirty="0"/>
              <a:t>. Получается так:</a:t>
            </a:r>
          </a:p>
          <a:p>
            <a:pPr marL="0" indent="0">
              <a:buNone/>
            </a:pPr>
            <a:r>
              <a:rPr lang="ru-RU" dirty="0" err="1" smtClean="0"/>
              <a:t>elem.parentNode.removeChild</a:t>
            </a:r>
            <a:r>
              <a:rPr lang="ru-RU" dirty="0" smtClean="0"/>
              <a:t>(</a:t>
            </a:r>
            <a:r>
              <a:rPr lang="ru-RU" dirty="0" err="1" smtClean="0"/>
              <a:t>elem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6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6163" y="757519"/>
            <a:ext cx="8488362" cy="3147732"/>
          </a:xfrm>
        </p:spPr>
        <p:txBody>
          <a:bodyPr>
            <a:normAutofit/>
          </a:bodyPr>
          <a:lstStyle/>
          <a:p>
            <a:r>
              <a:rPr lang="ru-RU" dirty="0"/>
              <a:t> Согласно DOM-модели, документ является иерархией.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Каждый HTML-тег образует отдельный элемент-узел, каждый фрагмент текста - текстовый элемент, и т.п.</a:t>
            </a:r>
            <a:endParaRPr lang="en-US" dirty="0" smtClean="0"/>
          </a:p>
          <a:p>
            <a:r>
              <a:rPr lang="ru-RU" dirty="0" smtClean="0"/>
              <a:t>DOM </a:t>
            </a:r>
            <a:r>
              <a:rPr lang="ru-RU" dirty="0"/>
              <a:t>- это представление документа в виде дерева тегов. Это дерево образуется за счет вложенной структуры тегов плюс текстовые фрагменты страницы, каждый из которых образует отдельный узел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635"/>
          <a:stretch/>
        </p:blipFill>
        <p:spPr>
          <a:xfrm>
            <a:off x="614362" y="3543301"/>
            <a:ext cx="5597656" cy="2758720"/>
          </a:xfrm>
          <a:prstGeom prst="rect">
            <a:avLst/>
          </a:prstGeom>
        </p:spPr>
      </p:pic>
      <p:pic>
        <p:nvPicPr>
          <p:cNvPr id="1026" name="Picture 2" descr="Ð¿ÑÐ¾ÑÑÐ¾Ð¹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6" y="3438526"/>
            <a:ext cx="4703441" cy="28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5625" y="1066800"/>
            <a:ext cx="4552950" cy="5181599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Атрибуты</a:t>
            </a:r>
            <a:r>
              <a:rPr lang="en-US" sz="2400" dirty="0" smtClean="0"/>
              <a:t>: </a:t>
            </a:r>
            <a:r>
              <a:rPr lang="ru-RU" sz="2400" dirty="0" smtClean="0"/>
              <a:t>в примере </a:t>
            </a:r>
            <a:r>
              <a:rPr lang="ru-RU" sz="2400" dirty="0"/>
              <a:t>у узлов есть атрибуты: </a:t>
            </a:r>
            <a:r>
              <a:rPr lang="ru-RU" sz="2400" dirty="0" err="1"/>
              <a:t>style</a:t>
            </a:r>
            <a:r>
              <a:rPr lang="ru-RU" sz="2400" dirty="0"/>
              <a:t>, </a:t>
            </a:r>
            <a:r>
              <a:rPr lang="ru-RU" sz="2400" dirty="0" err="1"/>
              <a:t>class</a:t>
            </a:r>
            <a:r>
              <a:rPr lang="ru-RU" sz="2400" dirty="0"/>
              <a:t>, </a:t>
            </a:r>
            <a:r>
              <a:rPr lang="ru-RU" sz="2400" dirty="0" err="1"/>
              <a:t>id</a:t>
            </a:r>
            <a:r>
              <a:rPr lang="ru-RU" sz="2400" dirty="0"/>
              <a:t>. </a:t>
            </a:r>
            <a:r>
              <a:rPr lang="ru-RU" sz="2400" dirty="0" smtClean="0"/>
              <a:t>Атрибуты </a:t>
            </a:r>
            <a:r>
              <a:rPr lang="ru-RU" sz="2400" dirty="0"/>
              <a:t>тоже считаются узлами в DOM-модели, родителем которых является элемент DOM, у которого они указаны</a:t>
            </a:r>
            <a:r>
              <a:rPr lang="ru-RU" sz="2400" dirty="0" smtClean="0"/>
              <a:t>.</a:t>
            </a:r>
          </a:p>
          <a:p>
            <a:r>
              <a:rPr lang="ru-RU" sz="2400" i="1" dirty="0" smtClean="0"/>
              <a:t>DOCTYPE: </a:t>
            </a:r>
            <a:r>
              <a:rPr lang="ru-RU" sz="2400" dirty="0" smtClean="0"/>
              <a:t> </a:t>
            </a:r>
            <a:r>
              <a:rPr lang="ru-RU" sz="2400" dirty="0"/>
              <a:t>DOCTYPE тоже является DOM-узлом, и находится в дереве DOM слева от HTML (на рисунке этот факт скрыт).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2050" name="Picture 2" descr="http://javascript.ru/files/upload/jsintro/do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2" y="1322387"/>
            <a:ext cx="5760373" cy="40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857251"/>
            <a:ext cx="11239501" cy="3886199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Каждый DOM-элемент является объектом и предоставляет свойства для манипуляции своим содержимым, для доступа к родителям и потомкам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Для манипуляций с DOM используется объект </a:t>
            </a:r>
            <a:r>
              <a:rPr lang="ru-RU" dirty="0" err="1"/>
              <a:t>document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Используя </a:t>
            </a:r>
            <a:r>
              <a:rPr lang="ru-RU" dirty="0" err="1"/>
              <a:t>document</a:t>
            </a:r>
            <a:r>
              <a:rPr lang="ru-RU" dirty="0"/>
              <a:t>, можно получать нужный элемент дерева и менять его содержание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Например, этот код получает первый элемент с тэгом </a:t>
            </a:r>
            <a:r>
              <a:rPr lang="ru-RU" dirty="0" err="1"/>
              <a:t>ol</a:t>
            </a:r>
            <a:r>
              <a:rPr lang="ru-RU" dirty="0"/>
              <a:t>, последовательно удаляет два элемента списка и затем добавляет их в обратном порядке: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60" y="5067300"/>
            <a:ext cx="816194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946424"/>
              </p:ext>
            </p:extLst>
          </p:nvPr>
        </p:nvGraphicFramePr>
        <p:xfrm>
          <a:off x="1531938" y="2014538"/>
          <a:ext cx="89471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37"/>
                <a:gridCol w="53070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document.documentElement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Самый верхний тег. В случае корректной HTML-страницы, это будет </a:t>
                      </a:r>
                      <a:r>
                        <a:rPr lang="ru-RU" dirty="0" smtClean="0"/>
                        <a:t>&lt;</a:t>
                      </a:r>
                      <a:r>
                        <a:rPr lang="ru-RU" dirty="0" err="1" smtClean="0"/>
                        <a:t>html</a:t>
                      </a:r>
                      <a:r>
                        <a:rPr lang="ru-RU" dirty="0" smtClean="0"/>
                        <a:t>&gt;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document.body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Тег </a:t>
                      </a:r>
                      <a:r>
                        <a:rPr lang="ru-RU" dirty="0" smtClean="0"/>
                        <a:t>&lt;</a:t>
                      </a:r>
                      <a:r>
                        <a:rPr lang="en-US" dirty="0" smtClean="0"/>
                        <a:t>body&gt;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723900" y="3566479"/>
            <a:ext cx="11120438" cy="3147376"/>
            <a:chOff x="723900" y="3566479"/>
            <a:chExt cx="11120438" cy="3147376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00" y="3948112"/>
              <a:ext cx="5981700" cy="229552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925" y="3566479"/>
              <a:ext cx="5172075" cy="1434145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2263" y="5213029"/>
              <a:ext cx="5172075" cy="1500826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9658350" y="3724275"/>
              <a:ext cx="1362075" cy="314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725025" y="5381625"/>
              <a:ext cx="1362075" cy="3143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128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DOM-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412" y="1538569"/>
            <a:ext cx="11622088" cy="2614332"/>
          </a:xfrm>
        </p:spPr>
        <p:txBody>
          <a:bodyPr>
            <a:normAutofit/>
          </a:bodyPr>
          <a:lstStyle/>
          <a:p>
            <a:r>
              <a:rPr lang="ru-RU" dirty="0"/>
              <a:t>У каждого элемента в DOM-модели есть тип. Его номер хранится в атрибуте </a:t>
            </a:r>
            <a:r>
              <a:rPr lang="ru-RU" dirty="0" err="1"/>
              <a:t>elem.nodeType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Обычно </a:t>
            </a:r>
            <a:r>
              <a:rPr lang="ru-RU" dirty="0"/>
              <a:t>используется только </a:t>
            </a:r>
            <a:r>
              <a:rPr lang="ru-RU" dirty="0" smtClean="0"/>
              <a:t>один тип </a:t>
            </a:r>
            <a:r>
              <a:rPr lang="en-US" dirty="0" smtClean="0"/>
              <a:t>DOM</a:t>
            </a:r>
            <a:r>
              <a:rPr lang="ru-RU" dirty="0" smtClean="0"/>
              <a:t>-элементов: </a:t>
            </a:r>
            <a:r>
              <a:rPr lang="ru-RU" dirty="0" err="1"/>
              <a:t>Node.ELEMENT_NODE</a:t>
            </a:r>
            <a:r>
              <a:rPr lang="ru-RU" dirty="0"/>
              <a:t>, номер которого равен 1. Элементам этого типа соответствуют HTML-теги.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3981450"/>
            <a:ext cx="7572375" cy="28765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79412" y="3876675"/>
            <a:ext cx="4373563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Иногда полезен еще тип </a:t>
            </a:r>
            <a:r>
              <a:rPr lang="ru-RU" dirty="0" err="1" smtClean="0"/>
              <a:t>Node.TEXT_NODE</a:t>
            </a:r>
            <a:r>
              <a:rPr lang="ru-RU" dirty="0" smtClean="0"/>
              <a:t>, который равен 3. Это текстовые элементы.</a:t>
            </a:r>
          </a:p>
          <a:p>
            <a:endParaRPr lang="ru-RU" dirty="0" smtClean="0"/>
          </a:p>
          <a:p>
            <a:r>
              <a:rPr lang="ru-RU" dirty="0" smtClean="0"/>
              <a:t>Остальные типы в </a:t>
            </a:r>
            <a:r>
              <a:rPr lang="ru-RU" dirty="0" err="1" smtClean="0"/>
              <a:t>javascript</a:t>
            </a:r>
            <a:r>
              <a:rPr lang="ru-RU" dirty="0" smtClean="0"/>
              <a:t> программировании не используются.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Дочерние элементы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636" y="1128993"/>
            <a:ext cx="10498139" cy="5062257"/>
          </a:xfrm>
        </p:spPr>
        <p:txBody>
          <a:bodyPr>
            <a:normAutofit/>
          </a:bodyPr>
          <a:lstStyle/>
          <a:p>
            <a:r>
              <a:rPr lang="ru-RU" dirty="0"/>
              <a:t>С вершины дерева можно пойти дальше вниз. Для этого каждый DOM-узел содержит массив всех детей, отдельно - ссылки на первого и последнего ребенка и еще ряд полезных свойств</a:t>
            </a:r>
            <a:r>
              <a:rPr lang="ru-RU" dirty="0" smtClean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дочерние элементы, включая текстовые находятся в массиве </a:t>
            </a:r>
            <a:r>
              <a:rPr lang="ru-RU" dirty="0" err="1"/>
              <a:t>childNodes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следующем примере цикл перебирает всех детей </a:t>
            </a:r>
            <a:r>
              <a:rPr lang="ru-RU" dirty="0" err="1"/>
              <a:t>document.body</a:t>
            </a:r>
            <a:r>
              <a:rPr lang="ru-RU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Свойства </a:t>
            </a:r>
            <a:r>
              <a:rPr lang="ru-RU" dirty="0" err="1"/>
              <a:t>firstChild</a:t>
            </a:r>
            <a:r>
              <a:rPr lang="ru-RU" dirty="0"/>
              <a:t> и </a:t>
            </a:r>
            <a:r>
              <a:rPr lang="ru-RU" dirty="0" err="1"/>
              <a:t>lastChild</a:t>
            </a:r>
            <a:r>
              <a:rPr lang="ru-RU" dirty="0"/>
              <a:t> показывают на первый и последний дочерние элементы и равны </a:t>
            </a:r>
            <a:r>
              <a:rPr lang="ru-RU" dirty="0" err="1"/>
              <a:t>null</a:t>
            </a:r>
            <a:r>
              <a:rPr lang="ru-RU" dirty="0"/>
              <a:t>, если детей </a:t>
            </a:r>
            <a:r>
              <a:rPr lang="ru-RU" dirty="0" smtClean="0"/>
              <a:t>нет.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Свойство </a:t>
            </a:r>
            <a:r>
              <a:rPr lang="ru-RU" dirty="0" err="1"/>
              <a:t>parentNode</a:t>
            </a:r>
            <a:r>
              <a:rPr lang="ru-RU" dirty="0"/>
              <a:t> указывает на родителя. Например, для &lt;</a:t>
            </a:r>
            <a:r>
              <a:rPr lang="ru-RU" dirty="0" err="1"/>
              <a:t>body</a:t>
            </a:r>
            <a:r>
              <a:rPr lang="ru-RU" dirty="0"/>
              <a:t>&gt; таким элементом является &lt;</a:t>
            </a:r>
            <a:r>
              <a:rPr lang="ru-RU" dirty="0" err="1"/>
              <a:t>html</a:t>
            </a:r>
            <a:r>
              <a:rPr lang="ru-RU" dirty="0" smtClean="0"/>
              <a:t>&gt;: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Свойства </a:t>
            </a:r>
            <a:r>
              <a:rPr lang="ru-RU" dirty="0" err="1"/>
              <a:t>previousSibling</a:t>
            </a:r>
            <a:r>
              <a:rPr lang="ru-RU" dirty="0"/>
              <a:t> и </a:t>
            </a:r>
            <a:r>
              <a:rPr lang="ru-RU" dirty="0" err="1"/>
              <a:t>nextSibling</a:t>
            </a:r>
            <a:r>
              <a:rPr lang="ru-RU" dirty="0"/>
              <a:t> указывают на левого и правого братьев узла.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52" y="2874486"/>
            <a:ext cx="5848350" cy="885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76" y="4972049"/>
            <a:ext cx="7458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earn.javascript.ru/article/traversing-dom/dom-links@2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11" y="476250"/>
            <a:ext cx="655752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элементов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95028"/>
              </p:ext>
            </p:extLst>
          </p:nvPr>
        </p:nvGraphicFramePr>
        <p:xfrm>
          <a:off x="419100" y="1252538"/>
          <a:ext cx="11268075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226"/>
                <a:gridCol w="4017649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tagName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Атрибут есть у элементов-тегов и содержит имя тега в верхнем регистре, только для чтения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&lt;input type="button" value="</a:t>
                      </a:r>
                      <a:r>
                        <a:rPr lang="ru-RU" sz="1600" dirty="0" smtClean="0"/>
                        <a:t>Получить </a:t>
                      </a:r>
                      <a:r>
                        <a:rPr lang="en-US" sz="1600" dirty="0" err="1" smtClean="0"/>
                        <a:t>tagName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этой кнопки" </a:t>
                      </a:r>
                      <a:r>
                        <a:rPr lang="en-US" sz="1600" dirty="0" err="1" smtClean="0"/>
                        <a:t>onclick</a:t>
                      </a:r>
                      <a:r>
                        <a:rPr lang="en-US" sz="1600" dirty="0" smtClean="0"/>
                        <a:t>="alert(</a:t>
                      </a:r>
                      <a:r>
                        <a:rPr lang="en-US" sz="1600" dirty="0" err="1" smtClean="0"/>
                        <a:t>this.tagName</a:t>
                      </a:r>
                      <a:r>
                        <a:rPr lang="en-US" sz="1600" dirty="0" smtClean="0"/>
                        <a:t>)"&gt;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style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свойство управляет стилем. Оно аналогично установке стиля в CSS.  </a:t>
                      </a:r>
                      <a:r>
                        <a:rPr lang="ru-RU" sz="1600" dirty="0" smtClean="0"/>
                        <a:t>Есть общее правило замены - если CSS-атрибут имеет дефисы, то для установки </a:t>
                      </a:r>
                      <a:r>
                        <a:rPr lang="ru-RU" sz="1600" dirty="0" err="1" smtClean="0"/>
                        <a:t>style</a:t>
                      </a:r>
                      <a:r>
                        <a:rPr lang="ru-RU" sz="1600" dirty="0" smtClean="0"/>
                        <a:t> нужно заменить их на верхний регистр букв.</a:t>
                      </a:r>
                    </a:p>
                    <a:p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endParaRPr lang="ru-RU" sz="1600" dirty="0" smtClean="0"/>
                    </a:p>
                    <a:p>
                      <a:r>
                        <a:rPr lang="ru-RU" sz="1600" dirty="0" smtClean="0"/>
                        <a:t>Для установки свойства z-</a:t>
                      </a:r>
                      <a:r>
                        <a:rPr lang="ru-RU" sz="1600" dirty="0" err="1" smtClean="0"/>
                        <a:t>index</a:t>
                      </a:r>
                      <a:r>
                        <a:rPr lang="ru-RU" sz="1600" dirty="0" smtClean="0"/>
                        <a:t> в 1000, нужно поставить:</a:t>
                      </a:r>
                    </a:p>
                    <a:p>
                      <a:r>
                        <a:rPr lang="ru-RU" sz="1600" dirty="0" err="1" smtClean="0"/>
                        <a:t>element.style.zIndex</a:t>
                      </a:r>
                      <a:r>
                        <a:rPr lang="ru-RU" sz="1600" dirty="0" smtClean="0"/>
                        <a:t> = 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innerHTML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</a:t>
                      </a:r>
                      <a:r>
                        <a:rPr lang="ru-RU" sz="1600" dirty="0" err="1" smtClean="0"/>
                        <a:t>innerHTML</a:t>
                      </a:r>
                      <a:r>
                        <a:rPr lang="ru-RU" sz="1600" dirty="0" smtClean="0"/>
                        <a:t> применяется, в основном, для динамического изменения содержания страницы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document.getElementById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('footer').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innerHTML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 '&lt;h1&gt;Bye!&lt;/h1&gt; &lt;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p&gt;New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mess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&lt;/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p&gt;'</a:t>
                      </a:r>
                    </a:p>
                  </a:txBody>
                  <a:tcPr marL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className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Это свойство задает класс элемента. Оно полностью аналогично </a:t>
                      </a:r>
                      <a:r>
                        <a:rPr lang="ru-RU" sz="1600" dirty="0" err="1" smtClean="0"/>
                        <a:t>html</a:t>
                      </a:r>
                      <a:r>
                        <a:rPr lang="ru-RU" sz="1600" dirty="0" smtClean="0"/>
                        <a:t>-атрибуту "</a:t>
                      </a:r>
                      <a:r>
                        <a:rPr lang="ru-RU" sz="1600" dirty="0" err="1" smtClean="0"/>
                        <a:t>class</a:t>
                      </a:r>
                      <a:r>
                        <a:rPr lang="ru-RU" sz="1600" dirty="0" smtClean="0"/>
                        <a:t>".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elem.className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'</a:t>
                      </a:r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newclass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9050"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7" y="2492993"/>
            <a:ext cx="4727579" cy="13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837</Words>
  <Application>Microsoft Office PowerPoint</Application>
  <PresentationFormat>Широкоэкранный</PresentationFormat>
  <Paragraphs>142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Ион</vt:lpstr>
      <vt:lpstr>Объектная модель браузера (BOM). Использование объектов HTML и объектной модели документа (DOM)</vt:lpstr>
      <vt:lpstr>Презентация PowerPoint</vt:lpstr>
      <vt:lpstr>Презентация PowerPoint</vt:lpstr>
      <vt:lpstr>Презентация PowerPoint</vt:lpstr>
      <vt:lpstr>Доступ к элементам</vt:lpstr>
      <vt:lpstr>Типы DOM-элементов</vt:lpstr>
      <vt:lpstr>Дочерние элементы</vt:lpstr>
      <vt:lpstr>Презентация PowerPoint</vt:lpstr>
      <vt:lpstr>Свойства элементов</vt:lpstr>
      <vt:lpstr>DOM-Атрибуты</vt:lpstr>
      <vt:lpstr>Презентация PowerPoint</vt:lpstr>
      <vt:lpstr>Поиск элементов в DOM</vt:lpstr>
      <vt:lpstr>Поиск элементов в DOM</vt:lpstr>
      <vt:lpstr>Создание и добавление элементов</vt:lpstr>
      <vt:lpstr>Добавление в DOM</vt:lpstr>
      <vt:lpstr>Добавление в конкретное место</vt:lpstr>
      <vt:lpstr>Удаление узла DOM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браузера (BOM). Использование объектов HTML и объектной модели документа (DOM)</dc:title>
  <dc:creator>Пользователь Windows</dc:creator>
  <cp:lastModifiedBy>Пользователь Windows</cp:lastModifiedBy>
  <cp:revision>11</cp:revision>
  <dcterms:created xsi:type="dcterms:W3CDTF">2019-01-28T19:07:33Z</dcterms:created>
  <dcterms:modified xsi:type="dcterms:W3CDTF">2019-01-28T20:57:53Z</dcterms:modified>
</cp:coreProperties>
</file>