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62" r:id="rId12"/>
    <p:sldId id="270" r:id="rId13"/>
    <p:sldId id="263" r:id="rId14"/>
    <p:sldId id="271" r:id="rId15"/>
    <p:sldId id="265" r:id="rId16"/>
    <p:sldId id="280" r:id="rId17"/>
    <p:sldId id="281" r:id="rId18"/>
    <p:sldId id="282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sdomweb.ru/JQd/slidetoggle.php" TargetMode="External"/><Relationship Id="rId3" Type="http://schemas.openxmlformats.org/officeDocument/2006/relationships/hyperlink" Target="http://www.wisdomweb.ru/JQd/fadeout.php" TargetMode="External"/><Relationship Id="rId7" Type="http://schemas.openxmlformats.org/officeDocument/2006/relationships/hyperlink" Target="http://www.wisdomweb.ru/JQd/slidedown.php" TargetMode="External"/><Relationship Id="rId2" Type="http://schemas.openxmlformats.org/officeDocument/2006/relationships/hyperlink" Target="http://www.wisdomweb.ru/JQd/fadein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sdomweb.ru/JQd/show.php" TargetMode="External"/><Relationship Id="rId5" Type="http://schemas.openxmlformats.org/officeDocument/2006/relationships/hyperlink" Target="http://www.wisdomweb.ru/JQd/hide.php" TargetMode="External"/><Relationship Id="rId4" Type="http://schemas.openxmlformats.org/officeDocument/2006/relationships/hyperlink" Target="http://www.wisdomweb.ru/JQd/fadeto.php" TargetMode="External"/><Relationship Id="rId9" Type="http://schemas.openxmlformats.org/officeDocument/2006/relationships/hyperlink" Target="http://www.wisdomweb.ru/JQd/slideup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domweb.ru/JQd/clearqueue.php" TargetMode="External"/><Relationship Id="rId7" Type="http://schemas.openxmlformats.org/officeDocument/2006/relationships/hyperlink" Target="http://www.wisdomweb.ru/JQd/queue.php" TargetMode="External"/><Relationship Id="rId2" Type="http://schemas.openxmlformats.org/officeDocument/2006/relationships/hyperlink" Target="http://www.wisdomweb.ru/JQd/anim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sdomweb.ru/JQd/stop.php" TargetMode="External"/><Relationship Id="rId5" Type="http://schemas.openxmlformats.org/officeDocument/2006/relationships/hyperlink" Target="http://www.wisdomweb.ru/JQd/dequeue.php" TargetMode="External"/><Relationship Id="rId4" Type="http://schemas.openxmlformats.org/officeDocument/2006/relationships/hyperlink" Target="http://www.wisdomweb.ru/JQd/delay.ph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14439"/>
            <a:ext cx="7703840" cy="2475572"/>
          </a:xfrm>
        </p:spPr>
        <p:txBody>
          <a:bodyPr>
            <a:normAutofit/>
          </a:bodyPr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Преподаватель:</a:t>
            </a:r>
          </a:p>
          <a:p>
            <a:r>
              <a:rPr lang="ru-RU" sz="2400" b="1" dirty="0" err="1" smtClean="0">
                <a:solidFill>
                  <a:schemeClr val="tx1"/>
                </a:solidFill>
              </a:rPr>
              <a:t>Виничук</a:t>
            </a:r>
            <a:r>
              <a:rPr lang="ru-RU" sz="2400" b="1" dirty="0" smtClean="0">
                <a:solidFill>
                  <a:schemeClr val="tx1"/>
                </a:solidFill>
              </a:rPr>
              <a:t> О.Н.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03" y="957333"/>
            <a:ext cx="7207463" cy="20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3726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слова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$(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37261"/>
            <a:ext cx="8596668" cy="5486399"/>
          </a:xfrm>
        </p:spPr>
        <p:txBody>
          <a:bodyPr/>
          <a:lstStyle/>
          <a:p>
            <a:r>
              <a:rPr lang="ru-RU" dirty="0"/>
              <a:t>Используя функцию </a:t>
            </a:r>
            <a:r>
              <a:rPr lang="ru-RU" dirty="0" err="1"/>
              <a:t>each</a:t>
            </a:r>
            <a:r>
              <a:rPr lang="ru-RU" dirty="0"/>
              <a:t> (), </a:t>
            </a:r>
            <a:r>
              <a:rPr lang="ru-RU" dirty="0" smtClean="0"/>
              <a:t>вы </a:t>
            </a:r>
            <a:r>
              <a:rPr lang="ru-RU" dirty="0"/>
              <a:t>хотите получить </a:t>
            </a:r>
            <a:r>
              <a:rPr lang="ru-RU" dirty="0" smtClean="0"/>
              <a:t>до­ступ </a:t>
            </a:r>
            <a:r>
              <a:rPr lang="ru-RU" dirty="0"/>
              <a:t>или установить атрибуты каждого элемента, например, найти </a:t>
            </a:r>
            <a:r>
              <a:rPr lang="ru-RU" dirty="0" smtClean="0"/>
              <a:t>URL-</a:t>
            </a:r>
            <a:r>
              <a:rPr lang="ru-RU" dirty="0" err="1" smtClean="0"/>
              <a:t>aдpec</a:t>
            </a:r>
            <a:r>
              <a:rPr lang="ru-RU" dirty="0" smtClean="0"/>
              <a:t> </a:t>
            </a:r>
            <a:r>
              <a:rPr lang="ru-RU" dirty="0"/>
              <a:t>для каждой внешней ссылки. Чтобы получить доступ к </a:t>
            </a:r>
            <a:r>
              <a:rPr lang="ru-RU" dirty="0" smtClean="0"/>
              <a:t>элементу,</a:t>
            </a:r>
            <a:r>
              <a:rPr lang="en-US" dirty="0" smtClean="0"/>
              <a:t> </a:t>
            </a:r>
            <a:r>
              <a:rPr lang="ru-RU" dirty="0" smtClean="0"/>
              <a:t>прорабатываемому </a:t>
            </a:r>
            <a:r>
              <a:rPr lang="ru-RU" dirty="0"/>
              <a:t>в настоящий момент в цикле, используйте </a:t>
            </a:r>
            <a:r>
              <a:rPr lang="ru-RU" dirty="0" smtClean="0"/>
              <a:t>специ­альное </a:t>
            </a:r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. Оно относится к элементу, </a:t>
            </a:r>
            <a:r>
              <a:rPr lang="ru-RU" dirty="0" smtClean="0"/>
              <a:t>вызывающему</a:t>
            </a:r>
            <a:r>
              <a:rPr lang="en-US" dirty="0" smtClean="0"/>
              <a:t> </a:t>
            </a:r>
            <a:r>
              <a:rPr lang="ru-RU" dirty="0" smtClean="0"/>
              <a:t>анонимную </a:t>
            </a:r>
            <a:r>
              <a:rPr lang="ru-RU" dirty="0"/>
              <a:t>функцию. Так, при первом проходе цикла слово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smtClean="0"/>
              <a:t>отно­сится </a:t>
            </a:r>
            <a:r>
              <a:rPr lang="ru-RU" dirty="0"/>
              <a:t>к первому элементу </a:t>
            </a:r>
            <a:r>
              <a:rPr lang="ru-RU" dirty="0" smtClean="0"/>
              <a:t>выборки</a:t>
            </a:r>
            <a:r>
              <a:rPr lang="en-US" dirty="0" smtClean="0"/>
              <a:t> </a:t>
            </a:r>
            <a:r>
              <a:rPr lang="ru-RU" dirty="0" err="1" smtClean="0"/>
              <a:t>jQuеrу</a:t>
            </a:r>
            <a:r>
              <a:rPr lang="ru-RU" dirty="0"/>
              <a:t>, при втором проходе цикла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ко </a:t>
            </a:r>
            <a:r>
              <a:rPr lang="ru-RU" dirty="0"/>
              <a:t>второму элементу и т. 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Слово </a:t>
            </a:r>
            <a:r>
              <a:rPr lang="ru-RU" dirty="0" err="1"/>
              <a:t>this</a:t>
            </a:r>
            <a:r>
              <a:rPr lang="ru-RU" dirty="0"/>
              <a:t> относится к элементу традиционной объектной </a:t>
            </a:r>
            <a:r>
              <a:rPr lang="ru-RU" dirty="0" smtClean="0"/>
              <a:t>моде­ли </a:t>
            </a:r>
            <a:r>
              <a:rPr lang="ru-RU" dirty="0"/>
              <a:t>документа, поэтому вы сможете получить доступ к </a:t>
            </a:r>
            <a:r>
              <a:rPr lang="ru-RU" dirty="0" smtClean="0"/>
              <a:t>традиционным свойствам </a:t>
            </a:r>
            <a:r>
              <a:rPr lang="ru-RU" dirty="0"/>
              <a:t>объектной модели. </a:t>
            </a:r>
            <a:r>
              <a:rPr lang="ru-RU" dirty="0" smtClean="0"/>
              <a:t>Чтобы </a:t>
            </a:r>
            <a:r>
              <a:rPr lang="ru-RU" dirty="0"/>
              <a:t>превратить слово </a:t>
            </a:r>
            <a:r>
              <a:rPr lang="ru-RU" dirty="0" err="1"/>
              <a:t>this</a:t>
            </a:r>
            <a:r>
              <a:rPr lang="ru-RU" dirty="0"/>
              <a:t> в его </a:t>
            </a:r>
            <a:r>
              <a:rPr lang="ru-RU" dirty="0" smtClean="0"/>
              <a:t>эквивалент </a:t>
            </a:r>
            <a:r>
              <a:rPr lang="ru-RU" dirty="0"/>
              <a:t>в </a:t>
            </a:r>
            <a:r>
              <a:rPr lang="ru-RU" dirty="0" smtClean="0"/>
              <a:t>jQuery,</a:t>
            </a:r>
            <a:r>
              <a:rPr lang="en-US" dirty="0" smtClean="0"/>
              <a:t> </a:t>
            </a:r>
            <a:r>
              <a:rPr lang="ru-RU" dirty="0" smtClean="0"/>
              <a:t>напишите:</a:t>
            </a:r>
            <a:r>
              <a:rPr lang="en-US" dirty="0" smtClean="0"/>
              <a:t> </a:t>
            </a:r>
            <a:r>
              <a:rPr lang="ru-RU" dirty="0" smtClean="0"/>
              <a:t>$ </a:t>
            </a:r>
            <a:r>
              <a:rPr lang="ru-RU" dirty="0"/>
              <a:t>(</a:t>
            </a:r>
            <a:r>
              <a:rPr lang="ru-RU" dirty="0" err="1"/>
              <a:t>this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$ ('а [</a:t>
            </a:r>
            <a:r>
              <a:rPr lang="en-US" dirty="0" err="1"/>
              <a:t>href</a:t>
            </a:r>
            <a:r>
              <a:rPr lang="ru-RU" dirty="0"/>
              <a:t>л =</a:t>
            </a:r>
            <a:r>
              <a:rPr lang="en-US" dirty="0"/>
              <a:t>http: //) ') .each (function ()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extLink</a:t>
            </a:r>
            <a:r>
              <a:rPr lang="en-US" dirty="0"/>
              <a:t> = $(this) .</a:t>
            </a:r>
            <a:r>
              <a:rPr lang="en-US" dirty="0" err="1"/>
              <a:t>attr</a:t>
            </a:r>
            <a:r>
              <a:rPr lang="en-US" dirty="0"/>
              <a:t>('</a:t>
            </a:r>
            <a:r>
              <a:rPr lang="en-US" dirty="0" err="1"/>
              <a:t>href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$('#</a:t>
            </a:r>
            <a:r>
              <a:rPr lang="en-US" dirty="0" err="1"/>
              <a:t>bibList</a:t>
            </a:r>
            <a:r>
              <a:rPr lang="en-US" dirty="0"/>
              <a:t>') .append('&lt;li&gt;' + </a:t>
            </a:r>
            <a:r>
              <a:rPr lang="en-US" dirty="0" err="1"/>
              <a:t>extLink</a:t>
            </a:r>
            <a:r>
              <a:rPr lang="en-US" dirty="0"/>
              <a:t> + '&lt;/li&gt;');</a:t>
            </a:r>
          </a:p>
          <a:p>
            <a:pPr marL="0" indent="0">
              <a:buNone/>
            </a:pPr>
            <a:r>
              <a:rPr lang="en-US" dirty="0"/>
              <a:t>} ) 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5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0459"/>
            <a:ext cx="8596668" cy="90696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Эффекты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59005"/>
            <a:ext cx="8596668" cy="50823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Эффекты представленные в таблице ниже позволяют скрывать и отображать элементы различными способами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25410"/>
              </p:ext>
            </p:extLst>
          </p:nvPr>
        </p:nvGraphicFramePr>
        <p:xfrm>
          <a:off x="423746" y="1819984"/>
          <a:ext cx="9746166" cy="50413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2683"/>
                <a:gridCol w="8073483"/>
              </a:tblGrid>
              <a:tr h="30403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Метод</a:t>
                      </a:r>
                      <a:endParaRPr lang="ru-RU" sz="20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20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</a:tr>
              <a:tr h="559085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 err="1">
                          <a:effectLst/>
                          <a:hlinkClick r:id="rId2"/>
                        </a:rPr>
                        <a:t>fadeIn</a:t>
                      </a:r>
                      <a:r>
                        <a:rPr lang="en-US" sz="2000" u="none" strike="noStrike" dirty="0">
                          <a:effectLst/>
                          <a:hlinkClick r:id="rId2"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Постепенно меняет прозрачность выбранного элемента делая его видимым.</a:t>
                      </a:r>
                    </a:p>
                  </a:txBody>
                  <a:tcPr marL="24843" marR="24843" marT="24843" marB="24843" anchor="ctr"/>
                </a:tc>
              </a:tr>
              <a:tr h="726114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effectLst/>
                          <a:hlinkClick r:id="rId3"/>
                        </a:rPr>
                        <a:t>fadeOut()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Постепенно меняет прозрачность выбранного элемента делая его невидимым.</a:t>
                      </a:r>
                    </a:p>
                  </a:txBody>
                  <a:tcPr marL="24843" marR="24843" marT="24843" marB="24843" anchor="ctr"/>
                </a:tc>
              </a:tr>
              <a:tr h="726114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effectLst/>
                          <a:hlinkClick r:id="rId4"/>
                        </a:rPr>
                        <a:t>fadeTo()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Постепенно меняет прозрачность выбранного элемента до указанного значения.</a:t>
                      </a:r>
                    </a:p>
                  </a:txBody>
                  <a:tcPr marL="24843" marR="24843" marT="24843" marB="24843" anchor="ctr"/>
                </a:tc>
              </a:tr>
              <a:tr h="304038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effectLst/>
                          <a:hlinkClick r:id="rId5"/>
                        </a:rPr>
                        <a:t>hide()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Скрывает выбранный элемент.</a:t>
                      </a:r>
                    </a:p>
                  </a:txBody>
                  <a:tcPr marL="24843" marR="24843" marT="24843" marB="24843" anchor="ctr"/>
                </a:tc>
              </a:tr>
              <a:tr h="304038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effectLst/>
                          <a:hlinkClick r:id="rId6"/>
                        </a:rPr>
                        <a:t>show()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Отображает скрытый элемент.</a:t>
                      </a:r>
                    </a:p>
                  </a:txBody>
                  <a:tcPr marL="24843" marR="24843" marT="24843" marB="24843" anchor="ctr"/>
                </a:tc>
              </a:tr>
              <a:tr h="559085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 err="1">
                          <a:effectLst/>
                          <a:hlinkClick r:id="rId7"/>
                        </a:rPr>
                        <a:t>slideDown</a:t>
                      </a:r>
                      <a:r>
                        <a:rPr lang="en-US" sz="2000" u="none" strike="noStrike" dirty="0">
                          <a:effectLst/>
                          <a:hlinkClick r:id="rId7"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Постепенно изменяет высоту выбранного элемента делая его видимым.</a:t>
                      </a:r>
                    </a:p>
                  </a:txBody>
                  <a:tcPr marL="24843" marR="24843" marT="24843" marB="24843" anchor="ctr"/>
                </a:tc>
              </a:tr>
              <a:tr h="809183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>
                          <a:effectLst/>
                          <a:hlinkClick r:id="rId8"/>
                        </a:rPr>
                        <a:t>slideToggle()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Применяет к выбранному элементу метод </a:t>
                      </a:r>
                      <a:r>
                        <a:rPr lang="ru-RU" sz="1800" dirty="0" err="1">
                          <a:effectLst/>
                        </a:rPr>
                        <a:t>slideDown</a:t>
                      </a:r>
                      <a:r>
                        <a:rPr lang="ru-RU" sz="1800" dirty="0">
                          <a:effectLst/>
                        </a:rPr>
                        <a:t>() если он невидим и </a:t>
                      </a:r>
                      <a:r>
                        <a:rPr lang="ru-RU" sz="1800" dirty="0" err="1">
                          <a:effectLst/>
                        </a:rPr>
                        <a:t>slideUp</a:t>
                      </a:r>
                      <a:r>
                        <a:rPr lang="ru-RU" sz="1800" dirty="0">
                          <a:effectLst/>
                        </a:rPr>
                        <a:t>() если он отображен.</a:t>
                      </a:r>
                    </a:p>
                  </a:txBody>
                  <a:tcPr marL="24843" marR="24843" marT="24843" marB="24843" anchor="ctr"/>
                </a:tc>
              </a:tr>
              <a:tr h="559085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 err="1">
                          <a:effectLst/>
                          <a:hlinkClick r:id="rId9"/>
                        </a:rPr>
                        <a:t>slideUp</a:t>
                      </a:r>
                      <a:r>
                        <a:rPr lang="en-US" sz="2000" u="none" strike="noStrike" dirty="0">
                          <a:effectLst/>
                          <a:hlinkClick r:id="rId9"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Постепенно изменяет высоту выбранного элемента делая его невидимым.</a:t>
                      </a:r>
                    </a:p>
                  </a:txBody>
                  <a:tcPr marL="24843" marR="24843" marT="24843" marB="248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274319"/>
            <a:ext cx="8908242" cy="658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.</a:t>
            </a:r>
            <a:r>
              <a:rPr lang="en-US" sz="2000" b="1" dirty="0" err="1" smtClean="0"/>
              <a:t>fadeIn</a:t>
            </a:r>
            <a:r>
              <a:rPr lang="en-US" sz="2000" b="1" dirty="0" smtClean="0"/>
              <a:t>()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.</a:t>
            </a:r>
            <a:r>
              <a:rPr lang="en-US" sz="2000" b="1" dirty="0" err="1" smtClean="0"/>
              <a:t>fadeOut</a:t>
            </a:r>
            <a:r>
              <a:rPr lang="en-US" sz="2000" b="1" dirty="0" smtClean="0"/>
              <a:t>()</a:t>
            </a:r>
            <a:r>
              <a:rPr lang="ru-RU" sz="2000" dirty="0" smtClean="0"/>
              <a:t>: с </a:t>
            </a:r>
            <a:r>
              <a:rPr lang="ru-RU" sz="2000" dirty="0"/>
              <a:t>помощью этих функций можно показывать и скрывать выбранные элементы на странице, </a:t>
            </a:r>
            <a:r>
              <a:rPr lang="ru-RU" sz="2000" dirty="0" smtClean="0"/>
              <a:t>за </a:t>
            </a:r>
            <a:r>
              <a:rPr lang="ru-RU" sz="2000" dirty="0"/>
              <a:t>счет плавного изменения прозрачности.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$('#</a:t>
            </a:r>
            <a:r>
              <a:rPr lang="en-US" sz="2000" dirty="0" err="1"/>
              <a:t>clickme</a:t>
            </a:r>
            <a:r>
              <a:rPr lang="en-US" sz="2000" dirty="0"/>
              <a:t>').click(function(){</a:t>
            </a:r>
          </a:p>
          <a:p>
            <a:pPr marL="0" indent="0">
              <a:buNone/>
            </a:pPr>
            <a:r>
              <a:rPr lang="en-US" sz="2000" dirty="0"/>
              <a:t>  $('#robot').</a:t>
            </a:r>
            <a:r>
              <a:rPr lang="en-US" sz="2000" dirty="0" err="1"/>
              <a:t>fadeOut</a:t>
            </a:r>
            <a:r>
              <a:rPr lang="en-US" sz="2000" dirty="0"/>
              <a:t>('slow', function() {</a:t>
            </a:r>
          </a:p>
          <a:p>
            <a:pPr marL="0" indent="0">
              <a:buNone/>
            </a:pPr>
            <a:r>
              <a:rPr lang="en-US" sz="2000" dirty="0"/>
              <a:t>    $('#result').html("</a:t>
            </a:r>
            <a:r>
              <a:rPr lang="ru-RU" sz="2000" dirty="0"/>
              <a:t>Ну, как всегда...");</a:t>
            </a:r>
          </a:p>
          <a:p>
            <a:pPr marL="0" indent="0">
              <a:buNone/>
            </a:pPr>
            <a:r>
              <a:rPr lang="ru-RU" sz="2000" dirty="0"/>
              <a:t>  });</a:t>
            </a:r>
          </a:p>
          <a:p>
            <a:pPr marL="0" indent="0">
              <a:buNone/>
            </a:pPr>
            <a:r>
              <a:rPr lang="ru-RU" sz="2000" dirty="0"/>
              <a:t>});</a:t>
            </a:r>
          </a:p>
          <a:p>
            <a:pPr marL="0" indent="0">
              <a:buNone/>
            </a:pPr>
            <a:r>
              <a:rPr lang="en-US" sz="2000" b="1" dirty="0" smtClean="0"/>
              <a:t>.</a:t>
            </a:r>
            <a:r>
              <a:rPr lang="en-US" sz="2000" b="1" dirty="0" err="1" smtClean="0"/>
              <a:t>slideDown</a:t>
            </a:r>
            <a:r>
              <a:rPr lang="en-US" sz="2000" b="1" dirty="0" smtClean="0"/>
              <a:t>()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.</a:t>
            </a:r>
            <a:r>
              <a:rPr lang="en-US" sz="2000" b="1" dirty="0" err="1" smtClean="0"/>
              <a:t>slideUp</a:t>
            </a:r>
            <a:r>
              <a:rPr lang="en-US" sz="2000" b="1" dirty="0" smtClean="0"/>
              <a:t>()</a:t>
            </a:r>
            <a:r>
              <a:rPr lang="ru-RU" sz="2000" dirty="0" smtClean="0"/>
              <a:t>: с </a:t>
            </a:r>
            <a:r>
              <a:rPr lang="ru-RU" sz="2000" dirty="0"/>
              <a:t>помощью этих функций можно показывать и скрывать выбранные элементы на странице, за счет плавного разворачивания и сворачивания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$('#</a:t>
            </a:r>
            <a:r>
              <a:rPr lang="en-US" sz="2000" dirty="0" err="1"/>
              <a:t>clickme</a:t>
            </a:r>
            <a:r>
              <a:rPr lang="en-US" sz="2000" dirty="0"/>
              <a:t>').click(function(){</a:t>
            </a:r>
          </a:p>
          <a:p>
            <a:pPr marL="0" indent="0">
              <a:buNone/>
            </a:pPr>
            <a:r>
              <a:rPr lang="en-US" sz="2000" dirty="0"/>
              <a:t>  $('#robot').</a:t>
            </a:r>
            <a:r>
              <a:rPr lang="en-US" sz="2000" dirty="0" err="1"/>
              <a:t>slideUp</a:t>
            </a:r>
            <a:r>
              <a:rPr lang="en-US" sz="2000" dirty="0"/>
              <a:t>('slow', function() {</a:t>
            </a:r>
          </a:p>
          <a:p>
            <a:pPr marL="0" indent="0">
              <a:buNone/>
            </a:pPr>
            <a:r>
              <a:rPr lang="en-US" sz="2000" dirty="0"/>
              <a:t>    $('#result').html("</a:t>
            </a:r>
            <a:r>
              <a:rPr lang="ru-RU" sz="2000" dirty="0"/>
              <a:t>кто же теперь убьет всех </a:t>
            </a:r>
            <a:r>
              <a:rPr lang="ru-RU" sz="2000" dirty="0" smtClean="0"/>
              <a:t>людей...");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});</a:t>
            </a:r>
          </a:p>
          <a:p>
            <a:pPr marL="0" indent="0">
              <a:buNone/>
            </a:pPr>
            <a:r>
              <a:rPr lang="ru-RU" sz="2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052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23024"/>
            <a:ext cx="8596668" cy="109282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Анимация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92821"/>
            <a:ext cx="8596668" cy="49485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методов перечисленных в таблице ниже Вы можете создать на Ваших страницах анимацию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3616"/>
              </p:ext>
            </p:extLst>
          </p:nvPr>
        </p:nvGraphicFramePr>
        <p:xfrm>
          <a:off x="677331" y="1806497"/>
          <a:ext cx="8596670" cy="47329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5937"/>
                <a:gridCol w="6820733"/>
              </a:tblGrid>
              <a:tr h="32473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Метод</a:t>
                      </a:r>
                      <a:endParaRPr lang="ru-RU" sz="20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4680" marR="34680" marT="34680" marB="34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20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4680" marR="34680" marT="34680" marB="34680" anchor="ctr"/>
                </a:tc>
              </a:tr>
              <a:tr h="56577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hlinkClick r:id="rId2"/>
                        </a:rPr>
                        <a:t>animate()</a:t>
                      </a:r>
                      <a:endParaRPr lang="en-US" sz="2000" dirty="0">
                        <a:effectLst/>
                      </a:endParaRPr>
                    </a:p>
                  </a:txBody>
                  <a:tcPr marL="34680" marR="34680" marT="34680" marB="3468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Выполняет заданную анимацию для выбранного элемента.</a:t>
                      </a:r>
                    </a:p>
                  </a:txBody>
                  <a:tcPr marL="34680" marR="34680" marT="34680" marB="34680" anchor="ctr"/>
                </a:tc>
              </a:tr>
              <a:tr h="565771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 err="1">
                          <a:effectLst/>
                          <a:hlinkClick r:id="rId3"/>
                        </a:rPr>
                        <a:t>clearQueue</a:t>
                      </a:r>
                      <a:r>
                        <a:rPr lang="en-US" sz="2000" u="none" strike="noStrike" dirty="0">
                          <a:effectLst/>
                          <a:hlinkClick r:id="rId3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34680" marR="34680" marT="34680" marB="3468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Очищает очередь функций выбранного элемента.</a:t>
                      </a:r>
                    </a:p>
                  </a:txBody>
                  <a:tcPr marL="34680" marR="34680" marT="34680" marB="34680" anchor="ctr"/>
                </a:tc>
              </a:tr>
              <a:tr h="80681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hlinkClick r:id="rId4"/>
                        </a:rPr>
                        <a:t>delay()</a:t>
                      </a:r>
                      <a:endParaRPr lang="en-US" sz="2000" dirty="0">
                        <a:effectLst/>
                      </a:endParaRPr>
                    </a:p>
                  </a:txBody>
                  <a:tcPr marL="34680" marR="34680" marT="34680" marB="3468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Устанавливает задержку вызова следующей функции в очереди выбранного элемента.</a:t>
                      </a:r>
                    </a:p>
                  </a:txBody>
                  <a:tcPr marL="34680" marR="34680" marT="34680" marB="34680" anchor="ctr"/>
                </a:tc>
              </a:tr>
              <a:tr h="80681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 err="1">
                          <a:effectLst/>
                          <a:hlinkClick r:id="rId5"/>
                        </a:rPr>
                        <a:t>dequeue</a:t>
                      </a:r>
                      <a:r>
                        <a:rPr lang="en-US" sz="2000" u="none" strike="noStrike" dirty="0">
                          <a:effectLst/>
                          <a:hlinkClick r:id="rId5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34680" marR="34680" marT="34680" marB="3468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Вызывает следующую функцию в очереди выбранного элемента.</a:t>
                      </a:r>
                    </a:p>
                  </a:txBody>
                  <a:tcPr marL="34680" marR="34680" marT="34680" marB="34680" anchor="ctr"/>
                </a:tc>
              </a:tr>
              <a:tr h="80681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hlinkClick r:id="rId6"/>
                        </a:rPr>
                        <a:t>stop()</a:t>
                      </a:r>
                      <a:endParaRPr lang="en-US" sz="2000" dirty="0">
                        <a:effectLst/>
                      </a:endParaRPr>
                    </a:p>
                  </a:txBody>
                  <a:tcPr marL="34680" marR="34680" marT="34680" marB="3468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Останавливает выполнение анимации для выбранного элемента.</a:t>
                      </a:r>
                    </a:p>
                  </a:txBody>
                  <a:tcPr marL="34680" marR="34680" marT="34680" marB="34680" anchor="ctr"/>
                </a:tc>
              </a:tr>
              <a:tr h="80681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dirty="0">
                          <a:effectLst/>
                          <a:hlinkClick r:id="rId7"/>
                        </a:rPr>
                        <a:t>queue()</a:t>
                      </a:r>
                      <a:endParaRPr lang="en-US" sz="2000" dirty="0">
                        <a:effectLst/>
                      </a:endParaRPr>
                    </a:p>
                  </a:txBody>
                  <a:tcPr marL="34680" marR="34680" marT="34680" marB="3468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Позволяет добавлять функции в очередь выбранного элемента.</a:t>
                      </a:r>
                    </a:p>
                  </a:txBody>
                  <a:tcPr marL="34680" marR="34680" marT="34680" marB="346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5740"/>
            <a:ext cx="8596668" cy="644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.dequeuer()</a:t>
            </a:r>
            <a:r>
              <a:rPr lang="en-US" sz="2000" dirty="0" smtClean="0"/>
              <a:t>: </a:t>
            </a:r>
            <a:r>
              <a:rPr lang="ru-RU" sz="2000" dirty="0"/>
              <a:t>н</a:t>
            </a:r>
            <a:r>
              <a:rPr lang="ru-RU" sz="2000" dirty="0" smtClean="0"/>
              <a:t>ачинает </a:t>
            </a:r>
            <a:r>
              <a:rPr lang="ru-RU" sz="2000" dirty="0"/>
              <a:t>выполнение следующей функции в </a:t>
            </a:r>
            <a:r>
              <a:rPr lang="ru-RU" sz="2000" dirty="0" smtClean="0"/>
              <a:t>очереди.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в начале, элементу с </a:t>
            </a:r>
            <a:r>
              <a:rPr lang="ru-RU" sz="2000" dirty="0" smtClean="0"/>
              <a:t>идентификатором </a:t>
            </a:r>
            <a:r>
              <a:rPr lang="en-US" sz="2000" dirty="0" smtClean="0"/>
              <a:t>foo </a:t>
            </a:r>
            <a:r>
              <a:rPr lang="ru-RU" sz="2000" dirty="0"/>
              <a:t>будет задано два анимационных эффекта, пока первый из них будет выполняться, второй будет помещен в очередь. Но поскольку, к </a:t>
            </a:r>
            <a:r>
              <a:rPr lang="ru-RU" sz="2000" dirty="0" smtClean="0"/>
              <a:t>элементу</a:t>
            </a:r>
            <a:r>
              <a:rPr lang="en-US" sz="2000" dirty="0" smtClean="0"/>
              <a:t> foo </a:t>
            </a:r>
            <a:r>
              <a:rPr lang="ru-RU" sz="2000" dirty="0"/>
              <a:t>будет также применен метод </a:t>
            </a:r>
            <a:r>
              <a:rPr lang="en-US" sz="2000" dirty="0" smtClean="0"/>
              <a:t>dequeuer()</a:t>
            </a:r>
            <a:r>
              <a:rPr lang="ru-RU" sz="2000" dirty="0"/>
              <a:t> , второй метод — </a:t>
            </a:r>
            <a:r>
              <a:rPr lang="en-US" sz="2000" dirty="0" err="1" smtClean="0"/>
              <a:t>fadeIn</a:t>
            </a:r>
            <a:r>
              <a:rPr lang="en-US" sz="2000" dirty="0" smtClean="0"/>
              <a:t>()</a:t>
            </a:r>
            <a:r>
              <a:rPr lang="ru-RU" sz="2000" dirty="0"/>
              <a:t> , начнет свое выполнение, не дожидаясь завершения первой анимации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.delay()</a:t>
            </a:r>
            <a:r>
              <a:rPr lang="en-US" sz="2000" dirty="0" smtClean="0"/>
              <a:t>: y</a:t>
            </a:r>
            <a:r>
              <a:rPr lang="ru-RU" sz="2000" dirty="0" smtClean="0"/>
              <a:t>останавливает </a:t>
            </a:r>
            <a:r>
              <a:rPr lang="ru-RU" sz="2000" dirty="0"/>
              <a:t>задержку следующей функции в очереди функций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элементу с идентификатором </a:t>
            </a:r>
            <a:r>
              <a:rPr lang="ru-RU" sz="2000" dirty="0" err="1"/>
              <a:t>foo</a:t>
            </a:r>
            <a:r>
              <a:rPr lang="ru-RU" sz="2000" dirty="0"/>
              <a:t> будет задано два анимационных эффекта, а так же задержка на 300 миллисекунд </a:t>
            </a:r>
            <a:r>
              <a:rPr lang="ru-RU" sz="2000" dirty="0" smtClean="0"/>
              <a:t>между </a:t>
            </a:r>
            <a:r>
              <a:rPr lang="ru-RU" sz="2000" dirty="0"/>
              <a:t>ними. То есть, в начале будет запущена анимация  </a:t>
            </a:r>
            <a:r>
              <a:rPr lang="en-US" sz="2000" dirty="0" err="1" smtClean="0"/>
              <a:t>slideUp</a:t>
            </a:r>
            <a:r>
              <a:rPr lang="en-US" sz="2000" dirty="0" smtClean="0"/>
              <a:t>()</a:t>
            </a:r>
            <a:r>
              <a:rPr lang="ru-RU" sz="2000" dirty="0"/>
              <a:t> , на время ее выполнения две другие функции будут помещены в очередь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После </a:t>
            </a:r>
            <a:r>
              <a:rPr lang="ru-RU" sz="2000" dirty="0"/>
              <a:t>выполнения первой анимации произойдет задержка на 300 миллисекунд, после чего начнет свое выполнение вторая анимация — </a:t>
            </a:r>
            <a:r>
              <a:rPr lang="en-US" sz="2000" dirty="0" smtClean="0"/>
              <a:t> </a:t>
            </a:r>
            <a:r>
              <a:rPr lang="en-US" sz="2000" dirty="0" err="1" smtClean="0"/>
              <a:t>fadeIn</a:t>
            </a:r>
            <a:r>
              <a:rPr lang="en-US" sz="2000" dirty="0" smtClean="0"/>
              <a:t>().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766643"/>
            <a:ext cx="723222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4541" y="3943348"/>
            <a:ext cx="6232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915" y="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анимацией через свойства объекта jQuery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89831"/>
              </p:ext>
            </p:extLst>
          </p:nvPr>
        </p:nvGraphicFramePr>
        <p:xfrm>
          <a:off x="498915" y="1766849"/>
          <a:ext cx="9425670" cy="45316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99386"/>
                <a:gridCol w="7126284"/>
              </a:tblGrid>
              <a:tr h="4698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Свойство</a:t>
                      </a:r>
                      <a:endParaRPr lang="ru-RU" sz="20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20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4843" marR="24843" marT="24843" marB="24843" anchor="ctr"/>
                </a:tc>
              </a:tr>
              <a:tr h="79303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sng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jQuery.fx.interval</a:t>
                      </a:r>
                      <a:endParaRPr lang="en-US" sz="2000" b="0" i="0" u="sng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изменить скорость выполнения анимации. В качестве значения указывается количество миллисекунд. Значение по умолчанию 13ms. Уменьшая скорость, можно добиться более плавного выполнения эффектов.</a:t>
                      </a:r>
                    </a:p>
                    <a:p>
                      <a:r>
                        <a:rPr lang="en-US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jQuery.fx.interval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500;</a:t>
                      </a:r>
                      <a:endParaRPr lang="ru-RU" sz="2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dirty="0">
                        <a:effectLst/>
                      </a:endParaRPr>
                    </a:p>
                  </a:txBody>
                  <a:tcPr marL="24843" marR="24843" marT="24843" marB="24843" anchor="ctr"/>
                </a:tc>
              </a:tr>
              <a:tr h="96240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0" i="0" u="sng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jQuery.fx.off</a:t>
                      </a:r>
                      <a:endParaRPr lang="en-US" sz="2000" b="0" i="0" u="sng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843" marR="24843" marT="24843" marB="24843" anchor="ctr"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того, чтобы глобально отключить или включить анимацию. Значение по умолчанию </a:t>
                      </a:r>
                      <a:r>
                        <a:rPr lang="ru-RU" sz="2000" dirty="0" err="1" smtClean="0"/>
                        <a:t>false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что соответствует выполнению анимации. Если задано значение </a:t>
                      </a:r>
                      <a:r>
                        <a:rPr lang="ru-RU" sz="2000" dirty="0" err="1" smtClean="0"/>
                        <a:t>true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 все методы анимации будут отключены, а элементы вернутся к своему первоначальному состоянию.</a:t>
                      </a:r>
                    </a:p>
                    <a:p>
                      <a:endParaRPr lang="ru-RU" sz="2000" dirty="0">
                        <a:effectLst/>
                      </a:endParaRPr>
                    </a:p>
                  </a:txBody>
                  <a:tcPr marL="24843" marR="24843" marT="24843" marB="248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6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6868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UI 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68681"/>
            <a:ext cx="8596668" cy="5172682"/>
          </a:xfrm>
        </p:spPr>
        <p:txBody>
          <a:bodyPr/>
          <a:lstStyle/>
          <a:p>
            <a:r>
              <a:rPr lang="ru-RU" sz="2800" b="1" dirty="0"/>
              <a:t>jQuery UI</a:t>
            </a:r>
            <a:r>
              <a:rPr lang="ru-RU" sz="2800" dirty="0"/>
              <a:t> — библиотека </a:t>
            </a:r>
            <a:r>
              <a:rPr lang="ru-RU" sz="2800" dirty="0" err="1"/>
              <a:t>JavaScript</a:t>
            </a:r>
            <a:r>
              <a:rPr lang="ru-RU" sz="2800" dirty="0"/>
              <a:t> с </a:t>
            </a:r>
            <a:r>
              <a:rPr lang="ru-RU" sz="2800" dirty="0" smtClean="0"/>
              <a:t>открытым исходным </a:t>
            </a:r>
            <a:r>
              <a:rPr lang="ru-RU" sz="2800" dirty="0"/>
              <a:t>кодом для создания насыщенного пользовательского интерфейса в веб-приложениях, часть проекта jQuery. Построена поверх главной библиотеки jQuery и предоставляет разработчику упрощенный доступ к её функциям взаимодействия, анимации и </a:t>
            </a:r>
            <a:r>
              <a:rPr lang="ru-RU" sz="2800" dirty="0" smtClean="0"/>
              <a:t>эффектов</a:t>
            </a:r>
            <a:r>
              <a:rPr lang="ru-RU" sz="2800" dirty="0"/>
              <a:t>, а также набор виджетов</a:t>
            </a:r>
            <a:r>
              <a:rPr lang="ru-RU" sz="2800" dirty="0" smtClean="0"/>
              <a:t>.</a:t>
            </a:r>
          </a:p>
          <a:p>
            <a:endParaRPr lang="ru-RU" dirty="0"/>
          </a:p>
        </p:txBody>
      </p:sp>
      <p:pic>
        <p:nvPicPr>
          <p:cNvPr id="7172" name="Picture 4" descr="Jquery ui-logo-black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30" y="4503420"/>
            <a:ext cx="4828032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6868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UI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68680"/>
            <a:ext cx="8596668" cy="5378422"/>
          </a:xfrm>
        </p:spPr>
        <p:txBody>
          <a:bodyPr/>
          <a:lstStyle/>
          <a:p>
            <a:r>
              <a:rPr lang="ru-RU" sz="2000" b="1" dirty="0" smtClean="0"/>
              <a:t>Взаимодействия:</a:t>
            </a:r>
          </a:p>
          <a:p>
            <a:pPr marL="0" indent="0">
              <a:buNone/>
            </a:pPr>
            <a:r>
              <a:rPr lang="ru-RU" sz="2000" b="1" dirty="0" err="1"/>
              <a:t>Draggable</a:t>
            </a:r>
            <a:r>
              <a:rPr lang="ru-RU" sz="2000" dirty="0"/>
              <a:t> — предоставляет элементу возможность быть перемещенным с помощью мыши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err="1" smtClean="0"/>
              <a:t>Droppable</a:t>
            </a:r>
            <a:r>
              <a:rPr lang="ru-RU" sz="2000" dirty="0"/>
              <a:t> — контролирует, где перетаскиваемый элемент может быть брошен </a:t>
            </a:r>
          </a:p>
          <a:p>
            <a:pPr marL="0" indent="0">
              <a:buNone/>
            </a:pPr>
            <a:r>
              <a:rPr lang="ru-RU" sz="2000" b="1" dirty="0" err="1" smtClean="0"/>
              <a:t>Resizable</a:t>
            </a:r>
            <a:r>
              <a:rPr lang="ru-RU" sz="2000" dirty="0"/>
              <a:t> — предоставляет возможность динамически изменять размеры элемента с помощью мыши</a:t>
            </a:r>
          </a:p>
          <a:p>
            <a:pPr marL="0" indent="0">
              <a:buNone/>
            </a:pPr>
            <a:r>
              <a:rPr lang="ru-RU" sz="2000" b="1" dirty="0" err="1"/>
              <a:t>Selectable</a:t>
            </a:r>
            <a:r>
              <a:rPr lang="ru-RU" sz="2000" dirty="0"/>
              <a:t> — предоставляет возможность выделять один или несколько элементов пользовательского интерфейса из группы</a:t>
            </a:r>
          </a:p>
          <a:p>
            <a:pPr marL="0" indent="0">
              <a:buNone/>
            </a:pPr>
            <a:r>
              <a:rPr lang="ru-RU" sz="2000" b="1" dirty="0" err="1"/>
              <a:t>Sortable</a:t>
            </a:r>
            <a:r>
              <a:rPr lang="ru-RU" sz="2000" dirty="0"/>
              <a:t> — представляет возможность сортировки для группы элементов</a:t>
            </a:r>
          </a:p>
          <a:p>
            <a:r>
              <a:rPr lang="ru-RU" sz="2000" b="1" dirty="0" smtClean="0"/>
              <a:t>Утилиты:</a:t>
            </a:r>
          </a:p>
          <a:p>
            <a:pPr marL="0" indent="0">
              <a:buNone/>
            </a:pPr>
            <a:r>
              <a:rPr lang="ru-RU" sz="2000" b="1" dirty="0" err="1"/>
              <a:t>Position</a:t>
            </a:r>
            <a:r>
              <a:rPr lang="ru-RU" sz="2000" dirty="0"/>
              <a:t> — установка положения элемента относительно позиции другого элемента (выравнивание)</a:t>
            </a:r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2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340" y="0"/>
            <a:ext cx="10172700" cy="68580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Виджеты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Accordion</a:t>
            </a:r>
            <a:r>
              <a:rPr lang="en-US" dirty="0"/>
              <a:t> — </a:t>
            </a:r>
            <a:r>
              <a:rPr lang="ru-RU" dirty="0"/>
              <a:t>виджет «Аккордеон»;</a:t>
            </a:r>
          </a:p>
          <a:p>
            <a:pPr marL="0" indent="0">
              <a:buNone/>
            </a:pPr>
            <a:r>
              <a:rPr lang="en-US" b="1" dirty="0"/>
              <a:t>Autocomplete</a:t>
            </a:r>
            <a:r>
              <a:rPr lang="en-US" dirty="0"/>
              <a:t> — </a:t>
            </a:r>
            <a:r>
              <a:rPr lang="ru-RU" dirty="0"/>
              <a:t>поле ввода с </a:t>
            </a:r>
            <a:r>
              <a:rPr lang="ru-RU" dirty="0" err="1"/>
              <a:t>автодополнением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en-US" b="1" dirty="0"/>
              <a:t>Button</a:t>
            </a:r>
            <a:r>
              <a:rPr lang="en-US" dirty="0"/>
              <a:t> — </a:t>
            </a:r>
            <a:r>
              <a:rPr lang="ru-RU" dirty="0"/>
              <a:t>улучшенная кнопка, может также быть флажком (</a:t>
            </a:r>
            <a:r>
              <a:rPr lang="en-US" dirty="0"/>
              <a:t>check box) </a:t>
            </a:r>
            <a:r>
              <a:rPr lang="ru-RU" dirty="0"/>
              <a:t>или радио-кнопкой (</a:t>
            </a:r>
            <a:r>
              <a:rPr lang="en-US" dirty="0"/>
              <a:t>radio button); </a:t>
            </a:r>
            <a:r>
              <a:rPr lang="ru-RU" dirty="0"/>
              <a:t>все виды кнопки могут располагаться на панели инструментов (</a:t>
            </a:r>
            <a:r>
              <a:rPr lang="en-US" dirty="0"/>
              <a:t>toolbar);</a:t>
            </a:r>
          </a:p>
          <a:p>
            <a:pPr marL="0" indent="0">
              <a:buNone/>
            </a:pPr>
            <a:r>
              <a:rPr lang="en-US" b="1" dirty="0" err="1"/>
              <a:t>Datepicker</a:t>
            </a:r>
            <a:r>
              <a:rPr lang="en-US" dirty="0"/>
              <a:t> — </a:t>
            </a:r>
            <a:r>
              <a:rPr lang="ru-RU" dirty="0"/>
              <a:t>виджет для выбора даты или диапазона дат;</a:t>
            </a:r>
          </a:p>
          <a:p>
            <a:pPr marL="0" indent="0">
              <a:buNone/>
            </a:pPr>
            <a:r>
              <a:rPr lang="en-US" b="1" dirty="0"/>
              <a:t>Dialog</a:t>
            </a:r>
            <a:r>
              <a:rPr lang="en-US" dirty="0"/>
              <a:t> — </a:t>
            </a:r>
            <a:r>
              <a:rPr lang="ru-RU" dirty="0"/>
              <a:t>диалоговое окно, которое может иметь любое содержимое;</a:t>
            </a:r>
          </a:p>
          <a:p>
            <a:pPr marL="0" indent="0">
              <a:buNone/>
            </a:pPr>
            <a:r>
              <a:rPr lang="en-US" b="1" dirty="0" err="1"/>
              <a:t>Progressbar</a:t>
            </a:r>
            <a:r>
              <a:rPr lang="en-US" dirty="0"/>
              <a:t> — </a:t>
            </a:r>
            <a:r>
              <a:rPr lang="ru-RU" dirty="0"/>
              <a:t>полоса прогресса;</a:t>
            </a:r>
          </a:p>
          <a:p>
            <a:pPr marL="0" indent="0">
              <a:buNone/>
            </a:pPr>
            <a:r>
              <a:rPr lang="en-US" b="1" dirty="0"/>
              <a:t>Slider</a:t>
            </a:r>
            <a:r>
              <a:rPr lang="en-US" dirty="0"/>
              <a:t> — </a:t>
            </a:r>
            <a:r>
              <a:rPr lang="ru-RU" dirty="0"/>
              <a:t>слайдер;</a:t>
            </a:r>
          </a:p>
          <a:p>
            <a:pPr marL="0" indent="0">
              <a:buNone/>
            </a:pPr>
            <a:r>
              <a:rPr lang="en-US" b="1" dirty="0"/>
              <a:t>Tabs</a:t>
            </a:r>
            <a:r>
              <a:rPr lang="en-US" dirty="0"/>
              <a:t> — </a:t>
            </a:r>
            <a:r>
              <a:rPr lang="ru-RU" dirty="0"/>
              <a:t>вкладки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Эффекты:</a:t>
            </a:r>
          </a:p>
          <a:p>
            <a:pPr marL="0" indent="0">
              <a:buNone/>
            </a:pPr>
            <a:r>
              <a:rPr lang="ru-RU" b="1" dirty="0" err="1"/>
              <a:t>Color</a:t>
            </a:r>
            <a:r>
              <a:rPr lang="ru-RU" b="1" dirty="0"/>
              <a:t> </a:t>
            </a:r>
            <a:r>
              <a:rPr lang="ru-RU" b="1" dirty="0" err="1"/>
              <a:t>Animation</a:t>
            </a:r>
            <a:r>
              <a:rPr lang="ru-RU" dirty="0"/>
              <a:t> — анимирует изменение цвета компонента</a:t>
            </a:r>
          </a:p>
          <a:p>
            <a:pPr marL="0" indent="0">
              <a:buNone/>
            </a:pPr>
            <a:r>
              <a:rPr lang="ru-RU" b="1" dirty="0" err="1"/>
              <a:t>Toggle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dirty="0"/>
              <a:t>, </a:t>
            </a:r>
            <a:r>
              <a:rPr lang="ru-RU" b="1" dirty="0" err="1"/>
              <a:t>Add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dirty="0"/>
              <a:t>, </a:t>
            </a:r>
            <a:r>
              <a:rPr lang="ru-RU" b="1" dirty="0" err="1"/>
              <a:t>Remove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dirty="0"/>
              <a:t>, </a:t>
            </a:r>
            <a:r>
              <a:rPr lang="ru-RU" b="1" dirty="0" err="1"/>
              <a:t>Switch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ru-RU" dirty="0"/>
              <a:t> — анимируют изменение набора класса стилей компонента </a:t>
            </a:r>
          </a:p>
          <a:p>
            <a:pPr marL="0" indent="0">
              <a:buNone/>
            </a:pPr>
            <a:r>
              <a:rPr lang="ru-RU" b="1" dirty="0" err="1"/>
              <a:t>Effect</a:t>
            </a:r>
            <a:r>
              <a:rPr lang="ru-RU" dirty="0"/>
              <a:t> — множество эффектов связанных с появлением и исчезновением компонентов интерфейса</a:t>
            </a:r>
          </a:p>
          <a:p>
            <a:pPr marL="0" indent="0">
              <a:buNone/>
            </a:pPr>
            <a:r>
              <a:rPr lang="ru-RU" b="1" dirty="0" err="1"/>
              <a:t>Toggle</a:t>
            </a:r>
            <a:r>
              <a:rPr lang="ru-RU" dirty="0"/>
              <a:t> — функция переключения между режимами видимости компонентов с использованием эффектов</a:t>
            </a:r>
          </a:p>
          <a:p>
            <a:pPr marL="0" indent="0">
              <a:buNone/>
            </a:pPr>
            <a:r>
              <a:rPr lang="ru-RU" b="1" dirty="0" err="1"/>
              <a:t>Hide</a:t>
            </a:r>
            <a:r>
              <a:rPr lang="ru-RU" dirty="0"/>
              <a:t> — функция исчезновения компонента с использованием эффектов</a:t>
            </a:r>
          </a:p>
          <a:p>
            <a:pPr marL="0" indent="0">
              <a:buNone/>
            </a:pPr>
            <a:r>
              <a:rPr lang="ru-RU" b="1" dirty="0" err="1"/>
              <a:t>Show</a:t>
            </a:r>
            <a:r>
              <a:rPr lang="ru-RU" dirty="0"/>
              <a:t> — функция появления компонента с использованием эффектов</a:t>
            </a:r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9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8620" y="114300"/>
            <a:ext cx="9601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Подключение: </a:t>
            </a:r>
          </a:p>
          <a:p>
            <a:r>
              <a:rPr lang="ru-RU" sz="2000" dirty="0"/>
              <a:t>&lt;!-- 1. Подключим библиотеку </a:t>
            </a:r>
            <a:r>
              <a:rPr lang="en-US" sz="2000" dirty="0"/>
              <a:t>jQuery (</a:t>
            </a:r>
            <a:r>
              <a:rPr lang="ru-RU" sz="2000" dirty="0"/>
              <a:t>без нее </a:t>
            </a:r>
            <a:r>
              <a:rPr lang="en-US" sz="2000" dirty="0"/>
              <a:t>jQuery UI </a:t>
            </a:r>
            <a:r>
              <a:rPr lang="ru-RU" sz="2000" dirty="0"/>
              <a:t>не будет работать) --&gt;</a:t>
            </a:r>
          </a:p>
          <a:p>
            <a:r>
              <a:rPr lang="ru-RU" sz="2000" dirty="0"/>
              <a:t>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="http://ajax.googleapis.com/ajax/libs/</a:t>
            </a:r>
            <a:r>
              <a:rPr lang="en-US" sz="2000" dirty="0" err="1"/>
              <a:t>jquery</a:t>
            </a:r>
            <a:r>
              <a:rPr lang="en-US" sz="2000" dirty="0"/>
              <a:t>/1.5/jquery.min.js"&gt;&lt;/script&gt;</a:t>
            </a:r>
          </a:p>
          <a:p>
            <a:r>
              <a:rPr lang="en-US" sz="2000" dirty="0"/>
              <a:t>&lt;!-- 2. </a:t>
            </a:r>
            <a:r>
              <a:rPr lang="ru-RU" sz="2000" dirty="0"/>
              <a:t>Подключим </a:t>
            </a:r>
            <a:r>
              <a:rPr lang="en-US" sz="2000" dirty="0"/>
              <a:t>jQuery UI --&gt;</a:t>
            </a:r>
          </a:p>
          <a:p>
            <a:r>
              <a:rPr lang="en-US" sz="2000" dirty="0"/>
              <a:t>&lt;link type="text/</a:t>
            </a:r>
            <a:r>
              <a:rPr lang="en-US" sz="2000" dirty="0" err="1"/>
              <a:t>css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ru-RU" sz="2000" dirty="0" err="1"/>
              <a:t>путь_к_папке</a:t>
            </a:r>
            <a:r>
              <a:rPr lang="ru-RU" sz="2000" dirty="0"/>
              <a:t>/</a:t>
            </a:r>
            <a:r>
              <a:rPr lang="en-US" sz="2000" dirty="0" err="1"/>
              <a:t>css</a:t>
            </a:r>
            <a:r>
              <a:rPr lang="en-US" sz="2000" dirty="0"/>
              <a:t>/</a:t>
            </a:r>
            <a:r>
              <a:rPr lang="en-US" sz="2000" dirty="0" err="1"/>
              <a:t>themename</a:t>
            </a:r>
            <a:r>
              <a:rPr lang="en-US" sz="2000" dirty="0"/>
              <a:t>/jquery-ui-1.8.13.custom.css" </a:t>
            </a:r>
            <a:r>
              <a:rPr lang="en-US" sz="2000" dirty="0" err="1"/>
              <a:t>rel</a:t>
            </a:r>
            <a:r>
              <a:rPr lang="en-US" sz="2000" dirty="0"/>
              <a:t>="stylesheet" /&gt;</a:t>
            </a:r>
          </a:p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ru-RU" sz="2000" dirty="0" err="1"/>
              <a:t>путь_к_папке</a:t>
            </a:r>
            <a:r>
              <a:rPr lang="ru-RU" sz="2000" dirty="0"/>
              <a:t>/</a:t>
            </a:r>
            <a:r>
              <a:rPr lang="en-US" sz="2000" dirty="0" err="1"/>
              <a:t>js</a:t>
            </a:r>
            <a:r>
              <a:rPr lang="en-US" sz="2000" dirty="0"/>
              <a:t>/jquery-ui-1.8.13.custom.min.js"&gt;&lt;/script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r>
              <a:rPr lang="ru-RU" sz="2000" b="1" dirty="0"/>
              <a:t>Пример: </a:t>
            </a:r>
          </a:p>
          <a:p>
            <a:r>
              <a:rPr lang="en-US" sz="2000" dirty="0"/>
              <a:t>$(document).ready(function(){</a:t>
            </a:r>
          </a:p>
          <a:p>
            <a:endParaRPr lang="en-US" sz="2000" dirty="0"/>
          </a:p>
          <a:p>
            <a:r>
              <a:rPr lang="en-US" sz="2000" dirty="0"/>
              <a:t>   $("#drag").</a:t>
            </a:r>
            <a:r>
              <a:rPr lang="en-US" sz="2000" dirty="0" err="1"/>
              <a:t>draggable</a:t>
            </a:r>
            <a:r>
              <a:rPr lang="en-US" sz="2000" dirty="0"/>
              <a:t>();</a:t>
            </a:r>
          </a:p>
          <a:p>
            <a:r>
              <a:rPr lang="en-US" sz="2000" dirty="0"/>
              <a:t>   $("#sortable").sortable();</a:t>
            </a:r>
          </a:p>
          <a:p>
            <a:r>
              <a:rPr lang="en-US" sz="2000" dirty="0"/>
              <a:t>   $("#sortable").</a:t>
            </a:r>
            <a:r>
              <a:rPr lang="en-US" sz="2000" dirty="0" err="1"/>
              <a:t>disableSelection</a:t>
            </a:r>
            <a:r>
              <a:rPr lang="en-US" sz="2000" dirty="0"/>
              <a:t>();</a:t>
            </a:r>
          </a:p>
          <a:p>
            <a:r>
              <a:rPr lang="en-US" sz="2000" dirty="0"/>
              <a:t>   $("#</a:t>
            </a:r>
            <a:r>
              <a:rPr lang="en-US" sz="2000" dirty="0" err="1"/>
              <a:t>datepicker</a:t>
            </a:r>
            <a:r>
              <a:rPr lang="en-US" sz="2000" dirty="0"/>
              <a:t>").</a:t>
            </a:r>
            <a:r>
              <a:rPr lang="en-US" sz="2000" dirty="0" err="1"/>
              <a:t>datepicker</a:t>
            </a:r>
            <a:r>
              <a:rPr lang="en-US" sz="2000" dirty="0"/>
              <a:t>({ </a:t>
            </a:r>
            <a:r>
              <a:rPr lang="en-US" sz="2000" dirty="0" err="1"/>
              <a:t>monthNames</a:t>
            </a:r>
            <a:r>
              <a:rPr lang="en-US" sz="2000" dirty="0"/>
              <a:t>:</a:t>
            </a:r>
          </a:p>
          <a:p>
            <a:r>
              <a:rPr lang="en-US" sz="2000" dirty="0"/>
              <a:t>      ["</a:t>
            </a:r>
            <a:r>
              <a:rPr lang="ru-RU" sz="2000" dirty="0" err="1"/>
              <a:t>Январь","Февраль","Март","Апрель","Май","Июнь","Июль","Август</a:t>
            </a:r>
            <a:r>
              <a:rPr lang="ru-RU" sz="2000" dirty="0"/>
              <a:t>",  </a:t>
            </a:r>
          </a:p>
          <a:p>
            <a:r>
              <a:rPr lang="ru-RU" sz="2000" dirty="0"/>
              <a:t>      "</a:t>
            </a:r>
            <a:r>
              <a:rPr lang="ru-RU" sz="2000" dirty="0" err="1"/>
              <a:t>Сентябрь","Октябрь","Ноябрь","Декабрь</a:t>
            </a:r>
            <a:r>
              <a:rPr lang="ru-RU" sz="2000" dirty="0"/>
              <a:t>"],</a:t>
            </a:r>
          </a:p>
          <a:p>
            <a:r>
              <a:rPr lang="ru-RU" sz="2000" dirty="0"/>
              <a:t>      </a:t>
            </a:r>
            <a:r>
              <a:rPr lang="en-US" sz="2000" dirty="0" err="1"/>
              <a:t>dayNamesMin</a:t>
            </a:r>
            <a:r>
              <a:rPr lang="en-US" sz="2000" dirty="0"/>
              <a:t>: ["</a:t>
            </a:r>
            <a:r>
              <a:rPr lang="ru-RU" sz="2000" dirty="0" err="1"/>
              <a:t>Пн</a:t>
            </a:r>
            <a:r>
              <a:rPr lang="ru-RU" sz="2000" dirty="0"/>
              <a:t>", "Вт", "Ср", "</a:t>
            </a:r>
            <a:r>
              <a:rPr lang="ru-RU" sz="2000" dirty="0" err="1"/>
              <a:t>Чт</a:t>
            </a:r>
            <a:r>
              <a:rPr lang="ru-RU" sz="2000" dirty="0"/>
              <a:t>", "</a:t>
            </a:r>
            <a:r>
              <a:rPr lang="ru-RU" sz="2000" dirty="0" err="1"/>
              <a:t>Пт</a:t>
            </a:r>
            <a:r>
              <a:rPr lang="ru-RU" sz="2000" dirty="0"/>
              <a:t>", "</a:t>
            </a:r>
            <a:r>
              <a:rPr lang="ru-RU" sz="2000" dirty="0" err="1"/>
              <a:t>Сб</a:t>
            </a:r>
            <a:r>
              <a:rPr lang="ru-RU" sz="2000" dirty="0"/>
              <a:t>", "</a:t>
            </a:r>
            <a:r>
              <a:rPr lang="ru-RU" sz="2000" dirty="0" err="1"/>
              <a:t>Вс</a:t>
            </a:r>
            <a:r>
              <a:rPr lang="ru-RU" sz="2000" dirty="0"/>
              <a:t>"]});</a:t>
            </a:r>
          </a:p>
          <a:p>
            <a:endParaRPr lang="ru-RU" sz="2000" dirty="0"/>
          </a:p>
          <a:p>
            <a:r>
              <a:rPr lang="ru-RU" sz="2000" dirty="0"/>
              <a:t>});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56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7628"/>
            <a:ext cx="8711365" cy="9873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049" y="1092820"/>
            <a:ext cx="9143999" cy="5765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jQuery</a:t>
            </a:r>
            <a:r>
              <a:rPr lang="en-US" sz="2800" dirty="0" smtClean="0"/>
              <a:t> – </a:t>
            </a:r>
            <a:r>
              <a:rPr lang="ru-RU" sz="2800" dirty="0" smtClean="0"/>
              <a:t>библиотека </a:t>
            </a:r>
            <a:r>
              <a:rPr lang="en-US" sz="2800" dirty="0" smtClean="0"/>
              <a:t>JavaScript,</a:t>
            </a:r>
            <a:r>
              <a:rPr lang="ru-RU" sz="2800" dirty="0"/>
              <a:t> </a:t>
            </a:r>
            <a:r>
              <a:rPr lang="ru-RU" sz="2800" dirty="0" smtClean="0"/>
              <a:t>фокусирующаяся на взаимодействии </a:t>
            </a:r>
            <a:r>
              <a:rPr lang="en-US" sz="2800" dirty="0" smtClean="0"/>
              <a:t>JavaScript </a:t>
            </a:r>
            <a:r>
              <a:rPr lang="ru-RU" sz="2800" dirty="0" smtClean="0"/>
              <a:t>и </a:t>
            </a:r>
            <a:r>
              <a:rPr lang="en-US" sz="2800" dirty="0" smtClean="0"/>
              <a:t>HTML. </a:t>
            </a:r>
            <a:r>
              <a:rPr lang="ru-RU" sz="2800" dirty="0" smtClean="0"/>
              <a:t>Библиотека </a:t>
            </a:r>
            <a:r>
              <a:rPr lang="en-US" sz="2800" dirty="0" smtClean="0"/>
              <a:t>jQuery </a:t>
            </a:r>
            <a:r>
              <a:rPr lang="ru-RU" sz="2800" dirty="0" smtClean="0"/>
              <a:t>помогает легко получать доступ к любому элементу </a:t>
            </a:r>
            <a:r>
              <a:rPr lang="en-US" sz="2800" dirty="0" smtClean="0"/>
              <a:t>DOM,</a:t>
            </a:r>
            <a:r>
              <a:rPr lang="ru-RU" sz="2800" dirty="0" smtClean="0"/>
              <a:t> обращаться к атрибутам и содержимому элементов </a:t>
            </a:r>
            <a:r>
              <a:rPr lang="en-US" sz="2800" dirty="0" smtClean="0"/>
              <a:t>DOM</a:t>
            </a:r>
            <a:r>
              <a:rPr lang="ru-RU" sz="2800" dirty="0" smtClean="0"/>
              <a:t>, манипулировать ими.</a:t>
            </a:r>
          </a:p>
          <a:p>
            <a:pPr marL="0" indent="0">
              <a:buNone/>
            </a:pPr>
            <a:r>
              <a:rPr lang="ru-RU" sz="2800" dirty="0"/>
              <a:t>Девиз jQuery </a:t>
            </a:r>
            <a:r>
              <a:rPr lang="ru-RU" sz="2800" i="1" dirty="0"/>
              <a:t>"</a:t>
            </a:r>
            <a:r>
              <a:rPr lang="ru-RU" sz="2800" i="1" dirty="0" err="1"/>
              <a:t>write</a:t>
            </a:r>
            <a:r>
              <a:rPr lang="ru-RU" sz="2800" i="1" dirty="0"/>
              <a:t> </a:t>
            </a:r>
            <a:r>
              <a:rPr lang="ru-RU" sz="2800" i="1" dirty="0" err="1"/>
              <a:t>less</a:t>
            </a:r>
            <a:r>
              <a:rPr lang="ru-RU" sz="2800" i="1" dirty="0"/>
              <a:t>, </a:t>
            </a:r>
            <a:r>
              <a:rPr lang="ru-RU" sz="2800" i="1" dirty="0" err="1"/>
              <a:t>do</a:t>
            </a:r>
            <a:r>
              <a:rPr lang="ru-RU" sz="2800" i="1" dirty="0"/>
              <a:t> </a:t>
            </a:r>
            <a:r>
              <a:rPr lang="ru-RU" sz="2800" i="1" dirty="0" err="1"/>
              <a:t>more</a:t>
            </a:r>
            <a:r>
              <a:rPr lang="ru-RU" sz="2800" i="1" dirty="0"/>
              <a:t>"</a:t>
            </a:r>
            <a:r>
              <a:rPr lang="ru-RU" sz="2800" dirty="0"/>
              <a:t> (пиши меньше, делай больше) отражает ее главное предназначение.</a:t>
            </a:r>
          </a:p>
          <a:p>
            <a:pPr marL="0" indent="0">
              <a:buNone/>
            </a:pPr>
            <a:r>
              <a:rPr lang="ru-RU" sz="2800" dirty="0"/>
              <a:t>jQuery позволяет создавать анимацию, обработчики событий, значительно облегчает выбор элементов в DOM и создание AJAX запросов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Данная библиотека работает со всеми </a:t>
            </a:r>
            <a:r>
              <a:rPr lang="ru-RU" sz="2800" dirty="0" smtClean="0"/>
              <a:t>браузерами.</a:t>
            </a:r>
          </a:p>
          <a:p>
            <a:pPr marL="0" indent="0">
              <a:buNone/>
            </a:pPr>
            <a:r>
              <a:rPr lang="ru-RU" sz="2800" dirty="0"/>
              <a:t>Для jQuery написано огромное количество плагинов, которые позволяют расширить ее возможности еще больше.</a:t>
            </a:r>
          </a:p>
        </p:txBody>
      </p:sp>
    </p:spTree>
    <p:extLst>
      <p:ext uri="{BB962C8B-B14F-4D97-AF65-F5344CB8AC3E}">
        <p14:creationId xmlns:p14="http://schemas.microsoft.com/office/powerpoint/2010/main" val="20061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Плагин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165860"/>
            <a:ext cx="9166860" cy="5692140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 smtClean="0"/>
              <a:t>Как вы уже знаете, одним из главных качеств библиотеки jQuery является очень удобный поиск элементов и возможность дальнейших манипуляций с ними. Так вот, список этих манипуляций можно расширять, организуя новые методы для объекта jQuery. Вынесенные в отдельный файл, такие расширения образуют плагины для библиотеки jQuery.</a:t>
            </a:r>
          </a:p>
          <a:p>
            <a:r>
              <a:rPr lang="ru-RU" sz="2400" dirty="0" smtClean="0"/>
              <a:t>Плагин </a:t>
            </a:r>
            <a:r>
              <a:rPr lang="en-US" sz="2400" dirty="0" smtClean="0"/>
              <a:t>jQuery</a:t>
            </a:r>
            <a:r>
              <a:rPr lang="ru-RU" sz="2400" dirty="0" smtClean="0"/>
              <a:t> можно как создавать самому, так и подключать уже готовые.</a:t>
            </a:r>
          </a:p>
          <a:p>
            <a:r>
              <a:rPr lang="ru-RU" sz="2400" dirty="0" smtClean="0"/>
              <a:t>Подключение плагина:</a:t>
            </a:r>
          </a:p>
          <a:p>
            <a:pPr marL="0" indent="0">
              <a:buNone/>
            </a:pPr>
            <a:r>
              <a:rPr lang="ru-RU" sz="2400" dirty="0" smtClean="0"/>
              <a:t>1.Кладем </a:t>
            </a:r>
            <a:r>
              <a:rPr lang="ru-RU" sz="2400" dirty="0" err="1" smtClean="0"/>
              <a:t>js</a:t>
            </a:r>
            <a:r>
              <a:rPr lang="ru-RU" sz="2400" dirty="0" smtClean="0"/>
              <a:t>-файл jQuery в отдельную папку, например /</a:t>
            </a:r>
            <a:r>
              <a:rPr lang="ru-RU" sz="2400" dirty="0" err="1" smtClean="0"/>
              <a:t>ajax</a:t>
            </a:r>
            <a:r>
              <a:rPr lang="ru-RU" sz="2400" dirty="0" smtClean="0"/>
              <a:t>/ и подключаем его через тег SCRIPT.</a:t>
            </a:r>
          </a:p>
          <a:p>
            <a:pPr marL="0" indent="0">
              <a:buNone/>
            </a:pPr>
            <a:r>
              <a:rPr lang="ru-RU" sz="2400" dirty="0" smtClean="0"/>
              <a:t>2.При необходимости то же самое проделываем с jQuery UI.</a:t>
            </a:r>
          </a:p>
          <a:p>
            <a:pPr marL="0" indent="0">
              <a:buNone/>
            </a:pPr>
            <a:r>
              <a:rPr lang="ru-RU" sz="2400" dirty="0" smtClean="0"/>
              <a:t>3.Берем </a:t>
            </a:r>
            <a:r>
              <a:rPr lang="ru-RU" sz="2400" dirty="0" err="1" smtClean="0"/>
              <a:t>js</a:t>
            </a:r>
            <a:r>
              <a:rPr lang="ru-RU" sz="2400" dirty="0" smtClean="0"/>
              <a:t>-файл плагина и кладем его в ту же папку. Затем подключаем таким же образом.</a:t>
            </a:r>
          </a:p>
          <a:p>
            <a:pPr marL="0" indent="0">
              <a:buNone/>
            </a:pPr>
            <a:r>
              <a:rPr lang="ru-RU" sz="2400" dirty="0" smtClean="0"/>
              <a:t>4.Если для работы плагины необходим CSS файл, то тоже самое делаем с ним.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4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4461"/>
            <a:ext cx="8596668" cy="464690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!-- Подключаем </a:t>
            </a:r>
            <a:r>
              <a:rPr lang="en-US" sz="2000" dirty="0"/>
              <a:t>jQuery --&gt;</a:t>
            </a:r>
          </a:p>
          <a:p>
            <a:pPr marL="0" indent="0">
              <a:buNone/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="/ajax/jquery.js" type="text/</a:t>
            </a:r>
            <a:r>
              <a:rPr lang="en-US" sz="2000" dirty="0" err="1"/>
              <a:t>javascript</a:t>
            </a:r>
            <a:r>
              <a:rPr lang="en-US" sz="2000" dirty="0"/>
              <a:t>"&gt;&lt;/script&gt;</a:t>
            </a:r>
          </a:p>
          <a:p>
            <a:pPr marL="0" indent="0">
              <a:buNone/>
            </a:pPr>
            <a:r>
              <a:rPr lang="en-US" sz="2000" dirty="0"/>
              <a:t>&lt;!-- </a:t>
            </a:r>
            <a:r>
              <a:rPr lang="ru-RU" sz="2000" dirty="0"/>
              <a:t>При необходимости подключаем </a:t>
            </a:r>
            <a:r>
              <a:rPr lang="en-US" sz="2000" dirty="0"/>
              <a:t>jQuery UI --&gt;</a:t>
            </a:r>
          </a:p>
          <a:p>
            <a:pPr marL="0" indent="0">
              <a:buNone/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="/ajax/jquery.ui.draggable.js" type="text/</a:t>
            </a:r>
            <a:r>
              <a:rPr lang="en-US" sz="2000" dirty="0" err="1"/>
              <a:t>javascript</a:t>
            </a:r>
            <a:r>
              <a:rPr lang="en-US" sz="2000" dirty="0"/>
              <a:t>"&gt;&lt;/script&gt; </a:t>
            </a:r>
          </a:p>
          <a:p>
            <a:pPr marL="0" indent="0">
              <a:buNone/>
            </a:pPr>
            <a:r>
              <a:rPr lang="en-US" sz="2000" dirty="0"/>
              <a:t>&lt;!-- </a:t>
            </a:r>
            <a:r>
              <a:rPr lang="ru-RU" sz="2000" dirty="0"/>
              <a:t>Подключаем плагин --&gt;</a:t>
            </a:r>
          </a:p>
          <a:p>
            <a:pPr marL="0" indent="0">
              <a:buNone/>
            </a:pPr>
            <a:r>
              <a:rPr lang="ru-RU" sz="2000" dirty="0"/>
              <a:t>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="/ajax/jquery.plugin.js" type="text/</a:t>
            </a:r>
            <a:r>
              <a:rPr lang="en-US" sz="2000" dirty="0" err="1"/>
              <a:t>javascript</a:t>
            </a:r>
            <a:r>
              <a:rPr lang="en-US" sz="2000" dirty="0"/>
              <a:t>"&gt;&lt;/script&gt;</a:t>
            </a:r>
          </a:p>
          <a:p>
            <a:pPr marL="0" indent="0">
              <a:buNone/>
            </a:pPr>
            <a:r>
              <a:rPr lang="en-US" sz="2000" dirty="0"/>
              <a:t>&lt;!-- </a:t>
            </a:r>
            <a:r>
              <a:rPr lang="ru-RU" sz="2000" dirty="0"/>
              <a:t>При необходимости подключаем </a:t>
            </a:r>
            <a:r>
              <a:rPr lang="en-US" sz="2000" dirty="0"/>
              <a:t>CSS </a:t>
            </a:r>
            <a:r>
              <a:rPr lang="ru-RU" sz="2000" dirty="0"/>
              <a:t>необходимое для работы плагина --&gt;</a:t>
            </a:r>
          </a:p>
          <a:p>
            <a:pPr marL="0" indent="0">
              <a:buNone/>
            </a:pPr>
            <a:r>
              <a:rPr lang="ru-RU" sz="2000" dirty="0"/>
              <a:t>&lt;</a:t>
            </a:r>
            <a:r>
              <a:rPr lang="en-US" sz="2000" dirty="0"/>
              <a:t>link </a:t>
            </a:r>
            <a:r>
              <a:rPr lang="en-US" sz="2000" dirty="0" err="1"/>
              <a:t>href</a:t>
            </a:r>
            <a:r>
              <a:rPr lang="en-US" sz="2000" dirty="0"/>
              <a:t>="/ajax/jquery.plugin.css" </a:t>
            </a:r>
            <a:r>
              <a:rPr lang="en-US" sz="2000" dirty="0" err="1"/>
              <a:t>rel</a:t>
            </a:r>
            <a:r>
              <a:rPr lang="en-US" sz="2000" dirty="0"/>
              <a:t>="stylesheet" type="text/</a:t>
            </a:r>
            <a:r>
              <a:rPr lang="en-US" sz="2000" dirty="0" err="1"/>
              <a:t>css</a:t>
            </a:r>
            <a:r>
              <a:rPr lang="en-US" sz="2000" dirty="0"/>
              <a:t>" media="screen" /&gt;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6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881"/>
            <a:ext cx="8596668" cy="5858482"/>
          </a:xfrm>
        </p:spPr>
        <p:txBody>
          <a:bodyPr>
            <a:normAutofit/>
          </a:bodyPr>
          <a:lstStyle/>
          <a:p>
            <a:r>
              <a:rPr lang="ru-RU" sz="2000" dirty="0"/>
              <a:t>Далее, описывая правила создания собственных плагинов мы будем реализовывать отдельный полноценный плагин в качестве примера. Его функциональность будет состоять в добавлении нового поведения для выбранных элементов — изменение цвета при наведении курсора. Назовем плагин </a:t>
            </a:r>
            <a:r>
              <a:rPr lang="ru-RU" sz="2000" dirty="0" err="1" smtClean="0"/>
              <a:t>responsiveBlock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Чтобы наш плагин стал доступен на странице необходимо подключить файл с библиотекой jQuery, а затем </a:t>
            </a:r>
            <a:r>
              <a:rPr lang="ru-RU" sz="2000" dirty="0" err="1"/>
              <a:t>js</a:t>
            </a:r>
            <a:r>
              <a:rPr lang="ru-RU" sz="2000" dirty="0"/>
              <a:t>-файл с нашим плагином плагина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="jquery.min.js"&gt;&lt;/script&gt;</a:t>
            </a:r>
          </a:p>
          <a:p>
            <a:pPr marL="0" indent="0">
              <a:buNone/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="jquery.responsiveBlock.js"&gt;&lt;/script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r>
              <a:rPr lang="ru-RU" sz="2000" dirty="0"/>
              <a:t>Чтобы добавить новый метод в объект jQuery, необходимо добавить функцию с его реализацией в объект </a:t>
            </a:r>
            <a:r>
              <a:rPr lang="en-US" sz="2000" dirty="0" err="1" smtClean="0"/>
              <a:t>jQuery.fn</a:t>
            </a:r>
            <a:r>
              <a:rPr lang="en-US" sz="2000" dirty="0" smtClean="0"/>
              <a:t>.</a:t>
            </a:r>
            <a:r>
              <a:rPr lang="ru-RU" sz="2000" dirty="0"/>
              <a:t> В нашем плагине нужно организовать один метод — который будет добавлять элементам умение изменять цвет при наведении курсора. 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7334" y="5425810"/>
            <a:ext cx="889169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здесь будет реализация метода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точка с запятой в конце реализации очень важны! Без нее плагин не заработает.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3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0"/>
            <a:ext cx="8596668" cy="6041363"/>
          </a:xfrm>
        </p:spPr>
        <p:txBody>
          <a:bodyPr>
            <a:normAutofit/>
          </a:bodyPr>
          <a:lstStyle/>
          <a:p>
            <a:r>
              <a:rPr lang="ru-RU" sz="2000" dirty="0"/>
              <a:t>Чтобы избежать возможных конфликтов имен, обернем наш код в следующую </a:t>
            </a:r>
            <a:r>
              <a:rPr lang="ru-RU" sz="2000" dirty="0" smtClean="0"/>
              <a:t>конструкцию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Переменная</a:t>
            </a:r>
            <a:r>
              <a:rPr lang="en-US" sz="2000" dirty="0" smtClean="0"/>
              <a:t> this </a:t>
            </a:r>
            <a:r>
              <a:rPr lang="ru-RU" sz="2000" dirty="0"/>
              <a:t>, в теле метода, всегда содержит текущий объект </a:t>
            </a:r>
            <a:r>
              <a:rPr lang="ru-RU" sz="2000" dirty="0" smtClean="0"/>
              <a:t>jQuery. </a:t>
            </a:r>
            <a:r>
              <a:rPr lang="ru-RU" sz="2000" dirty="0"/>
              <a:t>Для того, чтобы обойти все выбранные элементы по отдельности, используем </a:t>
            </a:r>
            <a:r>
              <a:rPr lang="ru-RU" sz="2000" dirty="0" smtClean="0"/>
              <a:t>метод</a:t>
            </a:r>
            <a:r>
              <a:rPr lang="en-US" sz="2000" dirty="0" smtClean="0"/>
              <a:t> .each(). </a:t>
            </a:r>
            <a:r>
              <a:rPr lang="ru-RU" sz="2000" dirty="0"/>
              <a:t>А для возможности продолжить цепочку методов наш метод должен будет возвратить текущий объект jQuery: 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778908"/>
            <a:ext cx="692497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здесь будет реализация метода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2920" y="3711654"/>
            <a:ext cx="1168908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реализация работы метода с отдельным элементом страницы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 итоге, метод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вернет текущий объект jQuery обратно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65759"/>
            <a:ext cx="8596668" cy="5675603"/>
          </a:xfrm>
        </p:spPr>
        <p:txBody>
          <a:bodyPr>
            <a:normAutofit/>
          </a:bodyPr>
          <a:lstStyle/>
          <a:p>
            <a:r>
              <a:rPr lang="ru-RU" sz="2000" dirty="0"/>
              <a:t>В большинстве плагинов требуется наличие настроек. В нашем плагине например, будет очень полезна возможность указывать цвет элемента пока на него не наведен курсор и цвет после наведения. Существует один простой вариант организации настроек у плагина jQuery. Он позволят задавать список свойств, а так же их значения по умолчанию. Свои значения этих свойств, при этом, можно будет задавать в момент установки плагина на элемент, в первом параметре: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3020682"/>
            <a:ext cx="100027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Зададим список свойств и укажем для них значения по умолчанию.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Если при вызове метода будут указаны пользовательские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варианты некоторых из них, то они автоматически перепишут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соответствующие значения по умолчанию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//цвет элемента над которым нет курсора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hoverColor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//цвет элемента на который наведен курсор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34341"/>
            <a:ext cx="8596668" cy="56070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434341"/>
            <a:ext cx="85966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000" b="1" dirty="0" err="1" smtClean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работы метода с отдельным элементом </a:t>
            </a:r>
            <a:r>
              <a:rPr lang="ru-RU" altLang="ru-RU" sz="2000" i="1" dirty="0" smtClean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страницы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20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000" b="1" dirty="0" err="1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итоге, метод </a:t>
            </a:r>
            <a:r>
              <a:rPr lang="ru-RU" altLang="ru-RU" sz="2000" i="1" dirty="0" err="1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lang="ru-RU" altLang="ru-RU" sz="20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вернет текущий объект jQuery обратно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20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ru-RU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0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теперь можно задавать плагин с настройками по умолчанию: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div:first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lang="ru-RU" altLang="ru-RU" sz="20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20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>
                <a:solidFill>
                  <a:srgbClr val="AAAA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 указать свои значения некоторых или всех настроек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div:last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defColor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ru-RU" altLang="ru-RU" sz="20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bbbbbb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responsiveBlock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defColor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ru-RU" altLang="ru-RU" sz="20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hoverColor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ru-RU" altLang="ru-RU" sz="20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ru-RU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000" dirty="0"/>
              <a:t> 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6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1600"/>
            <a:ext cx="8718126" cy="5257800"/>
          </a:xfrm>
        </p:spPr>
        <p:txBody>
          <a:bodyPr>
            <a:normAutofit/>
          </a:bodyPr>
          <a:lstStyle/>
          <a:p>
            <a:r>
              <a:rPr lang="ru-RU" sz="2000" dirty="0"/>
              <a:t>Далее, добавим окончательную реализацию нашему плагину и применим ее на конкретном примере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(function($){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jQuery.fn.responsiveBlock</a:t>
            </a:r>
            <a:r>
              <a:rPr lang="en-US" sz="2000" dirty="0"/>
              <a:t> = function(options){</a:t>
            </a:r>
          </a:p>
          <a:p>
            <a:pPr marL="0" indent="0">
              <a:buNone/>
            </a:pPr>
            <a:r>
              <a:rPr lang="en-US" sz="2000" dirty="0"/>
              <a:t>    options = $.extend({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defColor</a:t>
            </a:r>
            <a:r>
              <a:rPr lang="en-US" sz="2000" dirty="0"/>
              <a:t>:"white", //</a:t>
            </a:r>
            <a:r>
              <a:rPr lang="ru-RU" sz="2000" dirty="0"/>
              <a:t>цвет элемента над которым нет курсора</a:t>
            </a:r>
          </a:p>
          <a:p>
            <a:pPr marL="0" indent="0">
              <a:buNone/>
            </a:pPr>
            <a:r>
              <a:rPr lang="ru-RU" sz="2000" dirty="0"/>
              <a:t>      </a:t>
            </a:r>
            <a:r>
              <a:rPr lang="en-US" sz="2000" dirty="0" err="1"/>
              <a:t>hoverColor</a:t>
            </a:r>
            <a:r>
              <a:rPr lang="en-US" sz="2000" dirty="0"/>
              <a:t>:"red" //</a:t>
            </a:r>
            <a:r>
              <a:rPr lang="ru-RU" sz="2000" dirty="0"/>
              <a:t>цвет элемента на который наведен курсор</a:t>
            </a:r>
          </a:p>
          <a:p>
            <a:pPr marL="0" indent="0">
              <a:buNone/>
            </a:pPr>
            <a:r>
              <a:rPr lang="ru-RU" sz="2000" dirty="0"/>
              <a:t>    }, </a:t>
            </a:r>
            <a:r>
              <a:rPr lang="en-US" sz="2000" dirty="0"/>
              <a:t>options);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0"/>
            <a:ext cx="8596668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make = function(){</a:t>
            </a:r>
          </a:p>
          <a:p>
            <a:pPr marL="0" indent="0">
              <a:buNone/>
            </a:pPr>
            <a:r>
              <a:rPr lang="en-US" sz="2000" dirty="0"/>
              <a:t>      // </a:t>
            </a:r>
            <a:r>
              <a:rPr lang="ru-RU" sz="2000" dirty="0"/>
              <a:t>здесь переменная </a:t>
            </a:r>
            <a:r>
              <a:rPr lang="en-US" sz="2000" dirty="0"/>
              <a:t>this </a:t>
            </a:r>
            <a:r>
              <a:rPr lang="ru-RU" sz="2000" dirty="0"/>
              <a:t>будет содержать отдельный</a:t>
            </a:r>
          </a:p>
          <a:p>
            <a:pPr marL="0" indent="0">
              <a:buNone/>
            </a:pPr>
            <a:r>
              <a:rPr lang="ru-RU" sz="2000" dirty="0"/>
              <a:t>      // </a:t>
            </a:r>
            <a:r>
              <a:rPr lang="en-US" sz="2000" dirty="0"/>
              <a:t>DOM-</a:t>
            </a:r>
            <a:r>
              <a:rPr lang="ru-RU" sz="2000" dirty="0"/>
              <a:t>элемент, к которому и нужно будет применить</a:t>
            </a:r>
          </a:p>
          <a:p>
            <a:pPr marL="0" indent="0">
              <a:buNone/>
            </a:pPr>
            <a:r>
              <a:rPr lang="ru-RU" sz="2000" dirty="0"/>
              <a:t>      // воздействия плагина</a:t>
            </a:r>
          </a:p>
          <a:p>
            <a:pPr marL="0" indent="0">
              <a:buNone/>
            </a:pPr>
            <a:r>
              <a:rPr lang="ru-RU" sz="2000" dirty="0"/>
              <a:t>      $(</a:t>
            </a:r>
            <a:r>
              <a:rPr lang="en-US" sz="2000" dirty="0"/>
              <a:t>this).</a:t>
            </a:r>
            <a:r>
              <a:rPr lang="en-US" sz="2000" dirty="0" err="1"/>
              <a:t>css</a:t>
            </a:r>
            <a:r>
              <a:rPr lang="en-US" sz="2000" dirty="0"/>
              <a:t>("background-color",</a:t>
            </a:r>
            <a:r>
              <a:rPr lang="en-US" sz="2000" dirty="0" err="1"/>
              <a:t>options.defColor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mouseenter</a:t>
            </a:r>
            <a:r>
              <a:rPr lang="en-US" sz="2000" dirty="0"/>
              <a:t>( function(){</a:t>
            </a:r>
          </a:p>
          <a:p>
            <a:pPr marL="0" indent="0">
              <a:buNone/>
            </a:pPr>
            <a:r>
              <a:rPr lang="en-US" sz="2000" dirty="0"/>
              <a:t>        $(this).</a:t>
            </a:r>
            <a:r>
              <a:rPr lang="en-US" sz="2000" dirty="0" err="1"/>
              <a:t>css</a:t>
            </a:r>
            <a:r>
              <a:rPr lang="en-US" sz="2000" dirty="0"/>
              <a:t>("background-color",</a:t>
            </a:r>
            <a:r>
              <a:rPr lang="en-US" sz="2000" dirty="0" err="1"/>
              <a:t>options.hoverColor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})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mouseleave</a:t>
            </a:r>
            <a:r>
              <a:rPr lang="en-US" sz="2000" dirty="0"/>
              <a:t>( function(){</a:t>
            </a:r>
          </a:p>
          <a:p>
            <a:pPr marL="0" indent="0">
              <a:buNone/>
            </a:pPr>
            <a:r>
              <a:rPr lang="en-US" sz="2000" dirty="0"/>
              <a:t>        $(this).</a:t>
            </a:r>
            <a:r>
              <a:rPr lang="en-US" sz="2000" dirty="0" err="1"/>
              <a:t>css</a:t>
            </a:r>
            <a:r>
              <a:rPr lang="en-US" sz="2000" dirty="0"/>
              <a:t>("background-color",</a:t>
            </a:r>
            <a:r>
              <a:rPr lang="en-US" sz="2000" dirty="0" err="1"/>
              <a:t>options.defColor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});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};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this.each</a:t>
            </a:r>
            <a:r>
              <a:rPr lang="en-US" sz="2000" dirty="0"/>
              <a:t>(make); </a:t>
            </a:r>
          </a:p>
          <a:p>
            <a:pPr marL="0" indent="0">
              <a:buNone/>
            </a:pPr>
            <a:r>
              <a:rPr lang="en-US" sz="2000" dirty="0"/>
              <a:t>  };</a:t>
            </a:r>
          </a:p>
          <a:p>
            <a:pPr marL="0" indent="0">
              <a:buNone/>
            </a:pPr>
            <a:r>
              <a:rPr lang="en-US" sz="2000" dirty="0"/>
              <a:t>})(jQuery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$('div').</a:t>
            </a:r>
            <a:r>
              <a:rPr lang="en-US" sz="2000" dirty="0" err="1"/>
              <a:t>responsiveBlock</a:t>
            </a:r>
            <a:r>
              <a:rPr lang="en-US" sz="2000" dirty="0"/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27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673"/>
            <a:ext cx="12192000" cy="58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43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918"/>
            <a:ext cx="8596668" cy="4758422"/>
          </a:xfrm>
        </p:spPr>
        <p:txBody>
          <a:bodyPr/>
          <a:lstStyle/>
          <a:p>
            <a:r>
              <a:rPr lang="ru-RU" dirty="0"/>
              <a:t>jQuery, как правило, включается в веб-страницу как один внешний </a:t>
            </a:r>
            <a:r>
              <a:rPr lang="ru-RU" dirty="0" err="1"/>
              <a:t>JavaScript</a:t>
            </a:r>
            <a:r>
              <a:rPr lang="ru-RU" dirty="0"/>
              <a:t>-файл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Вся работа с jQuery ведётся с помощью </a:t>
            </a:r>
            <a:r>
              <a:rPr lang="ru-RU" dirty="0" smtClean="0"/>
              <a:t>функции </a:t>
            </a:r>
            <a:r>
              <a:rPr lang="en-US" dirty="0" smtClean="0"/>
              <a:t>$. </a:t>
            </a:r>
            <a:r>
              <a:rPr lang="ru-RU" dirty="0"/>
              <a:t>Если на сайте применяются другие </a:t>
            </a:r>
            <a:r>
              <a:rPr lang="ru-RU" dirty="0" err="1"/>
              <a:t>JavaScript</a:t>
            </a:r>
            <a:r>
              <a:rPr lang="ru-RU" dirty="0"/>
              <a:t> библиотеки, где </a:t>
            </a:r>
            <a:r>
              <a:rPr lang="en-US" dirty="0" smtClean="0"/>
              <a:t>$ </a:t>
            </a:r>
            <a:r>
              <a:rPr lang="ru-RU" dirty="0"/>
              <a:t>может использоваться для своих нужд, то можно использовать её синоним </a:t>
            </a:r>
            <a:r>
              <a:rPr lang="ru-RU" dirty="0" smtClean="0"/>
              <a:t>—</a:t>
            </a:r>
            <a:r>
              <a:rPr lang="en-US" dirty="0" smtClean="0"/>
              <a:t> jQuery.</a:t>
            </a:r>
            <a:r>
              <a:rPr lang="ru-RU" dirty="0" smtClean="0"/>
              <a:t> </a:t>
            </a:r>
            <a:r>
              <a:rPr lang="ru-RU" dirty="0"/>
              <a:t> Второй способ считается более правильным, а чтобы код не получался слишком громоздким, можно писать его следующим образом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9456" y="2076099"/>
            <a:ext cx="5671951" cy="107721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"jquery-2.2.2.min.js"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89456" y="4825901"/>
            <a:ext cx="5671951" cy="13234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здесь код скрипта, где в $ будет находиться объект, предоставляющий доступ к функциям jQuery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21973"/>
            <a:ext cx="8596668" cy="914400"/>
          </a:xfrm>
        </p:spPr>
        <p:txBody>
          <a:bodyPr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6373"/>
            <a:ext cx="8596668" cy="48049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Работу с jQuery можно разделить на 2 типа</a:t>
            </a:r>
            <a:r>
              <a:rPr lang="ru-RU" dirty="0" smtClean="0"/>
              <a:t>:</a:t>
            </a:r>
          </a:p>
          <a:p>
            <a:r>
              <a:rPr lang="ru-RU" dirty="0"/>
              <a:t>Получение </a:t>
            </a:r>
            <a:r>
              <a:rPr lang="ru-RU" dirty="0" err="1"/>
              <a:t>jQuery</a:t>
            </a:r>
            <a:r>
              <a:rPr lang="ru-RU" dirty="0"/>
              <a:t>-объекта с помощью функции </a:t>
            </a:r>
            <a:r>
              <a:rPr lang="en-US" dirty="0" smtClean="0"/>
              <a:t>$( ). </a:t>
            </a:r>
            <a:r>
              <a:rPr lang="ru-RU" dirty="0"/>
              <a:t>Например, передав в неё CSS-селектор, можно получить </a:t>
            </a:r>
            <a:r>
              <a:rPr lang="ru-RU" dirty="0" err="1"/>
              <a:t>jQuery</a:t>
            </a:r>
            <a:r>
              <a:rPr lang="ru-RU" dirty="0"/>
              <a:t>-объект всех элементов HTML, попадающих под критерий и далее работать с ними с помощью различных методов </a:t>
            </a:r>
            <a:r>
              <a:rPr lang="ru-RU" dirty="0" err="1"/>
              <a:t>jQuery</a:t>
            </a:r>
            <a:r>
              <a:rPr lang="ru-RU" dirty="0"/>
              <a:t>-объекта. В случае, если метод не должен возвращать какого-либо значения, он возвращает ссылку на jQuery </a:t>
            </a:r>
            <a:r>
              <a:rPr lang="ru-RU" dirty="0" smtClean="0"/>
              <a:t>объект</a:t>
            </a:r>
            <a:r>
              <a:rPr lang="en-US" dirty="0" smtClean="0"/>
              <a:t>.</a:t>
            </a:r>
          </a:p>
          <a:p>
            <a:r>
              <a:rPr lang="ru-RU" dirty="0"/>
              <a:t>Вызов глобальных методов у </a:t>
            </a:r>
            <a:r>
              <a:rPr lang="ru-RU" dirty="0" smtClean="0"/>
              <a:t>объекта</a:t>
            </a:r>
            <a:r>
              <a:rPr lang="en-US" dirty="0" smtClean="0"/>
              <a:t> $, </a:t>
            </a:r>
            <a:r>
              <a:rPr lang="ru-RU" dirty="0"/>
              <a:t>например, удобных итераторов по массиву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Типичный пример манипуляции сразу несколькими узлами DOM заключается в </a:t>
            </a:r>
            <a:r>
              <a:rPr lang="ru-RU" dirty="0" smtClean="0"/>
              <a:t>вызове</a:t>
            </a:r>
            <a:r>
              <a:rPr lang="en-US" dirty="0" smtClean="0"/>
              <a:t> $ </a:t>
            </a:r>
            <a:r>
              <a:rPr lang="ru-RU" dirty="0"/>
              <a:t>функции со строкой </a:t>
            </a:r>
            <a:r>
              <a:rPr lang="ru-RU" dirty="0" smtClean="0"/>
              <a:t>селектора</a:t>
            </a:r>
            <a:r>
              <a:rPr lang="en-US" dirty="0" smtClean="0"/>
              <a:t> CSS</a:t>
            </a:r>
            <a:r>
              <a:rPr lang="ru-RU" dirty="0"/>
              <a:t>, что возвращает </a:t>
            </a:r>
            <a:r>
              <a:rPr lang="ru-RU" dirty="0" smtClean="0"/>
              <a:t>объект</a:t>
            </a:r>
            <a:r>
              <a:rPr lang="en-US" dirty="0" smtClean="0"/>
              <a:t> jQuery</a:t>
            </a:r>
            <a:r>
              <a:rPr lang="ru-RU" dirty="0"/>
              <a:t>, содержащий некоторое количество элементов HTML-страницы. Эти элементы затем обрабатываются методами jQuery. </a:t>
            </a:r>
          </a:p>
        </p:txBody>
      </p:sp>
    </p:spTree>
    <p:extLst>
      <p:ext uri="{BB962C8B-B14F-4D97-AF65-F5344CB8AC3E}">
        <p14:creationId xmlns:p14="http://schemas.microsoft.com/office/powerpoint/2010/main" val="19544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13911"/>
            <a:ext cx="8596668" cy="49274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Например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находит все элементы </a:t>
            </a:r>
            <a:r>
              <a:rPr lang="en-US" dirty="0" smtClean="0"/>
              <a:t>div </a:t>
            </a:r>
            <a:r>
              <a:rPr lang="ru-RU" dirty="0"/>
              <a:t>с </a:t>
            </a:r>
            <a:r>
              <a:rPr lang="ru-RU" dirty="0" smtClean="0"/>
              <a:t>классом</a:t>
            </a:r>
            <a:r>
              <a:rPr lang="en-US" dirty="0" smtClean="0"/>
              <a:t> test</a:t>
            </a:r>
            <a:r>
              <a:rPr lang="ru-RU" dirty="0"/>
              <a:t>, а также все </a:t>
            </a:r>
            <a:r>
              <a:rPr lang="ru-RU" dirty="0" smtClean="0"/>
              <a:t>элементы</a:t>
            </a:r>
            <a:r>
              <a:rPr lang="en-US" dirty="0" smtClean="0"/>
              <a:t> p </a:t>
            </a:r>
            <a:r>
              <a:rPr lang="ru-RU" dirty="0"/>
              <a:t>с </a:t>
            </a:r>
            <a:r>
              <a:rPr lang="ru-RU" dirty="0" smtClean="0"/>
              <a:t>классом</a:t>
            </a:r>
            <a:r>
              <a:rPr lang="en-US" dirty="0" smtClean="0"/>
              <a:t> quote</a:t>
            </a:r>
            <a:r>
              <a:rPr lang="ru-RU" dirty="0"/>
              <a:t>, и затем добавляет им всем </a:t>
            </a:r>
            <a:r>
              <a:rPr lang="ru-RU" dirty="0" smtClean="0"/>
              <a:t>класс</a:t>
            </a:r>
            <a:r>
              <a:rPr lang="en-US" dirty="0" smtClean="0"/>
              <a:t> blue </a:t>
            </a:r>
            <a:r>
              <a:rPr lang="ru-RU" dirty="0"/>
              <a:t>и визуально плавно спускает вниз. Здесь </a:t>
            </a:r>
            <a:r>
              <a:rPr lang="ru-RU" dirty="0" smtClean="0"/>
              <a:t>методы</a:t>
            </a:r>
            <a:r>
              <a:rPr lang="en-US" dirty="0" smtClean="0"/>
              <a:t> add, </a:t>
            </a:r>
            <a:r>
              <a:rPr lang="en-US" dirty="0" err="1" smtClean="0"/>
              <a:t>addClass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slideDown</a:t>
            </a:r>
            <a:r>
              <a:rPr lang="en-US" dirty="0" smtClean="0"/>
              <a:t> </a:t>
            </a:r>
            <a:r>
              <a:rPr lang="ru-RU" dirty="0"/>
              <a:t>возвращают ссылку на исходный </a:t>
            </a:r>
            <a:r>
              <a:rPr lang="ru-RU" dirty="0" smtClean="0"/>
              <a:t>объект</a:t>
            </a:r>
            <a:r>
              <a:rPr lang="en-US" dirty="0" smtClean="0"/>
              <a:t> $(“</a:t>
            </a:r>
            <a:r>
              <a:rPr lang="en-US" dirty="0" err="1" smtClean="0"/>
              <a:t>div.test</a:t>
            </a:r>
            <a:r>
              <a:rPr lang="en-US" dirty="0" smtClean="0"/>
              <a:t>”)</a:t>
            </a:r>
            <a:r>
              <a:rPr lang="ru-RU" dirty="0"/>
              <a:t> , поэтому возможно вести такую цепочку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ru-RU" dirty="0"/>
              <a:t>, начинающиеся </a:t>
            </a:r>
            <a:r>
              <a:rPr lang="ru-RU" dirty="0" smtClean="0"/>
              <a:t>с</a:t>
            </a:r>
            <a:r>
              <a:rPr lang="en-US" dirty="0" smtClean="0"/>
              <a:t> $., </a:t>
            </a:r>
            <a:r>
              <a:rPr lang="ru-RU" dirty="0"/>
              <a:t>удобно применять для обработки глобальных объектов. Например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добавит на страницу </a:t>
            </a:r>
            <a:r>
              <a:rPr lang="en-US" dirty="0" smtClean="0"/>
              <a:t>234.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1536012"/>
            <a:ext cx="8596668" cy="35394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div.test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p.quote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7334" y="4204799"/>
            <a:ext cx="8596668" cy="83099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86367"/>
            <a:ext cx="8596668" cy="6036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$.ajax </a:t>
            </a:r>
            <a:r>
              <a:rPr lang="ru-RU" dirty="0"/>
              <a:t>и соответствующие функции позволяют использовать </a:t>
            </a:r>
            <a:r>
              <a:rPr lang="ru-RU" dirty="0" smtClean="0"/>
              <a:t>методы</a:t>
            </a:r>
            <a:r>
              <a:rPr lang="en-US" dirty="0" smtClean="0"/>
              <a:t> AJAX.</a:t>
            </a:r>
            <a:r>
              <a:rPr lang="ru-RU" dirty="0"/>
              <a:t> Например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В этом примере идет обращение к скрипту </a:t>
            </a:r>
            <a:r>
              <a:rPr lang="en-US" dirty="0" err="1" smtClean="0"/>
              <a:t>some.php</a:t>
            </a:r>
            <a:r>
              <a:rPr lang="ru-RU" dirty="0"/>
              <a:t> с </a:t>
            </a:r>
            <a:r>
              <a:rPr lang="ru-RU" dirty="0" smtClean="0"/>
              <a:t>параметрами</a:t>
            </a:r>
            <a:r>
              <a:rPr lang="en-US" dirty="0" smtClean="0"/>
              <a:t> name=</a:t>
            </a:r>
            <a:r>
              <a:rPr lang="en-US" dirty="0" err="1" smtClean="0"/>
              <a:t>John&amp;location</a:t>
            </a:r>
            <a:r>
              <a:rPr lang="en-US" dirty="0" smtClean="0"/>
              <a:t>=Boston, </a:t>
            </a:r>
            <a:r>
              <a:rPr lang="ru-RU" dirty="0"/>
              <a:t>и полученный результат выдается в сообщении </a:t>
            </a:r>
            <a:r>
              <a:rPr lang="ru-RU" dirty="0" smtClean="0"/>
              <a:t>посредством</a:t>
            </a:r>
            <a:r>
              <a:rPr lang="en-US" dirty="0" smtClean="0"/>
              <a:t> alert().</a:t>
            </a:r>
          </a:p>
          <a:p>
            <a:pPr marL="0" indent="0">
              <a:buNone/>
            </a:pPr>
            <a:r>
              <a:rPr lang="ru-RU" dirty="0"/>
              <a:t>Пример добавления к элементу обработчика события </a:t>
            </a:r>
            <a:r>
              <a:rPr lang="ru-RU" dirty="0" err="1"/>
              <a:t>click</a:t>
            </a:r>
            <a:r>
              <a:rPr lang="ru-RU" dirty="0"/>
              <a:t> с помощью jQuery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/>
              <a:t>В данном случае при нажатии на элемент &lt;a&gt; происходит вызов </a:t>
            </a:r>
            <a:r>
              <a:rPr lang="en-US" dirty="0" smtClean="0"/>
              <a:t>alert(“Hello world!”).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151762"/>
            <a:ext cx="8596668" cy="20621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some.php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Boston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4813936"/>
            <a:ext cx="8596668" cy="83099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9728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.on()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060" y="1097280"/>
            <a:ext cx="9075420" cy="56921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***функция .</a:t>
            </a:r>
            <a:r>
              <a:rPr lang="en-US" dirty="0" smtClean="0"/>
              <a:t>on() </a:t>
            </a:r>
            <a:r>
              <a:rPr lang="ru-RU" dirty="0" smtClean="0"/>
              <a:t>была введена в </a:t>
            </a:r>
            <a:r>
              <a:rPr lang="en-US" dirty="0" smtClean="0"/>
              <a:t>jQuery </a:t>
            </a:r>
            <a:r>
              <a:rPr lang="ru-RU" dirty="0" smtClean="0"/>
              <a:t>взамен трех функций </a:t>
            </a:r>
            <a:r>
              <a:rPr lang="en-US" dirty="0" smtClean="0"/>
              <a:t>.live(), .bind(), .delegate(),</a:t>
            </a:r>
            <a:r>
              <a:rPr lang="ru-RU" dirty="0" smtClean="0"/>
              <a:t> которые считаются устаревшими и не поддерживаются современными версиями </a:t>
            </a:r>
            <a:r>
              <a:rPr lang="en-US" dirty="0" smtClean="0"/>
              <a:t>jQuery, </a:t>
            </a:r>
            <a:r>
              <a:rPr lang="ru-RU" dirty="0" smtClean="0"/>
              <a:t>начиная с версии 1.8.0.</a:t>
            </a:r>
          </a:p>
          <a:p>
            <a:pPr marL="0" indent="0">
              <a:buNone/>
            </a:pPr>
            <a:r>
              <a:rPr lang="ru-RU" dirty="0" smtClean="0"/>
              <a:t>Устанавливает </a:t>
            </a:r>
            <a:r>
              <a:rPr lang="ru-RU" dirty="0"/>
              <a:t>обработчики событий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выбранные элементы страницы. Имеет два варианта использования:</a:t>
            </a:r>
          </a:p>
          <a:p>
            <a:r>
              <a:rPr lang="en-US" b="1" dirty="0"/>
              <a:t>.on(events, [selector], [data], handler</a:t>
            </a:r>
            <a:r>
              <a:rPr lang="en-US" b="1" dirty="0">
                <a:solidFill>
                  <a:schemeClr val="tx1"/>
                </a:solidFill>
              </a:rPr>
              <a:t>):</a:t>
            </a:r>
            <a:r>
              <a:rPr lang="en-US" b="1" dirty="0" smtClean="0">
                <a:solidFill>
                  <a:schemeClr val="tx1"/>
                </a:solidFill>
              </a:rPr>
              <a:t>jQuery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vents - </a:t>
            </a:r>
            <a:r>
              <a:rPr lang="ru-RU" dirty="0" smtClean="0"/>
              <a:t>тип(ы</a:t>
            </a:r>
            <a:r>
              <a:rPr lang="ru-RU" dirty="0"/>
              <a:t>) обрабатываемых событий. Например "</a:t>
            </a:r>
            <a:r>
              <a:rPr lang="ru-RU" dirty="0" err="1"/>
              <a:t>click</a:t>
            </a:r>
            <a:r>
              <a:rPr lang="ru-RU" dirty="0"/>
              <a:t>", "</a:t>
            </a:r>
            <a:r>
              <a:rPr lang="ru-RU" dirty="0" err="1"/>
              <a:t>resize</a:t>
            </a:r>
            <a:r>
              <a:rPr lang="ru-RU" dirty="0"/>
              <a:t>" </a:t>
            </a:r>
            <a:r>
              <a:rPr lang="ru-RU" dirty="0" err="1"/>
              <a:t>и.т.д</a:t>
            </a:r>
            <a:r>
              <a:rPr lang="ru-RU" dirty="0" smtClean="0"/>
              <a:t>.. </a:t>
            </a:r>
            <a:r>
              <a:rPr lang="ru-RU" dirty="0"/>
              <a:t>Если необходимо привязать обработчик сразу на несколько типов событий, нужно перечислить их через пробел: "</a:t>
            </a:r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resize</a:t>
            </a:r>
            <a:r>
              <a:rPr lang="ru-RU" dirty="0"/>
              <a:t> </a:t>
            </a:r>
            <a:r>
              <a:rPr lang="ru-RU" dirty="0" smtClean="0"/>
              <a:t>...“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selector </a:t>
            </a:r>
            <a:r>
              <a:rPr lang="en-US" dirty="0"/>
              <a:t>– </a:t>
            </a:r>
            <a:r>
              <a:rPr lang="ru-RU" dirty="0" smtClean="0"/>
              <a:t>селектор, по </a:t>
            </a:r>
            <a:r>
              <a:rPr lang="ru-RU" dirty="0"/>
              <a:t>которому будут фильтроваться элементы, лежащие внутри уже найденных. В итоге, обработчик будет срабатывать только в том случае, если </a:t>
            </a:r>
            <a:r>
              <a:rPr lang="ru-RU" dirty="0" smtClean="0"/>
              <a:t>событие</a:t>
            </a:r>
            <a:r>
              <a:rPr lang="ru-RU" dirty="0"/>
              <a:t> </a:t>
            </a:r>
            <a:r>
              <a:rPr lang="ru-RU" dirty="0" smtClean="0"/>
              <a:t>«поднялось» </a:t>
            </a:r>
            <a:r>
              <a:rPr lang="ru-RU" dirty="0"/>
              <a:t>от одного из отфильтрованных элементов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 - </a:t>
            </a:r>
            <a:r>
              <a:rPr lang="ru-RU" dirty="0" smtClean="0"/>
              <a:t>данные</a:t>
            </a:r>
            <a:r>
              <a:rPr lang="ru-RU" dirty="0"/>
              <a:t>, передаваемые обработчику событий. В обработчике будут доступны в </a:t>
            </a:r>
            <a:r>
              <a:rPr lang="ru-RU" dirty="0" smtClean="0"/>
              <a:t>переменной</a:t>
            </a:r>
            <a:r>
              <a:rPr lang="en-US" dirty="0" smtClean="0"/>
              <a:t> </a:t>
            </a:r>
            <a:r>
              <a:rPr lang="en-US" dirty="0" err="1" smtClean="0"/>
              <a:t>event.data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handler - </a:t>
            </a:r>
            <a:r>
              <a:rPr lang="ru-RU" dirty="0" smtClean="0"/>
              <a:t>функция</a:t>
            </a:r>
            <a:r>
              <a:rPr lang="ru-RU" dirty="0"/>
              <a:t>, которая будет установлена в качестве обработчика. Вместо функции, можно указать </a:t>
            </a:r>
            <a:r>
              <a:rPr lang="ru-RU" dirty="0" smtClean="0"/>
              <a:t>значение</a:t>
            </a:r>
            <a:r>
              <a:rPr lang="en-US" dirty="0" smtClean="0"/>
              <a:t> false, </a:t>
            </a:r>
            <a:r>
              <a:rPr lang="ru-RU" dirty="0"/>
              <a:t>это будет эквивалентно установке такой функции: </a:t>
            </a:r>
            <a:r>
              <a:rPr lang="en-US" dirty="0" smtClean="0"/>
              <a:t>function () {return false;}.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0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914" y="365761"/>
            <a:ext cx="8596668" cy="4571999"/>
          </a:xfrm>
        </p:spPr>
        <p:txBody>
          <a:bodyPr>
            <a:normAutofit/>
          </a:bodyPr>
          <a:lstStyle/>
          <a:p>
            <a:r>
              <a:rPr lang="en-US" sz="2000" b="1" dirty="0"/>
              <a:t>.on(events-map, [selector], [data]):</a:t>
            </a:r>
            <a:r>
              <a:rPr lang="en-US" sz="2000" b="1" dirty="0" smtClean="0"/>
              <a:t>jQuery</a:t>
            </a:r>
          </a:p>
          <a:p>
            <a:pPr marL="0" indent="0">
              <a:buNone/>
            </a:pPr>
            <a:r>
              <a:rPr lang="ru-RU" sz="2000" dirty="0"/>
              <a:t>с помощью этого метода можно установить на выбранные элементы сразу несколько разных обработчиков событий, каждый из которых будет реагировать на свой тип события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vent-map - </a:t>
            </a:r>
            <a:r>
              <a:rPr lang="ru-RU" sz="2000" dirty="0" smtClean="0"/>
              <a:t>объект</a:t>
            </a:r>
            <a:r>
              <a:rPr lang="ru-RU" sz="2000" dirty="0"/>
              <a:t>, в котором нужно перечислить типы обрабатываемых событий и соответствующие им обработчики. Задается в </a:t>
            </a:r>
            <a:r>
              <a:rPr lang="ru-RU" sz="2000" dirty="0" smtClean="0"/>
              <a:t>формате</a:t>
            </a:r>
            <a:r>
              <a:rPr lang="en-US" sz="2000" dirty="0"/>
              <a:t> </a:t>
            </a:r>
            <a:r>
              <a:rPr lang="en-US" sz="2000" dirty="0" smtClean="0"/>
              <a:t>       {events-1:handler-1, events-2:handler-2, …}, </a:t>
            </a:r>
            <a:r>
              <a:rPr lang="ru-RU" sz="2000" dirty="0"/>
              <a:t>где </a:t>
            </a:r>
            <a:r>
              <a:rPr lang="ru-RU" sz="2000" dirty="0" err="1"/>
              <a:t>events</a:t>
            </a:r>
            <a:r>
              <a:rPr lang="ru-RU" sz="2000" dirty="0"/>
              <a:t>-i и </a:t>
            </a:r>
            <a:r>
              <a:rPr lang="ru-RU" sz="2000" dirty="0" err="1"/>
              <a:t>handler</a:t>
            </a:r>
            <a:r>
              <a:rPr lang="ru-RU" sz="2000" dirty="0"/>
              <a:t>-i соответствуют параметрам </a:t>
            </a:r>
            <a:r>
              <a:rPr lang="ru-RU" sz="2000" i="1" dirty="0" err="1" smtClean="0"/>
              <a:t>events</a:t>
            </a:r>
            <a:r>
              <a:rPr lang="ru-RU" sz="2000" i="1" dirty="0" smtClean="0"/>
              <a:t> </a:t>
            </a:r>
            <a:r>
              <a:rPr lang="ru-RU" sz="2000" dirty="0" smtClean="0"/>
              <a:t>и</a:t>
            </a:r>
            <a:r>
              <a:rPr lang="ru-RU" sz="2000" dirty="0"/>
              <a:t> </a:t>
            </a:r>
            <a:r>
              <a:rPr lang="ru-RU" sz="2000" i="1" dirty="0" err="1"/>
              <a:t>handler</a:t>
            </a:r>
            <a:r>
              <a:rPr lang="ru-RU" sz="2000" dirty="0"/>
              <a:t> в первом варианте </a:t>
            </a:r>
            <a:r>
              <a:rPr lang="ru-RU" sz="2000" dirty="0" smtClean="0"/>
              <a:t>метода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elector – </a:t>
            </a:r>
            <a:r>
              <a:rPr lang="ru-RU" sz="2000" dirty="0" smtClean="0"/>
              <a:t>описан ранее.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ata – </a:t>
            </a:r>
            <a:r>
              <a:rPr lang="ru-RU" sz="2000" dirty="0" smtClean="0"/>
              <a:t>описан ранее.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5914" y="4520684"/>
            <a:ext cx="928116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Установим обработчик нажатия кнопкой мыши, элементу с идентификатором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ru-RU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'Вы нажали на элемент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Теперь, при нажатии на элемент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будет выведено сообщение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1511</Words>
  <Application>Microsoft Office PowerPoint</Application>
  <PresentationFormat>Широкоэкранный</PresentationFormat>
  <Paragraphs>306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Trebuchet MS</vt:lpstr>
      <vt:lpstr>Wingdings 3</vt:lpstr>
      <vt:lpstr>Грань</vt:lpstr>
      <vt:lpstr>Презентация PowerPoint</vt:lpstr>
      <vt:lpstr>jQuery </vt:lpstr>
      <vt:lpstr>Презентация PowerPoint</vt:lpstr>
      <vt:lpstr>Использование jQuery</vt:lpstr>
      <vt:lpstr>Работа с jQuery</vt:lpstr>
      <vt:lpstr>Презентация PowerPoint</vt:lpstr>
      <vt:lpstr>Презентация PowerPoint</vt:lpstr>
      <vt:lpstr>Функция .on()</vt:lpstr>
      <vt:lpstr>Презентация PowerPoint</vt:lpstr>
      <vt:lpstr>Ключевые слова this и $(this)</vt:lpstr>
      <vt:lpstr>Эффекты jQuery</vt:lpstr>
      <vt:lpstr>Презентация PowerPoint</vt:lpstr>
      <vt:lpstr>Анимация jQuery</vt:lpstr>
      <vt:lpstr>Презентация PowerPoint</vt:lpstr>
      <vt:lpstr>Управление анимацией через свойства объекта jQuery </vt:lpstr>
      <vt:lpstr>jQuery UI </vt:lpstr>
      <vt:lpstr>Возможности jQuery UI</vt:lpstr>
      <vt:lpstr>Презентация PowerPoint</vt:lpstr>
      <vt:lpstr>Презентация PowerPoint</vt:lpstr>
      <vt:lpstr>Плагин jQuery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Макавчик</dc:creator>
  <cp:lastModifiedBy>Пользователь Windows</cp:lastModifiedBy>
  <cp:revision>25</cp:revision>
  <dcterms:created xsi:type="dcterms:W3CDTF">2017-11-29T11:18:02Z</dcterms:created>
  <dcterms:modified xsi:type="dcterms:W3CDTF">2018-12-03T06:59:40Z</dcterms:modified>
</cp:coreProperties>
</file>