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Average"/>
      <p:regular r:id="rId33"/>
    </p:embeddedFont>
    <p:embeddedFont>
      <p:font typeface="Oswal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Average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swald-bold.fntdata"/><Relationship Id="rId12" Type="http://schemas.openxmlformats.org/officeDocument/2006/relationships/slide" Target="slides/slide7.xml"/><Relationship Id="rId34" Type="http://schemas.openxmlformats.org/officeDocument/2006/relationships/font" Target="fonts/Oswald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b4950350e_5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db4950350e_5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b4950350e_5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db4950350e_5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db49743178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db49743178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db49743178_7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db49743178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db49743178_7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db49743178_7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db49743178_7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db49743178_7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db49743178_7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db49743178_7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db49743178_7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db49743178_7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b49743178_7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b49743178_7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db49743178_7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db49743178_7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b4b9cd4fb_11_1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b4b9cd4fb_11_1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db4b9cd4fb_11_1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db4b9cd4fb_11_1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db4b9cd4fb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db4b9cd4fb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db4b9cd4fb_1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db4b9cd4fb_1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db4b9cd4fb_1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db4b9cd4fb_1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db4b9cd4fb_1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db4b9cd4fb_1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db4b9cd4fb_1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db4b9cd4fb_1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db4b9cd4fb_1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db4b9cd4fb_1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db4b9cd4fb_1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db4b9cd4fb_1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bfb2a50a4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bfb2a50a4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b4950350e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db4950350e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db4950350e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db4950350e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db4950350e_5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db4950350e_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db4950350e_5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db4950350e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db4950350e_5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db4950350e_5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b4950350e_5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db4950350e_5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52A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480750" y="483125"/>
            <a:ext cx="752100" cy="7521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840117" y="838676"/>
            <a:ext cx="752100" cy="752100"/>
          </a:xfrm>
          <a:prstGeom prst="rect">
            <a:avLst/>
          </a:prstGeom>
          <a:solidFill>
            <a:srgbClr val="FFFFFF">
              <a:alpha val="70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>
            <p:ph type="ctrTitle"/>
          </p:nvPr>
        </p:nvSpPr>
        <p:spPr>
          <a:xfrm>
            <a:off x="2038350" y="647700"/>
            <a:ext cx="5994900" cy="3029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038350" y="4024650"/>
            <a:ext cx="5696700" cy="550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2">
            <a:alphaModFix amt="64000"/>
          </a:blip>
          <a:srcRect b="7820" l="0" r="0" t="7820"/>
          <a:stretch/>
        </p:blipFill>
        <p:spPr>
          <a:xfrm>
            <a:off x="-1" y="-3"/>
            <a:ext cx="914400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821835" y="2765450"/>
            <a:ext cx="638100" cy="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type="ctrTitle"/>
          </p:nvPr>
        </p:nvSpPr>
        <p:spPr>
          <a:xfrm>
            <a:off x="714825" y="2998550"/>
            <a:ext cx="4868400" cy="1446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2">
            <a:alphaModFix/>
          </a:blip>
          <a:srcRect b="0" l="38684" r="0" t="0"/>
          <a:stretch/>
        </p:blipFill>
        <p:spPr>
          <a:xfrm>
            <a:off x="2291" y="343975"/>
            <a:ext cx="1272100" cy="3128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2">
            <a:alphaModFix/>
          </a:blip>
          <a:srcRect b="0" l="38684" r="0" t="0"/>
          <a:stretch/>
        </p:blipFill>
        <p:spPr>
          <a:xfrm>
            <a:off x="2291" y="1670719"/>
            <a:ext cx="1272100" cy="312880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type="ctrTitle"/>
          </p:nvPr>
        </p:nvSpPr>
        <p:spPr>
          <a:xfrm>
            <a:off x="1884750" y="959700"/>
            <a:ext cx="5374500" cy="3128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2038350" y="647700"/>
            <a:ext cx="59949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Language Translator</a:t>
            </a:r>
            <a:endParaRPr/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2038350" y="4024650"/>
            <a:ext cx="5696700" cy="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Daniel G, Yeabsira A, Yezibalem A.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0350" y="3080850"/>
            <a:ext cx="1494000" cy="14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850" y="3080850"/>
            <a:ext cx="1494000" cy="14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1569625" y="647700"/>
            <a:ext cx="7179900" cy="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00"/>
              <a:t>Methodology</a:t>
            </a:r>
            <a:endParaRPr sz="3900"/>
          </a:p>
        </p:txBody>
      </p:sp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0" y="4707550"/>
            <a:ext cx="9144000" cy="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Chapter One: Introduction  </a:t>
            </a:r>
            <a:endParaRPr b="1"/>
          </a:p>
        </p:txBody>
      </p:sp>
      <p:sp>
        <p:nvSpPr>
          <p:cNvPr id="142" name="Google Shape;142;p25"/>
          <p:cNvSpPr txBox="1"/>
          <p:nvPr>
            <p:ph idx="1" type="subTitle"/>
          </p:nvPr>
        </p:nvSpPr>
        <p:spPr>
          <a:xfrm>
            <a:off x="1569625" y="1737600"/>
            <a:ext cx="74859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Requirement gathering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2800"/>
              <a:t>Googling and doc analysis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Analysis and design - OO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Implementation - OO Programming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1569625" y="647700"/>
            <a:ext cx="7179900" cy="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00"/>
              <a:t>Feasibility Study</a:t>
            </a:r>
            <a:endParaRPr sz="3900"/>
          </a:p>
        </p:txBody>
      </p:sp>
      <p:sp>
        <p:nvSpPr>
          <p:cNvPr id="148" name="Google Shape;148;p26"/>
          <p:cNvSpPr txBox="1"/>
          <p:nvPr>
            <p:ph idx="1" type="subTitle"/>
          </p:nvPr>
        </p:nvSpPr>
        <p:spPr>
          <a:xfrm>
            <a:off x="0" y="4707550"/>
            <a:ext cx="9144000" cy="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Chapter One: Introduction  </a:t>
            </a:r>
            <a:endParaRPr b="1"/>
          </a:p>
        </p:txBody>
      </p:sp>
      <p:sp>
        <p:nvSpPr>
          <p:cNvPr id="149" name="Google Shape;149;p26"/>
          <p:cNvSpPr txBox="1"/>
          <p:nvPr>
            <p:ph idx="1" type="subTitle"/>
          </p:nvPr>
        </p:nvSpPr>
        <p:spPr>
          <a:xfrm>
            <a:off x="1569625" y="1712950"/>
            <a:ext cx="7485900" cy="24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Technically, economically and timely feasible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No internet need to use the app except using web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Available on 6 platforms</a:t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ctrTitle"/>
          </p:nvPr>
        </p:nvSpPr>
        <p:spPr>
          <a:xfrm>
            <a:off x="1884750" y="959700"/>
            <a:ext cx="6988200" cy="31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Two: System Features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ctrTitle"/>
          </p:nvPr>
        </p:nvSpPr>
        <p:spPr>
          <a:xfrm>
            <a:off x="1569625" y="647700"/>
            <a:ext cx="7179900" cy="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00"/>
              <a:t>Existing System</a:t>
            </a:r>
            <a:endParaRPr sz="3900"/>
          </a:p>
        </p:txBody>
      </p:sp>
      <p:sp>
        <p:nvSpPr>
          <p:cNvPr id="160" name="Google Shape;160;p28"/>
          <p:cNvSpPr txBox="1"/>
          <p:nvPr>
            <p:ph idx="1" type="subTitle"/>
          </p:nvPr>
        </p:nvSpPr>
        <p:spPr>
          <a:xfrm>
            <a:off x="0" y="4707550"/>
            <a:ext cx="9144000" cy="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Chapter Two: System Features</a:t>
            </a:r>
            <a:endParaRPr b="1"/>
          </a:p>
        </p:txBody>
      </p:sp>
      <p:sp>
        <p:nvSpPr>
          <p:cNvPr id="161" name="Google Shape;161;p28"/>
          <p:cNvSpPr txBox="1"/>
          <p:nvPr>
            <p:ph idx="1" type="subTitle"/>
          </p:nvPr>
        </p:nvSpPr>
        <p:spPr>
          <a:xfrm>
            <a:off x="1569625" y="1749900"/>
            <a:ext cx="74859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Dictionary, Google translator, Yandex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Dictionary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Multilingual</a:t>
            </a:r>
            <a:r>
              <a:rPr lang="en" sz="2800"/>
              <a:t> Translation 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Free limited API</a:t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ctrTitle"/>
          </p:nvPr>
        </p:nvSpPr>
        <p:spPr>
          <a:xfrm>
            <a:off x="1569625" y="647700"/>
            <a:ext cx="7179900" cy="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00"/>
              <a:t>Proposed System</a:t>
            </a:r>
            <a:endParaRPr sz="3900"/>
          </a:p>
        </p:txBody>
      </p:sp>
      <p:sp>
        <p:nvSpPr>
          <p:cNvPr id="167" name="Google Shape;167;p29"/>
          <p:cNvSpPr txBox="1"/>
          <p:nvPr>
            <p:ph idx="1" type="subTitle"/>
          </p:nvPr>
        </p:nvSpPr>
        <p:spPr>
          <a:xfrm>
            <a:off x="0" y="4707550"/>
            <a:ext cx="9144000" cy="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Chapter Two: System Features</a:t>
            </a:r>
            <a:endParaRPr b="1"/>
          </a:p>
        </p:txBody>
      </p:sp>
      <p:sp>
        <p:nvSpPr>
          <p:cNvPr id="168" name="Google Shape;168;p29"/>
          <p:cNvSpPr txBox="1"/>
          <p:nvPr>
            <p:ph idx="1" type="subTitle"/>
          </p:nvPr>
        </p:nvSpPr>
        <p:spPr>
          <a:xfrm>
            <a:off x="1569625" y="1737600"/>
            <a:ext cx="7485900" cy="23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Flutter framework - a</a:t>
            </a:r>
            <a:r>
              <a:rPr lang="en" sz="2800"/>
              <a:t>vailable on 6 platforms: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2800"/>
              <a:t>Linux, iOS, MacOS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2800"/>
              <a:t>Windows, Android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2800"/>
              <a:t>Web</a:t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ctrTitle"/>
          </p:nvPr>
        </p:nvSpPr>
        <p:spPr>
          <a:xfrm>
            <a:off x="1569625" y="647700"/>
            <a:ext cx="7179900" cy="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00"/>
              <a:t>Requirement Analysis</a:t>
            </a:r>
            <a:endParaRPr sz="3900"/>
          </a:p>
        </p:txBody>
      </p:sp>
      <p:sp>
        <p:nvSpPr>
          <p:cNvPr id="174" name="Google Shape;174;p30"/>
          <p:cNvSpPr txBox="1"/>
          <p:nvPr>
            <p:ph idx="1" type="subTitle"/>
          </p:nvPr>
        </p:nvSpPr>
        <p:spPr>
          <a:xfrm>
            <a:off x="0" y="4707550"/>
            <a:ext cx="9144000" cy="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Chapter Two: System Features</a:t>
            </a:r>
            <a:endParaRPr b="1"/>
          </a:p>
        </p:txBody>
      </p:sp>
      <p:sp>
        <p:nvSpPr>
          <p:cNvPr id="175" name="Google Shape;175;p30"/>
          <p:cNvSpPr txBox="1"/>
          <p:nvPr>
            <p:ph idx="1" type="subTitle"/>
          </p:nvPr>
        </p:nvSpPr>
        <p:spPr>
          <a:xfrm>
            <a:off x="1569625" y="1725275"/>
            <a:ext cx="7485900" cy="23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Setting of the application.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Learn about Ge’ez language.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View about us page.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Share application.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Translate words and sentences.</a:t>
            </a:r>
            <a:endParaRPr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ctrTitle"/>
          </p:nvPr>
        </p:nvSpPr>
        <p:spPr>
          <a:xfrm>
            <a:off x="1569625" y="647700"/>
            <a:ext cx="7179900" cy="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00"/>
              <a:t>Req. Analysis- Use Case Diagram</a:t>
            </a:r>
            <a:endParaRPr sz="3900"/>
          </a:p>
        </p:txBody>
      </p:sp>
      <p:sp>
        <p:nvSpPr>
          <p:cNvPr id="181" name="Google Shape;181;p31"/>
          <p:cNvSpPr txBox="1"/>
          <p:nvPr>
            <p:ph idx="1" type="subTitle"/>
          </p:nvPr>
        </p:nvSpPr>
        <p:spPr>
          <a:xfrm>
            <a:off x="0" y="4707550"/>
            <a:ext cx="9144000" cy="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Chapter Two: System Features</a:t>
            </a:r>
            <a:endParaRPr b="1"/>
          </a:p>
        </p:txBody>
      </p:sp>
      <p:sp>
        <p:nvSpPr>
          <p:cNvPr id="182" name="Google Shape;182;p31"/>
          <p:cNvSpPr txBox="1"/>
          <p:nvPr>
            <p:ph idx="1" type="subTitle"/>
          </p:nvPr>
        </p:nvSpPr>
        <p:spPr>
          <a:xfrm>
            <a:off x="1569625" y="1581675"/>
            <a:ext cx="7485900" cy="31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013" y="1653550"/>
            <a:ext cx="7369126" cy="298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ctrTitle"/>
          </p:nvPr>
        </p:nvSpPr>
        <p:spPr>
          <a:xfrm>
            <a:off x="1569625" y="647700"/>
            <a:ext cx="7179900" cy="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00"/>
              <a:t>Activity Diagram</a:t>
            </a:r>
            <a:endParaRPr sz="3900"/>
          </a:p>
        </p:txBody>
      </p:sp>
      <p:sp>
        <p:nvSpPr>
          <p:cNvPr id="189" name="Google Shape;189;p32"/>
          <p:cNvSpPr txBox="1"/>
          <p:nvPr>
            <p:ph idx="1" type="subTitle"/>
          </p:nvPr>
        </p:nvSpPr>
        <p:spPr>
          <a:xfrm>
            <a:off x="0" y="4707550"/>
            <a:ext cx="9144000" cy="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Chapter Two: System Features</a:t>
            </a:r>
            <a:endParaRPr b="1"/>
          </a:p>
        </p:txBody>
      </p:sp>
      <p:sp>
        <p:nvSpPr>
          <p:cNvPr id="190" name="Google Shape;190;p32"/>
          <p:cNvSpPr txBox="1"/>
          <p:nvPr>
            <p:ph idx="1" type="subTitle"/>
          </p:nvPr>
        </p:nvSpPr>
        <p:spPr>
          <a:xfrm>
            <a:off x="1569625" y="1581675"/>
            <a:ext cx="7485900" cy="31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 </a:t>
            </a:r>
            <a:endParaRPr sz="4000"/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113" y="1581675"/>
            <a:ext cx="4865775" cy="31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ctrTitle"/>
          </p:nvPr>
        </p:nvSpPr>
        <p:spPr>
          <a:xfrm>
            <a:off x="1569625" y="647700"/>
            <a:ext cx="7179900" cy="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00"/>
              <a:t>Sequence</a:t>
            </a:r>
            <a:r>
              <a:rPr lang="en" sz="3900"/>
              <a:t> Diagram</a:t>
            </a:r>
            <a:endParaRPr sz="3900"/>
          </a:p>
        </p:txBody>
      </p:sp>
      <p:sp>
        <p:nvSpPr>
          <p:cNvPr id="197" name="Google Shape;197;p33"/>
          <p:cNvSpPr txBox="1"/>
          <p:nvPr>
            <p:ph idx="1" type="subTitle"/>
          </p:nvPr>
        </p:nvSpPr>
        <p:spPr>
          <a:xfrm>
            <a:off x="0" y="4707550"/>
            <a:ext cx="9144000" cy="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Chapter Two: System Features</a:t>
            </a:r>
            <a:endParaRPr b="1"/>
          </a:p>
        </p:txBody>
      </p:sp>
      <p:sp>
        <p:nvSpPr>
          <p:cNvPr id="198" name="Google Shape;198;p33"/>
          <p:cNvSpPr txBox="1"/>
          <p:nvPr>
            <p:ph idx="1" type="subTitle"/>
          </p:nvPr>
        </p:nvSpPr>
        <p:spPr>
          <a:xfrm>
            <a:off x="1569588" y="1581675"/>
            <a:ext cx="7485900" cy="31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 </a:t>
            </a:r>
            <a:endParaRPr sz="4000"/>
          </a:p>
        </p:txBody>
      </p:sp>
      <p:pic>
        <p:nvPicPr>
          <p:cNvPr id="199" name="Google Shape;1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213" y="1581675"/>
            <a:ext cx="4829575" cy="312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ctrTitle"/>
          </p:nvPr>
        </p:nvSpPr>
        <p:spPr>
          <a:xfrm>
            <a:off x="1569625" y="647700"/>
            <a:ext cx="7179900" cy="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00"/>
              <a:t>Class Diagram</a:t>
            </a:r>
            <a:endParaRPr sz="3900"/>
          </a:p>
        </p:txBody>
      </p:sp>
      <p:sp>
        <p:nvSpPr>
          <p:cNvPr id="205" name="Google Shape;205;p34"/>
          <p:cNvSpPr txBox="1"/>
          <p:nvPr>
            <p:ph idx="1" type="subTitle"/>
          </p:nvPr>
        </p:nvSpPr>
        <p:spPr>
          <a:xfrm>
            <a:off x="0" y="4707550"/>
            <a:ext cx="9144000" cy="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Chapter Two: System Features</a:t>
            </a:r>
            <a:endParaRPr b="1"/>
          </a:p>
        </p:txBody>
      </p:sp>
      <p:sp>
        <p:nvSpPr>
          <p:cNvPr id="206" name="Google Shape;206;p34"/>
          <p:cNvSpPr txBox="1"/>
          <p:nvPr>
            <p:ph idx="1" type="subTitle"/>
          </p:nvPr>
        </p:nvSpPr>
        <p:spPr>
          <a:xfrm>
            <a:off x="1658099" y="1581675"/>
            <a:ext cx="7091400" cy="31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 </a:t>
            </a:r>
            <a:endParaRPr sz="4000"/>
          </a:p>
        </p:txBody>
      </p:sp>
      <p:pic>
        <p:nvPicPr>
          <p:cNvPr id="207" name="Google Shape;2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100" y="1581675"/>
            <a:ext cx="7179900" cy="31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1884750" y="959700"/>
            <a:ext cx="6988200" cy="31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One: Introductions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ctrTitle"/>
          </p:nvPr>
        </p:nvSpPr>
        <p:spPr>
          <a:xfrm>
            <a:off x="1884750" y="959700"/>
            <a:ext cx="6815700" cy="31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dk1"/>
                </a:solidFill>
              </a:rPr>
              <a:t>Chapter Three: System Design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ctrTitle"/>
          </p:nvPr>
        </p:nvSpPr>
        <p:spPr>
          <a:xfrm>
            <a:off x="1569625" y="647700"/>
            <a:ext cx="7179900" cy="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00"/>
              <a:t>Architectural</a:t>
            </a:r>
            <a:r>
              <a:rPr lang="en" sz="3900"/>
              <a:t> Design - Compone</a:t>
            </a:r>
            <a:r>
              <a:rPr lang="en" sz="3900"/>
              <a:t>nt</a:t>
            </a:r>
            <a:endParaRPr sz="3900"/>
          </a:p>
        </p:txBody>
      </p:sp>
      <p:sp>
        <p:nvSpPr>
          <p:cNvPr id="218" name="Google Shape;218;p36"/>
          <p:cNvSpPr txBox="1"/>
          <p:nvPr>
            <p:ph idx="1" type="subTitle"/>
          </p:nvPr>
        </p:nvSpPr>
        <p:spPr>
          <a:xfrm>
            <a:off x="0" y="4707550"/>
            <a:ext cx="9144000" cy="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Chapter Three: System Design</a:t>
            </a:r>
            <a:endParaRPr b="1"/>
          </a:p>
        </p:txBody>
      </p:sp>
      <p:sp>
        <p:nvSpPr>
          <p:cNvPr id="219" name="Google Shape;219;p36"/>
          <p:cNvSpPr txBox="1"/>
          <p:nvPr>
            <p:ph idx="1" type="subTitle"/>
          </p:nvPr>
        </p:nvSpPr>
        <p:spPr>
          <a:xfrm>
            <a:off x="1658099" y="1581675"/>
            <a:ext cx="7091400" cy="31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 this chapter, we design the system with real worlttttttd solution </a:t>
            </a:r>
            <a:endParaRPr sz="4000"/>
          </a:p>
        </p:txBody>
      </p:sp>
      <p:pic>
        <p:nvPicPr>
          <p:cNvPr id="220" name="Google Shape;2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100" y="1516283"/>
            <a:ext cx="6986850" cy="3191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type="ctrTitle"/>
          </p:nvPr>
        </p:nvSpPr>
        <p:spPr>
          <a:xfrm>
            <a:off x="1569625" y="647700"/>
            <a:ext cx="7179900" cy="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00"/>
              <a:t>Detail Design: Class Diagram</a:t>
            </a:r>
            <a:endParaRPr sz="3900"/>
          </a:p>
        </p:txBody>
      </p:sp>
      <p:sp>
        <p:nvSpPr>
          <p:cNvPr id="226" name="Google Shape;226;p37"/>
          <p:cNvSpPr txBox="1"/>
          <p:nvPr>
            <p:ph idx="1" type="subTitle"/>
          </p:nvPr>
        </p:nvSpPr>
        <p:spPr>
          <a:xfrm>
            <a:off x="0" y="4707550"/>
            <a:ext cx="9144000" cy="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Chapter Three: System Design</a:t>
            </a:r>
            <a:endParaRPr b="1"/>
          </a:p>
        </p:txBody>
      </p:sp>
      <p:sp>
        <p:nvSpPr>
          <p:cNvPr id="227" name="Google Shape;227;p37"/>
          <p:cNvSpPr txBox="1"/>
          <p:nvPr>
            <p:ph idx="1" type="subTitle"/>
          </p:nvPr>
        </p:nvSpPr>
        <p:spPr>
          <a:xfrm>
            <a:off x="1658099" y="1581675"/>
            <a:ext cx="7091400" cy="31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 </a:t>
            </a:r>
            <a:endParaRPr sz="4000"/>
          </a:p>
        </p:txBody>
      </p:sp>
      <p:pic>
        <p:nvPicPr>
          <p:cNvPr id="228" name="Google Shape;2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800" y="1581675"/>
            <a:ext cx="6918376" cy="312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ctrTitle"/>
          </p:nvPr>
        </p:nvSpPr>
        <p:spPr>
          <a:xfrm>
            <a:off x="1569625" y="647700"/>
            <a:ext cx="7179900" cy="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00"/>
              <a:t>Deployment Diagram</a:t>
            </a:r>
            <a:endParaRPr sz="3900"/>
          </a:p>
        </p:txBody>
      </p:sp>
      <p:sp>
        <p:nvSpPr>
          <p:cNvPr id="234" name="Google Shape;234;p38"/>
          <p:cNvSpPr txBox="1"/>
          <p:nvPr>
            <p:ph idx="1" type="subTitle"/>
          </p:nvPr>
        </p:nvSpPr>
        <p:spPr>
          <a:xfrm>
            <a:off x="0" y="4707550"/>
            <a:ext cx="9144000" cy="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Chapter Three: System Design</a:t>
            </a:r>
            <a:endParaRPr b="1"/>
          </a:p>
        </p:txBody>
      </p:sp>
      <p:sp>
        <p:nvSpPr>
          <p:cNvPr id="235" name="Google Shape;235;p38"/>
          <p:cNvSpPr txBox="1"/>
          <p:nvPr>
            <p:ph idx="1" type="subTitle"/>
          </p:nvPr>
        </p:nvSpPr>
        <p:spPr>
          <a:xfrm>
            <a:off x="1658100" y="1581675"/>
            <a:ext cx="7179900" cy="31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 </a:t>
            </a:r>
            <a:endParaRPr sz="4000"/>
          </a:p>
        </p:txBody>
      </p:sp>
      <p:pic>
        <p:nvPicPr>
          <p:cNvPr id="236" name="Google Shape;236;p38"/>
          <p:cNvPicPr preferRelativeResize="0"/>
          <p:nvPr/>
        </p:nvPicPr>
        <p:blipFill rotWithShape="1">
          <a:blip r:embed="rId3">
            <a:alphaModFix/>
          </a:blip>
          <a:srcRect b="0" l="0" r="0" t="8675"/>
          <a:stretch/>
        </p:blipFill>
        <p:spPr>
          <a:xfrm>
            <a:off x="1658100" y="1581550"/>
            <a:ext cx="7091424" cy="31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ctrTitle"/>
          </p:nvPr>
        </p:nvSpPr>
        <p:spPr>
          <a:xfrm>
            <a:off x="1569625" y="647700"/>
            <a:ext cx="7179900" cy="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00"/>
              <a:t>User Interface Design</a:t>
            </a:r>
            <a:endParaRPr sz="3900"/>
          </a:p>
        </p:txBody>
      </p:sp>
      <p:sp>
        <p:nvSpPr>
          <p:cNvPr id="242" name="Google Shape;242;p39"/>
          <p:cNvSpPr txBox="1"/>
          <p:nvPr>
            <p:ph idx="1" type="subTitle"/>
          </p:nvPr>
        </p:nvSpPr>
        <p:spPr>
          <a:xfrm>
            <a:off x="0" y="4707550"/>
            <a:ext cx="9144000" cy="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Chapter Three: System Design</a:t>
            </a:r>
            <a:endParaRPr b="1"/>
          </a:p>
        </p:txBody>
      </p:sp>
      <p:sp>
        <p:nvSpPr>
          <p:cNvPr id="243" name="Google Shape;243;p39"/>
          <p:cNvSpPr txBox="1"/>
          <p:nvPr>
            <p:ph idx="1" type="subTitle"/>
          </p:nvPr>
        </p:nvSpPr>
        <p:spPr>
          <a:xfrm>
            <a:off x="1658099" y="1581675"/>
            <a:ext cx="7091400" cy="31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 </a:t>
            </a:r>
            <a:endParaRPr sz="4000"/>
          </a:p>
        </p:txBody>
      </p:sp>
      <p:pic>
        <p:nvPicPr>
          <p:cNvPr id="244" name="Google Shape;2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100" y="1581550"/>
            <a:ext cx="7035151" cy="31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ctrTitle"/>
          </p:nvPr>
        </p:nvSpPr>
        <p:spPr>
          <a:xfrm>
            <a:off x="1569625" y="647700"/>
            <a:ext cx="7179900" cy="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00"/>
              <a:t>Chapter Four: Implementation</a:t>
            </a:r>
            <a:endParaRPr sz="3900"/>
          </a:p>
        </p:txBody>
      </p:sp>
      <p:sp>
        <p:nvSpPr>
          <p:cNvPr id="250" name="Google Shape;250;p40"/>
          <p:cNvSpPr txBox="1"/>
          <p:nvPr>
            <p:ph idx="1" type="subTitle"/>
          </p:nvPr>
        </p:nvSpPr>
        <p:spPr>
          <a:xfrm>
            <a:off x="0" y="4707550"/>
            <a:ext cx="9144000" cy="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Chapter Four: Implementation</a:t>
            </a:r>
            <a:endParaRPr b="1"/>
          </a:p>
        </p:txBody>
      </p:sp>
      <p:sp>
        <p:nvSpPr>
          <p:cNvPr id="251" name="Google Shape;251;p40"/>
          <p:cNvSpPr txBox="1"/>
          <p:nvPr>
            <p:ph idx="1" type="subTitle"/>
          </p:nvPr>
        </p:nvSpPr>
        <p:spPr>
          <a:xfrm>
            <a:off x="1658100" y="1581675"/>
            <a:ext cx="6890400" cy="31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// Fetch content from the json file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Future&lt;void&gt; readJson() async {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      final String response = await rootBundle.loadString('assets/files/geez_amharic.json');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      Map lang = await json.decode(response);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}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lang.forEach((key, value) {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if (dropdownvalue == "Ge'ez to Amharic") {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      if ('$key' == textController.text) {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              outputController.text = '$value';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}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} else {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if ('$value' == textController.text) {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      outputController.text = '$key';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}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}});</a:t>
            </a:r>
            <a:endParaRPr sz="13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ctrTitle"/>
          </p:nvPr>
        </p:nvSpPr>
        <p:spPr>
          <a:xfrm>
            <a:off x="1569625" y="647700"/>
            <a:ext cx="7179900" cy="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00"/>
              <a:t>References</a:t>
            </a:r>
            <a:endParaRPr sz="3900"/>
          </a:p>
        </p:txBody>
      </p:sp>
      <p:sp>
        <p:nvSpPr>
          <p:cNvPr id="257" name="Google Shape;257;p41"/>
          <p:cNvSpPr txBox="1"/>
          <p:nvPr>
            <p:ph idx="1" type="subTitle"/>
          </p:nvPr>
        </p:nvSpPr>
        <p:spPr>
          <a:xfrm>
            <a:off x="0" y="4707550"/>
            <a:ext cx="9144000" cy="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References</a:t>
            </a:r>
            <a:endParaRPr b="1"/>
          </a:p>
        </p:txBody>
      </p:sp>
      <p:sp>
        <p:nvSpPr>
          <p:cNvPr id="258" name="Google Shape;258;p41"/>
          <p:cNvSpPr txBox="1"/>
          <p:nvPr>
            <p:ph idx="1" type="subTitle"/>
          </p:nvPr>
        </p:nvSpPr>
        <p:spPr>
          <a:xfrm>
            <a:off x="1658100" y="1725275"/>
            <a:ext cx="7091400" cy="24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BiT Project Documentation format of the students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Flutter Project Documentation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Flutter Package Documentation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Dart Programming Documentation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Wikipedia</a:t>
            </a:r>
            <a:endParaRPr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ctrTitle"/>
          </p:nvPr>
        </p:nvSpPr>
        <p:spPr>
          <a:xfrm>
            <a:off x="714825" y="2998550"/>
            <a:ext cx="4868400" cy="19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Many Thanks!</a:t>
            </a:r>
            <a:endParaRPr sz="3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Questions?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ctrTitle"/>
          </p:nvPr>
        </p:nvSpPr>
        <p:spPr>
          <a:xfrm>
            <a:off x="1569625" y="647700"/>
            <a:ext cx="7179900" cy="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00"/>
              <a:t>Introduction</a:t>
            </a:r>
            <a:endParaRPr sz="3900"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0" y="4707550"/>
            <a:ext cx="9144000" cy="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Chapter One: Introduction  </a:t>
            </a:r>
            <a:endParaRPr b="1"/>
          </a:p>
        </p:txBody>
      </p:sp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1569625" y="1725275"/>
            <a:ext cx="7485900" cy="24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Language is a system of comm</a:t>
            </a:r>
            <a:r>
              <a:rPr lang="en" sz="2800"/>
              <a:t>unication</a:t>
            </a:r>
            <a:r>
              <a:rPr lang="en" sz="2800"/>
              <a:t> which are used by the people of particular country for talking or writing.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ctrTitle"/>
          </p:nvPr>
        </p:nvSpPr>
        <p:spPr>
          <a:xfrm>
            <a:off x="1569625" y="647700"/>
            <a:ext cx="7179900" cy="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00"/>
              <a:t>Objectives - General Objectives</a:t>
            </a:r>
            <a:endParaRPr sz="3900"/>
          </a:p>
        </p:txBody>
      </p:sp>
      <p:sp>
        <p:nvSpPr>
          <p:cNvPr id="99" name="Google Shape;99;p19"/>
          <p:cNvSpPr txBox="1"/>
          <p:nvPr>
            <p:ph idx="1" type="subTitle"/>
          </p:nvPr>
        </p:nvSpPr>
        <p:spPr>
          <a:xfrm>
            <a:off x="0" y="4707550"/>
            <a:ext cx="9144000" cy="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Chapter One: Introduction  </a:t>
            </a:r>
            <a:endParaRPr b="1"/>
          </a:p>
        </p:txBody>
      </p:sp>
      <p:sp>
        <p:nvSpPr>
          <p:cNvPr id="100" name="Google Shape;100;p19"/>
          <p:cNvSpPr txBox="1"/>
          <p:nvPr>
            <p:ph idx="1" type="subTitle"/>
          </p:nvPr>
        </p:nvSpPr>
        <p:spPr>
          <a:xfrm>
            <a:off x="1569625" y="1737600"/>
            <a:ext cx="7485900" cy="23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To design bi-directional language translation for Ge’ez language to Amharic language and vice-</a:t>
            </a:r>
            <a:r>
              <a:rPr lang="en" sz="2800"/>
              <a:t>versa</a:t>
            </a:r>
            <a:r>
              <a:rPr lang="en" sz="2800"/>
              <a:t>.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ctrTitle"/>
          </p:nvPr>
        </p:nvSpPr>
        <p:spPr>
          <a:xfrm>
            <a:off x="1569625" y="647700"/>
            <a:ext cx="7179900" cy="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00"/>
              <a:t>Objectives - Specific Objectives</a:t>
            </a:r>
            <a:endParaRPr sz="3900"/>
          </a:p>
        </p:txBody>
      </p:sp>
      <p:sp>
        <p:nvSpPr>
          <p:cNvPr id="106" name="Google Shape;106;p20"/>
          <p:cNvSpPr txBox="1"/>
          <p:nvPr>
            <p:ph idx="1" type="subTitle"/>
          </p:nvPr>
        </p:nvSpPr>
        <p:spPr>
          <a:xfrm>
            <a:off x="0" y="4707550"/>
            <a:ext cx="9144000" cy="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Chapter One: Introduction  </a:t>
            </a:r>
            <a:endParaRPr b="1"/>
          </a:p>
        </p:txBody>
      </p:sp>
      <p:sp>
        <p:nvSpPr>
          <p:cNvPr id="107" name="Google Shape;107;p20"/>
          <p:cNvSpPr txBox="1"/>
          <p:nvPr>
            <p:ph idx="1" type="subTitle"/>
          </p:nvPr>
        </p:nvSpPr>
        <p:spPr>
          <a:xfrm>
            <a:off x="1569625" y="1737600"/>
            <a:ext cx="7485900" cy="23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To identify the syntactic relationship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Implementation and testing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To design translation AI model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Solution to the existing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Test the developed system.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ctrTitle"/>
          </p:nvPr>
        </p:nvSpPr>
        <p:spPr>
          <a:xfrm>
            <a:off x="1569625" y="647700"/>
            <a:ext cx="7179900" cy="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00"/>
              <a:t>Statement of the Problem</a:t>
            </a:r>
            <a:endParaRPr sz="3900"/>
          </a:p>
        </p:txBody>
      </p:sp>
      <p:sp>
        <p:nvSpPr>
          <p:cNvPr id="113" name="Google Shape;113;p21"/>
          <p:cNvSpPr txBox="1"/>
          <p:nvPr>
            <p:ph idx="1" type="subTitle"/>
          </p:nvPr>
        </p:nvSpPr>
        <p:spPr>
          <a:xfrm>
            <a:off x="0" y="4707550"/>
            <a:ext cx="9144000" cy="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Chapter One: Introduction  </a:t>
            </a:r>
            <a:endParaRPr b="1"/>
          </a:p>
        </p:txBody>
      </p:sp>
      <p:sp>
        <p:nvSpPr>
          <p:cNvPr id="114" name="Google Shape;114;p21"/>
          <p:cNvSpPr txBox="1"/>
          <p:nvPr>
            <p:ph idx="1" type="subTitle"/>
          </p:nvPr>
        </p:nvSpPr>
        <p:spPr>
          <a:xfrm>
            <a:off x="1569625" y="1712950"/>
            <a:ext cx="7485900" cy="24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There are a lot of historical, cultural and religious docs available in Ge’ez language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Having no regular speakers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Can’t translate at </a:t>
            </a:r>
            <a:r>
              <a:rPr lang="en" sz="2800"/>
              <a:t>google … 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ctrTitle"/>
          </p:nvPr>
        </p:nvSpPr>
        <p:spPr>
          <a:xfrm>
            <a:off x="1569625" y="647700"/>
            <a:ext cx="7179900" cy="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00"/>
              <a:t>Benefits of the Project</a:t>
            </a:r>
            <a:endParaRPr sz="3900"/>
          </a:p>
        </p:txBody>
      </p:sp>
      <p:sp>
        <p:nvSpPr>
          <p:cNvPr id="120" name="Google Shape;120;p22"/>
          <p:cNvSpPr txBox="1"/>
          <p:nvPr>
            <p:ph idx="1" type="subTitle"/>
          </p:nvPr>
        </p:nvSpPr>
        <p:spPr>
          <a:xfrm>
            <a:off x="0" y="4707550"/>
            <a:ext cx="9144000" cy="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Chapter One: Introduction  </a:t>
            </a:r>
            <a:endParaRPr b="1"/>
          </a:p>
        </p:txBody>
      </p:sp>
      <p:sp>
        <p:nvSpPr>
          <p:cNvPr id="121" name="Google Shape;121;p22"/>
          <p:cNvSpPr txBox="1"/>
          <p:nvPr>
            <p:ph idx="1" type="subTitle"/>
          </p:nvPr>
        </p:nvSpPr>
        <p:spPr>
          <a:xfrm>
            <a:off x="1569625" y="1737600"/>
            <a:ext cx="74859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Can understand, research on Ge’ez language and in return grow the economy of the country.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ctrTitle"/>
          </p:nvPr>
        </p:nvSpPr>
        <p:spPr>
          <a:xfrm>
            <a:off x="1569625" y="647700"/>
            <a:ext cx="7179900" cy="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00"/>
              <a:t>Limitation of the Project</a:t>
            </a:r>
            <a:endParaRPr sz="3900"/>
          </a:p>
        </p:txBody>
      </p:sp>
      <p:sp>
        <p:nvSpPr>
          <p:cNvPr id="127" name="Google Shape;127;p23"/>
          <p:cNvSpPr txBox="1"/>
          <p:nvPr>
            <p:ph idx="1" type="subTitle"/>
          </p:nvPr>
        </p:nvSpPr>
        <p:spPr>
          <a:xfrm>
            <a:off x="0" y="4707550"/>
            <a:ext cx="9144000" cy="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Chapter One: Introduction  </a:t>
            </a:r>
            <a:endParaRPr b="1"/>
          </a:p>
        </p:txBody>
      </p:sp>
      <p:sp>
        <p:nvSpPr>
          <p:cNvPr id="128" name="Google Shape;128;p23"/>
          <p:cNvSpPr txBox="1"/>
          <p:nvPr>
            <p:ph idx="1" type="subTitle"/>
          </p:nvPr>
        </p:nvSpPr>
        <p:spPr>
          <a:xfrm>
            <a:off x="1569625" y="1712950"/>
            <a:ext cx="7485900" cy="24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Not support searching words by voice.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It may not provide accurate translations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It only translates 2 languages.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ctrTitle"/>
          </p:nvPr>
        </p:nvSpPr>
        <p:spPr>
          <a:xfrm>
            <a:off x="1569625" y="647700"/>
            <a:ext cx="7179900" cy="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00"/>
              <a:t>Scope of the Project</a:t>
            </a:r>
            <a:endParaRPr sz="3900"/>
          </a:p>
        </p:txBody>
      </p:sp>
      <p:sp>
        <p:nvSpPr>
          <p:cNvPr id="134" name="Google Shape;134;p24"/>
          <p:cNvSpPr txBox="1"/>
          <p:nvPr>
            <p:ph idx="1" type="subTitle"/>
          </p:nvPr>
        </p:nvSpPr>
        <p:spPr>
          <a:xfrm>
            <a:off x="0" y="4707550"/>
            <a:ext cx="9144000" cy="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Chapter One: Introduction  </a:t>
            </a:r>
            <a:endParaRPr b="1"/>
          </a:p>
        </p:txBody>
      </p:sp>
      <p:sp>
        <p:nvSpPr>
          <p:cNvPr id="135" name="Google Shape;135;p24"/>
          <p:cNvSpPr txBox="1"/>
          <p:nvPr>
            <p:ph idx="1" type="subTitle"/>
          </p:nvPr>
        </p:nvSpPr>
        <p:spPr>
          <a:xfrm>
            <a:off x="1569625" y="1712950"/>
            <a:ext cx="7485900" cy="24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Translates words and sentences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Allows view about us info.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Learn about Ge’ez language.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Shows the setting of the app.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