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8"/>
  </p:notesMasterIdLst>
  <p:handoutMasterIdLst>
    <p:handoutMasterId r:id="rId19"/>
  </p:handoutMasterIdLst>
  <p:sldIdLst>
    <p:sldId id="573" r:id="rId2"/>
    <p:sldId id="562" r:id="rId3"/>
    <p:sldId id="542" r:id="rId4"/>
    <p:sldId id="544" r:id="rId5"/>
    <p:sldId id="552" r:id="rId6"/>
    <p:sldId id="543" r:id="rId7"/>
    <p:sldId id="546" r:id="rId8"/>
    <p:sldId id="574" r:id="rId9"/>
    <p:sldId id="548" r:id="rId10"/>
    <p:sldId id="577" r:id="rId11"/>
    <p:sldId id="556" r:id="rId12"/>
    <p:sldId id="576" r:id="rId13"/>
    <p:sldId id="571" r:id="rId14"/>
    <p:sldId id="568" r:id="rId15"/>
    <p:sldId id="560" r:id="rId16"/>
    <p:sldId id="572" r:id="rId17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>
    <p:extLst/>
  </p:cmAuthor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991" autoAdjust="0"/>
  </p:normalViewPr>
  <p:slideViewPr>
    <p:cSldViewPr snapToGrid="0" showGuides="1">
      <p:cViewPr varScale="1">
        <p:scale>
          <a:sx n="90" d="100"/>
          <a:sy n="90" d="100"/>
        </p:scale>
        <p:origin x="714" y="84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9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9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2391"/>
            <a:ext cx="5662800" cy="43930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08016" y="1692391"/>
            <a:ext cx="5662800" cy="43930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80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987" y="0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-518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24000" y="161520"/>
            <a:ext cx="11545200" cy="6536030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«Аукцион»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Жигало В.Ю.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	Руководитель: ст. препод. Наркевич А.С.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4000" y="5688256"/>
            <a:ext cx="11545200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2018</a:t>
            </a:r>
            <a:endParaRPr kumimoji="0" lang="en-US" sz="2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332" y="5760772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8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использования веб-приложения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9DEADF6A-E097-453A-9791-B5FE9F2061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050" y="1288218"/>
            <a:ext cx="6237731" cy="4857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754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добавления лота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436A5C-5067-4843-BB5A-6FE29B9F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05" y="1509823"/>
            <a:ext cx="8703785" cy="49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9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67678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15617-A9C7-4902-B5B5-781114C4F37E}"/>
              </a:ext>
            </a:extLst>
          </p:cNvPr>
          <p:cNvSpPr/>
          <p:nvPr/>
        </p:nvSpPr>
        <p:spPr>
          <a:xfrm>
            <a:off x="2571123" y="1139066"/>
            <a:ext cx="75829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{</a:t>
            </a:r>
          </a:p>
          <a:p>
            <a:r>
              <a:rPr lang="ru-RU" sz="1800" dirty="0"/>
              <a:t>  "</a:t>
            </a:r>
            <a:r>
              <a:rPr lang="ru-RU" sz="1800" dirty="0" err="1"/>
              <a:t>uuid_lot</a:t>
            </a:r>
            <a:r>
              <a:rPr lang="ru-RU" sz="1800" dirty="0"/>
              <a:t>": "1caf7993-68b4-4475-a642-206d3413d469",</a:t>
            </a:r>
          </a:p>
          <a:p>
            <a:r>
              <a:rPr lang="ru-RU" sz="1800" dirty="0"/>
              <a:t>  "</a:t>
            </a:r>
            <a:r>
              <a:rPr lang="ru-RU" sz="1800" dirty="0" err="1"/>
              <a:t>uuid_seller</a:t>
            </a:r>
            <a:r>
              <a:rPr lang="ru-RU" sz="1800" dirty="0"/>
              <a:t>": "14209d9b-dc3a-4daa-9fe9-6d056febf3af",</a:t>
            </a:r>
          </a:p>
          <a:p>
            <a:r>
              <a:rPr lang="ru-RU" sz="1800" dirty="0"/>
              <a:t>  "</a:t>
            </a:r>
            <a:r>
              <a:rPr lang="ru-RU" sz="1800" dirty="0" err="1"/>
              <a:t>uuid_client</a:t>
            </a:r>
            <a:r>
              <a:rPr lang="ru-RU" sz="1800" dirty="0"/>
              <a:t>": "",</a:t>
            </a:r>
          </a:p>
          <a:p>
            <a:r>
              <a:rPr lang="ru-RU" sz="1800" dirty="0"/>
              <a:t>  "</a:t>
            </a:r>
            <a:r>
              <a:rPr lang="ru-RU" sz="1800" dirty="0" err="1"/>
              <a:t>status</a:t>
            </a:r>
            <a:r>
              <a:rPr lang="ru-RU" sz="1800" dirty="0"/>
              <a:t>": "</a:t>
            </a:r>
            <a:r>
              <a:rPr lang="ru-RU" sz="1800" dirty="0" err="1"/>
              <a:t>active</a:t>
            </a:r>
            <a:r>
              <a:rPr lang="ru-RU" sz="1800" dirty="0"/>
              <a:t>",</a:t>
            </a:r>
          </a:p>
          <a:p>
            <a:r>
              <a:rPr lang="ru-RU" sz="1800" dirty="0"/>
              <a:t>  "</a:t>
            </a:r>
            <a:r>
              <a:rPr lang="ru-RU" sz="1800" dirty="0" err="1"/>
              <a:t>blitz_cost</a:t>
            </a:r>
            <a:r>
              <a:rPr lang="ru-RU" sz="1800" dirty="0"/>
              <a:t>": 10000,</a:t>
            </a:r>
          </a:p>
          <a:p>
            <a:r>
              <a:rPr lang="ru-RU" sz="1800" dirty="0"/>
              <a:t>  "</a:t>
            </a:r>
            <a:r>
              <a:rPr lang="ru-RU" sz="1800" dirty="0" err="1"/>
              <a:t>step</a:t>
            </a:r>
            <a:r>
              <a:rPr lang="ru-RU" sz="1800" dirty="0"/>
              <a:t>": 200,</a:t>
            </a:r>
          </a:p>
          <a:p>
            <a:r>
              <a:rPr lang="ru-RU" sz="1800" dirty="0"/>
              <a:t>  "</a:t>
            </a:r>
            <a:r>
              <a:rPr lang="ru-RU" sz="1800" dirty="0" err="1"/>
              <a:t>bets</a:t>
            </a:r>
            <a:r>
              <a:rPr lang="ru-RU" sz="1800" dirty="0"/>
              <a:t>": [</a:t>
            </a:r>
          </a:p>
          <a:p>
            <a:r>
              <a:rPr lang="ru-RU" sz="1800" dirty="0"/>
              <a:t>    {</a:t>
            </a:r>
          </a:p>
          <a:p>
            <a:r>
              <a:rPr lang="ru-RU" sz="1800" dirty="0"/>
              <a:t>      "</a:t>
            </a:r>
            <a:r>
              <a:rPr lang="ru-RU" sz="1800" dirty="0" err="1"/>
              <a:t>uuid_user</a:t>
            </a:r>
            <a:r>
              <a:rPr lang="ru-RU" sz="1800" dirty="0"/>
              <a:t>": "14209d9b-dc3a-4daa-9fe9-6d056febf3af",</a:t>
            </a:r>
          </a:p>
          <a:p>
            <a:r>
              <a:rPr lang="ru-RU" sz="1800" dirty="0"/>
              <a:t>      "</a:t>
            </a:r>
            <a:r>
              <a:rPr lang="ru-RU" sz="1800" dirty="0" err="1"/>
              <a:t>uuid_bet</a:t>
            </a:r>
            <a:r>
              <a:rPr lang="ru-RU" sz="1800" dirty="0"/>
              <a:t>": "46daf748-4736-487e-a08e-d651a9885ecd",</a:t>
            </a:r>
          </a:p>
          <a:p>
            <a:r>
              <a:rPr lang="ru-RU" sz="1800" dirty="0"/>
              <a:t>      "</a:t>
            </a:r>
            <a:r>
              <a:rPr lang="ru-RU" sz="1800" dirty="0" err="1"/>
              <a:t>bet</a:t>
            </a:r>
            <a:r>
              <a:rPr lang="ru-RU" sz="1800" dirty="0"/>
              <a:t>": 0,</a:t>
            </a:r>
          </a:p>
          <a:p>
            <a:r>
              <a:rPr lang="ru-RU" sz="1800" dirty="0"/>
              <a:t>      "</a:t>
            </a:r>
            <a:r>
              <a:rPr lang="ru-RU" sz="1800" dirty="0" err="1"/>
              <a:t>old_cost</a:t>
            </a:r>
            <a:r>
              <a:rPr lang="ru-RU" sz="1800" dirty="0"/>
              <a:t>": 100,</a:t>
            </a:r>
          </a:p>
          <a:p>
            <a:r>
              <a:rPr lang="ru-RU" sz="1800" dirty="0"/>
              <a:t>      "</a:t>
            </a:r>
            <a:r>
              <a:rPr lang="ru-RU" sz="1800" dirty="0" err="1"/>
              <a:t>new_cost</a:t>
            </a:r>
            <a:r>
              <a:rPr lang="ru-RU" sz="1800" dirty="0"/>
              <a:t>": 100,</a:t>
            </a:r>
          </a:p>
          <a:p>
            <a:r>
              <a:rPr lang="ru-RU" sz="1800" dirty="0"/>
              <a:t>      "</a:t>
            </a:r>
            <a:r>
              <a:rPr lang="ru-RU" sz="1800" dirty="0" err="1"/>
              <a:t>date</a:t>
            </a:r>
            <a:r>
              <a:rPr lang="ru-RU" sz="1800" dirty="0"/>
              <a:t>": "10-04-2018",</a:t>
            </a:r>
          </a:p>
          <a:p>
            <a:r>
              <a:rPr lang="ru-RU" sz="1800" dirty="0"/>
              <a:t>      "</a:t>
            </a:r>
            <a:r>
              <a:rPr lang="ru-RU" sz="1800" dirty="0" err="1"/>
              <a:t>time</a:t>
            </a:r>
            <a:r>
              <a:rPr lang="ru-RU" sz="1800" dirty="0"/>
              <a:t>": "09:24:46:103"</a:t>
            </a:r>
          </a:p>
          <a:p>
            <a:r>
              <a:rPr lang="ru-RU" sz="1800" dirty="0"/>
              <a:t>    </a:t>
            </a:r>
            <a:r>
              <a:rPr lang="en-US" sz="1800" dirty="0"/>
              <a:t>}</a:t>
            </a:r>
            <a:endParaRPr lang="ru-RU" sz="1800" dirty="0"/>
          </a:p>
          <a:p>
            <a:r>
              <a:rPr lang="ru-RU" sz="1800" dirty="0"/>
              <a:t>  ]</a:t>
            </a:r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24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тестирования веб-приложения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300C7F5-D951-4D06-9139-FECC637603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8" y="2010057"/>
            <a:ext cx="10518337" cy="3721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3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программного средства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19F541D-3CCB-43F6-990A-12A09DBA6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1009"/>
              </p:ext>
            </p:extLst>
          </p:nvPr>
        </p:nvGraphicFramePr>
        <p:xfrm>
          <a:off x="1233378" y="1956390"/>
          <a:ext cx="9707524" cy="435934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076715">
                  <a:extLst>
                    <a:ext uri="{9D8B030D-6E8A-4147-A177-3AD203B41FA5}">
                      <a16:colId xmlns:a16="http://schemas.microsoft.com/office/drawing/2014/main" val="2738660189"/>
                    </a:ext>
                  </a:extLst>
                </a:gridCol>
                <a:gridCol w="1630809">
                  <a:extLst>
                    <a:ext uri="{9D8B030D-6E8A-4147-A177-3AD203B41FA5}">
                      <a16:colId xmlns:a16="http://schemas.microsoft.com/office/drawing/2014/main" val="3585048661"/>
                    </a:ext>
                  </a:extLst>
                </a:gridCol>
              </a:tblGrid>
              <a:tr h="3632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Наименование показателя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Значение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5525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 разработки, мес.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85800" algn="l"/>
                          <a:tab pos="1036320" algn="ctr"/>
                        </a:tabLs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858856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 программистов, чел.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85800" algn="l"/>
                          <a:tab pos="1036320" algn="ctr"/>
                        </a:tabLs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989568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Зарплата с отчислениями,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85800" algn="l"/>
                          <a:tab pos="1036320" algn="ctr"/>
                        </a:tabLst>
                      </a:pPr>
                      <a:r>
                        <a:rPr lang="ru-RU" sz="1400">
                          <a:effectLst/>
                        </a:rPr>
                        <a:t>6652,8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682013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Расходы на материалы, оплату машинного времени, прочие, </a:t>
                      </a:r>
                      <a:r>
                        <a:rPr lang="ru-RU" sz="1400" dirty="0" err="1">
                          <a:effectLst/>
                        </a:rPr>
                        <a:t>руб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547,66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20155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Накладные расходы, руб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4500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789316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Себестоимость разработки веб-приложения, </a:t>
                      </a:r>
                      <a:r>
                        <a:rPr lang="ru-RU" sz="1400" dirty="0" err="1">
                          <a:effectLst/>
                        </a:rPr>
                        <a:t>руб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11700,46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254696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Расходы на сопровождение и адаптацию,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1170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65519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Полная себестоимость,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12868,56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864513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 аналога,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</a:t>
                      </a:r>
                      <a:r>
                        <a:rPr lang="en-US" sz="1400">
                          <a:effectLst/>
                        </a:rPr>
                        <a:t>644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723933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Прибыль от реализации,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4334,74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168163"/>
                  </a:ext>
                </a:extLst>
              </a:tr>
              <a:tr h="3632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Рентабельность разработки, %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33,</a:t>
                      </a:r>
                      <a:r>
                        <a:rPr lang="en-US" sz="1400" b="1" dirty="0">
                          <a:effectLst/>
                        </a:rPr>
                        <a:t>69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9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20" y="1691080"/>
            <a:ext cx="105183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Calibri" panose="020F0502020204030204" pitchFamily="34" charset="0"/>
              <a:buChar char="‒"/>
            </a:pPr>
            <a:r>
              <a:rPr lang="ru-RU" sz="2000" dirty="0"/>
              <a:t>проанализированы аналоги, выявлены их преимущества и недостатки</a:t>
            </a:r>
            <a:r>
              <a:rPr lang="en-US" sz="2000" dirty="0"/>
              <a:t>;</a:t>
            </a:r>
            <a:endParaRPr lang="ru-RU" sz="2000" dirty="0"/>
          </a:p>
          <a:p>
            <a:pPr marL="228600" indent="-228600" algn="just">
              <a:buFont typeface="Calibri" panose="020F0502020204030204" pitchFamily="34" charset="0"/>
              <a:buChar char="‒"/>
            </a:pPr>
            <a:r>
              <a:rPr lang="ru-RU" sz="2000" dirty="0"/>
              <a:t>спроектирована база данных</a:t>
            </a:r>
            <a:r>
              <a:rPr lang="en-US" sz="2000" dirty="0"/>
              <a:t>;</a:t>
            </a:r>
            <a:endParaRPr lang="ru-RU" sz="2000" dirty="0"/>
          </a:p>
          <a:p>
            <a:pPr marL="228600" indent="-228600" algn="just">
              <a:buFont typeface="Calibri" panose="020F0502020204030204" pitchFamily="34" charset="0"/>
              <a:buChar char="‒"/>
            </a:pPr>
            <a:r>
              <a:rPr lang="ru-RU" sz="2000" dirty="0"/>
              <a:t>реализована клиентская часть приложения, разработан интуитивно понятный интерфейс;</a:t>
            </a:r>
          </a:p>
          <a:p>
            <a:pPr marL="228600" indent="-228600" algn="just">
              <a:buFont typeface="Calibri" panose="020F0502020204030204" pitchFamily="34" charset="0"/>
              <a:buChar char="‒"/>
            </a:pPr>
            <a:r>
              <a:rPr lang="ru-RU" sz="2000" dirty="0"/>
              <a:t>реализована серверная часть приложения</a:t>
            </a:r>
            <a:r>
              <a:rPr lang="en-US" sz="2000" dirty="0"/>
              <a:t>;</a:t>
            </a:r>
            <a:endParaRPr lang="ru-RU" sz="2000" dirty="0"/>
          </a:p>
          <a:p>
            <a:pPr marL="228600" indent="-228600" algn="just">
              <a:buFont typeface="Calibri" panose="020F0502020204030204" pitchFamily="34" charset="0"/>
              <a:buChar char="‒"/>
            </a:pPr>
            <a:r>
              <a:rPr lang="ru-RU" dirty="0"/>
              <a:t>проведено тестирование веб-приложения;</a:t>
            </a:r>
          </a:p>
          <a:p>
            <a:pPr marL="228600" indent="-228600" algn="just">
              <a:buFont typeface="Calibri" panose="020F0502020204030204" pitchFamily="34" charset="0"/>
              <a:buChar char="‒"/>
            </a:pPr>
            <a:r>
              <a:rPr lang="ru-RU" sz="2000" dirty="0"/>
              <a:t>реализована генерация отчетов в </a:t>
            </a:r>
            <a:r>
              <a:rPr lang="en-US" sz="2000" dirty="0"/>
              <a:t>pdf </a:t>
            </a:r>
            <a:r>
              <a:rPr lang="ru-RU" sz="2000" dirty="0"/>
              <a:t>и </a:t>
            </a:r>
            <a:r>
              <a:rPr lang="en-US" sz="2000" dirty="0"/>
              <a:t>excel </a:t>
            </a:r>
            <a:r>
              <a:rPr lang="ru-RU" sz="2000" dirty="0"/>
              <a:t>файл;</a:t>
            </a:r>
          </a:p>
          <a:p>
            <a:pPr marL="228600" indent="-228600" algn="just">
              <a:buFont typeface="Calibri" panose="020F0502020204030204" pitchFamily="34" charset="0"/>
              <a:buChar char="‒"/>
            </a:pPr>
            <a:r>
              <a:rPr lang="ru-RU" sz="2000" dirty="0"/>
              <a:t>реализовано </a:t>
            </a:r>
            <a:r>
              <a:rPr lang="en-US" sz="2000" dirty="0"/>
              <a:t>API </a:t>
            </a:r>
            <a:r>
              <a:rPr lang="ru-RU" sz="2000" dirty="0"/>
              <a:t>для сторонних разработчиков;</a:t>
            </a:r>
          </a:p>
          <a:p>
            <a:pPr marL="228600" indent="-228600" algn="just">
              <a:buFont typeface="Calibri" panose="020F0502020204030204" pitchFamily="34" charset="0"/>
              <a:buChar char="‒"/>
            </a:pPr>
            <a:r>
              <a:rPr lang="ru-RU" sz="2000" dirty="0"/>
              <a:t>выступление на конференции учащихся, студентов и магистрантов</a:t>
            </a:r>
            <a:r>
              <a:rPr lang="en-US" sz="2000" dirty="0"/>
              <a:t>, </a:t>
            </a:r>
            <a:r>
              <a:rPr lang="ru-RU" sz="2000" dirty="0"/>
              <a:t>по результатам которой опубликована статья.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987" y="0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-518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61520"/>
            <a:ext cx="11545200" cy="6536030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«Аукцион»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Жигало В.Ю.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	Руководитель: ст. препод. Наркевич А.С.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4000" y="5688256"/>
            <a:ext cx="11545200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2018</a:t>
            </a:r>
            <a:endParaRPr kumimoji="0" lang="en-US" sz="2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332" y="5760772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Аукцион – вид продажи товара с публичных торгов с помощью посреднических организаций, располагающих специальным оборудованием, помещением и способствующих образованию рынков, где торговля ведется методом открытых торгов.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58588" y="6594103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B26D4CE1-0F69-43D6-81F3-B86F0E156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Актуальность дипломного проекта связана с тем, что в настоящее время веб-приложений для проведения аукционных торгов в интернете малое количество и еще меньше веб-приложений, которые предоставляют возможность проводить торги в той форме, в которой проводятся торги в аукционных домах.</a:t>
            </a:r>
          </a:p>
          <a:p>
            <a:pPr marL="0" indent="0">
              <a:buNone/>
            </a:pPr>
            <a:r>
              <a:rPr lang="ru-RU" dirty="0"/>
              <a:t>	Также существующие аналоги, которые я проанализировал в рамках дипломного проекта, не предоставляют </a:t>
            </a:r>
            <a:r>
              <a:rPr lang="en-US" dirty="0"/>
              <a:t>API </a:t>
            </a:r>
            <a:r>
              <a:rPr lang="ru-RU" dirty="0"/>
              <a:t>для сторонних разработчиков.</a:t>
            </a:r>
          </a:p>
        </p:txBody>
      </p:sp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Спроектировать и разработать веб-приложение, которое позволит проводить аукционные торги, в режиме </a:t>
            </a:r>
            <a:r>
              <a:rPr lang="en-US" dirty="0"/>
              <a:t>online </a:t>
            </a:r>
            <a:r>
              <a:rPr lang="ru-RU" dirty="0"/>
              <a:t>и с аналогичным подходом принятым в аукционных домах.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39234" y="1691080"/>
            <a:ext cx="11516705" cy="4393017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/>
              <a:t>Для достижения поставленной цели необходимо решить следующие задачи:</a:t>
            </a:r>
          </a:p>
          <a:p>
            <a:pPr marL="0" indent="457200" algn="just">
              <a:buNone/>
            </a:pPr>
            <a:endParaRPr lang="en-US" dirty="0"/>
          </a:p>
          <a:p>
            <a:pPr marL="0" lvl="0" indent="450000" algn="just">
              <a:buFont typeface="Calibri" panose="020F0502020204030204" pitchFamily="34" charset="0"/>
              <a:buChar char="⁻"/>
            </a:pPr>
            <a:r>
              <a:rPr lang="ru-RU" dirty="0"/>
              <a:t>разработать и реализовать клиентскую часть;</a:t>
            </a:r>
            <a:endParaRPr lang="en-US" dirty="0"/>
          </a:p>
          <a:p>
            <a:pPr marL="0" indent="450000" algn="just">
              <a:buFont typeface="Calibri" panose="020F0502020204030204" pitchFamily="34" charset="0"/>
              <a:buChar char="⁻"/>
            </a:pPr>
            <a:r>
              <a:rPr lang="ru-RU" dirty="0"/>
              <a:t>разработать и реализовать серверную часть;</a:t>
            </a:r>
          </a:p>
          <a:p>
            <a:pPr marL="0" indent="450000" algn="just">
              <a:buFont typeface="Calibri" panose="020F0502020204030204" pitchFamily="34" charset="0"/>
              <a:buChar char="⁻"/>
            </a:pPr>
            <a:r>
              <a:rPr lang="ru-RU" dirty="0"/>
              <a:t>разработать генерацию отчетов;</a:t>
            </a:r>
            <a:endParaRPr lang="en-US" dirty="0"/>
          </a:p>
          <a:p>
            <a:pPr marL="0" indent="450000" algn="just">
              <a:buFont typeface="Calibri" panose="020F0502020204030204" pitchFamily="34" charset="0"/>
              <a:buChar char="⁻"/>
            </a:pPr>
            <a:r>
              <a:rPr lang="ru-RU" dirty="0"/>
              <a:t>разработать панель администратора со статистикой;</a:t>
            </a:r>
          </a:p>
          <a:p>
            <a:pPr marL="0" indent="450000" algn="just">
              <a:buFont typeface="Calibri" panose="020F0502020204030204" pitchFamily="34" charset="0"/>
              <a:buChar char="⁻"/>
            </a:pPr>
            <a:r>
              <a:rPr lang="ru-RU" dirty="0"/>
              <a:t>разработать </a:t>
            </a:r>
            <a:r>
              <a:rPr lang="en-US" dirty="0"/>
              <a:t>API </a:t>
            </a:r>
            <a:r>
              <a:rPr lang="ru-RU" dirty="0"/>
              <a:t>для сторонних разработчиков.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14.png">
            <a:extLst>
              <a:ext uri="{FF2B5EF4-FFF2-40B4-BE49-F238E27FC236}">
                <a16:creationId xmlns:a16="http://schemas.microsoft.com/office/drawing/2014/main" id="{D04D71DA-C4B6-4106-8887-48089ECE08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7" y="1612936"/>
            <a:ext cx="5187980" cy="3054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4.png">
            <a:extLst>
              <a:ext uri="{FF2B5EF4-FFF2-40B4-BE49-F238E27FC236}">
                <a16:creationId xmlns:a16="http://schemas.microsoft.com/office/drawing/2014/main" id="{E852736E-9C5A-4D93-911F-7A338D55E6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17" y="2829497"/>
            <a:ext cx="6334125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068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ÐÐ°ÑÑÐ¸Ð½ÐºÐ¸ Ð¿Ð¾ Ð·Ð°Ð¿ÑÐ¾ÑÑ Ð¾ÑÐ¼Ñ">
            <a:extLst>
              <a:ext uri="{FF2B5EF4-FFF2-40B4-BE49-F238E27FC236}">
                <a16:creationId xmlns:a16="http://schemas.microsoft.com/office/drawing/2014/main" id="{E44572AA-AE11-4156-85C1-7E24EA09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19" y="1747633"/>
            <a:ext cx="1096706" cy="20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Ð¾ÑÐ¾Ð¶ÐµÐµ Ð¸Ð·Ð¾Ð±ÑÐ°Ð¶ÐµÐ½Ð¸Ðµ">
            <a:extLst>
              <a:ext uri="{FF2B5EF4-FFF2-40B4-BE49-F238E27FC236}">
                <a16:creationId xmlns:a16="http://schemas.microsoft.com/office/drawing/2014/main" id="{850C7828-785B-4353-9E4B-E610DE84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9" y="4435195"/>
            <a:ext cx="3180427" cy="166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Ð°ÑÑÐ¸Ð½ÐºÐ¸ Ð¿Ð¾ Ð·Ð°Ð¿ÑÐ¾ÑÑ ÐÐ©Ð¬Ð¡Ð¤Ð">
            <a:extLst>
              <a:ext uri="{FF2B5EF4-FFF2-40B4-BE49-F238E27FC236}">
                <a16:creationId xmlns:a16="http://schemas.microsoft.com/office/drawing/2014/main" id="{148C241F-274B-491A-B8FD-A862C8A1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82" y="1969514"/>
            <a:ext cx="2348983" cy="156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ÐÐ°ÑÑÐ¸Ð½ÐºÐ¸ Ð¿Ð¾ Ð·Ð°Ð¿ÑÐ¾ÑÑ idea intellij LOGO">
            <a:extLst>
              <a:ext uri="{FF2B5EF4-FFF2-40B4-BE49-F238E27FC236}">
                <a16:creationId xmlns:a16="http://schemas.microsoft.com/office/drawing/2014/main" id="{6AD137B3-CCB1-46FD-A245-EE8400FBE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904" y="1923861"/>
            <a:ext cx="1830572" cy="183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ÐÐ°ÑÑÐ¸Ð½ÐºÐ¸ Ð¿Ð¾ Ð·Ð°Ð¿ÑÐ¾ÑÑ maven">
            <a:extLst>
              <a:ext uri="{FF2B5EF4-FFF2-40B4-BE49-F238E27FC236}">
                <a16:creationId xmlns:a16="http://schemas.microsoft.com/office/drawing/2014/main" id="{F4C4A1D1-4538-4910-AC2B-F6C19443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79" y="5112416"/>
            <a:ext cx="35718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ÐÐ°ÑÑÐ¸Ð½ÐºÐ¸ Ð¿Ð¾ Ð·Ð°Ð¿ÑÐ¾ÑÑ postgresql">
            <a:extLst>
              <a:ext uri="{FF2B5EF4-FFF2-40B4-BE49-F238E27FC236}">
                <a16:creationId xmlns:a16="http://schemas.microsoft.com/office/drawing/2014/main" id="{0BEC1069-5E90-483F-A979-384D07D0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49" y="4183902"/>
            <a:ext cx="1948634" cy="216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ÐÐ°ÑÑÐ¸Ð½ÐºÐ¸ Ð¿Ð¾ Ð·Ð°Ð¿ÑÐ¾ÑÑ jacoco">
            <a:extLst>
              <a:ext uri="{FF2B5EF4-FFF2-40B4-BE49-F238E27FC236}">
                <a16:creationId xmlns:a16="http://schemas.microsoft.com/office/drawing/2014/main" id="{DE0FFCE2-9AE0-4C76-A0A1-B722F86A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7" y="5378719"/>
            <a:ext cx="1835628" cy="7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ÐÐ°ÑÑÐ¸Ð½ÐºÐ¸ Ð¿Ð¾ Ð·Ð°Ð¿ÑÐ¾ÑÑ findbugs">
            <a:extLst>
              <a:ext uri="{FF2B5EF4-FFF2-40B4-BE49-F238E27FC236}">
                <a16:creationId xmlns:a16="http://schemas.microsoft.com/office/drawing/2014/main" id="{5E8CD74A-2FAA-405F-B1C3-FBDD257E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34" y="1823518"/>
            <a:ext cx="1905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9E458-9A06-46BD-820C-BD8155B3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88" y="365210"/>
            <a:ext cx="10518338" cy="1325870"/>
          </a:xfrm>
        </p:spPr>
        <p:txBody>
          <a:bodyPr/>
          <a:lstStyle/>
          <a:p>
            <a:r>
              <a:rPr lang="ru-RU" dirty="0"/>
              <a:t>Описание используемы в разработке сторонних компонентов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5E09D59-CB8D-4372-8B25-7D625403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58983"/>
              </p:ext>
            </p:extLst>
          </p:nvPr>
        </p:nvGraphicFramePr>
        <p:xfrm>
          <a:off x="795888" y="2020689"/>
          <a:ext cx="10942456" cy="3593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378">
                  <a:extLst>
                    <a:ext uri="{9D8B030D-6E8A-4147-A177-3AD203B41FA5}">
                      <a16:colId xmlns:a16="http://schemas.microsoft.com/office/drawing/2014/main" val="3495037237"/>
                    </a:ext>
                  </a:extLst>
                </a:gridCol>
                <a:gridCol w="1637414">
                  <a:extLst>
                    <a:ext uri="{9D8B030D-6E8A-4147-A177-3AD203B41FA5}">
                      <a16:colId xmlns:a16="http://schemas.microsoft.com/office/drawing/2014/main" val="3818545996"/>
                    </a:ext>
                  </a:extLst>
                </a:gridCol>
                <a:gridCol w="2232836">
                  <a:extLst>
                    <a:ext uri="{9D8B030D-6E8A-4147-A177-3AD203B41FA5}">
                      <a16:colId xmlns:a16="http://schemas.microsoft.com/office/drawing/2014/main" val="778626005"/>
                    </a:ext>
                  </a:extLst>
                </a:gridCol>
                <a:gridCol w="5560828">
                  <a:extLst>
                    <a:ext uri="{9D8B030D-6E8A-4147-A177-3AD203B41FA5}">
                      <a16:colId xmlns:a16="http://schemas.microsoft.com/office/drawing/2014/main" val="4117066301"/>
                    </a:ext>
                  </a:extLst>
                </a:gridCol>
              </a:tblGrid>
              <a:tr h="337837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Название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Версия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Описание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75345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-plugin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Плагин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Контроль качества кода при сборке артефакта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8304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jacoco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0.8.1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Плагин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Отображение результата работы </a:t>
                      </a:r>
                      <a:r>
                        <a:rPr lang="en-US" dirty="0"/>
                        <a:t>unit-</a:t>
                      </a:r>
                      <a:r>
                        <a:rPr lang="ru-RU" dirty="0"/>
                        <a:t>тестов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23909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hibernate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5.2.16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Фреймворк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/>
                        <a:t>ORM-</a:t>
                      </a:r>
                      <a:r>
                        <a:rPr lang="ru-RU" dirty="0"/>
                        <a:t>взаимодействия с базой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583831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9.1-901-1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База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Реляционная база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337831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log4j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1.2.17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журналирования </a:t>
                      </a:r>
                      <a:r>
                        <a:rPr lang="en-US" dirty="0"/>
                        <a:t>java</a:t>
                      </a:r>
                      <a:r>
                        <a:rPr lang="ru-RU" dirty="0"/>
                        <a:t> программ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914700"/>
                  </a:ext>
                </a:extLst>
              </a:tr>
              <a:tr h="36282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powermock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модульного тестирования </a:t>
                      </a:r>
                      <a:r>
                        <a:rPr lang="en-US" dirty="0"/>
                        <a:t>java </a:t>
                      </a:r>
                      <a:r>
                        <a:rPr lang="ru-RU" dirty="0"/>
                        <a:t>приложений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02235"/>
                  </a:ext>
                </a:extLst>
              </a:tr>
              <a:tr h="385858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itextpdf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взаимодействия с </a:t>
                      </a:r>
                      <a:r>
                        <a:rPr lang="en-US" dirty="0"/>
                        <a:t>pdf </a:t>
                      </a:r>
                      <a:r>
                        <a:rPr lang="ru-RU" dirty="0"/>
                        <a:t>документами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804486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apache.poi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взаимодействия с пакетом </a:t>
                      </a:r>
                      <a:r>
                        <a:rPr lang="en-US" dirty="0"/>
                        <a:t>Microsoft Office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955831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E3BBB5-7B00-422A-9012-0A9781FC2EC5}"/>
              </a:ext>
            </a:extLst>
          </p:cNvPr>
          <p:cNvSpPr/>
          <p:nvPr/>
        </p:nvSpPr>
        <p:spPr>
          <a:xfrm>
            <a:off x="318977" y="6613451"/>
            <a:ext cx="11256429" cy="246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4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230F31-7CF3-4F0A-B17F-5D7322F2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16" y="1407546"/>
            <a:ext cx="10638541" cy="4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9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13329</TotalTime>
  <Words>419</Words>
  <Application>Microsoft Office PowerPoint</Application>
  <PresentationFormat>Произвольный</PresentationFormat>
  <Paragraphs>136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Учреждение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Веб-приложение «Аукцион»             Дипломник:      Жигало В.Ю.            Руководитель: ст. препод. Наркевич А.С.                                                         </vt:lpstr>
      <vt:lpstr>Введение</vt:lpstr>
      <vt:lpstr>Актуальность темы</vt:lpstr>
      <vt:lpstr>Цель дипломного проекта</vt:lpstr>
      <vt:lpstr>Задачи дипломного проекта</vt:lpstr>
      <vt:lpstr>Аналоги</vt:lpstr>
      <vt:lpstr>Используемые технологии и средства разработки </vt:lpstr>
      <vt:lpstr>Описание используемы в разработке сторонних компонентов</vt:lpstr>
      <vt:lpstr>Проектирование базы данных</vt:lpstr>
      <vt:lpstr>Диаграмма использования веб-приложения</vt:lpstr>
      <vt:lpstr>Алгоритм добавления лота</vt:lpstr>
      <vt:lpstr>Структура JSON строки</vt:lpstr>
      <vt:lpstr>Результат тестирования веб-приложения</vt:lpstr>
      <vt:lpstr>Экономическое обоснование цены программного средства</vt:lpstr>
      <vt:lpstr>Заключение</vt:lpstr>
      <vt:lpstr>МИНИСТЕРСТВО ОБРАЗОВАНИЯ РЕСПУБЛИКИ БЕЛАРУСЬ Учреждение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Веб-приложение «Аукцион»             Дипломник:      Жигало В.Ю.            Руководитель: ст. препод. Наркевич А.С.                                                         </vt:lpstr>
    </vt:vector>
  </TitlesOfParts>
  <Manager/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subject/>
  <dc:creator>Lalitha Rajagopalan</dc:creator>
  <cp:keywords>2016/16:9/white</cp:keywords>
  <dc:description/>
  <cp:lastModifiedBy>Гость</cp:lastModifiedBy>
  <cp:revision>668</cp:revision>
  <dcterms:created xsi:type="dcterms:W3CDTF">2015-10-08T14:10:57Z</dcterms:created>
  <dcterms:modified xsi:type="dcterms:W3CDTF">2018-06-11T03:27:37Z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