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2" name="Уровень текста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Рисунок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hyperlink" Target="localhost:8080/api/document/bet-history?uuid=d83a7aa9-a099-46e1-94a9-af145ac54b8e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Заголовок 1"/>
          <p:cNvSpPr txBox="1"/>
          <p:nvPr>
            <p:ph type="ctrTitle"/>
          </p:nvPr>
        </p:nvSpPr>
        <p:spPr>
          <a:xfrm>
            <a:off x="1524000" y="230540"/>
            <a:ext cx="9144000" cy="920926"/>
          </a:xfrm>
          <a:prstGeom prst="rect">
            <a:avLst/>
          </a:prstGeom>
        </p:spPr>
        <p:txBody>
          <a:bodyPr/>
          <a:lstStyle>
            <a:lvl1pPr defTabSz="832104">
              <a:defRPr sz="5460"/>
            </a:lvl1pPr>
          </a:lstStyle>
          <a:p>
            <a:pPr/>
            <a:r>
              <a:t>Дипломный проект</a:t>
            </a:r>
          </a:p>
        </p:txBody>
      </p:sp>
      <p:sp>
        <p:nvSpPr>
          <p:cNvPr id="113" name="Подзаголовок 2"/>
          <p:cNvSpPr txBox="1"/>
          <p:nvPr>
            <p:ph type="subTitle" idx="1"/>
          </p:nvPr>
        </p:nvSpPr>
        <p:spPr>
          <a:xfrm>
            <a:off x="349955" y="1794033"/>
            <a:ext cx="11492090" cy="4142142"/>
          </a:xfrm>
          <a:prstGeom prst="rect">
            <a:avLst/>
          </a:prstGeom>
        </p:spPr>
        <p:txBody>
          <a:bodyPr/>
          <a:lstStyle/>
          <a:p>
            <a:pPr algn="l">
              <a:defRPr sz="3200"/>
            </a:pPr>
            <a:r>
              <a:t>Тема: Веб-приложение «Аукцион»</a:t>
            </a:r>
          </a:p>
          <a:p>
            <a:pPr algn="l">
              <a:defRPr sz="2800"/>
            </a:pPr>
          </a:p>
          <a:p>
            <a:pPr algn="l">
              <a:defRPr sz="2800"/>
            </a:pPr>
            <a:r>
              <a:t>Факультет Информационных Технологий</a:t>
            </a:r>
          </a:p>
          <a:p>
            <a:pPr algn="l">
              <a:defRPr sz="2800"/>
            </a:pPr>
            <a:r>
              <a:t>Специальность: Программное обеспечение информационных технологий</a:t>
            </a:r>
          </a:p>
          <a:p>
            <a:pPr algn="l">
              <a:defRPr sz="2800"/>
            </a:pPr>
            <a:r>
              <a:t>Группа 3</a:t>
            </a:r>
          </a:p>
          <a:p>
            <a:pPr algn="l">
              <a:defRPr sz="2800"/>
            </a:pPr>
            <a:r>
              <a:t>Дипломник: Жигало В.Ю.</a:t>
            </a:r>
          </a:p>
          <a:p>
            <a:pPr algn="l">
              <a:defRPr sz="2800"/>
            </a:pPr>
            <a:r>
              <a:t>Дипломный руководитель: Наркевич А.С.</a:t>
            </a:r>
          </a:p>
        </p:txBody>
      </p:sp>
      <p:sp>
        <p:nvSpPr>
          <p:cNvPr id="114" name="Номер слайда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5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58500" y="230540"/>
            <a:ext cx="990600" cy="1095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Заголовок 1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868680">
              <a:defRPr sz="4180"/>
            </a:lvl1pPr>
          </a:lstStyle>
          <a:p>
            <a:pPr/>
            <a:r>
              <a:t>Диаграмма использования веб-приложения</a:t>
            </a:r>
          </a:p>
        </p:txBody>
      </p:sp>
      <p:pic>
        <p:nvPicPr>
          <p:cNvPr id="150" name="Объект 4" descr="Объект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6844" y="1262910"/>
            <a:ext cx="8190997" cy="545856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Номер слайда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Заголовок 1"/>
          <p:cNvSpPr txBox="1"/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Диаграмма добавления лота</a:t>
            </a:r>
          </a:p>
        </p:txBody>
      </p:sp>
      <p:sp>
        <p:nvSpPr>
          <p:cNvPr id="154" name="Номер слайда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5" name="Объект 4" descr="Объект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207912"/>
            <a:ext cx="10515600" cy="51103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Описание пакетов"/>
          <p:cNvSpPr txBox="1"/>
          <p:nvPr>
            <p:ph type="title" idx="4294967295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Описание пакетов </a:t>
            </a:r>
          </a:p>
        </p:txBody>
      </p:sp>
      <p:pic>
        <p:nvPicPr>
          <p:cNvPr id="15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634" y="1236799"/>
            <a:ext cx="3035301" cy="157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34" y="3186676"/>
            <a:ext cx="3365501" cy="104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82756" y="1308002"/>
            <a:ext cx="3302001" cy="205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Изображение" descr="Изображение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51006" y="3739954"/>
            <a:ext cx="3365501" cy="161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Изображение" descr="Изображение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441578" y="1249499"/>
            <a:ext cx="2908301" cy="154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Изображение" descr="Изображение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32078" y="3625654"/>
            <a:ext cx="2781301" cy="184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API"/>
          <p:cNvSpPr txBox="1"/>
          <p:nvPr>
            <p:ph type="title" idx="4294967295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</p:spPr>
        <p:txBody>
          <a:bodyPr/>
          <a:lstStyle/>
          <a:p>
            <a:pPr lvl="1" algn="ctr"/>
            <a:r>
              <a:t>API</a:t>
            </a:r>
          </a:p>
        </p:txBody>
      </p:sp>
      <p:pic>
        <p:nvPicPr>
          <p:cNvPr id="16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928" y="2989679"/>
            <a:ext cx="9994901" cy="20955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http://localhost:8080/api/document/bet-history?uuid=d83a7aa9-a099-46e1-94a9-af145ac54b8e…"/>
          <p:cNvSpPr txBox="1"/>
          <p:nvPr>
            <p:ph type="body" sz="quarter" idx="4294967295"/>
          </p:nvPr>
        </p:nvSpPr>
        <p:spPr>
          <a:xfrm>
            <a:off x="609600" y="1600200"/>
            <a:ext cx="10844323" cy="81094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50505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hlinkClick r:id="rId3" invalidUrl="" action="" tgtFrame="" tooltip="" history="1" highlightClick="0" endSnd="0"/>
              </a:rPr>
              <a:t>http://localhost:8080/api/document/bet-history?uuid=d83a7aa9-a099-46e1-94a9-af145ac54b8e</a:t>
            </a:r>
          </a:p>
          <a:p>
            <a:pPr marL="0" indent="0" defTabSz="457200">
              <a:lnSpc>
                <a:spcPts val="38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50505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&amp;api_key=D2B331E0831A4C5683E17FDA0394723C&amp;type=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Заголовок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Тестирование веб-приложения</a:t>
            </a:r>
          </a:p>
        </p:txBody>
      </p:sp>
      <p:sp>
        <p:nvSpPr>
          <p:cNvPr id="172" name="Номер слайда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3" name="Объект 4" descr="Объект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9910" y="1840090"/>
            <a:ext cx="6062135" cy="4413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Заголовок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Тестирование веб-приложения</a:t>
            </a:r>
          </a:p>
        </p:txBody>
      </p:sp>
      <p:sp>
        <p:nvSpPr>
          <p:cNvPr id="176" name="Номер слайда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1" y="1862666"/>
            <a:ext cx="11266311" cy="4278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Заголовок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Экономическое обоснование</a:t>
            </a:r>
          </a:p>
        </p:txBody>
      </p:sp>
      <p:graphicFrame>
        <p:nvGraphicFramePr>
          <p:cNvPr id="180" name="Объект 4"/>
          <p:cNvGraphicFramePr/>
          <p:nvPr/>
        </p:nvGraphicFramePr>
        <p:xfrm>
          <a:off x="570090" y="1690688"/>
          <a:ext cx="11012310" cy="44730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162303"/>
                <a:gridCol w="1850007"/>
              </a:tblGrid>
              <a:tr h="3727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Наименование показателя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Значение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27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Время разработки, мес.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tabLst>
                          <a:tab pos="685800" algn="l"/>
                          <a:tab pos="1028700" algn="r"/>
                        </a:tabLst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27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Количество программистов, чел.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tabLst>
                          <a:tab pos="685800" algn="l"/>
                          <a:tab pos="1028700" algn="r"/>
                        </a:tabLst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27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Зарплата с отчислениями, руб.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tabLst>
                          <a:tab pos="685800" algn="l"/>
                          <a:tab pos="1028700" algn="r"/>
                        </a:tabLst>
                        <a:defRPr sz="1800"/>
                      </a:pPr>
                      <a:r>
                        <a:rPr sz="1400"/>
                        <a:t>6652,8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27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Расходы на материалы, оплату машинного времени, прочие, руб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547,66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27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Накладные расходы, руб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4500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27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Себестоимость разработки веб-приложения, руб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11700,46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27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Расходы на сопровождение и адаптацию, руб.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1170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27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Полная себестоимость, руб.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12868,56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27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Цена аналога, руб.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400"/>
                      </a:pPr>
                      <a:r>
                        <a:t>20</a:t>
                      </a:r>
                      <a:r>
                        <a:t>644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27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Прибыль от реализации, руб.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4334,74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27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defRPr sz="1800"/>
                      </a:pPr>
                      <a:r>
                        <a:rPr sz="1400"/>
                        <a:t>Рентабельность разработки, %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400"/>
                      </a:pPr>
                      <a:r>
                        <a:t>33,</a:t>
                      </a:r>
                      <a:r>
                        <a:t>69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1" name="Номер слайда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Заголовок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Вывод</a:t>
            </a:r>
          </a:p>
        </p:txBody>
      </p:sp>
      <p:sp>
        <p:nvSpPr>
          <p:cNvPr id="184" name="Объект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buFont typeface="Trebuchet MS"/>
              <a:buChar char="⁻"/>
            </a:pPr>
            <a:r>
              <a:t>Разработан прототип веб-приложения позволяющего выставлять товары на торги в режиме реального времени</a:t>
            </a:r>
          </a:p>
          <a:p>
            <a:pPr>
              <a:buFont typeface="Trebuchet MS"/>
              <a:buChar char="⁻"/>
            </a:pPr>
            <a:r>
              <a:t>Реализовано </a:t>
            </a:r>
            <a:r>
              <a:t>API</a:t>
            </a:r>
          </a:p>
          <a:p>
            <a:pPr>
              <a:buFont typeface="Trebuchet MS"/>
              <a:buChar char="⁻"/>
            </a:pPr>
            <a:r>
              <a:t>Покрытие кода </a:t>
            </a:r>
            <a:r>
              <a:t>unit-</a:t>
            </a:r>
            <a:r>
              <a:t>тестами </a:t>
            </a:r>
            <a:r>
              <a:t>74%</a:t>
            </a:r>
          </a:p>
          <a:p>
            <a:pPr>
              <a:buFont typeface="Trebuchet MS"/>
              <a:buChar char="⁻"/>
            </a:pPr>
            <a:r>
              <a:t>Уровень рентабельности 33,69%</a:t>
            </a:r>
          </a:p>
        </p:txBody>
      </p:sp>
      <p:sp>
        <p:nvSpPr>
          <p:cNvPr id="185" name="Номер слайда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Заголовок 1"/>
          <p:cNvSpPr txBox="1"/>
          <p:nvPr>
            <p:ph type="ctrTitle"/>
          </p:nvPr>
        </p:nvSpPr>
        <p:spPr>
          <a:xfrm>
            <a:off x="1524000" y="230540"/>
            <a:ext cx="9144000" cy="920926"/>
          </a:xfrm>
          <a:prstGeom prst="rect">
            <a:avLst/>
          </a:prstGeom>
        </p:spPr>
        <p:txBody>
          <a:bodyPr/>
          <a:lstStyle>
            <a:lvl1pPr defTabSz="832104">
              <a:defRPr sz="5460"/>
            </a:lvl1pPr>
          </a:lstStyle>
          <a:p>
            <a:pPr/>
            <a:r>
              <a:t>Дипломный проект</a:t>
            </a:r>
          </a:p>
        </p:txBody>
      </p:sp>
      <p:sp>
        <p:nvSpPr>
          <p:cNvPr id="188" name="Подзаголовок 2"/>
          <p:cNvSpPr txBox="1"/>
          <p:nvPr>
            <p:ph type="subTitle" idx="1"/>
          </p:nvPr>
        </p:nvSpPr>
        <p:spPr>
          <a:xfrm>
            <a:off x="293510" y="1840970"/>
            <a:ext cx="11492091" cy="4142141"/>
          </a:xfrm>
          <a:prstGeom prst="rect">
            <a:avLst/>
          </a:prstGeom>
        </p:spPr>
        <p:txBody>
          <a:bodyPr/>
          <a:lstStyle/>
          <a:p>
            <a:pPr algn="l">
              <a:defRPr sz="3200"/>
            </a:pPr>
            <a:r>
              <a:t>Тема: Веб-приложение «Аукцион»</a:t>
            </a:r>
          </a:p>
          <a:p>
            <a:pPr algn="l">
              <a:defRPr sz="2800"/>
            </a:pPr>
          </a:p>
          <a:p>
            <a:pPr algn="l">
              <a:defRPr sz="2800"/>
            </a:pPr>
            <a:r>
              <a:t>Факультет Информационных Технологий</a:t>
            </a:r>
          </a:p>
          <a:p>
            <a:pPr algn="l">
              <a:defRPr sz="2800"/>
            </a:pPr>
            <a:r>
              <a:t>Специальность: Программное обеспечение информационных технологий</a:t>
            </a:r>
          </a:p>
          <a:p>
            <a:pPr algn="l">
              <a:defRPr sz="2800"/>
            </a:pPr>
            <a:r>
              <a:t>Группа 3</a:t>
            </a:r>
          </a:p>
          <a:p>
            <a:pPr algn="l">
              <a:defRPr sz="2800"/>
            </a:pPr>
            <a:r>
              <a:t>Дипломник: Жигало В.Ю.</a:t>
            </a:r>
          </a:p>
          <a:p>
            <a:pPr algn="l">
              <a:defRPr sz="2800"/>
            </a:pPr>
            <a:r>
              <a:t>Дипломный руководитель: Наркевич А.С.</a:t>
            </a:r>
          </a:p>
        </p:txBody>
      </p:sp>
      <p:sp>
        <p:nvSpPr>
          <p:cNvPr id="189" name="Номер слайда 3"/>
          <p:cNvSpPr txBox="1"/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0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58500" y="230540"/>
            <a:ext cx="990600" cy="1095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Заголовок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Цели</a:t>
            </a:r>
          </a:p>
        </p:txBody>
      </p:sp>
      <p:sp>
        <p:nvSpPr>
          <p:cNvPr id="118" name="Объект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Улучшить существующие аналоги</a:t>
            </a:r>
          </a:p>
          <a:p>
            <a:pPr/>
            <a:r>
              <a:t>Проводить торги в интернете, как если бы это было в аукционном доме</a:t>
            </a:r>
          </a:p>
          <a:p>
            <a:pPr/>
            <a:r>
              <a:t>Упростить статистику по использованию веб-приложения</a:t>
            </a:r>
          </a:p>
          <a:p>
            <a:pPr/>
            <a:r>
              <a:t>Предоставить </a:t>
            </a:r>
            <a:r>
              <a:t>API </a:t>
            </a:r>
            <a:r>
              <a:t>для сторонних разработчиков </a:t>
            </a:r>
          </a:p>
        </p:txBody>
      </p:sp>
      <p:sp>
        <p:nvSpPr>
          <p:cNvPr id="119" name="Номер слайда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Заголовок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Задачи</a:t>
            </a:r>
          </a:p>
        </p:txBody>
      </p:sp>
      <p:sp>
        <p:nvSpPr>
          <p:cNvPr id="122" name="Объект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buFont typeface="Trebuchet MS"/>
              <a:buChar char="⁻"/>
            </a:pPr>
            <a:r>
              <a:t>Исследовать аналогичные веб-приложения</a:t>
            </a:r>
          </a:p>
          <a:p>
            <a:pPr>
              <a:buFont typeface="Trebuchet MS"/>
              <a:buChar char="⁻"/>
            </a:pPr>
            <a:r>
              <a:t>Разработать веб-приложение для проведения аукционных торгов</a:t>
            </a:r>
          </a:p>
          <a:p>
            <a:pPr>
              <a:buFont typeface="Trebuchet MS"/>
              <a:buChar char="⁻"/>
            </a:pPr>
            <a:r>
              <a:t>Разработать серверную часть приложения</a:t>
            </a:r>
          </a:p>
          <a:p>
            <a:pPr>
              <a:buFont typeface="Trebuchet MS"/>
              <a:buChar char="⁻"/>
            </a:pPr>
            <a:r>
              <a:t>Разработать клиентскую часть приложения</a:t>
            </a:r>
          </a:p>
          <a:p>
            <a:pPr>
              <a:buFont typeface="Trebuchet MS"/>
              <a:buChar char="⁻"/>
            </a:pPr>
            <a:r>
              <a:t>Разработать </a:t>
            </a:r>
            <a:r>
              <a:t>API</a:t>
            </a:r>
          </a:p>
        </p:txBody>
      </p:sp>
      <p:sp>
        <p:nvSpPr>
          <p:cNvPr id="123" name="Номер слайда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Заголовок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t>Аналог – </a:t>
            </a:r>
            <a:r>
              <a:t>Ay.by</a:t>
            </a:r>
          </a:p>
        </p:txBody>
      </p:sp>
      <p:sp>
        <p:nvSpPr>
          <p:cNvPr id="126" name="Номер слайда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7" name="image14.png" descr="image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4147" y="1825625"/>
            <a:ext cx="7603705" cy="4351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Заголовок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t>Аналог – </a:t>
            </a:r>
            <a:r>
              <a:t>xlot.by</a:t>
            </a:r>
          </a:p>
        </p:txBody>
      </p:sp>
      <p:sp>
        <p:nvSpPr>
          <p:cNvPr id="130" name="Номер слайда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1" name="image4.png" descr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8185" y="1825625"/>
            <a:ext cx="7695629" cy="4351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Заголовок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/>
            <a:r>
              <a:t>Аналог –</a:t>
            </a:r>
            <a:r>
              <a:t> </a:t>
            </a:r>
            <a:r>
              <a:t>Белаукцион</a:t>
            </a:r>
          </a:p>
        </p:txBody>
      </p:sp>
      <p:sp>
        <p:nvSpPr>
          <p:cNvPr id="134" name="Номер слайда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5" name="image5.png" descr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4846" y="1825625"/>
            <a:ext cx="7722307" cy="4351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Заголовок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Актуальность</a:t>
            </a:r>
          </a:p>
        </p:txBody>
      </p:sp>
      <p:sp>
        <p:nvSpPr>
          <p:cNvPr id="138" name="Объект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Белорусские аналоги веб-приложения на тему аукцион, предоставляют торги фиксированные по времени.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Пользователь при добавлении лота указывает дату начала и дату окончания торгов, что исключает возможность торгов с особой конкуренцией.</a:t>
            </a:r>
          </a:p>
        </p:txBody>
      </p:sp>
      <p:sp>
        <p:nvSpPr>
          <p:cNvPr id="139" name="Номер слайда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Заголовок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defTabSz="886968">
              <a:defRPr sz="4268"/>
            </a:lvl1pPr>
          </a:lstStyle>
          <a:p>
            <a:pPr/>
            <a:r>
              <a:t>Технологии примененные при разработке</a:t>
            </a:r>
          </a:p>
        </p:txBody>
      </p:sp>
      <p:sp>
        <p:nvSpPr>
          <p:cNvPr id="142" name="Объект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numCol="2"/>
          <a:lstStyle/>
          <a:p>
            <a:pPr>
              <a:buFont typeface="Trebuchet MS"/>
              <a:buChar char="⁻"/>
              <a:defRPr sz="3200"/>
            </a:pPr>
            <a:r>
              <a:t>Java 8</a:t>
            </a:r>
          </a:p>
          <a:p>
            <a:pPr>
              <a:buFont typeface="Trebuchet MS"/>
              <a:buChar char="⁻"/>
              <a:defRPr sz="3200"/>
            </a:pPr>
            <a:r>
              <a:t>JSP</a:t>
            </a:r>
          </a:p>
          <a:p>
            <a:pPr>
              <a:buFont typeface="Trebuchet MS"/>
              <a:buChar char="⁻"/>
              <a:defRPr sz="3200"/>
            </a:pPr>
            <a:r>
              <a:t>Servlet</a:t>
            </a:r>
          </a:p>
          <a:p>
            <a:pPr>
              <a:buFont typeface="Trebuchet MS"/>
              <a:buChar char="⁻"/>
              <a:defRPr sz="3200"/>
            </a:pPr>
            <a:r>
              <a:t>PostgreSQL</a:t>
            </a:r>
          </a:p>
          <a:p>
            <a:pPr>
              <a:buFont typeface="Trebuchet MS"/>
              <a:buChar char="⁻"/>
              <a:defRPr sz="3200"/>
            </a:pPr>
            <a:r>
              <a:t>Bootstrap 3</a:t>
            </a:r>
          </a:p>
          <a:p>
            <a:pPr marL="0" indent="0">
              <a:buSzTx/>
              <a:buNone/>
              <a:defRPr sz="3200"/>
            </a:pPr>
          </a:p>
          <a:p>
            <a:pPr marL="0" indent="0">
              <a:buSzTx/>
              <a:buNone/>
              <a:defRPr sz="3200"/>
            </a:pPr>
          </a:p>
          <a:p>
            <a:pPr>
              <a:buFont typeface="Trebuchet MS"/>
              <a:buChar char="⁻"/>
              <a:defRPr sz="3200"/>
            </a:pPr>
            <a:r>
              <a:t>Apache Maven</a:t>
            </a:r>
          </a:p>
          <a:p>
            <a:pPr>
              <a:buFont typeface="Trebuchet MS"/>
              <a:buChar char="⁻"/>
              <a:defRPr sz="3200"/>
            </a:pPr>
            <a:r>
              <a:t>Apache POI</a:t>
            </a:r>
          </a:p>
          <a:p>
            <a:pPr>
              <a:buFont typeface="Trebuchet MS"/>
              <a:buChar char="⁻"/>
              <a:defRPr sz="3200"/>
            </a:pPr>
            <a:r>
              <a:t>GitHub</a:t>
            </a:r>
          </a:p>
          <a:p>
            <a:pPr>
              <a:buFont typeface="Trebuchet MS"/>
              <a:buChar char="⁻"/>
              <a:defRPr sz="3200"/>
            </a:pPr>
            <a:r>
              <a:t>JWT</a:t>
            </a:r>
          </a:p>
          <a:p>
            <a:pPr>
              <a:buFont typeface="Trebuchet MS"/>
              <a:buChar char="⁻"/>
              <a:defRPr sz="3200"/>
            </a:pPr>
            <a:r>
              <a:t>IntelliJ IDEA</a:t>
            </a:r>
          </a:p>
        </p:txBody>
      </p:sp>
      <p:sp>
        <p:nvSpPr>
          <p:cNvPr id="143" name="Номер слайда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Заголовок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Структура базы данных</a:t>
            </a:r>
          </a:p>
        </p:txBody>
      </p:sp>
      <p:pic>
        <p:nvPicPr>
          <p:cNvPr id="146" name="Объект 5" descr="Объект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049" y="1690688"/>
            <a:ext cx="10825696" cy="4710763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Номер слайда 3"/>
          <p:cNvSpPr txBox="1"/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