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0" r:id="rId2"/>
    <p:sldId id="259" r:id="rId3"/>
    <p:sldId id="261" r:id="rId4"/>
    <p:sldId id="26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8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B62CA-321E-4A7A-BB68-9CF74ED2D16D}" type="datetimeFigureOut">
              <a:rPr lang="en-GB" smtClean="0"/>
              <a:t>19/07/2016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6CB29-1742-4E09-98FE-03DD35FA8B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1082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6CB29-1742-4E09-98FE-03DD35FA8BF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903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299BE-49CA-4990-9EF8-FBA74824DCB3}" type="datetimeFigureOut">
              <a:rPr lang="en-GB" smtClean="0"/>
              <a:t>19/07/2016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31B51-3563-41D8-8170-C2FFB74288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013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299BE-49CA-4990-9EF8-FBA74824DCB3}" type="datetimeFigureOut">
              <a:rPr lang="en-GB" smtClean="0"/>
              <a:t>19/07/2016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31B51-3563-41D8-8170-C2FFB74288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276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299BE-49CA-4990-9EF8-FBA74824DCB3}" type="datetimeFigureOut">
              <a:rPr lang="en-GB" smtClean="0"/>
              <a:t>19/07/2016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31B51-3563-41D8-8170-C2FFB74288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1136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299BE-49CA-4990-9EF8-FBA74824DCB3}" type="datetimeFigureOut">
              <a:rPr lang="en-GB" smtClean="0"/>
              <a:t>19/07/2016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31B51-3563-41D8-8170-C2FFB74288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262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299BE-49CA-4990-9EF8-FBA74824DCB3}" type="datetimeFigureOut">
              <a:rPr lang="en-GB" smtClean="0"/>
              <a:t>19/07/2016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31B51-3563-41D8-8170-C2FFB74288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966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299BE-49CA-4990-9EF8-FBA74824DCB3}" type="datetimeFigureOut">
              <a:rPr lang="en-GB" smtClean="0"/>
              <a:t>19/07/2016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31B51-3563-41D8-8170-C2FFB74288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8281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299BE-49CA-4990-9EF8-FBA74824DCB3}" type="datetimeFigureOut">
              <a:rPr lang="en-GB" smtClean="0"/>
              <a:t>19/07/2016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31B51-3563-41D8-8170-C2FFB74288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6411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299BE-49CA-4990-9EF8-FBA74824DCB3}" type="datetimeFigureOut">
              <a:rPr lang="en-GB" smtClean="0"/>
              <a:t>19/07/2016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31B51-3563-41D8-8170-C2FFB74288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5679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299BE-49CA-4990-9EF8-FBA74824DCB3}" type="datetimeFigureOut">
              <a:rPr lang="en-GB" smtClean="0"/>
              <a:t>19/07/2016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31B51-3563-41D8-8170-C2FFB74288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042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299BE-49CA-4990-9EF8-FBA74824DCB3}" type="datetimeFigureOut">
              <a:rPr lang="en-GB" smtClean="0"/>
              <a:t>19/07/2016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31B51-3563-41D8-8170-C2FFB74288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740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299BE-49CA-4990-9EF8-FBA74824DCB3}" type="datetimeFigureOut">
              <a:rPr lang="en-GB" smtClean="0"/>
              <a:t>19/07/2016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31B51-3563-41D8-8170-C2FFB74288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33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299BE-49CA-4990-9EF8-FBA74824DCB3}" type="datetimeFigureOut">
              <a:rPr lang="en-GB" smtClean="0"/>
              <a:t>19/07/2016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31B51-3563-41D8-8170-C2FFB74288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679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Project planning: software set-up</a:t>
            </a:r>
            <a:endParaRPr lang="en-GB" sz="3200" dirty="0"/>
          </a:p>
        </p:txBody>
      </p:sp>
      <p:pic>
        <p:nvPicPr>
          <p:cNvPr id="1026" name="Picture 2" descr="netbeans.png (450×196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75592"/>
            <a:ext cx="2479866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molecularecologist.com/wp-content/uploads/2013/11/github-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005064"/>
            <a:ext cx="2808312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hpMyAdmin_logo.png (172×100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620603"/>
            <a:ext cx="16383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89874" y="285293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PHP, HTML, &amp; CSS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732240" y="2852936"/>
            <a:ext cx="884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mySQL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3419872" y="5877527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Version control system</a:t>
            </a:r>
          </a:p>
          <a:p>
            <a:pPr algn="ctr"/>
            <a:r>
              <a:rPr lang="en-GB" dirty="0" smtClean="0"/>
              <a:t>&amp; repository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3964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8510" y="404664"/>
            <a:ext cx="8135938" cy="310341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Project management: methodology</a:t>
            </a:r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7544" y="3635841"/>
            <a:ext cx="4536504" cy="2269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177800" indent="-177800" algn="l" rtl="0" eaLnBrk="1" fontAlgn="base" hangingPunct="1">
              <a:lnSpc>
                <a:spcPts val="2200"/>
              </a:lnSpc>
              <a:spcBef>
                <a:spcPts val="900"/>
              </a:spcBef>
              <a:spcAft>
                <a:spcPct val="0"/>
              </a:spcAft>
              <a:buClr>
                <a:srgbClr val="005BB9"/>
              </a:buClr>
              <a:buSzPct val="100000"/>
              <a:buFont typeface="Arial" charset="0"/>
              <a:buChar char="•"/>
              <a:defRPr lang="de-DE" sz="1800" dirty="0">
                <a:solidFill>
                  <a:schemeClr val="tx2"/>
                </a:solidFill>
                <a:latin typeface="Calibri"/>
                <a:ea typeface="ヒラギノ角ゴ Pro W3" pitchFamily="-65" charset="-128"/>
                <a:cs typeface="ヒラギノ角ゴ Pro W3" pitchFamily="-65" charset="-128"/>
              </a:defRPr>
            </a:lvl1pPr>
            <a:lvl2pPr marL="371475" indent="-179388" algn="l" rtl="0" eaLnBrk="1" fontAlgn="base" hangingPunct="1">
              <a:lnSpc>
                <a:spcPts val="2200"/>
              </a:lnSpc>
              <a:spcBef>
                <a:spcPts val="900"/>
              </a:spcBef>
              <a:spcAft>
                <a:spcPct val="0"/>
              </a:spcAft>
              <a:buClr>
                <a:srgbClr val="005BB9"/>
              </a:buClr>
              <a:buSzPct val="100000"/>
              <a:buFont typeface="Arial" charset="0"/>
              <a:buChar char="•"/>
              <a:defRPr lang="de-DE" sz="1800" dirty="0">
                <a:solidFill>
                  <a:schemeClr val="tx2"/>
                </a:solidFill>
                <a:latin typeface="Calibri"/>
                <a:ea typeface="ヒラギノ角ゴ Pro W3" charset="-128"/>
                <a:cs typeface="ヒラギノ角ゴ Pro W3" charset="0"/>
              </a:defRPr>
            </a:lvl2pPr>
            <a:lvl3pPr marL="563563" indent="-190500" algn="l" rtl="0" eaLnBrk="1" fontAlgn="base" hangingPunct="1">
              <a:lnSpc>
                <a:spcPts val="2200"/>
              </a:lnSpc>
              <a:spcBef>
                <a:spcPts val="900"/>
              </a:spcBef>
              <a:spcAft>
                <a:spcPct val="0"/>
              </a:spcAft>
              <a:buClr>
                <a:srgbClr val="005BB9"/>
              </a:buClr>
              <a:buSzPct val="100000"/>
              <a:buFont typeface="Arial" charset="0"/>
              <a:buChar char="•"/>
              <a:defRPr lang="de-DE" sz="1800" dirty="0">
                <a:solidFill>
                  <a:schemeClr val="tx2"/>
                </a:solidFill>
                <a:latin typeface="Calibri"/>
                <a:ea typeface="ＭＳ Ｐゴシック" charset="0"/>
                <a:cs typeface="Geneva" charset="-128"/>
              </a:defRPr>
            </a:lvl3pPr>
            <a:lvl4pPr marL="760413" indent="-195263" algn="l" rtl="0" eaLnBrk="1" fontAlgn="base" hangingPunct="1">
              <a:lnSpc>
                <a:spcPts val="2200"/>
              </a:lnSpc>
              <a:spcBef>
                <a:spcPts val="900"/>
              </a:spcBef>
              <a:spcAft>
                <a:spcPct val="0"/>
              </a:spcAft>
              <a:buClr>
                <a:srgbClr val="005BB9"/>
              </a:buClr>
              <a:buSzPct val="100000"/>
              <a:buFont typeface="Arial" charset="0"/>
              <a:buChar char="•"/>
              <a:defRPr lang="de-DE" sz="1800" dirty="0">
                <a:solidFill>
                  <a:schemeClr val="tx2"/>
                </a:solidFill>
                <a:latin typeface="Calibri"/>
                <a:ea typeface="Geneva" charset="-128"/>
                <a:cs typeface="Geneva" charset="0"/>
              </a:defRPr>
            </a:lvl4pPr>
            <a:lvl5pPr marL="941388" indent="-174625" algn="l" rtl="0" eaLnBrk="1" fontAlgn="base" hangingPunct="1">
              <a:lnSpc>
                <a:spcPts val="2200"/>
              </a:lnSpc>
              <a:spcBef>
                <a:spcPts val="900"/>
              </a:spcBef>
              <a:spcAft>
                <a:spcPct val="0"/>
              </a:spcAft>
              <a:buClr>
                <a:srgbClr val="005BB9"/>
              </a:buClr>
              <a:buSzPct val="100000"/>
              <a:buFont typeface="Arial" charset="0"/>
              <a:buChar char="•"/>
              <a:defRPr lang="de-DE" sz="1800" dirty="0">
                <a:solidFill>
                  <a:schemeClr val="tx2"/>
                </a:solidFill>
                <a:latin typeface="Calibri"/>
                <a:ea typeface="Geneva" charset="-128"/>
                <a:cs typeface="Geneva" charset="0"/>
              </a:defRPr>
            </a:lvl5pPr>
            <a:lvl6pPr marL="1398588" indent="-174625" algn="l" rtl="0" eaLnBrk="1" fontAlgn="base" hangingPunct="1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SzPct val="120000"/>
              <a:buFont typeface="Times" charset="0"/>
              <a:buChar char="•"/>
              <a:defRPr sz="1600">
                <a:solidFill>
                  <a:schemeClr val="tx2"/>
                </a:solidFill>
                <a:latin typeface="+mn-lt"/>
                <a:ea typeface="ヒラギノ角ゴ Pro W3" charset="-128"/>
              </a:defRPr>
            </a:lvl6pPr>
            <a:lvl7pPr marL="1855788" indent="-174625" algn="l" rtl="0" eaLnBrk="1" fontAlgn="base" hangingPunct="1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SzPct val="120000"/>
              <a:buFont typeface="Times" charset="0"/>
              <a:buChar char="•"/>
              <a:defRPr sz="1600">
                <a:solidFill>
                  <a:schemeClr val="tx2"/>
                </a:solidFill>
                <a:latin typeface="+mn-lt"/>
                <a:ea typeface="ヒラギノ角ゴ Pro W3" charset="-128"/>
              </a:defRPr>
            </a:lvl7pPr>
            <a:lvl8pPr marL="2312988" indent="-174625" algn="l" rtl="0" eaLnBrk="1" fontAlgn="base" hangingPunct="1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SzPct val="120000"/>
              <a:buFont typeface="Times" charset="0"/>
              <a:buChar char="•"/>
              <a:defRPr sz="1600">
                <a:solidFill>
                  <a:schemeClr val="tx2"/>
                </a:solidFill>
                <a:latin typeface="+mn-lt"/>
                <a:ea typeface="ヒラギノ角ゴ Pro W3" charset="-128"/>
              </a:defRPr>
            </a:lvl8pPr>
            <a:lvl9pPr marL="2770188" indent="-174625" algn="l" rtl="0" eaLnBrk="1" fontAlgn="base" hangingPunct="1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SzPct val="120000"/>
              <a:buFont typeface="Times" charset="0"/>
              <a:buChar char="•"/>
              <a:defRPr sz="1600">
                <a:solidFill>
                  <a:schemeClr val="tx2"/>
                </a:solidFill>
                <a:latin typeface="+mn-lt"/>
                <a:ea typeface="ヒラギノ角ゴ Pro W3" charset="-128"/>
              </a:defRPr>
            </a:lvl9pPr>
          </a:lstStyle>
          <a:p>
            <a:r>
              <a:rPr lang="en-GB" sz="15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task management during sprints, we used </a:t>
            </a:r>
            <a:r>
              <a:rPr lang="en-GB" sz="15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Trello</a:t>
            </a:r>
            <a:r>
              <a:rPr lang="en-GB" sz="15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en-GB" sz="15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Project </a:t>
            </a:r>
            <a:r>
              <a:rPr lang="en-GB" sz="15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backlog</a:t>
            </a:r>
            <a:endParaRPr lang="en-GB" sz="15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en-GB" sz="15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Sprint </a:t>
            </a:r>
            <a:r>
              <a:rPr lang="en-GB" sz="15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backlog</a:t>
            </a:r>
            <a:endParaRPr lang="en-GB" sz="15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en-GB" sz="15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Progress</a:t>
            </a:r>
          </a:p>
          <a:p>
            <a:pPr lvl="1"/>
            <a:r>
              <a:rPr lang="en-GB" sz="15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</a:t>
            </a:r>
          </a:p>
          <a:p>
            <a:pPr lvl="1"/>
            <a:r>
              <a:rPr lang="en-GB" sz="15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“Done”</a:t>
            </a: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400" y="4091135"/>
            <a:ext cx="3186818" cy="2485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46100" y="1439863"/>
            <a:ext cx="4457948" cy="1701105"/>
          </a:xfrm>
        </p:spPr>
        <p:txBody>
          <a:bodyPr>
            <a:normAutofit/>
          </a:bodyPr>
          <a:lstStyle/>
          <a:p>
            <a:r>
              <a:rPr lang="en-GB" sz="1500" dirty="0"/>
              <a:t>Adapted Agile SCRUM methodology</a:t>
            </a:r>
          </a:p>
          <a:p>
            <a:pPr marL="371475" lvl="1" indent="-179388" fontAlgn="base">
              <a:lnSpc>
                <a:spcPts val="2200"/>
              </a:lnSpc>
              <a:spcBef>
                <a:spcPts val="900"/>
              </a:spcBef>
              <a:spcAft>
                <a:spcPct val="0"/>
              </a:spcAft>
              <a:buClr>
                <a:srgbClr val="005BB9"/>
              </a:buClr>
              <a:buSzPct val="100000"/>
              <a:buFont typeface="Arial" charset="0"/>
              <a:buChar char="•"/>
            </a:pPr>
            <a:r>
              <a:rPr lang="en-GB" sz="1500" dirty="0"/>
              <a:t>Initial planning session to create Project Backlog </a:t>
            </a:r>
          </a:p>
          <a:p>
            <a:pPr marL="371475" lvl="1" indent="-179388" fontAlgn="base">
              <a:lnSpc>
                <a:spcPts val="2200"/>
              </a:lnSpc>
              <a:spcBef>
                <a:spcPts val="900"/>
              </a:spcBef>
              <a:spcAft>
                <a:spcPct val="0"/>
              </a:spcAft>
              <a:buClr>
                <a:srgbClr val="005BB9"/>
              </a:buClr>
              <a:buSzPct val="100000"/>
              <a:buFont typeface="Arial" charset="0"/>
              <a:buChar char="•"/>
            </a:pPr>
            <a:r>
              <a:rPr lang="en-GB" sz="1500" dirty="0"/>
              <a:t>3 sprints + sprint review meetings</a:t>
            </a:r>
          </a:p>
          <a:p>
            <a:pPr marL="371475" lvl="1" indent="-179388" fontAlgn="base">
              <a:lnSpc>
                <a:spcPts val="2200"/>
              </a:lnSpc>
              <a:spcBef>
                <a:spcPts val="900"/>
              </a:spcBef>
              <a:spcAft>
                <a:spcPct val="0"/>
              </a:spcAft>
              <a:buClr>
                <a:srgbClr val="005BB9"/>
              </a:buClr>
              <a:buSzPct val="100000"/>
              <a:buFont typeface="Arial" charset="0"/>
              <a:buChar char="•"/>
            </a:pPr>
            <a:r>
              <a:rPr lang="en-GB" sz="1500" dirty="0"/>
              <a:t>Daily contact</a:t>
            </a:r>
          </a:p>
        </p:txBody>
      </p:sp>
      <p:pic>
        <p:nvPicPr>
          <p:cNvPr id="10" name="Picture 2" descr="http://susansofayov.com/wp-content/uploads/2015/04/istock-post-it-notes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228" y="1196752"/>
            <a:ext cx="2541662" cy="1902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own Arrow 2"/>
          <p:cNvSpPr/>
          <p:nvPr/>
        </p:nvSpPr>
        <p:spPr>
          <a:xfrm>
            <a:off x="6912493" y="3248980"/>
            <a:ext cx="484632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211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Challenges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500" b="1" dirty="0"/>
              <a:t>Lack of technical knowledge </a:t>
            </a:r>
            <a:endParaRPr lang="en-GB" sz="1500" b="1" dirty="0"/>
          </a:p>
          <a:p>
            <a:pPr lvl="1"/>
            <a:r>
              <a:rPr lang="en-GB" sz="1500" dirty="0"/>
              <a:t>Zero </a:t>
            </a:r>
            <a:r>
              <a:rPr lang="en-GB" sz="1500" dirty="0"/>
              <a:t>previous experience of coding, website design, </a:t>
            </a:r>
            <a:r>
              <a:rPr lang="en-GB" sz="1500" dirty="0" smtClean="0"/>
              <a:t>SCRUM…</a:t>
            </a:r>
            <a:endParaRPr lang="en-GB" sz="1500" dirty="0"/>
          </a:p>
          <a:p>
            <a:pPr lvl="1"/>
            <a:r>
              <a:rPr lang="en-GB" sz="1500" dirty="0"/>
              <a:t>Utilised a variety of sources: course materials, tutorials, forum posts, and other sources of information on the web</a:t>
            </a:r>
          </a:p>
          <a:p>
            <a:pPr lvl="1"/>
            <a:r>
              <a:rPr lang="en-GB" sz="1500" dirty="0" smtClean="0"/>
              <a:t>Trial </a:t>
            </a:r>
            <a:r>
              <a:rPr lang="en-GB" sz="1500" dirty="0"/>
              <a:t>and </a:t>
            </a:r>
            <a:r>
              <a:rPr lang="en-GB" sz="1500" dirty="0" smtClean="0"/>
              <a:t>error!</a:t>
            </a:r>
          </a:p>
          <a:p>
            <a:pPr lvl="1"/>
            <a:endParaRPr lang="en-GB" sz="1500" dirty="0"/>
          </a:p>
          <a:p>
            <a:r>
              <a:rPr lang="en-GB" sz="1500" b="1" dirty="0" smtClean="0"/>
              <a:t>Communication</a:t>
            </a:r>
            <a:endParaRPr lang="en-GB" sz="1500" b="1" dirty="0"/>
          </a:p>
          <a:p>
            <a:pPr lvl="1"/>
            <a:r>
              <a:rPr lang="en-GB" sz="1500" dirty="0"/>
              <a:t>Division of labour</a:t>
            </a:r>
          </a:p>
          <a:p>
            <a:pPr lvl="1"/>
            <a:r>
              <a:rPr lang="en-GB" sz="1500" dirty="0" smtClean="0"/>
              <a:t>Keeping each other updated and involved</a:t>
            </a:r>
          </a:p>
          <a:p>
            <a:pPr lvl="1"/>
            <a:r>
              <a:rPr lang="en-GB" sz="1500" dirty="0" smtClean="0"/>
              <a:t>Primarily solved by using Hangouts and meeting weekly in person</a:t>
            </a:r>
            <a:endParaRPr lang="en-GB" sz="1500" dirty="0"/>
          </a:p>
        </p:txBody>
      </p:sp>
    </p:spTree>
    <p:extLst>
      <p:ext uri="{BB962C8B-B14F-4D97-AF65-F5344CB8AC3E}">
        <p14:creationId xmlns:p14="http://schemas.microsoft.com/office/powerpoint/2010/main" val="4193411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Coming soon…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 smtClean="0"/>
              <a:t>Adding video content to the site</a:t>
            </a:r>
          </a:p>
          <a:p>
            <a:pPr lvl="1"/>
            <a:r>
              <a:rPr lang="en-GB" sz="1600" dirty="0" smtClean="0"/>
              <a:t>Authorised users can embed video content with their blog </a:t>
            </a:r>
            <a:r>
              <a:rPr lang="en-GB" sz="1600" dirty="0" smtClean="0"/>
              <a:t>posts using an upload form</a:t>
            </a:r>
          </a:p>
          <a:p>
            <a:pPr lvl="1"/>
            <a:r>
              <a:rPr lang="en-GB" sz="1600" dirty="0" smtClean="0"/>
              <a:t>Can contain tours</a:t>
            </a:r>
            <a:r>
              <a:rPr lang="en-GB" sz="1600" dirty="0" smtClean="0"/>
              <a:t>, reviews, and travel segments </a:t>
            </a:r>
            <a:r>
              <a:rPr lang="en-GB" sz="1600" dirty="0" smtClean="0"/>
              <a:t>to bring </a:t>
            </a:r>
            <a:r>
              <a:rPr lang="en-GB" sz="1600" dirty="0" smtClean="0"/>
              <a:t>the content to </a:t>
            </a:r>
            <a:r>
              <a:rPr lang="en-GB" sz="1600" dirty="0" smtClean="0"/>
              <a:t>life</a:t>
            </a:r>
          </a:p>
          <a:p>
            <a:pPr lvl="1"/>
            <a:r>
              <a:rPr lang="en-GB" sz="1600" dirty="0" smtClean="0"/>
              <a:t>Will be c</a:t>
            </a:r>
            <a:r>
              <a:rPr lang="en-GB" sz="1600" dirty="0" smtClean="0"/>
              <a:t>reated using HTML5 and have JavaScript properties </a:t>
            </a:r>
            <a:endParaRPr lang="en-GB" sz="2400" dirty="0" smtClean="0"/>
          </a:p>
        </p:txBody>
      </p:sp>
      <p:pic>
        <p:nvPicPr>
          <p:cNvPr id="1026" name="Picture 2" descr="http://www.thepeloton.tv/wp-content/uploads/2015/02/videoplayer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083017"/>
            <a:ext cx="47625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2985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</Words>
  <Application>Microsoft Office PowerPoint</Application>
  <PresentationFormat>On-screen Show (4:3)</PresentationFormat>
  <Paragraphs>32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Project planning: software set-up</vt:lpstr>
      <vt:lpstr>Project management: methodology</vt:lpstr>
      <vt:lpstr>Challenges</vt:lpstr>
      <vt:lpstr>Coming soon…</vt:lpstr>
    </vt:vector>
  </TitlesOfParts>
  <Company>Springer-SBM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DORN02</dc:creator>
  <cp:lastModifiedBy>DORN02</cp:lastModifiedBy>
  <cp:revision>17</cp:revision>
  <dcterms:created xsi:type="dcterms:W3CDTF">2016-07-05T12:43:43Z</dcterms:created>
  <dcterms:modified xsi:type="dcterms:W3CDTF">2016-07-19T11:53:29Z</dcterms:modified>
</cp:coreProperties>
</file>