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1" r:id="rId4"/>
    <p:sldId id="259" r:id="rId5"/>
    <p:sldId id="260" r:id="rId6"/>
    <p:sldId id="266" r:id="rId7"/>
    <p:sldId id="268" r:id="rId8"/>
    <p:sldId id="265" r:id="rId9"/>
    <p:sldId id="267" r:id="rId10"/>
    <p:sldId id="272" r:id="rId11"/>
    <p:sldId id="273" r:id="rId12"/>
    <p:sldId id="269" r:id="rId13"/>
    <p:sldId id="264" r:id="rId14"/>
    <p:sldId id="270" r:id="rId15"/>
    <p:sldId id="262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BE56E-A817-1C44-988F-BF6FA7DF8BA8}" type="datetimeFigureOut">
              <a:rPr lang="en-US" smtClean="0"/>
              <a:t>20/07/16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4A7C5-BFB5-164D-80F8-ABF306C2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3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Blog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ACBE9-8FD7-7344-9773-5F689EDFD9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20/07/16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0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20/07/16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5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20/07/16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20/07/16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20/07/16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20/07/16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20/07/16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5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20/07/16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20/07/16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20/07/16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9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20/07/16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EDBC-C091-7E44-B141-BE69CA6AC68D}" type="datetimeFigureOut">
              <a:rPr lang="en-US" smtClean="0"/>
              <a:t>20/07/16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jpeg"/><Relationship Id="rId7" Type="http://schemas.openxmlformats.org/officeDocument/2006/relationships/image" Target="../media/image15.png"/><Relationship Id="rId8" Type="http://schemas.openxmlformats.org/officeDocument/2006/relationships/image" Target="../media/image16.gif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D:%5CRevathy%5Csky%5CGithub%5Cminiproject%5CWireframe%5CProtoType%5C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ctrTitle"/>
          </p:nvPr>
        </p:nvSpPr>
        <p:spPr>
          <a:xfrm>
            <a:off x="685800" y="2588438"/>
            <a:ext cx="7772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72"/>
            <a:r>
              <a:rPr lang="en-GB" sz="36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DevelopHers</a:t>
            </a:r>
            <a:endParaRPr sz="3600" dirty="0">
              <a:latin typeface="HelveticaNeue-ThinCond"/>
              <a:cs typeface="HelveticaNeue-ThinCon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280522"/>
            <a:ext cx="6400800" cy="94955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Group Project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</p:spTree>
    <p:extLst>
      <p:ext uri="{BB962C8B-B14F-4D97-AF65-F5344CB8AC3E}">
        <p14:creationId xmlns:p14="http://schemas.microsoft.com/office/powerpoint/2010/main" val="67862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dirty="0" smtClean="0"/>
              <a:t>Currently:</a:t>
            </a:r>
          </a:p>
          <a:p>
            <a:r>
              <a:rPr lang="en-GB" dirty="0" smtClean="0"/>
              <a:t>Validation and sanitisation of user input for login capability using trim(), </a:t>
            </a:r>
            <a:r>
              <a:rPr lang="en-GB" dirty="0" err="1" smtClean="0"/>
              <a:t>stripslashes</a:t>
            </a:r>
            <a:r>
              <a:rPr lang="en-GB" dirty="0" smtClean="0"/>
              <a:t>() and </a:t>
            </a:r>
            <a:r>
              <a:rPr lang="en-GB" dirty="0" err="1" smtClean="0"/>
              <a:t>htmlspecialchars</a:t>
            </a:r>
            <a:r>
              <a:rPr lang="en-GB" dirty="0" smtClean="0"/>
              <a:t>() – prevent injection</a:t>
            </a:r>
          </a:p>
          <a:p>
            <a:r>
              <a:rPr lang="en-GB" dirty="0" smtClean="0"/>
              <a:t>Passwords are hashed using PASSWORD_DEFAULT, i.e. Blowfish algorithm. Allows for additional algorithms in future. Random salt so each password has to be brute forced individually. </a:t>
            </a:r>
          </a:p>
          <a:p>
            <a:r>
              <a:rPr lang="en-GB" dirty="0" smtClean="0"/>
              <a:t>Login authenticated using </a:t>
            </a:r>
            <a:r>
              <a:rPr lang="en-GB" dirty="0" err="1" smtClean="0"/>
              <a:t>password_verify</a:t>
            </a:r>
            <a:r>
              <a:rPr lang="en-GB" dirty="0" smtClean="0"/>
              <a:t>, current cost parameter is 10, i.e. 2</a:t>
            </a:r>
            <a:r>
              <a:rPr lang="en-GB" baseline="30000" dirty="0" smtClean="0"/>
              <a:t>10</a:t>
            </a:r>
            <a:r>
              <a:rPr lang="en-GB" dirty="0" smtClean="0"/>
              <a:t> iterations of hashing algorithm.</a:t>
            </a:r>
            <a:endParaRPr lang="en-GB" baseline="30000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r>
              <a:rPr lang="en-GB" sz="36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Authentication &amp; Security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262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Going forward:</a:t>
            </a:r>
          </a:p>
          <a:p>
            <a:r>
              <a:rPr lang="en-GB" dirty="0" smtClean="0"/>
              <a:t>Password_needs_rehash for best practice.</a:t>
            </a:r>
          </a:p>
          <a:p>
            <a:r>
              <a:rPr lang="en-GB" dirty="0" smtClean="0"/>
              <a:t>Increase cost parameter: more iterations but compromise on time (+1 cost = x2 time).</a:t>
            </a:r>
          </a:p>
          <a:p>
            <a:r>
              <a:rPr lang="en-GB" dirty="0" smtClean="0"/>
              <a:t>Secure contact us and subscribe forms – user input is not sanitised or validated. </a:t>
            </a:r>
          </a:p>
          <a:p>
            <a:r>
              <a:rPr lang="en-GB" dirty="0" smtClean="0"/>
              <a:t>Use different function than mail() as this is outdated and can be adapted to add recipients – used for simplicity.</a:t>
            </a:r>
          </a:p>
          <a:p>
            <a:r>
              <a:rPr lang="en-GB" dirty="0" smtClean="0"/>
              <a:t>Active conditions on password creation, i.e. number requirement, case etc. </a:t>
            </a:r>
          </a:p>
          <a:p>
            <a:endParaRPr lang="en-GB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r>
              <a:rPr lang="en-GB" sz="36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Authentication &amp; Security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041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18300"/>
            <a:ext cx="8229600" cy="663631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r>
              <a:rPr lang="en-GB" sz="40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Challenges &amp; Overcoming</a:t>
            </a:r>
            <a:endParaRPr lang="en-US" sz="40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652715"/>
              </p:ext>
            </p:extLst>
          </p:nvPr>
        </p:nvGraphicFramePr>
        <p:xfrm>
          <a:off x="323539" y="963679"/>
          <a:ext cx="8496922" cy="5649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61"/>
                <a:gridCol w="4248461"/>
              </a:tblGrid>
              <a:tr h="31832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 smtClean="0"/>
                        <a:t>Connie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b="0" dirty="0" smtClean="0"/>
                        <a:t>Time constraints, letting people down, how much done in a time period.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b="0" dirty="0" smtClean="0"/>
                        <a:t>Taking apart other people’s code in order to add in other features e.g. data access object nad password hashing.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Katrina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400" b="0" dirty="0" smtClean="0"/>
                        <a:t>Lack of technical knowledge </a:t>
                      </a:r>
                    </a:p>
                    <a:p>
                      <a:pPr marL="742950" lvl="1" indent="-285750">
                        <a:buFont typeface="Wingdings" charset="2"/>
                        <a:buChar char="§"/>
                      </a:pPr>
                      <a:r>
                        <a:rPr lang="en-GB" sz="1400" b="0" dirty="0" smtClean="0"/>
                        <a:t>Zero previous experience of coding, website design, SCRUM…</a:t>
                      </a:r>
                    </a:p>
                    <a:p>
                      <a:pPr marL="742950" lvl="1" indent="-285750">
                        <a:buFont typeface="Wingdings" charset="2"/>
                        <a:buChar char="§"/>
                      </a:pPr>
                      <a:r>
                        <a:rPr lang="en-GB" sz="1400" b="0" dirty="0" smtClean="0"/>
                        <a:t>Utilised a variety of sources: course materials, tutorials, forum posts, and other sources of information on the web</a:t>
                      </a:r>
                    </a:p>
                    <a:p>
                      <a:pPr marL="742950" lvl="1" indent="-285750">
                        <a:buFont typeface="Wingdings" charset="2"/>
                        <a:buChar char="§"/>
                      </a:pPr>
                      <a:r>
                        <a:rPr lang="en-GB" sz="1400" b="0" dirty="0" smtClean="0"/>
                        <a:t>Trial and error!</a:t>
                      </a:r>
                    </a:p>
                    <a:p>
                      <a:pPr marL="742950" lvl="1" indent="-285750">
                        <a:buFont typeface="Wingdings" charset="2"/>
                        <a:buChar char="§"/>
                      </a:pPr>
                      <a:endParaRPr lang="en-GB" sz="1400" b="0" dirty="0" smtClean="0"/>
                    </a:p>
                    <a:p>
                      <a:r>
                        <a:rPr lang="en-GB" sz="1400" b="0" dirty="0" smtClean="0"/>
                        <a:t>Communication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GB" sz="1400" b="0" dirty="0" smtClean="0"/>
                        <a:t>Division of labour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GB" sz="1400" b="0" dirty="0" smtClean="0"/>
                        <a:t>Keeping each other updated and involved.</a:t>
                      </a:r>
                      <a:r>
                        <a:rPr lang="en-GB" sz="1400" b="0" baseline="0" dirty="0" smtClean="0"/>
                        <a:t> </a:t>
                      </a:r>
                      <a:r>
                        <a:rPr lang="en-GB" sz="1400" b="0" dirty="0" smtClean="0"/>
                        <a:t>Primarily solved by using Hangouts and meeting weekly in person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229715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Revathy</a:t>
                      </a:r>
                      <a:r>
                        <a:rPr lang="en-US" sz="1600" b="0" dirty="0" smtClean="0"/>
                        <a:t>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b="0" dirty="0" smtClean="0"/>
                        <a:t>I am new to PHP, so I had to learn a lot from various sources like sky course materials, forums, books etc.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b="0" dirty="0" smtClean="0"/>
                        <a:t>I had lot of ideas but due time constraints couldn’t implement all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Tisha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500" b="0" dirty="0" smtClean="0"/>
                        <a:t>Lack</a:t>
                      </a:r>
                      <a:r>
                        <a:rPr lang="en-GB" sz="1500" b="0" baseline="0" dirty="0" smtClean="0"/>
                        <a:t> of coding experience, trawling the internet and referring back to course materials for solutions and learning along the way </a:t>
                      </a:r>
                      <a:endParaRPr lang="en-GB" sz="1500" b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500" b="0" dirty="0" smtClean="0"/>
                        <a:t>Windows</a:t>
                      </a:r>
                      <a:r>
                        <a:rPr lang="en-GB" sz="1500" b="0" baseline="0" dirty="0" smtClean="0"/>
                        <a:t> Vs Mac issues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500" b="0" baseline="0" dirty="0" smtClean="0"/>
                        <a:t>Time constraints and worrying about not being able to figure problems out quick enough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500" b="0" baseline="0" dirty="0" smtClean="0"/>
                        <a:t>Communication is the key</a:t>
                      </a:r>
                      <a:endParaRPr lang="en-GB" sz="1500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78454"/>
            <a:ext cx="9144000" cy="2579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Our </a:t>
            </a:r>
            <a:r>
              <a:rPr lang="en-GB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B</a:t>
            </a:r>
            <a:r>
              <a:rPr lang="en-GB" sz="36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log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 smtClean="0"/>
              <a:t>idea behind</a:t>
            </a:r>
            <a:r>
              <a:rPr lang="en-US" sz="2400" dirty="0" smtClean="0"/>
              <a:t> our </a:t>
            </a:r>
            <a:r>
              <a:rPr lang="en-US" sz="2400" dirty="0" smtClean="0"/>
              <a:t>blog was to create a dedicated </a:t>
            </a:r>
            <a:r>
              <a:rPr lang="en-US" sz="2400" dirty="0" smtClean="0"/>
              <a:t>platform</a:t>
            </a:r>
            <a:r>
              <a:rPr lang="en-US" sz="2400" dirty="0" smtClean="0"/>
              <a:t> </a:t>
            </a:r>
            <a:r>
              <a:rPr lang="en-US" sz="2400" dirty="0" smtClean="0"/>
              <a:t>where people can </a:t>
            </a:r>
            <a:r>
              <a:rPr lang="en-US" sz="2400" dirty="0" smtClean="0"/>
              <a:t>read and post blogs</a:t>
            </a:r>
            <a:r>
              <a:rPr lang="en-US" sz="2400" dirty="0" smtClean="0"/>
              <a:t> about</a:t>
            </a:r>
            <a:r>
              <a:rPr lang="en-US" sz="2400" dirty="0" smtClean="0"/>
              <a:t> </a:t>
            </a:r>
            <a:r>
              <a:rPr lang="en-US" sz="2400" dirty="0" smtClean="0"/>
              <a:t>the wonderful, useful, </a:t>
            </a:r>
            <a:r>
              <a:rPr lang="en-US" sz="2400" dirty="0" smtClean="0"/>
              <a:t>or</a:t>
            </a:r>
            <a:r>
              <a:rPr lang="en-US" sz="2400" dirty="0" smtClean="0"/>
              <a:t> </a:t>
            </a:r>
            <a:r>
              <a:rPr lang="en-US" sz="2400" dirty="0" smtClean="0"/>
              <a:t>fun things people do on their lunch break in and around Sky.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 place to </a:t>
            </a:r>
            <a:r>
              <a:rPr lang="en-US" sz="2400" dirty="0" smtClean="0"/>
              <a:t>voice opinions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 place of </a:t>
            </a:r>
            <a:r>
              <a:rPr lang="en-US" sz="2400" dirty="0" smtClean="0"/>
              <a:t>discovery</a:t>
            </a:r>
          </a:p>
          <a:p>
            <a:pPr marL="0" indent="0">
              <a:buNone/>
            </a:pPr>
            <a:r>
              <a:rPr lang="en-US" sz="2400" dirty="0" smtClean="0"/>
              <a:t>A place to make recommendations 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611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7670"/>
          </a:xfrm>
        </p:spPr>
        <p:txBody>
          <a:bodyPr>
            <a:normAutofit/>
          </a:bodyPr>
          <a:lstStyle/>
          <a:p>
            <a:r>
              <a:rPr lang="en-GB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r>
              <a:rPr lang="en-GB" sz="36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Coming Soon</a:t>
            </a:r>
            <a:r>
              <a:rPr lang="en-US" sz="36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… 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591" y="1344702"/>
            <a:ext cx="1571811" cy="28538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11" y="1692953"/>
            <a:ext cx="5953125" cy="962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257" y="4370553"/>
            <a:ext cx="2921145" cy="1714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 descr="http://www.thepeloton.tv/wp-content/uploads/2015/02/videoplayer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85" y="2832431"/>
            <a:ext cx="3935722" cy="214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logonoid.com/images/google-maps-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92338" y="2243703"/>
            <a:ext cx="1810863" cy="1843056"/>
          </a:xfrm>
          <a:prstGeom prst="rect">
            <a:avLst/>
          </a:prstGeom>
          <a:noFill/>
        </p:spPr>
      </p:pic>
      <p:pic>
        <p:nvPicPr>
          <p:cNvPr id="12" name="Picture 11" descr="http://etc.usf.edu/clipart/42600/42651/concircles_42651_lg.gif"/>
          <p:cNvPicPr>
            <a:picLocks noChangeAspect="1" noChangeArrowheads="1"/>
          </p:cNvPicPr>
          <p:nvPr/>
        </p:nvPicPr>
        <p:blipFill>
          <a:blip r:embed="rId8"/>
          <a:srcRect t="12198" b="12661"/>
          <a:stretch>
            <a:fillRect/>
          </a:stretch>
        </p:blipFill>
        <p:spPr bwMode="auto">
          <a:xfrm>
            <a:off x="3499059" y="4198549"/>
            <a:ext cx="1603504" cy="1559794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674876"/>
            <a:ext cx="3783321" cy="1725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011" y="2796380"/>
            <a:ext cx="1914769" cy="13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3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208"/>
          </a:xfrm>
        </p:spPr>
        <p:txBody>
          <a:bodyPr>
            <a:normAutofit/>
          </a:bodyPr>
          <a:lstStyle/>
          <a:p>
            <a:r>
              <a:rPr lang="en-GB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r>
              <a:rPr lang="en-US" sz="36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…If only we had the the time! 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91846"/>
            <a:ext cx="8229600" cy="4934317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Adding video content to the site</a:t>
            </a:r>
          </a:p>
          <a:p>
            <a:pPr lvl="1"/>
            <a:r>
              <a:rPr lang="en-GB" sz="2600" dirty="0" smtClean="0"/>
              <a:t>Authorised users can embed video content with their blog posts using an upload form</a:t>
            </a:r>
          </a:p>
          <a:p>
            <a:pPr lvl="1"/>
            <a:r>
              <a:rPr lang="en-GB" sz="2600" dirty="0" smtClean="0"/>
              <a:t>Can contain tours, reviews, and travel segments to bring the content to life</a:t>
            </a:r>
          </a:p>
          <a:p>
            <a:pPr lvl="1"/>
            <a:r>
              <a:rPr lang="en-GB" sz="2600" dirty="0" smtClean="0"/>
              <a:t>Will be created using HTML5 and have JavaScript properties</a:t>
            </a:r>
            <a:endParaRPr lang="en-US" sz="2600" dirty="0" smtClean="0"/>
          </a:p>
          <a:p>
            <a:r>
              <a:rPr lang="en-GB" sz="2600" dirty="0" smtClean="0"/>
              <a:t>Widgets showing popular categories</a:t>
            </a:r>
          </a:p>
          <a:p>
            <a:r>
              <a:rPr lang="en-GB" sz="2600" dirty="0" smtClean="0"/>
              <a:t>Sharing post in social media</a:t>
            </a:r>
          </a:p>
          <a:p>
            <a:r>
              <a:rPr lang="en-GB" sz="2600" dirty="0" smtClean="0"/>
              <a:t>Enable adding comments to posts </a:t>
            </a:r>
          </a:p>
          <a:p>
            <a:r>
              <a:rPr lang="en-GB" sz="2600" dirty="0" smtClean="0"/>
              <a:t>Linking to Google Maps for directions</a:t>
            </a:r>
          </a:p>
          <a:p>
            <a:r>
              <a:rPr lang="en-GB" sz="2600" dirty="0" smtClean="0"/>
              <a:t>Filtering by radius from your location</a:t>
            </a:r>
            <a:endParaRPr lang="en-GB" sz="2600" dirty="0" smtClean="0"/>
          </a:p>
          <a:p>
            <a:r>
              <a:rPr lang="en-GB" sz="2600" dirty="0" smtClean="0"/>
              <a:t>Calendar / functionality to schedule future events </a:t>
            </a:r>
          </a:p>
          <a:p>
            <a:r>
              <a:rPr lang="en-GB" sz="2600" dirty="0" smtClean="0"/>
              <a:t>The ability to rate/ like blog posts </a:t>
            </a:r>
          </a:p>
          <a:p>
            <a:r>
              <a:rPr lang="en-GB" sz="2600" dirty="0" smtClean="0"/>
              <a:t>Emoji (emoticons)</a:t>
            </a:r>
            <a:endParaRPr lang="en-GB" sz="2600" dirty="0" smtClean="0"/>
          </a:p>
          <a:p>
            <a:pPr marL="0" indent="0">
              <a:buNone/>
            </a:pPr>
            <a:endParaRPr lang="en-GB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9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ctrTitle"/>
          </p:nvPr>
        </p:nvSpPr>
        <p:spPr>
          <a:xfrm>
            <a:off x="685800" y="2588438"/>
            <a:ext cx="7772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72"/>
            <a:r>
              <a:rPr lang="en-GB" sz="36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Thank you</a:t>
            </a:r>
            <a:endParaRPr sz="3600" dirty="0">
              <a:latin typeface="HelveticaNeue-ThinCond"/>
              <a:cs typeface="HelveticaNeue-ThinCon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280522"/>
            <a:ext cx="6400800" cy="949555"/>
          </a:xfrm>
        </p:spPr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</p:spTree>
    <p:extLst>
      <p:ext uri="{BB962C8B-B14F-4D97-AF65-F5344CB8AC3E}">
        <p14:creationId xmlns:p14="http://schemas.microsoft.com/office/powerpoint/2010/main" val="17827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Group Task 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Create a blog from scratch using MVC Framework and PHP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Teamwork Makes the Dream </a:t>
            </a:r>
            <a:r>
              <a:rPr lang="en-GB" sz="32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W</a:t>
            </a:r>
            <a:r>
              <a:rPr lang="en-GB" sz="32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ork </a:t>
            </a:r>
            <a:r>
              <a:rPr lang="en-GB" sz="32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 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/>
              <a:buChar char="•"/>
            </a:pPr>
            <a:r>
              <a:rPr lang="en-US" dirty="0" smtClean="0"/>
              <a:t>Google Hangouts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JoinMe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Meeting up in person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</p:spTree>
    <p:extLst>
      <p:ext uri="{BB962C8B-B14F-4D97-AF65-F5344CB8AC3E}">
        <p14:creationId xmlns:p14="http://schemas.microsoft.com/office/powerpoint/2010/main" val="50779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r>
              <a:rPr lang="en-GB" sz="36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Software</a:t>
            </a:r>
            <a:r>
              <a:rPr lang="en-GB" sz="32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endParaRPr lang="en-US" sz="3200" dirty="0"/>
          </a:p>
        </p:txBody>
      </p:sp>
      <p:pic>
        <p:nvPicPr>
          <p:cNvPr id="5" name="Picture 2" descr="netbeans.png (450×196)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1675592"/>
            <a:ext cx="247986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1413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PHP, HTML, &amp; CSS</a:t>
            </a:r>
            <a:endParaRPr lang="en-GB" dirty="0"/>
          </a:p>
        </p:txBody>
      </p:sp>
      <p:pic>
        <p:nvPicPr>
          <p:cNvPr id="7" name="Picture 4" descr="PhpMyAdmin_logo.png (172×1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176" y="1586277"/>
            <a:ext cx="16383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33133" y="2818610"/>
            <a:ext cx="88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mySQL</a:t>
            </a:r>
            <a:endParaRPr lang="en-GB" dirty="0"/>
          </a:p>
        </p:txBody>
      </p:sp>
      <p:pic>
        <p:nvPicPr>
          <p:cNvPr id="9" name="Picture 2" descr="http://www.molecularecologist.com/wp-content/uploads/2013/11/github-logo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2407" y="3970738"/>
            <a:ext cx="280831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08431" y="5843201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Version control system</a:t>
            </a:r>
          </a:p>
          <a:p>
            <a:pPr algn="ctr"/>
            <a:r>
              <a:rPr lang="en-GB" dirty="0" smtClean="0"/>
              <a:t>&amp; 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49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Project Management: Methodology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0" y="1385828"/>
            <a:ext cx="4038600" cy="4740335"/>
          </a:xfrm>
        </p:spPr>
        <p:txBody>
          <a:bodyPr>
            <a:normAutofit fontScale="77500" lnSpcReduction="20000"/>
          </a:bodyPr>
          <a:lstStyle/>
          <a:p>
            <a:r>
              <a:rPr lang="en-GB" sz="2600" dirty="0" smtClean="0"/>
              <a:t>Adapted Agile SCRUM methodology</a:t>
            </a:r>
          </a:p>
          <a:p>
            <a:r>
              <a:rPr lang="en-GB" sz="2600" dirty="0" smtClean="0"/>
              <a:t>Initial planning session to create Project Backlog </a:t>
            </a:r>
          </a:p>
          <a:p>
            <a:r>
              <a:rPr lang="en-GB" sz="2600" dirty="0" smtClean="0"/>
              <a:t>3 sprints + sprint review meetings</a:t>
            </a:r>
          </a:p>
          <a:p>
            <a:r>
              <a:rPr lang="en-GB" sz="2600" dirty="0" smtClean="0"/>
              <a:t>Daily contact</a:t>
            </a:r>
          </a:p>
          <a:p>
            <a:endParaRPr lang="en-GB" sz="2600" dirty="0"/>
          </a:p>
          <a:p>
            <a:endParaRPr lang="en-GB" sz="2600" dirty="0" smtClean="0"/>
          </a:p>
          <a:p>
            <a:r>
              <a:rPr lang="en-GB" sz="2600" dirty="0" smtClean="0">
                <a:solidFill>
                  <a:schemeClr val="tx1"/>
                </a:solidFill>
              </a:rPr>
              <a:t>For task management during sprints, we used </a:t>
            </a:r>
            <a:r>
              <a:rPr lang="en-GB" sz="2600" dirty="0" err="1" smtClean="0">
                <a:solidFill>
                  <a:schemeClr val="tx1"/>
                </a:solidFill>
              </a:rPr>
              <a:t>Trello</a:t>
            </a:r>
            <a:r>
              <a:rPr lang="en-GB" sz="26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GB" sz="2600" dirty="0" smtClean="0">
                <a:solidFill>
                  <a:schemeClr val="tx1"/>
                </a:solidFill>
              </a:rPr>
              <a:t>Project backlog</a:t>
            </a:r>
          </a:p>
          <a:p>
            <a:pPr lvl="1"/>
            <a:r>
              <a:rPr lang="en-GB" sz="2600" dirty="0" smtClean="0">
                <a:solidFill>
                  <a:schemeClr val="tx1"/>
                </a:solidFill>
              </a:rPr>
              <a:t>Sprint backlog</a:t>
            </a:r>
          </a:p>
          <a:p>
            <a:pPr lvl="1"/>
            <a:r>
              <a:rPr lang="en-GB" sz="2600" dirty="0" smtClean="0">
                <a:solidFill>
                  <a:schemeClr val="tx1"/>
                </a:solidFill>
              </a:rPr>
              <a:t>In Progress</a:t>
            </a:r>
          </a:p>
          <a:p>
            <a:pPr lvl="1"/>
            <a:r>
              <a:rPr lang="en-GB" sz="2600" dirty="0" smtClean="0">
                <a:solidFill>
                  <a:schemeClr val="tx1"/>
                </a:solidFill>
              </a:rPr>
              <a:t>Test</a:t>
            </a:r>
          </a:p>
          <a:p>
            <a:pPr lvl="1"/>
            <a:r>
              <a:rPr lang="en-GB" sz="2600" dirty="0" smtClean="0">
                <a:solidFill>
                  <a:schemeClr val="tx1"/>
                </a:solidFill>
              </a:rPr>
              <a:t>“Done”</a:t>
            </a:r>
          </a:p>
          <a:p>
            <a:endParaRPr lang="en-US" dirty="0"/>
          </a:p>
        </p:txBody>
      </p:sp>
      <p:pic>
        <p:nvPicPr>
          <p:cNvPr id="14" name="Picture 13" descr="http://susansofayov.com/wp-content/uploads/2015/04/istock-post-it-not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4768" y="1385828"/>
            <a:ext cx="2541662" cy="190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own Arrow 14"/>
          <p:cNvSpPr/>
          <p:nvPr/>
        </p:nvSpPr>
        <p:spPr>
          <a:xfrm>
            <a:off x="6813283" y="3400441"/>
            <a:ext cx="4846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9820" y="4155042"/>
            <a:ext cx="2991559" cy="233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26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Project Prototype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7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Before starting our project , we designed a </a:t>
            </a:r>
            <a:r>
              <a:rPr lang="en-GB" dirty="0">
                <a:hlinkClick r:id="rId3" action="ppaction://hlinkfile"/>
              </a:rPr>
              <a:t>prototype</a:t>
            </a:r>
            <a:r>
              <a:rPr lang="en-GB" dirty="0"/>
              <a:t> to </a:t>
            </a:r>
          </a:p>
          <a:p>
            <a:r>
              <a:rPr lang="en-GB" dirty="0"/>
              <a:t>Understand the requirements </a:t>
            </a:r>
          </a:p>
          <a:p>
            <a:r>
              <a:rPr lang="en-GB" dirty="0"/>
              <a:t>Technically understand the problem</a:t>
            </a:r>
          </a:p>
          <a:p>
            <a:r>
              <a:rPr lang="en-GB" dirty="0"/>
              <a:t>Find design issues early</a:t>
            </a:r>
          </a:p>
          <a:p>
            <a:r>
              <a:rPr lang="en-GB" dirty="0"/>
              <a:t>Set our design priorities </a:t>
            </a:r>
          </a:p>
          <a:p>
            <a:r>
              <a:rPr lang="en-GB" dirty="0"/>
              <a:t>Site Navigation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09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MVC</a:t>
            </a:r>
            <a:endParaRPr lang="en-US" sz="3600" dirty="0"/>
          </a:p>
        </p:txBody>
      </p:sp>
      <p:pic>
        <p:nvPicPr>
          <p:cNvPr id="5" name="Picture 4" descr="https://www.formget.com/wp-content/uploads/2014/12/Controllers-Function-content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13" y="1269546"/>
            <a:ext cx="8478175" cy="50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5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516"/>
          </a:xfrm>
        </p:spPr>
        <p:txBody>
          <a:bodyPr>
            <a:normAutofit/>
          </a:bodyPr>
          <a:lstStyle/>
          <a:p>
            <a:r>
              <a:rPr lang="en-GB" sz="36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Database Design </a:t>
            </a:r>
            <a:endParaRPr lang="en-US" sz="3600" dirty="0"/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933" y="1229572"/>
            <a:ext cx="7550447" cy="51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1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750"/>
          </a:xfrm>
        </p:spPr>
        <p:txBody>
          <a:bodyPr>
            <a:normAutofit/>
          </a:bodyPr>
          <a:lstStyle/>
          <a:p>
            <a:r>
              <a:rPr lang="en-GB" sz="36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Application Architecture </a:t>
            </a:r>
            <a:endParaRPr lang="en-US" sz="3600" dirty="0"/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29" y="1241388"/>
            <a:ext cx="7377343" cy="510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1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631</Words>
  <Application>Microsoft Macintosh PowerPoint</Application>
  <PresentationFormat>On-screen Show (4:3)</PresentationFormat>
  <Paragraphs>91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DevelopHers</vt:lpstr>
      <vt:lpstr>Group Task </vt:lpstr>
      <vt:lpstr>Teamwork Makes the Dream Work   </vt:lpstr>
      <vt:lpstr> Software </vt:lpstr>
      <vt:lpstr>Project Management: Methodology</vt:lpstr>
      <vt:lpstr>Project Prototype</vt:lpstr>
      <vt:lpstr> MVC</vt:lpstr>
      <vt:lpstr>Database Design </vt:lpstr>
      <vt:lpstr>Application Architecture </vt:lpstr>
      <vt:lpstr> Authentication &amp; Security</vt:lpstr>
      <vt:lpstr> Authentication &amp; Security</vt:lpstr>
      <vt:lpstr> Challenges &amp; Overcoming</vt:lpstr>
      <vt:lpstr>Our Blog </vt:lpstr>
      <vt:lpstr> Coming Soon… </vt:lpstr>
      <vt:lpstr> …If only we had the the time!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DevelopHers</dc:title>
  <dc:creator>Macbook</dc:creator>
  <cp:lastModifiedBy>Macbook</cp:lastModifiedBy>
  <cp:revision>27</cp:revision>
  <dcterms:created xsi:type="dcterms:W3CDTF">2016-07-20T12:34:24Z</dcterms:created>
  <dcterms:modified xsi:type="dcterms:W3CDTF">2016-07-20T23:05:53Z</dcterms:modified>
</cp:coreProperties>
</file>